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256" r:id="rId6"/>
    <p:sldId id="269" r:id="rId7"/>
    <p:sldId id="276" r:id="rId8"/>
    <p:sldId id="277" r:id="rId9"/>
    <p:sldId id="258" r:id="rId10"/>
    <p:sldId id="270" r:id="rId11"/>
    <p:sldId id="273" r:id="rId12"/>
    <p:sldId id="279" r:id="rId13"/>
    <p:sldId id="274" r:id="rId14"/>
    <p:sldId id="278" r:id="rId15"/>
    <p:sldId id="280" r:id="rId16"/>
    <p:sldId id="275" r:id="rId17"/>
    <p:sldId id="28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86D"/>
    <a:srgbClr val="5F2886"/>
    <a:srgbClr val="6F6C6C"/>
    <a:srgbClr val="80A3B3"/>
    <a:srgbClr val="7599A4"/>
    <a:srgbClr val="98A735"/>
    <a:srgbClr val="69868F"/>
    <a:srgbClr val="C5D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94694" autoAdjust="0"/>
  </p:normalViewPr>
  <p:slideViewPr>
    <p:cSldViewPr snapToGrid="0" snapToObjects="1">
      <p:cViewPr>
        <p:scale>
          <a:sx n="98" d="100"/>
          <a:sy n="98" d="100"/>
        </p:scale>
        <p:origin x="1086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D3FCAC-D06B-93A8-307B-725D85AD5A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264AA-B235-E200-C9BC-BB6DF09661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85E32-A74C-49DF-903E-CAB3636063D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A0B6B-B553-D42D-D314-21C79B2C89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E8E7F-2B9C-3F3F-330A-22970599E2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9F6C-27F1-4671-BDBC-A21149C7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0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0C1B7-9865-4A42-A011-8765AA443F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6CAB-C8EE-014D-A6AC-B672C196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8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F6CAB-C8EE-014D-A6AC-B672C19624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5E68E-21B4-E044-BFBB-D173C108CC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85192" y="-52086"/>
            <a:ext cx="12377191" cy="6962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4D3C23-1745-0F41-A3C2-C077196F2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738" y="2241275"/>
            <a:ext cx="11005848" cy="974033"/>
          </a:xfrm>
        </p:spPr>
        <p:txBody>
          <a:bodyPr anchor="t"/>
          <a:lstStyle>
            <a:lvl1pPr algn="ctr"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D2BD7-45AB-0547-AE05-A0F12C256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738" y="3651232"/>
            <a:ext cx="11005848" cy="1172817"/>
          </a:xfrm>
        </p:spPr>
        <p:txBody>
          <a:bodyPr/>
          <a:lstStyle>
            <a:lvl1pPr marL="0" indent="0" algn="ctr">
              <a:buNone/>
              <a:defRPr sz="1600" b="1" i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887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1C80-6213-AF41-A868-B65A287F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0780-53D5-3D41-ACB3-F345E35A0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 marL="801688" indent="-17145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95D79-F8AE-AA4E-BCE6-F6EB38749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4pPr marL="801688" indent="-17145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3D939-18D3-1C4E-BE60-5FA227C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9823" y="6431445"/>
            <a:ext cx="3319272" cy="365125"/>
          </a:xfrm>
        </p:spPr>
        <p:txBody>
          <a:bodyPr/>
          <a:lstStyle/>
          <a:p>
            <a:fld id="{1DD94B5B-D30F-4545-8249-7FFD9D2F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D117DD-232E-DB48-BC24-DD4FED527F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9939"/>
            <a:ext cx="12192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47C0-A2FD-3E4F-8701-9B7124DD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55" y="6421507"/>
            <a:ext cx="2743200" cy="365125"/>
          </a:xfrm>
        </p:spPr>
        <p:txBody>
          <a:bodyPr/>
          <a:lstStyle/>
          <a:p>
            <a:fld id="{1DD94B5B-D30F-4545-8249-7FFD9D2FA3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5DEDC8-08E0-572A-5E18-C9F4F77F81C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738196" y="1440951"/>
            <a:ext cx="5344215" cy="215575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D117DD-232E-DB48-BC24-DD4FED527F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DC787-7C3D-B54A-9D4D-B455097A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1418" y="1391256"/>
            <a:ext cx="7934737" cy="215575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47C0-A2FD-3E4F-8701-9B7124DD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55" y="6421507"/>
            <a:ext cx="2743200" cy="365125"/>
          </a:xfrm>
        </p:spPr>
        <p:txBody>
          <a:bodyPr/>
          <a:lstStyle/>
          <a:p>
            <a:fld id="{1DD94B5B-D30F-4545-8249-7FFD9D2FA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0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4E72-C88C-4146-B505-3429DF8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59C0-6FE7-EB42-B029-3EDE7BDB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E660-7424-BD44-BE17-F0A430DF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F3109-FF96-9D4F-BE62-29E5416D7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6DD9DE-89E1-334C-8072-F108C957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55" y="6421507"/>
            <a:ext cx="2743200" cy="365125"/>
          </a:xfrm>
        </p:spPr>
        <p:txBody>
          <a:bodyPr/>
          <a:lstStyle/>
          <a:p>
            <a:fld id="{1DD94B5B-D30F-4545-8249-7FFD9D2FA3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A1FAB67-5CB2-65BE-5F64-5548B986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196" y="1440951"/>
            <a:ext cx="5344215" cy="215575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03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F3109-FF96-9D4F-BE62-29E5416D7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6DD9DE-89E1-334C-8072-F108C957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55" y="6421507"/>
            <a:ext cx="2743200" cy="365125"/>
          </a:xfrm>
        </p:spPr>
        <p:txBody>
          <a:bodyPr/>
          <a:lstStyle/>
          <a:p>
            <a:fld id="{1DD94B5B-D30F-4545-8249-7FFD9D2FA3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7AE3512-C289-B344-3351-6CD8B20F97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401418" y="1391256"/>
            <a:ext cx="7934737" cy="215575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84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59581-3BB7-6045-8FA9-EFDA536518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C9E7E-180E-F449-A7EC-48E5ECB4CC9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12" y="6381749"/>
            <a:ext cx="12208213" cy="4781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17FB58-3593-FE46-B748-8CEE4D0FBC1D}"/>
              </a:ext>
            </a:extLst>
          </p:cNvPr>
          <p:cNvSpPr/>
          <p:nvPr userDrawn="1"/>
        </p:nvSpPr>
        <p:spPr>
          <a:xfrm>
            <a:off x="-8106" y="-61428"/>
            <a:ext cx="12208213" cy="12559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A7F32-084B-4048-BA30-389A0C11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0"/>
            <a:ext cx="10515600" cy="1212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FA70C-4519-B14B-AF29-23A344054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93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DB095-70E1-BA46-BEE2-41F3E591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69823" y="6431445"/>
            <a:ext cx="33192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D94B5B-D30F-4545-8249-7FFD9D2FA3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2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63" r:id="rId4"/>
    <p:sldLayoutId id="2147483650" r:id="rId5"/>
    <p:sldLayoutId id="2147483660" r:id="rId6"/>
    <p:sldLayoutId id="2147483664" r:id="rId7"/>
    <p:sldLayoutId id="214748366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None/>
        <a:defRPr sz="2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3838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30238" indent="-173038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B2D1-ED62-184B-A07F-4B7E33104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21" y="2288652"/>
            <a:ext cx="10069158" cy="9740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Developing in containerized environments using Linux and Docker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93B05-4260-3847-B03A-188A2BCCC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5406" y="4197945"/>
            <a:ext cx="12337406" cy="142256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Ryan Berger</a:t>
            </a:r>
          </a:p>
          <a:p>
            <a:pPr>
              <a:lnSpc>
                <a:spcPct val="8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10-18-23</a:t>
            </a:r>
          </a:p>
        </p:txBody>
      </p:sp>
    </p:spTree>
    <p:extLst>
      <p:ext uri="{BB962C8B-B14F-4D97-AF65-F5344CB8AC3E}">
        <p14:creationId xmlns:p14="http://schemas.microsoft.com/office/powerpoint/2010/main" val="55162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E261-E9E6-CEFD-39D3-725BEE13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Docker containers on the Linux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9BA5-3058-51FF-428C-CE38737A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0C9AF-B50B-42D8-2869-24AECDEE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40" y="1360111"/>
            <a:ext cx="10841590" cy="493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9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5979-68F9-41FD-76F6-04A97E7B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Docker containers on the Linux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94E0-24AE-F810-C4F5-CCC7D55E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A4F7B-A889-C80A-AD61-B265DBE7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2" y="1361479"/>
            <a:ext cx="10748147" cy="50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5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B009-DAA5-BED9-AA19-2128ECDE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points: who should or shouldn’t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7603-DED5-5A4C-92FF-79D6C678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Could be useful for you: </a:t>
            </a:r>
          </a:p>
          <a:p>
            <a:pPr marL="914400" lvl="1" indent="-457200"/>
            <a:r>
              <a:rPr lang="en-US" dirty="0"/>
              <a:t>You code in R or python regularly </a:t>
            </a:r>
          </a:p>
          <a:p>
            <a:pPr marL="914400" lvl="1" indent="-457200"/>
            <a:r>
              <a:rPr lang="en-US" dirty="0"/>
              <a:t>You have complex data pipelines that run frequently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useful for you:</a:t>
            </a:r>
          </a:p>
          <a:p>
            <a:pPr marL="914400" lvl="1" indent="-457200"/>
            <a:r>
              <a:rPr lang="en-US" dirty="0"/>
              <a:t>You use SAS or Excel as your tools</a:t>
            </a:r>
          </a:p>
          <a:p>
            <a:pPr marL="914400" lvl="1" indent="-457200"/>
            <a:r>
              <a:rPr lang="en-US" dirty="0"/>
              <a:t>Your processes aren’t too complicated (don’t need tech overkill)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BD58-BF10-3068-7747-B3FB0EB4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7CEA-2B4D-1406-6632-BDD0D320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CBD4-EE1E-CEE1-0ED3-171BC134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 into your account on github.com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codespaces</a:t>
            </a:r>
            <a:r>
              <a:rPr lang="en-US" dirty="0"/>
              <a:t> tab (click top left button, </a:t>
            </a:r>
            <a:r>
              <a:rPr lang="en-US" dirty="0" err="1"/>
              <a:t>codespaces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new </a:t>
            </a:r>
            <a:r>
              <a:rPr lang="en-US" dirty="0" err="1"/>
              <a:t>codespace</a:t>
            </a:r>
            <a:r>
              <a:rPr lang="en-US" dirty="0"/>
              <a:t> using blank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exercise repo from the command line: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git clone https://github.com/rberger997/linux_docker_exercise.git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2F1E-2612-A281-7AD1-92E97940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55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DE2E-F7F9-7CD1-7257-4653585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time: 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AB6C-8505-9901-E0FA-11F0DED0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383" y="1212576"/>
            <a:ext cx="9126326" cy="503761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Timeline: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Mar 2020 – Decision to build Covid dashboard. Bob Lonigro will build the dashboard, Ryan and Lindsey will provide the daily data to feed it.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Jun 2020 – Bob finishes dashboard using Linux server, R Shiny, Docker, Azure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Sep 2020 – Bob transitions dashboard process/ownership to Ryan + Lindsey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Nov 2020 – Ryan + Lindsey create new development tools using Docker containers on the Linux server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Jan 2021 – Digital Health dissolves, Bob leaves company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Mar 2022 – Covid dashboard is retired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Dec 2022 – Linux servers go offline (and I get very grouchy)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Mar 2023 – New Linux server is planned and gets green light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Jun 2023 – New Linux server is online and 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B11DC-E664-5792-D250-6BCB6C02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4D6DD-950C-4502-882C-72DACED1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0" y="1541478"/>
            <a:ext cx="1420794" cy="162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9480C-72B2-B7D9-8138-E082F4403A4B}"/>
              </a:ext>
            </a:extLst>
          </p:cNvPr>
          <p:cNvSpPr txBox="1"/>
          <p:nvPr/>
        </p:nvSpPr>
        <p:spPr>
          <a:xfrm>
            <a:off x="396618" y="318069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Lonigro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BDAFD-69C2-3920-199C-F1BB50209681}"/>
              </a:ext>
            </a:extLst>
          </p:cNvPr>
          <p:cNvSpPr/>
          <p:nvPr/>
        </p:nvSpPr>
        <p:spPr>
          <a:xfrm>
            <a:off x="2782111" y="3463040"/>
            <a:ext cx="8985260" cy="4085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CFF9-C9CF-9D6E-AC8A-DF5A0DEB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Covid dashboard process was overly technical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CCF5F-CA83-2C41-D91C-7BD8724D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6BB579-33DF-A60C-EBE7-FC5E1F053BB2}"/>
              </a:ext>
            </a:extLst>
          </p:cNvPr>
          <p:cNvSpPr/>
          <p:nvPr/>
        </p:nvSpPr>
        <p:spPr>
          <a:xfrm>
            <a:off x="882087" y="1718873"/>
            <a:ext cx="4432191" cy="38105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7D550B-3730-046C-49A0-898E9C597FCB}"/>
              </a:ext>
            </a:extLst>
          </p:cNvPr>
          <p:cNvSpPr txBox="1">
            <a:spLocks/>
          </p:cNvSpPr>
          <p:nvPr/>
        </p:nvSpPr>
        <p:spPr>
          <a:xfrm>
            <a:off x="1201897" y="1977236"/>
            <a:ext cx="4026319" cy="355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302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Dashboard process (daily):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Connect to Linux server via ssh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Run R scripts to generate new dashboard data for that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Package new data and dashboard code into a docker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Push new docker image to Azure container registry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Azure website to point to new docker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282D7F-3022-0ED5-4463-CAD608D5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30" y="1566427"/>
            <a:ext cx="5472241" cy="42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67F5-2378-438E-5269-4EF27CF1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Hell and “It works on my computer”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A6FE7-ACAB-E5D3-663E-CA32EB0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A495E-F799-A8F5-DAF0-2EA99E51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" y="1825857"/>
            <a:ext cx="2214563" cy="1719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5511E-4FDB-D29C-AABB-1D4473D1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" y="4283640"/>
            <a:ext cx="2214563" cy="1719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1FAE9-D517-3F96-A5BB-1D8D5F1F9201}"/>
              </a:ext>
            </a:extLst>
          </p:cNvPr>
          <p:cNvSpPr txBox="1"/>
          <p:nvPr/>
        </p:nvSpPr>
        <p:spPr>
          <a:xfrm>
            <a:off x="707882" y="15000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93DB9-A5C0-2D60-2EB2-6D93DFC139E4}"/>
              </a:ext>
            </a:extLst>
          </p:cNvPr>
          <p:cNvSpPr txBox="1"/>
          <p:nvPr/>
        </p:nvSpPr>
        <p:spPr>
          <a:xfrm>
            <a:off x="707882" y="40744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BA716-278F-D5FC-9871-844A07BAEC61}"/>
              </a:ext>
            </a:extLst>
          </p:cNvPr>
          <p:cNvSpPr txBox="1"/>
          <p:nvPr/>
        </p:nvSpPr>
        <p:spPr>
          <a:xfrm>
            <a:off x="400106" y="222285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 1.0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26B1A-FAAD-D34C-E63E-5791E930B6BE}"/>
              </a:ext>
            </a:extLst>
          </p:cNvPr>
          <p:cNvSpPr txBox="1"/>
          <p:nvPr/>
        </p:nvSpPr>
        <p:spPr>
          <a:xfrm>
            <a:off x="400106" y="474166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 1.1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FF58C-69F9-A732-1FDF-348EEB18BFC9}"/>
              </a:ext>
            </a:extLst>
          </p:cNvPr>
          <p:cNvSpPr txBox="1"/>
          <p:nvPr/>
        </p:nvSpPr>
        <p:spPr>
          <a:xfrm>
            <a:off x="2191123" y="1864192"/>
            <a:ext cx="149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File1.py</a:t>
            </a:r>
          </a:p>
          <a:p>
            <a:r>
              <a:rPr lang="en-US" dirty="0"/>
              <a:t>File2.py</a:t>
            </a:r>
          </a:p>
          <a:p>
            <a:r>
              <a:rPr lang="en-US" dirty="0"/>
              <a:t>File3.py</a:t>
            </a:r>
          </a:p>
          <a:p>
            <a:r>
              <a:rPr lang="en-US" dirty="0"/>
              <a:t>File4.py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0BD21-BFB6-00B7-1BF2-5A09B6491BB8}"/>
              </a:ext>
            </a:extLst>
          </p:cNvPr>
          <p:cNvSpPr txBox="1"/>
          <p:nvPr/>
        </p:nvSpPr>
        <p:spPr>
          <a:xfrm>
            <a:off x="2191123" y="4464490"/>
            <a:ext cx="149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File5.py</a:t>
            </a:r>
          </a:p>
        </p:txBody>
      </p:sp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587FCCC9-4328-E3E4-E413-292482AF6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283" y="1857883"/>
            <a:ext cx="450028" cy="450028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35FE25F3-770E-A869-B32D-79E63D23C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283" y="2143963"/>
            <a:ext cx="450028" cy="450028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971654BD-54BB-632A-8E4F-5B016E831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283" y="4468490"/>
            <a:ext cx="450028" cy="450028"/>
          </a:xfrm>
          <a:prstGeom prst="rect">
            <a:avLst/>
          </a:prstGeom>
        </p:spPr>
      </p:pic>
      <p:pic>
        <p:nvPicPr>
          <p:cNvPr id="18" name="Graphic 17" descr="Checkbox Checked with solid fill">
            <a:extLst>
              <a:ext uri="{FF2B5EF4-FFF2-40B4-BE49-F238E27FC236}">
                <a16:creationId xmlns:a16="http://schemas.microsoft.com/office/drawing/2014/main" id="{7978B24D-5F59-945E-304A-F9B79677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283" y="2431827"/>
            <a:ext cx="450028" cy="4500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87EB72-A5AD-24AB-01F0-74F7AF32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796" y="1709737"/>
            <a:ext cx="2214563" cy="17192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CDABA4-3A07-68D6-2095-E6779FBD7A92}"/>
              </a:ext>
            </a:extLst>
          </p:cNvPr>
          <p:cNvSpPr txBox="1"/>
          <p:nvPr/>
        </p:nvSpPr>
        <p:spPr>
          <a:xfrm>
            <a:off x="8902053" y="210673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 1.1</a:t>
            </a:r>
          </a:p>
        </p:txBody>
      </p:sp>
      <p:pic>
        <p:nvPicPr>
          <p:cNvPr id="25" name="Graphic 24" descr="Checkbox Checked with solid fill">
            <a:extLst>
              <a:ext uri="{FF2B5EF4-FFF2-40B4-BE49-F238E27FC236}">
                <a16:creationId xmlns:a16="http://schemas.microsoft.com/office/drawing/2014/main" id="{330BCF16-5310-2F36-1C10-2BC37EE1E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283" y="2713486"/>
            <a:ext cx="450028" cy="4500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6777A9-CC61-F3C8-8C3D-9114EBED0DFC}"/>
              </a:ext>
            </a:extLst>
          </p:cNvPr>
          <p:cNvSpPr txBox="1"/>
          <p:nvPr/>
        </p:nvSpPr>
        <p:spPr>
          <a:xfrm>
            <a:off x="10693998" y="1773258"/>
            <a:ext cx="1498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File1.py</a:t>
            </a:r>
          </a:p>
          <a:p>
            <a:r>
              <a:rPr lang="en-US" dirty="0"/>
              <a:t>File2.py</a:t>
            </a:r>
          </a:p>
          <a:p>
            <a:r>
              <a:rPr lang="en-US" dirty="0"/>
              <a:t>File3.py</a:t>
            </a:r>
          </a:p>
          <a:p>
            <a:r>
              <a:rPr lang="en-US" dirty="0"/>
              <a:t>File4.py</a:t>
            </a:r>
          </a:p>
          <a:p>
            <a:r>
              <a:rPr lang="en-US" dirty="0"/>
              <a:t>FIle5.py</a:t>
            </a:r>
          </a:p>
        </p:txBody>
      </p:sp>
      <p:pic>
        <p:nvPicPr>
          <p:cNvPr id="28" name="Graphic 27" descr="Checkbox Checked with solid fill">
            <a:extLst>
              <a:ext uri="{FF2B5EF4-FFF2-40B4-BE49-F238E27FC236}">
                <a16:creationId xmlns:a16="http://schemas.microsoft.com/office/drawing/2014/main" id="{58587C5E-03E3-E504-A5DA-15E7542CA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0145" y="2857494"/>
            <a:ext cx="450028" cy="450028"/>
          </a:xfrm>
          <a:prstGeom prst="rect">
            <a:avLst/>
          </a:prstGeom>
        </p:spPr>
      </p:pic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71F263CD-D64D-E805-53BD-36543A519C2B}"/>
              </a:ext>
            </a:extLst>
          </p:cNvPr>
          <p:cNvSpPr/>
          <p:nvPr/>
        </p:nvSpPr>
        <p:spPr>
          <a:xfrm>
            <a:off x="11691642" y="1835555"/>
            <a:ext cx="307035" cy="30703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3B53F9F4-3D07-B268-4D64-604A151F774B}"/>
              </a:ext>
            </a:extLst>
          </p:cNvPr>
          <p:cNvSpPr/>
          <p:nvPr/>
        </p:nvSpPr>
        <p:spPr>
          <a:xfrm>
            <a:off x="11691642" y="2120765"/>
            <a:ext cx="307035" cy="30703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52053AA-5F9F-7F1F-0BBB-917A8F4C1916}"/>
              </a:ext>
            </a:extLst>
          </p:cNvPr>
          <p:cNvSpPr/>
          <p:nvPr/>
        </p:nvSpPr>
        <p:spPr>
          <a:xfrm>
            <a:off x="11691642" y="2398123"/>
            <a:ext cx="307035" cy="30703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E9E48FCC-3EBD-F065-80E5-6820E3A582EA}"/>
              </a:ext>
            </a:extLst>
          </p:cNvPr>
          <p:cNvSpPr/>
          <p:nvPr/>
        </p:nvSpPr>
        <p:spPr>
          <a:xfrm>
            <a:off x="11691642" y="2659769"/>
            <a:ext cx="307035" cy="30703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96402-82BD-09E1-35FC-F65C592C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54" y="1709737"/>
            <a:ext cx="2214563" cy="1719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655477-1F64-C081-F4EA-FF8783C22816}"/>
              </a:ext>
            </a:extLst>
          </p:cNvPr>
          <p:cNvSpPr txBox="1"/>
          <p:nvPr/>
        </p:nvSpPr>
        <p:spPr>
          <a:xfrm>
            <a:off x="4501211" y="210673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EF0E4-AE08-A9D1-CA04-D878CE301073}"/>
              </a:ext>
            </a:extLst>
          </p:cNvPr>
          <p:cNvSpPr txBox="1"/>
          <p:nvPr/>
        </p:nvSpPr>
        <p:spPr>
          <a:xfrm>
            <a:off x="6293156" y="1773258"/>
            <a:ext cx="1498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File1.py</a:t>
            </a:r>
          </a:p>
          <a:p>
            <a:r>
              <a:rPr lang="en-US" dirty="0"/>
              <a:t>File2.py</a:t>
            </a:r>
          </a:p>
          <a:p>
            <a:r>
              <a:rPr lang="en-US" dirty="0"/>
              <a:t>File3.py</a:t>
            </a:r>
          </a:p>
          <a:p>
            <a:r>
              <a:rPr lang="en-US" dirty="0"/>
              <a:t>File4.py</a:t>
            </a:r>
          </a:p>
          <a:p>
            <a:r>
              <a:rPr lang="en-US" dirty="0"/>
              <a:t>FIle5.py</a:t>
            </a: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6D4759C8-704E-71E1-FA0C-210A65F515CE}"/>
              </a:ext>
            </a:extLst>
          </p:cNvPr>
          <p:cNvSpPr/>
          <p:nvPr/>
        </p:nvSpPr>
        <p:spPr>
          <a:xfrm>
            <a:off x="7290800" y="2911003"/>
            <a:ext cx="307035" cy="30703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D6AEB2-2C3F-0C17-E3ED-3781C769877C}"/>
              </a:ext>
            </a:extLst>
          </p:cNvPr>
          <p:cNvSpPr/>
          <p:nvPr/>
        </p:nvSpPr>
        <p:spPr>
          <a:xfrm>
            <a:off x="3583949" y="2289170"/>
            <a:ext cx="657005" cy="5451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Checkbox Checked with solid fill">
            <a:extLst>
              <a:ext uri="{FF2B5EF4-FFF2-40B4-BE49-F238E27FC236}">
                <a16:creationId xmlns:a16="http://schemas.microsoft.com/office/drawing/2014/main" id="{D41F4B82-8E63-7BF8-8EE2-2B1200BCA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03" y="1711963"/>
            <a:ext cx="450028" cy="450028"/>
          </a:xfrm>
          <a:prstGeom prst="rect">
            <a:avLst/>
          </a:prstGeom>
        </p:spPr>
      </p:pic>
      <p:pic>
        <p:nvPicPr>
          <p:cNvPr id="30" name="Graphic 29" descr="Checkbox Checked with solid fill">
            <a:extLst>
              <a:ext uri="{FF2B5EF4-FFF2-40B4-BE49-F238E27FC236}">
                <a16:creationId xmlns:a16="http://schemas.microsoft.com/office/drawing/2014/main" id="{0D89CC78-D4DA-B897-F407-490F92AE8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03" y="1998043"/>
            <a:ext cx="450028" cy="450028"/>
          </a:xfrm>
          <a:prstGeom prst="rect">
            <a:avLst/>
          </a:prstGeom>
        </p:spPr>
      </p:pic>
      <p:pic>
        <p:nvPicPr>
          <p:cNvPr id="31" name="Graphic 30" descr="Checkbox Checked with solid fill">
            <a:extLst>
              <a:ext uri="{FF2B5EF4-FFF2-40B4-BE49-F238E27FC236}">
                <a16:creationId xmlns:a16="http://schemas.microsoft.com/office/drawing/2014/main" id="{3491B7DF-DAE5-3038-717F-D77297750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03" y="2285907"/>
            <a:ext cx="450028" cy="450028"/>
          </a:xfrm>
          <a:prstGeom prst="rect">
            <a:avLst/>
          </a:prstGeom>
        </p:spPr>
      </p:pic>
      <p:pic>
        <p:nvPicPr>
          <p:cNvPr id="32" name="Graphic 31" descr="Checkbox Checked with solid fill">
            <a:extLst>
              <a:ext uri="{FF2B5EF4-FFF2-40B4-BE49-F238E27FC236}">
                <a16:creationId xmlns:a16="http://schemas.microsoft.com/office/drawing/2014/main" id="{C8C79C4E-0569-7C71-AE06-E5E353630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03" y="2567566"/>
            <a:ext cx="450028" cy="450028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26F1FCB0-FF60-5A11-8447-9407A55644BF}"/>
              </a:ext>
            </a:extLst>
          </p:cNvPr>
          <p:cNvSpPr/>
          <p:nvPr/>
        </p:nvSpPr>
        <p:spPr>
          <a:xfrm>
            <a:off x="7791158" y="2289170"/>
            <a:ext cx="657005" cy="5451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40B30-7F11-97DC-0BF6-9179D38D5328}"/>
              </a:ext>
            </a:extLst>
          </p:cNvPr>
          <p:cNvSpPr txBox="1"/>
          <p:nvPr/>
        </p:nvSpPr>
        <p:spPr>
          <a:xfrm>
            <a:off x="3813099" y="3549597"/>
            <a:ext cx="28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“Weird that code won’t run on my computer. Guess I need to update that package to 1.1”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E8FE84-7770-6D7F-DF80-A59D746B21BB}"/>
              </a:ext>
            </a:extLst>
          </p:cNvPr>
          <p:cNvSpPr txBox="1"/>
          <p:nvPr/>
        </p:nvSpPr>
        <p:spPr>
          <a:xfrm>
            <a:off x="8324941" y="3552540"/>
            <a:ext cx="28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“Great my entire process is now broken! Time to have a mini panic attack then spend the entire day fixing this. Fun!!”</a:t>
            </a:r>
          </a:p>
        </p:txBody>
      </p:sp>
      <p:pic>
        <p:nvPicPr>
          <p:cNvPr id="43" name="Graphic 42" descr="Skull with solid fill">
            <a:extLst>
              <a:ext uri="{FF2B5EF4-FFF2-40B4-BE49-F238E27FC236}">
                <a16:creationId xmlns:a16="http://schemas.microsoft.com/office/drawing/2014/main" id="{F366DD1D-6E7B-E0FA-34C7-736C9A63D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1877" y="46855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0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35" grpId="0" animBg="1"/>
      <p:bldP spid="36" grpId="0" animBg="1"/>
      <p:bldP spid="37" grpId="0" animBg="1"/>
      <p:bldP spid="38" grpId="0" animBg="1"/>
      <p:bldP spid="5" grpId="0"/>
      <p:bldP spid="14" grpId="0"/>
      <p:bldP spid="26" grpId="0" animBg="1"/>
      <p:bldP spid="39" grpId="0" animBg="1"/>
      <p:bldP spid="33" grpId="0" animBg="1"/>
      <p:bldP spid="34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5A5C-F455-484F-90D7-A61757B2165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18048" y="1440024"/>
            <a:ext cx="5344215" cy="21557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Part II: How we used Linux and Docker to solve our problems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A839E-5B19-0F43-AF5A-1A216162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 descr="A doctor showing a patient something on the paper&#10;&#10;Description automatically generated with low confidence">
            <a:extLst>
              <a:ext uri="{FF2B5EF4-FFF2-40B4-BE49-F238E27FC236}">
                <a16:creationId xmlns:a16="http://schemas.microsoft.com/office/drawing/2014/main" id="{F7FF86B9-4E0F-7EAE-BDEA-12B857F6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28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0E15-699D-8CE3-9783-9F5B88B2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Linux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E3F4-71DB-7D5C-CAB6-E2EB7934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96" y="1452282"/>
            <a:ext cx="5366500" cy="4979163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Computer stored in a data center that you connect to remotely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Linux is an open-source operating system commonly used on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do people use them?</a:t>
            </a:r>
          </a:p>
          <a:p>
            <a:pPr marL="914400" lvl="1" indent="-457200"/>
            <a:r>
              <a:rPr lang="en-US" dirty="0"/>
              <a:t>Very stable</a:t>
            </a:r>
          </a:p>
          <a:p>
            <a:pPr marL="914400" lvl="1" indent="-457200"/>
            <a:r>
              <a:rPr lang="en-US" dirty="0"/>
              <a:t>High computing power</a:t>
            </a:r>
          </a:p>
          <a:p>
            <a:pPr marL="914400" lvl="1" indent="-457200"/>
            <a:r>
              <a:rPr lang="en-US" dirty="0"/>
              <a:t>Flexible/Scalable</a:t>
            </a:r>
          </a:p>
          <a:p>
            <a:pPr marL="914400" lvl="1" indent="-457200"/>
            <a:r>
              <a:rPr lang="en-US" dirty="0"/>
              <a:t>Always on</a:t>
            </a:r>
          </a:p>
          <a:p>
            <a:pPr marL="914400" lvl="1" indent="-457200"/>
            <a:r>
              <a:rPr lang="en-US" dirty="0"/>
              <a:t>Faster than a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A5715-0118-A95C-3C56-4EB40E3E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14107-EF15-5863-C127-CFFE4CC6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4644"/>
            <a:ext cx="5771705" cy="3100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790DD-1894-E702-81B8-8032B4CE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023" y="4910138"/>
            <a:ext cx="2895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1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2F18-6DB8-6259-5572-EC94F6D0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and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F625-D8DC-8E89-0171-D9A99A20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72" y="1438885"/>
            <a:ext cx="11207181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Containers are like mini-computers running within a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is open-source software for building/running containers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Benefits to using containers: </a:t>
            </a:r>
          </a:p>
          <a:p>
            <a:pPr marL="914400" lvl="1" indent="-457200"/>
            <a:r>
              <a:rPr lang="en-US" dirty="0"/>
              <a:t>Can run code/apps anywhere (your PC, server, cloud, etc.)</a:t>
            </a:r>
          </a:p>
          <a:p>
            <a:pPr marL="914400" lvl="1" indent="-457200"/>
            <a:r>
              <a:rPr lang="en-US" dirty="0"/>
              <a:t>Can be customized with whatever dependencies or software you need</a:t>
            </a:r>
          </a:p>
          <a:p>
            <a:pPr marL="914400" lvl="1" indent="-457200"/>
            <a:r>
              <a:rPr lang="en-US" dirty="0"/>
              <a:t>Lightweight on computer resources</a:t>
            </a:r>
          </a:p>
          <a:p>
            <a:pPr marL="914400" lvl="1" indent="-457200"/>
            <a:r>
              <a:rPr lang="en-US" dirty="0"/>
              <a:t>Isolated from host environment</a:t>
            </a:r>
          </a:p>
          <a:p>
            <a:pPr marL="914400" lvl="1" indent="-457200"/>
            <a:r>
              <a:rPr lang="en-US" dirty="0"/>
              <a:t>Disposable and easy to create/destroy</a:t>
            </a:r>
          </a:p>
          <a:p>
            <a:pPr marL="914400" lvl="1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85B8-7298-994D-6CEB-5B08950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29427-D091-8CAF-FBF6-FD701046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047" y="4844074"/>
            <a:ext cx="5879365" cy="201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8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27B-7563-EFF8-B380-514D0D01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Pre-built Docker images can be used for code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A02A-58E2-6DFD-13BD-29D414D1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8A590-0E89-A5B1-3089-BD3F96A1E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4" t="3496" r="21864" b="55103"/>
          <a:stretch/>
        </p:blipFill>
        <p:spPr>
          <a:xfrm>
            <a:off x="1195585" y="3951695"/>
            <a:ext cx="3219855" cy="1838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6535A-E18F-D093-5212-450EA55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61" y="3764278"/>
            <a:ext cx="6057292" cy="242291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B76D42-1D50-EA02-CF82-1C7CFB64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72" y="1438885"/>
            <a:ext cx="11207181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hub is a website where you can download pre-made Docker images made by others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 and python images are available (Rocker and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it possible to run Rstudio or </a:t>
            </a:r>
            <a:r>
              <a:rPr lang="en-US" dirty="0" err="1"/>
              <a:t>Jupyter</a:t>
            </a:r>
            <a:r>
              <a:rPr lang="en-US" dirty="0"/>
              <a:t> Lab IDEs from a container </a:t>
            </a:r>
          </a:p>
          <a:p>
            <a:pPr marL="914400" lvl="1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1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E261-E9E6-CEFD-39D3-725BEE13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built the architecture to run RStudio inside Docker containers on the Linux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9BA5-3058-51FF-428C-CE38737A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9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EFA9A-9297-8349-959A-07CC7A9E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430403"/>
            <a:ext cx="10391775" cy="32289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1832551-0E36-52E3-8E21-4E87437DB7DE}"/>
              </a:ext>
            </a:extLst>
          </p:cNvPr>
          <p:cNvSpPr txBox="1"/>
          <p:nvPr/>
        </p:nvSpPr>
        <p:spPr>
          <a:xfrm>
            <a:off x="1890560" y="4877206"/>
            <a:ext cx="66992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Steps to use: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to the linux server via SSH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an RStudio docker container on the server on port 9000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to localthost:9000 on a browser on your computer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Work in an RStudio session with access to W-drive folder</a:t>
            </a:r>
          </a:p>
        </p:txBody>
      </p:sp>
    </p:spTree>
    <p:extLst>
      <p:ext uri="{BB962C8B-B14F-4D97-AF65-F5344CB8AC3E}">
        <p14:creationId xmlns:p14="http://schemas.microsoft.com/office/powerpoint/2010/main" val="77298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inity Health">
      <a:dk1>
        <a:srgbClr val="000000"/>
      </a:dk1>
      <a:lt1>
        <a:sysClr val="window" lastClr="FFFFFF"/>
      </a:lt1>
      <a:dk2>
        <a:srgbClr val="6E2585"/>
      </a:dk2>
      <a:lt2>
        <a:srgbClr val="4D4F53"/>
      </a:lt2>
      <a:accent1>
        <a:srgbClr val="6E2585"/>
      </a:accent1>
      <a:accent2>
        <a:srgbClr val="007DBA"/>
      </a:accent2>
      <a:accent3>
        <a:srgbClr val="00BFB3"/>
      </a:accent3>
      <a:accent4>
        <a:srgbClr val="4C9D2F"/>
      </a:accent4>
      <a:accent5>
        <a:srgbClr val="DC8633"/>
      </a:accent5>
      <a:accent6>
        <a:srgbClr val="AD3963"/>
      </a:accent6>
      <a:hlink>
        <a:srgbClr val="6E2585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Lifestyle Medicine_Template_123" id="{978DFAC9-C235-0A41-827F-A774C3756075}" vid="{B7D81DAE-FA9A-C54D-B04E-399129640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be892cc-368f-4b29-8739-251a18fe59ad">FSPJP6XYT6WE-1409129322-75</_dlc_DocId>
    <_dlc_DocIdUrl xmlns="8be892cc-368f-4b29-8739-251a18fe59ad">
      <Url>https://mytrinityhealth.sharepoint.com/sites/SO-MarketingCommunications/_layouts/15/DocIdRedir.aspx?ID=FSPJP6XYT6WE-1409129322-75</Url>
      <Description>FSPJP6XYT6WE-1409129322-75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D64637705B3646A0A0123995B1E3B3" ma:contentTypeVersion="12" ma:contentTypeDescription="Create a new document." ma:contentTypeScope="" ma:versionID="032412a6ab309e946315d58b2a05f010">
  <xsd:schema xmlns:xsd="http://www.w3.org/2001/XMLSchema" xmlns:xs="http://www.w3.org/2001/XMLSchema" xmlns:p="http://schemas.microsoft.com/office/2006/metadata/properties" xmlns:ns2="8be892cc-368f-4b29-8739-251a18fe59ad" xmlns:ns3="8e1b6ede-af36-4c57-b4af-49d7724fef8e" targetNamespace="http://schemas.microsoft.com/office/2006/metadata/properties" ma:root="true" ma:fieldsID="e7063194c635dd7bf6e279b0f4360511" ns2:_="" ns3:_="">
    <xsd:import namespace="8be892cc-368f-4b29-8739-251a18fe59ad"/>
    <xsd:import namespace="8e1b6ede-af36-4c57-b4af-49d7724fef8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892cc-368f-4b29-8739-251a18fe59a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1b6ede-af36-4c57-b4af-49d7724fef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A9348-101F-460A-B165-BF2C559904E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ABB1456-FAF8-4E76-8C94-FC7F48F078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C4F921-2D03-4089-8643-E6EE815B7676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e1b6ede-af36-4c57-b4af-49d7724fef8e"/>
    <ds:schemaRef ds:uri="http://purl.org/dc/elements/1.1/"/>
    <ds:schemaRef ds:uri="8be892cc-368f-4b29-8739-251a18fe59ad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228A2B1C-F7A9-47DD-9A66-24D1E4D9F8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e892cc-368f-4b29-8739-251a18fe59ad"/>
    <ds:schemaRef ds:uri="8e1b6ede-af36-4c57-b4af-49d7724fef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692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Developing in containerized environments using Linux and Docker</vt:lpstr>
      <vt:lpstr>Story time: how did we get here?</vt:lpstr>
      <vt:lpstr>The Covid dashboard process was overly technical</vt:lpstr>
      <vt:lpstr>Dependency Hell and “It works on my computer” problem</vt:lpstr>
      <vt:lpstr>PowerPoint Presentation</vt:lpstr>
      <vt:lpstr>What is a Linux server?</vt:lpstr>
      <vt:lpstr>What is Docker and containers?</vt:lpstr>
      <vt:lpstr>Pre-built Docker images can be used for code development</vt:lpstr>
      <vt:lpstr>We built the architecture to run RStudio inside Docker containers on the Linux server</vt:lpstr>
      <vt:lpstr>Working with Docker containers on the Linux server</vt:lpstr>
      <vt:lpstr>Working with Docker containers on the Linux server</vt:lpstr>
      <vt:lpstr>Takeaway points: who should or shouldn’t use this?</vt:lpstr>
      <vt:lpstr>Interactive Exercise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prevention through healthier food choices</dc:title>
  <dc:subject/>
  <dc:creator>Michael F. Cottone</dc:creator>
  <cp:keywords/>
  <dc:description/>
  <cp:lastModifiedBy>Ryan Berger</cp:lastModifiedBy>
  <cp:revision>61</cp:revision>
  <dcterms:created xsi:type="dcterms:W3CDTF">2020-12-30T16:34:04Z</dcterms:created>
  <dcterms:modified xsi:type="dcterms:W3CDTF">2023-10-16T20:08:41Z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0x01010008D64637705B3646A0A0123995B1E3B3</vt:lpwstr>
  </property>
  <property fmtid="{D5CDD505-2E9C-101B-9397-08002B2CF9AE}" pid="3" name="_dlc_DocIdItemGuid">
    <vt:lpwstr>90da4fb3-8163-435e-87ab-cf82b85176a9</vt:lpwstr>
  </property>
</Properties>
</file>