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4" r:id="rId5"/>
    <p:sldId id="259" r:id="rId6"/>
    <p:sldId id="262" r:id="rId7"/>
    <p:sldId id="260" r:id="rId8"/>
    <p:sldId id="261" r:id="rId9"/>
    <p:sldId id="263" r:id="rId10"/>
    <p:sldId id="264" r:id="rId11"/>
    <p:sldId id="266" r:id="rId12"/>
    <p:sldId id="265" r:id="rId13"/>
    <p:sldId id="268" r:id="rId14"/>
    <p:sldId id="267" r:id="rId15"/>
    <p:sldId id="269" r:id="rId16"/>
    <p:sldId id="271" r:id="rId17"/>
    <p:sldId id="273" r:id="rId18"/>
    <p:sldId id="275" r:id="rId19"/>
    <p:sldId id="270" r:id="rId20"/>
    <p:sldId id="272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0E03C-F7DB-42EE-85AD-AF316A830947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208EA-5AB3-4A31-81B0-5C32CBA4D4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2912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AD708B-12A6-E771-4669-DCDD4F198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4AD2AD-7D26-706C-16E9-3C3E78DF5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40BA7B-2C8A-5B9E-A6D8-65DF2D4D9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0A0556-F3F2-F43A-C248-BE017FE9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079169-9F20-AE4D-7F8B-AA7A9B31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568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73175C-F7F3-3DBE-EDF7-E47520FA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C98BC77-6229-C0C8-7898-5FDC76A09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CC3E3F-C988-691A-7BEA-A2D3B9F5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5B6CAF-B4B2-E968-EC21-1651808D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D65084-7691-8624-1326-0470CEFC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709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683EA6A-5887-E9A1-F860-92C126D0F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2B3774F-FEA2-4F9E-CB55-10A5AE991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F6B5A7-E7C1-C3DF-0633-EE01D73A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17AE3E-A390-3585-F901-263E71B2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463BEB-FADE-6AF3-ACB7-EDAE0F04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150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2F7E81-4CD5-FBF1-59AA-119670ED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95A591-4C90-B975-8D4A-62534642D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91C684-5CA1-F8B6-F84E-5C76BA66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83DB10-4AE2-16F1-44D6-1536694A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7A6142-C505-B7A9-3906-66A8F690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923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32011F-FE02-C5C7-1D5C-D4214AD0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E4A2B9B-6FBD-A635-A8D5-FA38A2774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0B08F1-A790-5826-A4D5-C50D15682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9E71E5-BD78-87D7-762B-D558F1F1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688F6C-B24E-FD18-7757-83917364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285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56333C-47E5-0DCE-B61C-D78DA6CC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D9A8C9-4470-3087-67FF-FE0A1FB7E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A13AFE5-3FEE-11E8-5C4A-4B57C3754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23A851-410C-B57C-C23D-CD53E07B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6D3D40-D3C5-ECCF-CFA8-F2AD03282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040382-6351-7B01-B53D-4A81ADBB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721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126CED-4F65-430F-73D1-D5E05911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3E5D02B-68FE-EF0C-5996-040303F9C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DF5CD74-FEC1-13A4-B63C-7BECDC60E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B7E58B5-8075-2609-DCC3-E3EDC1B41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DEC0FB-5AF5-A4BA-39DC-D48B47EAE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91CF8EF-3A47-3CFC-45CA-F8F2E79D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A1D62F4-CBEA-C4CD-2DF3-4C046EF5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23E00AD-E2C4-999F-9329-7FAAD83D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917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FF8433-39B3-D606-6E13-88C8FAE2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2243B71-5ED6-D1A2-A803-9ECB7DB8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B2E6E3E-DFDB-22E9-1F67-42912064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A90F632-CF95-FDF9-8731-38AB3416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137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CEF6383-5A95-E6DA-EEBE-8CF2D4E9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C8D1687-9C75-DA3E-FD14-FBC7BE27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6B7BDB-30AB-B671-47B5-1996432B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037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D1A196-A614-0548-A905-09EAD077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A1F0CC-8BBB-F605-4713-0E8C2A921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1F8856-98AB-4C52-9EDA-32B011998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BA3DFA-E0B7-1F73-B833-40ECDF786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3443DAF-091B-7D5E-09DF-017EDB1E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4A6462-B6D0-8F02-FDF9-43F4F1CB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296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8A2FE7-355B-A9B6-1C3B-A8708E756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50EF566-EBEE-AF12-1130-EC2BCFF77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2C31F8-6CE5-C002-C3E7-DFBA02511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6BB2C3-3031-880C-D50D-9936E573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41426C-7AB4-1CE1-A269-74D85292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55B7FE0-89DD-0E44-38C3-9E31FD4D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342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C2575F9-9A7F-332E-5D0D-22737B98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6D2640C-7B5D-A844-1C6A-B5F187B68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E5311B-DC24-23ED-63CF-8BF48F365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6FDE4-94EA-4F0F-B2A7-69410F342238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247A8E-FE3B-9567-FA76-A932BE7C0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550E87-0989-A8CF-76E0-F9A7FDB4A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208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52A6323-AACB-3F14-4A37-6D6EB4F22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585" y="737537"/>
            <a:ext cx="4492625" cy="285940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84D88E6-0B58-B3FD-61B0-87DB456E87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50341"/>
            <a:ext cx="5607050" cy="2243138"/>
          </a:xfrm>
          <a:prstGeom prst="rect">
            <a:avLst/>
          </a:pr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F8EE2B6E-39CC-D573-3488-8C79D8CF7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76" y="130629"/>
            <a:ext cx="5280579" cy="6346210"/>
          </a:xfrm>
        </p:spPr>
        <p:txBody>
          <a:bodyPr>
            <a:normAutofit lnSpcReduction="10000"/>
          </a:bodyPr>
          <a:lstStyle/>
          <a:p>
            <a:pPr>
              <a:spcAft>
                <a:spcPts val="800"/>
              </a:spcAft>
            </a:pPr>
            <a:r>
              <a:rPr lang="it-IT" sz="4000" b="1" i="0" u="none" strike="noStrike" dirty="0">
                <a:solidFill>
                  <a:schemeClr val="bg1"/>
                </a:solidFill>
                <a:effectLst/>
              </a:rPr>
              <a:t>PROGETTO INGEGNERIA DEL SOFTWARE</a:t>
            </a:r>
            <a:br>
              <a:rPr lang="it-IT" sz="40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</a:br>
            <a:endParaRPr lang="it-IT" sz="4000" b="0" i="0" dirty="0">
              <a:solidFill>
                <a:srgbClr val="000000"/>
              </a:solidFill>
              <a:effectLst/>
              <a:latin typeface="Calibri Light" panose="020F03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GB" sz="5000" b="1" kern="1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FITNESS APP</a:t>
            </a:r>
          </a:p>
          <a:p>
            <a:pPr>
              <a:spcAft>
                <a:spcPts val="800"/>
              </a:spcAft>
            </a:pPr>
            <a:endParaRPr lang="en-GB" sz="3000" b="1" kern="100" dirty="0">
              <a:solidFill>
                <a:srgbClr val="FFFFF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endParaRPr lang="en-GB" sz="3000" b="1" kern="100" dirty="0">
              <a:solidFill>
                <a:srgbClr val="FFFFF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3000" b="1" kern="1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Anno </a:t>
            </a:r>
            <a:r>
              <a:rPr lang="en-GB" sz="3000" b="1" kern="100" dirty="0" err="1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accademico</a:t>
            </a:r>
            <a:r>
              <a:rPr lang="en-GB" sz="3000" b="1" kern="1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2022-2023</a:t>
            </a:r>
            <a:endParaRPr lang="it-IT" sz="3000" b="1" kern="100" dirty="0">
              <a:solidFill>
                <a:srgbClr val="FFFFF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t-IT" sz="2200" b="1" kern="1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Roberto Bertocchi 1060957</a:t>
            </a:r>
          </a:p>
          <a:p>
            <a:pPr>
              <a:spcAft>
                <a:spcPts val="800"/>
              </a:spcAft>
            </a:pPr>
            <a:r>
              <a:rPr lang="it-IT" sz="2200" b="1" kern="1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Mirko Carrara 1059971</a:t>
            </a:r>
          </a:p>
          <a:p>
            <a:pPr>
              <a:spcAft>
                <a:spcPts val="800"/>
              </a:spcAft>
            </a:pPr>
            <a:r>
              <a:rPr lang="it-IT" sz="2200" b="1" kern="1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Stefano Cosseddu 1067656</a:t>
            </a:r>
          </a:p>
          <a:p>
            <a:r>
              <a:rPr lang="it-IT" sz="2200" b="1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Francesco Peracchi 1057616</a:t>
            </a:r>
            <a:r>
              <a:rPr lang="it-IT" sz="2200" b="1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it-IT" sz="2200" b="1" dirty="0">
              <a:solidFill>
                <a:srgbClr val="FFFFFF"/>
              </a:solidFill>
            </a:endParaRPr>
          </a:p>
        </p:txBody>
      </p:sp>
      <p:pic>
        <p:nvPicPr>
          <p:cNvPr id="7" name="Immagine 6" descr="Immagine che contiene interno, soffitto, legno, cenare">
            <a:extLst>
              <a:ext uri="{FF2B5EF4-FFF2-40B4-BE49-F238E27FC236}">
                <a16:creationId xmlns:a16="http://schemas.microsoft.com/office/drawing/2014/main" id="{B8CA0165-7895-E156-B7E7-B00339E010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42" y="896058"/>
            <a:ext cx="3893552" cy="229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0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BF6C56-B4D4-8BF3-E7DC-2ADEB2D4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/>
              <a:t>Architettura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16C7FB-0E86-00BE-1D36-6519E86D2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3" y="1586204"/>
            <a:ext cx="10709988" cy="5075853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None/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Durante lo sviluppo del software, si è deciso di mantenere l’architettura e il design il più semplici possibili per l’utilizzo da parte dell’utente per creare, gestire e visualizzare i vari dati di una scheda di allenamento.</a:t>
            </a:r>
            <a:endParaRPr lang="it-IT" sz="2200" kern="100" dirty="0"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None/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Il pattern architetturale utilizzato durante la programmazione del software è stato il Model-</a:t>
            </a:r>
            <a:r>
              <a:rPr lang="it-IT" sz="2200" kern="0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View</a:t>
            </a: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-Controller(MVC).</a:t>
            </a:r>
            <a:endParaRPr lang="it-IT" sz="2200" kern="100" dirty="0"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None/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 questo pattern il modello rappresenta la parte del sistema che gestisce i dati e la logica del programma, la vista si occupa di far visualizzare i dati al cliente in modo che possano essere compresi nel migliore dei modi e infine il controller gestisce l’interazione tra il modello e la vista. </a:t>
            </a:r>
            <a:endParaRPr lang="it-IT" sz="2200" kern="100" dirty="0"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None/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Il team utilizzando un modello Agile ha trovato più comodo utilizzare il pattern MVC, questo perché il model-</a:t>
            </a:r>
            <a:r>
              <a:rPr lang="it-IT" sz="2200" kern="0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view</a:t>
            </a: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-controller aiuta a separare i compiti all’interno del sistema, in modo che ciascuna parte possa essere gestita separatamente.</a:t>
            </a:r>
            <a:endParaRPr lang="it-IT" sz="2200" kern="100" dirty="0"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it-IT" sz="2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36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658030-6E4D-F1B8-A228-42E6D197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/>
              <a:t>Design 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651EE0-BE57-338A-A73B-EFF358C15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90688"/>
            <a:ext cx="10896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Il team per lo sviluppo del codice ha deciso di utilizzare il pattern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Abstraction-Occurrence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in quanto quando si hanno più occorrenze di oggetti simili, ossia che condividono alcuni attributi ma non tutti, si crea una superclasse astratta. </a:t>
            </a: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Nel nostro caso la classe astratta è esercizio e le classi simili che condividono questi attributi sono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EsercizioPesistica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e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EsercizioCardio</a:t>
            </a:r>
            <a:endParaRPr lang="it-IT" sz="2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2197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87FBB8-1AD6-812C-ED4D-1CA0DC17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/>
              <a:t>Modellazione</a:t>
            </a:r>
          </a:p>
        </p:txBody>
      </p:sp>
      <p:pic>
        <p:nvPicPr>
          <p:cNvPr id="4" name="Segnaposto contenuto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15267AA2-4A7C-6F65-8E32-233E80C3E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220" y="1446503"/>
            <a:ext cx="6583167" cy="537884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13918DB-11A0-5CF2-2EEE-7A8E84D80464}"/>
              </a:ext>
            </a:extLst>
          </p:cNvPr>
          <p:cNvSpPr txBox="1"/>
          <p:nvPr/>
        </p:nvSpPr>
        <p:spPr>
          <a:xfrm>
            <a:off x="1077613" y="2230016"/>
            <a:ext cx="29018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+mj-lt"/>
              </a:rPr>
              <a:t>Class </a:t>
            </a:r>
            <a:r>
              <a:rPr lang="it-IT" sz="2200" dirty="0" err="1">
                <a:latin typeface="+mj-lt"/>
              </a:rPr>
              <a:t>Diagram</a:t>
            </a:r>
            <a:endParaRPr lang="it-IT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9966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5857F7-9DCB-2896-9A96-F35B90F0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/>
              <a:t>Modellazione</a:t>
            </a:r>
          </a:p>
        </p:txBody>
      </p:sp>
      <p:pic>
        <p:nvPicPr>
          <p:cNvPr id="4" name="Segnaposto contenuto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54E7BB8E-7E9B-495A-ABB7-88A867746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203" y="1937592"/>
            <a:ext cx="6063597" cy="435133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4834DFB-1964-BBAE-A2A9-EB2BDBE387DB}"/>
              </a:ext>
            </a:extLst>
          </p:cNvPr>
          <p:cNvSpPr txBox="1"/>
          <p:nvPr/>
        </p:nvSpPr>
        <p:spPr>
          <a:xfrm>
            <a:off x="989045" y="2192694"/>
            <a:ext cx="28831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+mj-lt"/>
              </a:rPr>
              <a:t>Use Case </a:t>
            </a:r>
            <a:r>
              <a:rPr lang="it-IT" sz="2200" dirty="0" err="1">
                <a:latin typeface="+mj-lt"/>
              </a:rPr>
              <a:t>Diagram</a:t>
            </a:r>
            <a:endParaRPr lang="it-IT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8447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A8D917-5A74-61FD-B6DD-FF506C1A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/>
              <a:t>Modellazione</a:t>
            </a:r>
          </a:p>
        </p:txBody>
      </p:sp>
      <p:pic>
        <p:nvPicPr>
          <p:cNvPr id="4" name="Segnaposto contenuto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0EAF371-2D8B-6DDE-20FB-93B49C7A9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868" y="1825625"/>
            <a:ext cx="5677782" cy="435133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3532293-8E9B-4D6C-5422-1BF171582233}"/>
              </a:ext>
            </a:extLst>
          </p:cNvPr>
          <p:cNvSpPr txBox="1"/>
          <p:nvPr/>
        </p:nvSpPr>
        <p:spPr>
          <a:xfrm>
            <a:off x="838200" y="2575249"/>
            <a:ext cx="2511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+mj-lt"/>
              </a:rPr>
              <a:t>Activity </a:t>
            </a:r>
            <a:r>
              <a:rPr lang="it-IT" sz="2200" dirty="0" err="1">
                <a:latin typeface="+mj-lt"/>
              </a:rPr>
              <a:t>Diagram</a:t>
            </a:r>
            <a:endParaRPr lang="it-IT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9400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D9077A-1497-00D3-A5BF-515C32E0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24" y="365125"/>
            <a:ext cx="3862874" cy="399985"/>
          </a:xfrm>
        </p:spPr>
        <p:txBody>
          <a:bodyPr>
            <a:noAutofit/>
          </a:bodyPr>
          <a:lstStyle/>
          <a:p>
            <a:r>
              <a:rPr lang="it-IT" sz="5000" b="1" dirty="0"/>
              <a:t>Modellazione</a:t>
            </a:r>
          </a:p>
        </p:txBody>
      </p:sp>
      <p:pic>
        <p:nvPicPr>
          <p:cNvPr id="4" name="Segnaposto contenuto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A92D77CC-7F48-5AB6-0D90-BD184A1FB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514" y="765110"/>
            <a:ext cx="8269766" cy="609289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B807F90-DD69-A04F-8E37-548FE0780D60}"/>
              </a:ext>
            </a:extLst>
          </p:cNvPr>
          <p:cNvSpPr txBox="1"/>
          <p:nvPr/>
        </p:nvSpPr>
        <p:spPr>
          <a:xfrm>
            <a:off x="643813" y="2183363"/>
            <a:ext cx="23699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>
                <a:latin typeface="+mj-lt"/>
              </a:rPr>
              <a:t>Sequence</a:t>
            </a:r>
            <a:r>
              <a:rPr lang="it-IT" sz="2200" dirty="0">
                <a:latin typeface="+mj-lt"/>
              </a:rPr>
              <a:t> </a:t>
            </a:r>
            <a:r>
              <a:rPr lang="it-IT" sz="2200" dirty="0" err="1">
                <a:latin typeface="+mj-lt"/>
              </a:rPr>
              <a:t>Diagram</a:t>
            </a:r>
            <a:endParaRPr lang="it-IT" sz="2200" dirty="0">
              <a:latin typeface="+mj-lt"/>
            </a:endParaRPr>
          </a:p>
          <a:p>
            <a:endParaRPr lang="it-IT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7705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460539-62EC-DFA0-BD79-576A4D1B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/>
              <a:t>Modellazione</a:t>
            </a:r>
          </a:p>
        </p:txBody>
      </p:sp>
      <p:pic>
        <p:nvPicPr>
          <p:cNvPr id="4" name="Segnaposto contenuto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D06A6557-E105-DF35-DA8C-27965F33B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977" y="1690688"/>
            <a:ext cx="8669715" cy="442342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CF2726-688D-1E8B-8E5F-C71ACFB39C3C}"/>
              </a:ext>
            </a:extLst>
          </p:cNvPr>
          <p:cNvSpPr txBox="1"/>
          <p:nvPr/>
        </p:nvSpPr>
        <p:spPr>
          <a:xfrm>
            <a:off x="465308" y="2855167"/>
            <a:ext cx="25916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+mj-lt"/>
              </a:rPr>
              <a:t>State Chart </a:t>
            </a:r>
            <a:r>
              <a:rPr lang="it-IT" sz="2200" dirty="0" err="1">
                <a:latin typeface="+mj-lt"/>
              </a:rPr>
              <a:t>Diagram</a:t>
            </a:r>
            <a:endParaRPr lang="it-IT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7095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F2857B-AE62-3110-2CB4-20319D2D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/>
              <a:t>Implementazione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199EBF-53A9-1B18-C16D-212A3DB52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31" y="1595535"/>
            <a:ext cx="10887269" cy="4581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Per la fase di codice legato a classi di funzionalità e oggetti, abbiamo usato java dividendo in vari package la struttura del progetto.</a:t>
            </a: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Come alternativa avremmo potuto utilizzare il linguaggio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kotlin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(anche più supportato rispetto a java, ma avrebbe richiesto una formazione ad hoc nel team).</a:t>
            </a: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Per l’implementazione della classe relativa al database è stata scritta sempre in java ma includendo righe di linguaggio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SQLite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per la creazione di tabelle, uso di join e update.</a:t>
            </a: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 parte relativa a UI è stata implementata con il metalinguaggio xml.  </a:t>
            </a:r>
          </a:p>
        </p:txBody>
      </p:sp>
    </p:spTree>
    <p:extLst>
      <p:ext uri="{BB962C8B-B14F-4D97-AF65-F5344CB8AC3E}">
        <p14:creationId xmlns:p14="http://schemas.microsoft.com/office/powerpoint/2010/main" val="2714911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F57E19-1FD5-FA04-CA24-0612D951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/>
              <a:t>Demo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EF0662-8A45-D63E-4C6B-5ACD1A2A9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Come si può notare dalle immagini, l’applicazione fitness app cerca di mantenere una grafica semplice per ogni esigenza dell’utente.</a:t>
            </a:r>
          </a:p>
        </p:txBody>
      </p:sp>
    </p:spTree>
    <p:extLst>
      <p:ext uri="{BB962C8B-B14F-4D97-AF65-F5344CB8AC3E}">
        <p14:creationId xmlns:p14="http://schemas.microsoft.com/office/powerpoint/2010/main" val="3303252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293AB7-5BE9-437C-22CB-7B8C1790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/>
              <a:t>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DEF06A-3CAE-AFCB-8570-F708E83A6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Durante lo sviluppo il corretto funzionamento del codice è stato testato costantemente con test di esecuzione del programma per provare ad implementare le sue funzionalità.</a:t>
            </a: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Questo processo è stato aiutato particolarmente dalla scelta di inserire all'interno del codice un gran numero di messaggi di debug, i quali ci hanno avvisato in tempo reale nel momento in cui avviene una situazione di errore. </a:t>
            </a: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Una volta ottenuta una versione definitiva del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codice,il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team ha deciso di svolgere dei test automatici mediante l’utilizzo di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Junit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per verificare il corretto funzionamento del codice anche in presenza di casi limite.</a:t>
            </a:r>
          </a:p>
          <a:p>
            <a:pPr marL="0" indent="0">
              <a:buNone/>
            </a:pPr>
            <a:endParaRPr lang="it-IT" sz="2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it-IT" sz="2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92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B4AF15-164C-EC27-3A82-239D014E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/>
              <a:t>Obiettivo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3C9149-56C6-7414-7FA6-67C089C15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2200" kern="1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L’applicazione Fitness app viene sviluppata in java tramite l’utilizzo del software Android Studio.</a:t>
            </a:r>
            <a:endParaRPr lang="it-IT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2200" kern="1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Questa applicazione permette di creare una scheda di allenamento personalizzata da visualizzare su qualsiasi dispositivo, tramite l’uso di un database.</a:t>
            </a:r>
            <a:endParaRPr lang="it-IT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2200" kern="1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Grazie a questa applicazione l’atleta potrà tener traccia di tutti i suoi allenamenti svolti e potrà monitorare i miglioramenti nel lungo periodo dei vari esercizi.</a:t>
            </a:r>
            <a:endParaRPr lang="it-IT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30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295A9D-5007-1453-B5EE-39EFBBB4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/>
              <a:t>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B914FB-5826-B49C-D92A-A313CFCA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Tramite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Junit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abbiamo testato </a:t>
            </a: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 metodi per le modifiche, relativi agli oggetti esercizi, workout e alla classe Tempo, in modo da capire se effettivamente davano il risultato aspettato.</a:t>
            </a:r>
          </a:p>
          <a:p>
            <a:pPr marL="0" indent="0">
              <a:buNone/>
            </a:pPr>
            <a:r>
              <a:rPr lang="it-IT" sz="2200" kern="1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All’inizio è stato difficile implementare i vari casi di test con </a:t>
            </a:r>
            <a:r>
              <a:rPr lang="it-IT" sz="2200" kern="1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Junit</a:t>
            </a:r>
            <a:r>
              <a:rPr lang="it-IT" sz="2200" kern="1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i quali fornivano un errore quando avveniva una modifica da salvare all’interno del database i quali non eseguivano correttamente i </a:t>
            </a:r>
            <a:r>
              <a:rPr lang="it-IT" sz="2200" kern="1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medodi</a:t>
            </a:r>
            <a:r>
              <a:rPr lang="it-IT" sz="2200" kern="1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2200" kern="1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get</a:t>
            </a:r>
            <a:r>
              <a:rPr lang="it-IT" sz="2200" kern="1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e set.</a:t>
            </a:r>
          </a:p>
          <a:p>
            <a:pPr marL="0" indent="0">
              <a:buNone/>
            </a:pPr>
            <a:r>
              <a:rPr lang="it-IT" sz="2200" kern="10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Successivamente cons</a:t>
            </a:r>
            <a:r>
              <a:rPr lang="it-IT" sz="2200" kern="1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ultando la documentazione online, siamo riusciti a ottenere i risultati desiderati dai vari test per i metodi di modifica, i quali tramite il comando </a:t>
            </a:r>
            <a:r>
              <a:rPr lang="it-IT" sz="2200" kern="1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AssertEquals</a:t>
            </a:r>
            <a:r>
              <a:rPr lang="it-IT" sz="2200" kern="1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() fornivano lo stesso valore tra quello appena modificato e quello atteso all’interno </a:t>
            </a:r>
            <a:r>
              <a:rPr lang="it-IT" sz="2200" kern="10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del database.</a:t>
            </a:r>
            <a:endParaRPr lang="it-IT" sz="2200" kern="100" dirty="0"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58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F9EBB2-DA8A-E12A-6492-7F9A5BDC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i="0" dirty="0">
                <a:solidFill>
                  <a:srgbClr val="000000"/>
                </a:solidFill>
                <a:effectLst/>
              </a:rPr>
              <a:t>Difficoltà incontrate</a:t>
            </a:r>
            <a:endParaRPr lang="it-IT" sz="5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916464-12EA-DB40-A139-5523B4A6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Trovare soluzioni per l’applicazione della base di dati</a:t>
            </a:r>
          </a:p>
          <a:p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Capire il funzionamento della classe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SQLite</a:t>
            </a:r>
            <a:endParaRPr lang="it-IT" sz="2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Definire le funzionalità, con accesso ai database e modifica dei dati.</a:t>
            </a:r>
          </a:p>
          <a:p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Definire tramite i diagrammi UML le varie funzionalità del programma e le relazioni tra i vari componenti.</a:t>
            </a:r>
          </a:p>
          <a:p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Gestione del Front-end del DB, in particolare la formattazione</a:t>
            </a:r>
          </a:p>
          <a:p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Difficoltà nella gestione della parte di visualizzazione dati.</a:t>
            </a:r>
          </a:p>
        </p:txBody>
      </p:sp>
    </p:spTree>
    <p:extLst>
      <p:ext uri="{BB962C8B-B14F-4D97-AF65-F5344CB8AC3E}">
        <p14:creationId xmlns:p14="http://schemas.microsoft.com/office/powerpoint/2010/main" val="83344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EF22A5-4E4D-A2C5-DF19-0C9E56CF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37" y="121299"/>
            <a:ext cx="11476653" cy="1569390"/>
          </a:xfrm>
        </p:spPr>
        <p:txBody>
          <a:bodyPr>
            <a:noAutofit/>
          </a:bodyPr>
          <a:lstStyle/>
          <a:p>
            <a:r>
              <a:rPr lang="it-IT" sz="5000" b="1" dirty="0"/>
              <a:t>Paradigma di programmazione/modellazione utilizzato e tools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571BDE-911A-6A63-CA04-4BFA27C09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37" y="1838131"/>
            <a:ext cx="10793963" cy="4338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Il team ha utilizzato come paradigma di modellazione Java e UML per quanto riguarda la modellazione.</a:t>
            </a: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Per quanto riguarda l’IDE abbiamo utilizzato Android Studio: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Un </a:t>
            </a:r>
            <a:r>
              <a:rPr lang="it-IT" sz="22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fork</a:t>
            </a:r>
            <a:r>
              <a:rPr lang="it-IT" sz="2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di </a:t>
            </a:r>
            <a:r>
              <a:rPr lang="it-IT" sz="22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intellij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creato apposta per lo sviluppo di app, il quale include strumenti utili 	come l’emulatore per eseguire il codice.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it-IT" sz="22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gradle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come strumento di build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automation</a:t>
            </a:r>
            <a:endParaRPr lang="it-IT" sz="2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Per l'organizzazione del lavoro a distanza e dei meeting sono stati sfruttati strumenti come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Discord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e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whatsapp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inoltre è stato utilizzato GitHub per la scrittura e condivisione della documentazione.</a:t>
            </a:r>
          </a:p>
        </p:txBody>
      </p:sp>
    </p:spTree>
    <p:extLst>
      <p:ext uri="{BB962C8B-B14F-4D97-AF65-F5344CB8AC3E}">
        <p14:creationId xmlns:p14="http://schemas.microsoft.com/office/powerpoint/2010/main" val="15947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9BBE8E-5924-C2F6-BF30-0672AC22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895"/>
          </a:xfrm>
        </p:spPr>
        <p:txBody>
          <a:bodyPr>
            <a:noAutofit/>
          </a:bodyPr>
          <a:lstStyle/>
          <a:p>
            <a:r>
              <a:rPr lang="it-IT" sz="5000" b="1" i="0" u="none" strike="noStrike" dirty="0">
                <a:solidFill>
                  <a:srgbClr val="000000"/>
                </a:solidFill>
                <a:effectLst/>
              </a:rPr>
              <a:t>Software </a:t>
            </a:r>
            <a:r>
              <a:rPr lang="it-IT" sz="5000" b="1" i="0" u="none" strike="noStrike" dirty="0" err="1">
                <a:solidFill>
                  <a:srgbClr val="000000"/>
                </a:solidFill>
                <a:effectLst/>
              </a:rPr>
              <a:t>configuration</a:t>
            </a:r>
            <a:r>
              <a:rPr lang="it-IT" sz="5000" b="1" i="0" u="none" strike="noStrike" dirty="0">
                <a:solidFill>
                  <a:srgbClr val="000000"/>
                </a:solidFill>
                <a:effectLst/>
              </a:rPr>
              <a:t> management</a:t>
            </a:r>
            <a:r>
              <a:rPr lang="it-IT" sz="5000" b="1" i="0" dirty="0">
                <a:solidFill>
                  <a:srgbClr val="000000"/>
                </a:solidFill>
                <a:effectLst/>
              </a:rPr>
              <a:t>​</a:t>
            </a:r>
            <a:endParaRPr lang="it-IT" sz="5000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7653CB-AE4C-A337-9775-E1BC8DDF8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318" y="1334278"/>
            <a:ext cx="11327363" cy="48426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Tutto il lavoro svolto (codice e documentazione) è stato salvato in un repository di GitHub in condivisione con tutti i membri del team.</a:t>
            </a: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Il repository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fitnessapp_ingsw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è strutturato nel seguente modo:</a:t>
            </a:r>
          </a:p>
          <a:p>
            <a:pPr marL="0" indent="0">
              <a:buNone/>
            </a:pPr>
            <a:r>
              <a:rPr lang="it-IT" sz="22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Branches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it-IT" sz="22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main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:Contiene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la versione definitiva del codice e della documentazione</a:t>
            </a: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it-IT" sz="22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develop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:Contiene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le versioni in via di sviluppo del codice e della documentazione.</a:t>
            </a:r>
          </a:p>
          <a:p>
            <a:pPr marL="0" indent="0">
              <a:buNone/>
            </a:pPr>
            <a:r>
              <a:rPr lang="it-IT" sz="2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Cartelle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it-IT" sz="2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Codice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Contiene il codice sorgente del progetto. </a:t>
            </a: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it-IT" sz="22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Docs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:Contiene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tutta la documentazione del progetto.</a:t>
            </a: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it-IT" sz="22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UML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:Contiene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 vari diagrammi UML utilizzati, per comprendere la logica e il 			         funzionamento dell’applicazione.</a:t>
            </a: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5937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ED763F-AD34-1A16-65EC-63CD29B6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i="0" u="none" strike="noStrike" dirty="0">
                <a:solidFill>
                  <a:srgbClr val="000000"/>
                </a:solidFill>
                <a:effectLst/>
              </a:rPr>
              <a:t>Software</a:t>
            </a:r>
            <a:r>
              <a:rPr lang="it-IT" sz="5000" b="1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 </a:t>
            </a:r>
            <a:r>
              <a:rPr lang="it-IT" sz="5000" b="1" i="0" u="none" strike="noStrike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configuration</a:t>
            </a:r>
            <a:r>
              <a:rPr lang="it-IT" sz="5000" b="1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 management</a:t>
            </a:r>
            <a:r>
              <a:rPr lang="it-IT" sz="50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</a:t>
            </a:r>
            <a:endParaRPr lang="it-IT" sz="5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5916F4-3E5C-9170-78F3-AECE07BCC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Nei vari meeting giornalieri, il team tramite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issue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e collegamenti online ha sempre definito le problematiche e le sfide da affrontare utilizzando GitHub come piattaforma per la gestione dei file di progetto, i loro progressi e le varie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issue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assegnate, dove ogni membro del team ha partecipato aggiornando il repository di giorno in giorno, attraverso operazioni di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commit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e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push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835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CF77BE-C902-3B9B-D102-A6044A8D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472" y="365126"/>
            <a:ext cx="10691327" cy="903838"/>
          </a:xfrm>
        </p:spPr>
        <p:txBody>
          <a:bodyPr>
            <a:normAutofit/>
          </a:bodyPr>
          <a:lstStyle/>
          <a:p>
            <a:r>
              <a:rPr lang="it-IT" sz="5000" b="1" dirty="0"/>
              <a:t>Software life </a:t>
            </a:r>
            <a:r>
              <a:rPr lang="it-IT" sz="5000" b="1" dirty="0" err="1"/>
              <a:t>cycle</a:t>
            </a:r>
            <a:r>
              <a:rPr lang="it-IT" sz="5000" b="1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CE3A56-D60B-C96E-3179-F21480389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4" y="1399592"/>
            <a:ext cx="10989906" cy="4777371"/>
          </a:xfrm>
        </p:spPr>
        <p:txBody>
          <a:bodyPr>
            <a:normAutofit/>
          </a:bodyPr>
          <a:lstStyle/>
          <a:p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Per il processo di sviluppo il team ha scelto un approccio di tipo Agile poiché meglio si adatta alla nostra metodologia di lavoro.</a:t>
            </a:r>
          </a:p>
          <a:p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Abbiamo deciso di organizzarci secondo la filosofia della programmazione estrema (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l’extreme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programming). </a:t>
            </a:r>
          </a:p>
          <a:p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Nel team non c’è una struttura di tipo gerarchico: ci consideriamo tutti allo stesso livello. </a:t>
            </a:r>
          </a:p>
          <a:p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Il team è propenso al cambiamento. Nel caso in cui il nostro prodotto venga richiesto da molti utenti, e questi richiedano delle modifiche, il team è pronto ad ascoltare le varie proposte per il continuo miglioramento dell’applicazione fitness app come da prassi nella programmazione agile</a:t>
            </a:r>
          </a:p>
          <a:p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Come approccio di progettazione software per lo sviluppo del sistema ci siamo attenuti alla model-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driven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architecture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(MDA)</a:t>
            </a:r>
          </a:p>
        </p:txBody>
      </p:sp>
    </p:spTree>
    <p:extLst>
      <p:ext uri="{BB962C8B-B14F-4D97-AF65-F5344CB8AC3E}">
        <p14:creationId xmlns:p14="http://schemas.microsoft.com/office/powerpoint/2010/main" val="370485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4EF8CD-B9BB-A2AC-3C8D-8A938CE35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153"/>
          </a:xfrm>
        </p:spPr>
        <p:txBody>
          <a:bodyPr>
            <a:normAutofit/>
          </a:bodyPr>
          <a:lstStyle/>
          <a:p>
            <a:r>
              <a:rPr lang="it-IT" sz="5000" b="1" dirty="0"/>
              <a:t>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6D1244-5A68-95D8-B2C9-6964BF9C7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1436914"/>
            <a:ext cx="10737980" cy="52997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 requisiti sono stati scelti insieme a tutto il team in base alle caratteristiche e alla logica di gestione delle schede di allenamento.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it-IT" sz="2200" b="1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Must </a:t>
            </a:r>
            <a:r>
              <a:rPr lang="it-IT" sz="2200" b="1" kern="0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have</a:t>
            </a:r>
            <a:r>
              <a:rPr lang="it-IT" sz="2200" b="1" kern="0" dirty="0">
                <a:solidFill>
                  <a:srgbClr val="1F232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Interfaccia grafica semplice e intuitiva</a:t>
            </a: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Sviluppo di una versione dell’applicazione fitness app funzionante</a:t>
            </a:r>
            <a:endParaRPr lang="it-IT" sz="2200" kern="100" dirty="0">
              <a:solidFill>
                <a:srgbClr val="1F2328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Stabilità e sicurezza del software</a:t>
            </a:r>
            <a:endParaRPr lang="it-IT" sz="2200" kern="0" dirty="0">
              <a:solidFill>
                <a:srgbClr val="1F2328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lvl="0" indent="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it-IT" sz="2200" b="1" kern="0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Should</a:t>
            </a:r>
            <a:r>
              <a:rPr lang="it-IT" sz="2200" b="1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2200" b="1" kern="0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have</a:t>
            </a: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  <a:endParaRPr lang="it-IT" sz="2200" kern="100" dirty="0">
              <a:solidFill>
                <a:srgbClr val="1F2328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Facilità nella comprensione delle varie schede di allenamento</a:t>
            </a:r>
            <a:endParaRPr lang="it-IT" sz="2200" kern="100" dirty="0">
              <a:solidFill>
                <a:srgbClr val="1F2328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Possibilità di modifica di una scheda già esistente</a:t>
            </a:r>
            <a:endParaRPr lang="it-IT" sz="2200" kern="0" dirty="0">
              <a:solidFill>
                <a:srgbClr val="1F2328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Selezione del tipo di allenamento(cardio/pesistica)</a:t>
            </a: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Ampia selezione dei vari esercizi</a:t>
            </a:r>
            <a:endParaRPr lang="it-IT" sz="2200" kern="100" dirty="0">
              <a:solidFill>
                <a:srgbClr val="1F2328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endParaRPr lang="it-IT" sz="2200" kern="100" dirty="0">
              <a:solidFill>
                <a:srgbClr val="1F2328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36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97E8CD-1FB0-08A5-583F-447E9165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/>
              <a:t>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C79112-AB6C-8535-684D-A8B01DD92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730" y="1825625"/>
            <a:ext cx="10430069" cy="4771118"/>
          </a:xfrm>
        </p:spPr>
        <p:txBody>
          <a:bodyPr>
            <a:noAutofit/>
          </a:bodyPr>
          <a:lstStyle/>
          <a:p>
            <a:pPr marL="0" lvl="0" indent="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it-IT" sz="2200" b="1" kern="0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Could</a:t>
            </a:r>
            <a:r>
              <a:rPr lang="it-IT" sz="2200" b="1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2200" b="1" kern="0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have</a:t>
            </a: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  <a:endParaRPr lang="it-IT" sz="2200" kern="100" dirty="0">
              <a:solidFill>
                <a:srgbClr val="1F2328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Guida all’uso dell’applicazione</a:t>
            </a:r>
            <a:endParaRPr lang="it-IT" sz="2200" kern="100" dirty="0">
              <a:solidFill>
                <a:srgbClr val="1F2328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2200" kern="0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Timeout</a:t>
            </a: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della durata delle schede di allenamento</a:t>
            </a:r>
            <a:endParaRPr lang="it-IT" sz="2200" kern="100" dirty="0">
              <a:solidFill>
                <a:srgbClr val="1F2328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lvl="0" indent="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it-IT" sz="2200" b="1" kern="0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Won't</a:t>
            </a:r>
            <a:r>
              <a:rPr lang="it-IT" sz="2200" b="1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2200" b="1" kern="0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have</a:t>
            </a: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  <a:endParaRPr lang="it-IT" sz="2200" kern="100" dirty="0">
              <a:solidFill>
                <a:srgbClr val="1F2328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Impostazioni per modificare la grafica</a:t>
            </a:r>
            <a:endParaRPr lang="it-IT" sz="2200" kern="100" dirty="0">
              <a:solidFill>
                <a:srgbClr val="1F2328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Condivisione dei dati con altri utenti/personal trainer</a:t>
            </a:r>
            <a:endParaRPr lang="it-IT" sz="2200" kern="100" dirty="0">
              <a:solidFill>
                <a:srgbClr val="1F2328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Autenticazione tramite impronta digitale</a:t>
            </a: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Traduzione in altre lingue</a:t>
            </a: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Grafica diversificata per le fasi giorno e notte</a:t>
            </a:r>
            <a:endParaRPr lang="it-IT" sz="2200" kern="100" dirty="0">
              <a:solidFill>
                <a:srgbClr val="1F2328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endParaRPr lang="it-IT" sz="2200" kern="100" dirty="0">
              <a:solidFill>
                <a:srgbClr val="1F2328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endParaRPr lang="it-IT" sz="2200" kern="100" dirty="0">
              <a:solidFill>
                <a:srgbClr val="1F2328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it-IT" sz="2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7167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271</TotalTime>
  <Words>1258</Words>
  <Application>Microsoft Office PowerPoint</Application>
  <PresentationFormat>Widescreen</PresentationFormat>
  <Paragraphs>101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Tema di Office</vt:lpstr>
      <vt:lpstr>Presentazione standard di PowerPoint</vt:lpstr>
      <vt:lpstr>Obiettivo</vt:lpstr>
      <vt:lpstr>Difficoltà incontrate</vt:lpstr>
      <vt:lpstr>Paradigma di programmazione/modellazione utilizzato e tools</vt:lpstr>
      <vt:lpstr>Software configuration management​</vt:lpstr>
      <vt:lpstr>Software configuration management​</vt:lpstr>
      <vt:lpstr>Software life cycle </vt:lpstr>
      <vt:lpstr>Requisiti</vt:lpstr>
      <vt:lpstr>Requisiti</vt:lpstr>
      <vt:lpstr>Architettura</vt:lpstr>
      <vt:lpstr>Design pattern</vt:lpstr>
      <vt:lpstr>Modellazione</vt:lpstr>
      <vt:lpstr>Modellazione</vt:lpstr>
      <vt:lpstr>Modellazione</vt:lpstr>
      <vt:lpstr>Modellazione</vt:lpstr>
      <vt:lpstr>Modellazione</vt:lpstr>
      <vt:lpstr>Implementazione</vt:lpstr>
      <vt:lpstr>Demo</vt:lpstr>
      <vt:lpstr>Testing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APP</dc:title>
  <dc:creator>STEFANO COSSEDDU</dc:creator>
  <cp:lastModifiedBy>STEFANO COSSEDDU</cp:lastModifiedBy>
  <cp:revision>10</cp:revision>
  <dcterms:created xsi:type="dcterms:W3CDTF">2023-04-21T08:41:05Z</dcterms:created>
  <dcterms:modified xsi:type="dcterms:W3CDTF">2023-05-07T09:45:51Z</dcterms:modified>
</cp:coreProperties>
</file>