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2" r:id="rId7"/>
    <p:sldId id="260" r:id="rId8"/>
    <p:sldId id="261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1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E03C-F7DB-42EE-85AD-AF316A830947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08EA-5AB3-4A31-81B0-5C32CBA4D4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9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D708B-12A6-E771-4669-DCDD4F19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4AD2AD-7D26-706C-16E9-3C3E78DF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40BA7B-2C8A-5B9E-A6D8-65DF2D4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A0556-F3F2-F43A-C248-BE017FE9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79169-9F20-AE4D-7F8B-AA7A9B31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6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3175C-F7F3-3DBE-EDF7-E47520FA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98BC77-6229-C0C8-7898-5FDC76A0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C3E3F-C988-691A-7BEA-A2D3B9F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B6CAF-B4B2-E968-EC21-1651808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65084-7691-8624-1326-0470CEF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0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83EA6A-5887-E9A1-F860-92C126D0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B3774F-FEA2-4F9E-CB55-10A5AE99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F6B5A7-E7C1-C3DF-0633-EE01D73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7AE3E-A390-3585-F901-263E71B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63BEB-FADE-6AF3-ACB7-EDAE0F04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0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F7E81-4CD5-FBF1-59AA-119670ED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5A591-4C90-B975-8D4A-62534642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1C684-5CA1-F8B6-F84E-5C76BA66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3DB10-4AE2-16F1-44D6-1536694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A6142-C505-B7A9-3906-66A8F69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3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2011F-FE02-C5C7-1D5C-D4214AD0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4A2B9B-6FBD-A635-A8D5-FA38A277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B08F1-A790-5826-A4D5-C50D1568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9E71E5-BD78-87D7-762B-D558F1F1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688F6C-B24E-FD18-7757-83917364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6333C-47E5-0DCE-B61C-D78DA6CC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9A8C9-4470-3087-67FF-FE0A1FB7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3AFE5-3FEE-11E8-5C4A-4B57C375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23A851-410C-B57C-C23D-CD53E07B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3D40-D3C5-ECCF-CFA8-F2AD0328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0382-6351-7B01-B53D-4A81ADBB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26CED-4F65-430F-73D1-D5E05911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E5D02B-68FE-EF0C-5996-040303F9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F5CD74-FEC1-13A4-B63C-7BECDC60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7E58B5-8075-2609-DCC3-E3EDC1B4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DEC0FB-5AF5-A4BA-39DC-D48B47EAE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1CF8EF-3A47-3CFC-45CA-F8F2E79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1D62F4-CBEA-C4CD-2DF3-4C046EF5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3E00AD-E2C4-999F-9329-7FAAD8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F8433-39B3-D606-6E13-88C8FAE2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243B71-5ED6-D1A2-A803-9ECB7DB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2E6E3E-DFDB-22E9-1F67-42912064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0F632-CF95-FDF9-8731-38AB341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3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EF6383-5A95-E6DA-EEBE-8CF2D4E9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8D1687-9C75-DA3E-FD14-FBC7BE2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6B7BDB-30AB-B671-47B5-1996432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3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1A196-A614-0548-A905-09EAD077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1F0CC-8BBB-F605-4713-0E8C2A92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1F8856-98AB-4C52-9EDA-32B01199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A3DFA-E0B7-1F73-B833-40ECDF78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443DAF-091B-7D5E-09DF-017EDB1E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4A6462-B6D0-8F02-FDF9-43F4F1C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9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A2FE7-355B-A9B6-1C3B-A8708E75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0EF566-EBEE-AF12-1130-EC2BCFF7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2C31F8-6CE5-C002-C3E7-DFBA0251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6BB2C3-3031-880C-D50D-9936E57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41426C-7AB4-1CE1-A269-74D85292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5B7FE0-89DD-0E44-38C3-9E31FD4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4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2575F9-9A7F-332E-5D0D-22737B9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2640C-7B5D-A844-1C6A-B5F187B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5311B-DC24-23ED-63CF-8BF48F36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FDE4-94EA-4F0F-B2A7-69410F342238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47A8E-FE3B-9567-FA76-A932BE7C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50E87-0989-A8CF-76E0-F9A7FDB4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2A6323-AACB-3F14-4A37-6D6EB4F2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85" y="737537"/>
            <a:ext cx="4492625" cy="28594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4D88E6-0B58-B3FD-61B0-87DB456E8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0341"/>
            <a:ext cx="5607050" cy="2243138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F8EE2B6E-39CC-D573-3488-8C79D8C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6" y="130629"/>
            <a:ext cx="5280579" cy="6346210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it-IT" sz="4000" b="1" i="0" u="none" strike="noStrike" dirty="0">
                <a:solidFill>
                  <a:schemeClr val="bg1"/>
                </a:solidFill>
                <a:effectLst/>
              </a:rPr>
              <a:t>PROGETTO INGEGNERIA DEL SOFTWARE</a:t>
            </a:r>
            <a:br>
              <a:rPr lang="it-IT" sz="4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endParaRPr lang="it-IT" sz="4000" b="0" i="0" dirty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5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FITNESS APP</a:t>
            </a: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Anno </a:t>
            </a:r>
            <a:r>
              <a:rPr lang="en-GB" sz="3000" b="1" kern="100" dirty="0" err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accademico</a:t>
            </a: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2022-2023</a:t>
            </a:r>
            <a:endParaRPr lang="it-IT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Roberto Bertocchi 1060957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Mirko Carrara 1059971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Stefano Cosseddu 1067656</a:t>
            </a:r>
          </a:p>
          <a:p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Francesco Peracchi 1057616</a:t>
            </a:r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2200" b="1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interno, soffitto, legno, cenare">
            <a:extLst>
              <a:ext uri="{FF2B5EF4-FFF2-40B4-BE49-F238E27FC236}">
                <a16:creationId xmlns:a16="http://schemas.microsoft.com/office/drawing/2014/main" id="{B8CA0165-7895-E156-B7E7-B00339E01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42" y="896058"/>
            <a:ext cx="3893552" cy="22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F6C56-B4D4-8BF3-E7DC-2ADEB2D4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16C7FB-0E86-00BE-1D36-6519E86D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18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Durante lo sviluppo del software, si è deciso di mantenere l’architettura e il design il più semplici possibili per l’utilizzo da parte dell’utente per creare, gestire e visualizzare i vari dati di una scheda di allenamento.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18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pattern architetturale utilizzato durante la programmazione del software è stato il Model-</a:t>
            </a:r>
            <a:r>
              <a:rPr lang="it-IT" sz="18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18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-Controller(MVC).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18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questo pattern il modello rappresenta la parte del sistema che gestisce i dati e la logica del programma, la vista si occupa di far visualizzare i dati al cliente in modo che possano essere compresi nel migliore dei modi e infine il controller gestisce l’interazione tra il modello e la vista.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18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team utilizzando un modello Agile ha trovato più comodo utilizzare il pattern MVC, questo perché il model-</a:t>
            </a:r>
            <a:r>
              <a:rPr lang="it-IT" sz="18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18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-controller aiuta a separare i compiti all’interno del sistema, in modo che ciascuna parte possa essere gestita separatamente.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133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8030-6E4D-F1B8-A228-42E6D197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51EE0-BE57-338A-A73B-EFF358C1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592"/>
            <a:ext cx="10896600" cy="477737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team per lo sviluppo del codice ha deciso di utilizzare il pattern </a:t>
            </a:r>
            <a:r>
              <a:rPr lang="it-IT" dirty="0" err="1"/>
              <a:t>Abstraction-Occurrence</a:t>
            </a:r>
            <a:r>
              <a:rPr lang="it-IT" dirty="0"/>
              <a:t>, in quanto quando si hanno più occorrenze di oggetti simili, ossia che condividono alcuni attributi ma non tutti, si crea una superclasse astratta. </a:t>
            </a:r>
          </a:p>
          <a:p>
            <a:pPr marL="0" indent="0">
              <a:buNone/>
            </a:pPr>
            <a:r>
              <a:rPr lang="it-IT" dirty="0"/>
              <a:t>Nel nostro caso la classe astratta è esercizio e le classi simili che condividono questi attributi sono </a:t>
            </a:r>
            <a:r>
              <a:rPr lang="it-IT" dirty="0" err="1"/>
              <a:t>EsercizioPesistica</a:t>
            </a:r>
            <a:r>
              <a:rPr lang="it-IT" dirty="0"/>
              <a:t> e </a:t>
            </a:r>
            <a:r>
              <a:rPr lang="it-IT" dirty="0" err="1"/>
              <a:t>EsercizioCardio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19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7FBB8-1AD6-812C-ED4D-1CA0DC17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5267AA2-4A7C-6F65-8E32-233E80C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20" y="1446503"/>
            <a:ext cx="6583167" cy="53788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3918DB-11A0-5CF2-2EEE-7A8E84D80464}"/>
              </a:ext>
            </a:extLst>
          </p:cNvPr>
          <p:cNvSpPr txBox="1"/>
          <p:nvPr/>
        </p:nvSpPr>
        <p:spPr>
          <a:xfrm>
            <a:off x="1077613" y="2230016"/>
            <a:ext cx="290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Class </a:t>
            </a:r>
            <a:r>
              <a:rPr lang="it-IT" sz="3000" dirty="0" err="1"/>
              <a:t>Diagram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56996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857F7-9DCB-2896-9A96-F35B90F0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4E7BB8E-7E9B-495A-ABB7-88A867746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3" y="1937592"/>
            <a:ext cx="6063597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834DFB-1964-BBAE-A2A9-EB2BDBE387DB}"/>
              </a:ext>
            </a:extLst>
          </p:cNvPr>
          <p:cNvSpPr txBox="1"/>
          <p:nvPr/>
        </p:nvSpPr>
        <p:spPr>
          <a:xfrm>
            <a:off x="989045" y="2192694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44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D917-5A74-61FD-B6DD-FF506C1A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0EAF371-2D8B-6DDE-20FB-93B49C7A9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68" y="1825625"/>
            <a:ext cx="5677782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532293-8E9B-4D6C-5422-1BF171582233}"/>
              </a:ext>
            </a:extLst>
          </p:cNvPr>
          <p:cNvSpPr txBox="1"/>
          <p:nvPr/>
        </p:nvSpPr>
        <p:spPr>
          <a:xfrm>
            <a:off x="838200" y="2575249"/>
            <a:ext cx="251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40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9077A-1497-00D3-A5BF-515C32E0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91204" cy="503853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92D77CC-7F48-5AB6-0D90-BD184A1F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14" y="765110"/>
            <a:ext cx="8269766" cy="60928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807F90-DD69-A04F-8E37-548FE0780D60}"/>
              </a:ext>
            </a:extLst>
          </p:cNvPr>
          <p:cNvSpPr txBox="1"/>
          <p:nvPr/>
        </p:nvSpPr>
        <p:spPr>
          <a:xfrm>
            <a:off x="989045" y="2183363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77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460539-62EC-DFA0-BD79-576A4D1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06A6557-E105-DF35-DA8C-27965F33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77" y="1690688"/>
            <a:ext cx="8669715" cy="44234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CF2726-688D-1E8B-8E5F-C71ACFB39C3C}"/>
              </a:ext>
            </a:extLst>
          </p:cNvPr>
          <p:cNvSpPr txBox="1"/>
          <p:nvPr/>
        </p:nvSpPr>
        <p:spPr>
          <a:xfrm>
            <a:off x="690465" y="2855167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State Chart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0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2857B-AE62-3110-2CB4-20319D2D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199EBF-53A9-1B18-C16D-212A3DB5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595535"/>
            <a:ext cx="10887269" cy="458142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la fase di codice legato a classi di funzionalità e oggetti, abbiamo usato java dividendo in vari package la struttura del progetto.</a:t>
            </a:r>
          </a:p>
          <a:p>
            <a:pPr marL="0" indent="0">
              <a:buNone/>
            </a:pPr>
            <a:r>
              <a:rPr lang="it-IT" dirty="0"/>
              <a:t>Come alternativa avremmo potuto utilizzare il linguaggio </a:t>
            </a:r>
            <a:r>
              <a:rPr lang="it-IT" dirty="0" err="1"/>
              <a:t>kotlin</a:t>
            </a:r>
            <a:r>
              <a:rPr lang="it-IT" dirty="0"/>
              <a:t>(anche più supportato rispetto a java, ma avrebbe richiesto una formazione ad hoc nel team).</a:t>
            </a:r>
          </a:p>
          <a:p>
            <a:pPr marL="0" indent="0">
              <a:buNone/>
            </a:pPr>
            <a:r>
              <a:rPr lang="it-IT" dirty="0"/>
              <a:t>Per l’implementazione della classe relativa al database è stata scritta sempre in java ma includendo righe di linguaggio </a:t>
            </a:r>
            <a:r>
              <a:rPr lang="it-IT" dirty="0" err="1"/>
              <a:t>SQLite</a:t>
            </a:r>
            <a:r>
              <a:rPr lang="it-IT" dirty="0"/>
              <a:t> per la creazione di tabelle, uso di join e update.</a:t>
            </a:r>
          </a:p>
          <a:p>
            <a:pPr marL="0" indent="0">
              <a:buNone/>
            </a:pPr>
            <a:r>
              <a:rPr lang="it-IT" dirty="0"/>
              <a:t>La parte relativa a UI è stata implementata con il metalinguaggio xml.  </a:t>
            </a:r>
          </a:p>
        </p:txBody>
      </p:sp>
    </p:spTree>
    <p:extLst>
      <p:ext uri="{BB962C8B-B14F-4D97-AF65-F5344CB8AC3E}">
        <p14:creationId xmlns:p14="http://schemas.microsoft.com/office/powerpoint/2010/main" val="271491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93AB7-5BE9-437C-22CB-7B8C179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EF06A-3CAE-AFCB-8570-F708E83A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Durante lo sviluppo il corretto funzionamento del codice è stato testato costantemente con test di esecuzione del programma per provare ad implementare le sue funzionalità.</a:t>
            </a:r>
          </a:p>
          <a:p>
            <a:pPr marL="0" indent="0">
              <a:buNone/>
            </a:pPr>
            <a:r>
              <a:rPr lang="it-IT" dirty="0"/>
              <a:t>Questo processo è stato aiutato particolarmente dalla scelta di inserire all'interno del codice un gran numero di messaggi di debug, i quali ci hanno avvisato in tempo reale nel momento in cui avviene una situazione di errore. </a:t>
            </a:r>
          </a:p>
          <a:p>
            <a:pPr marL="0" indent="0">
              <a:buNone/>
            </a:pPr>
            <a:r>
              <a:rPr lang="it-IT" dirty="0"/>
              <a:t>Una volta ottenuta una versione definitiva del </a:t>
            </a:r>
            <a:r>
              <a:rPr lang="it-IT" dirty="0" err="1"/>
              <a:t>codice,il</a:t>
            </a:r>
            <a:r>
              <a:rPr lang="it-IT" dirty="0"/>
              <a:t> team ha deciso di svolgere dei test automatici mediante l’utilizzo di </a:t>
            </a:r>
            <a:r>
              <a:rPr lang="it-IT" dirty="0" err="1"/>
              <a:t>Junit</a:t>
            </a:r>
            <a:r>
              <a:rPr lang="it-IT" dirty="0"/>
              <a:t>, per verificare il corretto funzionamento del codice anche in presenza di casi limite.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792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95A9D-5007-1453-B5EE-39EFBBB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914FB-5826-B49C-D92A-A313CFCA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800" dirty="0"/>
              <a:t>Tramite </a:t>
            </a:r>
            <a:r>
              <a:rPr lang="it-IT" sz="2800" dirty="0" err="1"/>
              <a:t>Junit</a:t>
            </a:r>
            <a:r>
              <a:rPr lang="it-IT" sz="2800" dirty="0"/>
              <a:t> abbiamo testato </a:t>
            </a:r>
            <a:r>
              <a:rPr lang="it-IT" sz="2800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 metodi per le modifiche, relativi agli oggetti esercizi, workout e alla classe Tempo, in modo da capire se effettivamente davano il risultato aspettato.</a:t>
            </a:r>
          </a:p>
          <a:p>
            <a:pPr marL="0" indent="0">
              <a:buNone/>
            </a:pPr>
            <a:r>
              <a:rPr lang="it-IT" kern="100" dirty="0">
                <a:ea typeface="Calibri" panose="020F0502020204030204" pitchFamily="34" charset="0"/>
                <a:cs typeface="Times New Roman" panose="02020603050405020304" pitchFamily="18" charset="0"/>
              </a:rPr>
              <a:t>All’inizio è stato difficile implementare i vari casi di test con </a:t>
            </a:r>
            <a:r>
              <a:rPr lang="it-IT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it-IT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i quali fornivano un errore quando avveniva una modifica da salvare all’interno del database i quali non eseguivano correttamente i </a:t>
            </a:r>
            <a:r>
              <a:rPr lang="it-IT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medodi</a:t>
            </a:r>
            <a:r>
              <a:rPr lang="it-IT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it-IT" kern="100" dirty="0">
                <a:ea typeface="Calibri" panose="020F0502020204030204" pitchFamily="34" charset="0"/>
                <a:cs typeface="Times New Roman" panose="02020603050405020304" pitchFamily="18" charset="0"/>
              </a:rPr>
              <a:t> e set.</a:t>
            </a:r>
          </a:p>
          <a:p>
            <a:pPr marL="0" indent="0">
              <a:buNone/>
            </a:pPr>
            <a:r>
              <a:rPr lang="it-IT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Successivamente cons</a:t>
            </a:r>
            <a:r>
              <a:rPr lang="it-IT" kern="100" dirty="0">
                <a:ea typeface="Calibri" panose="020F0502020204030204" pitchFamily="34" charset="0"/>
                <a:cs typeface="Times New Roman" panose="02020603050405020304" pitchFamily="18" charset="0"/>
              </a:rPr>
              <a:t>ultando la documentazione, siamo riusciti a ottenere i risultati desiderati dai vari test per i metodi di modifica, i quali tramite il comando </a:t>
            </a:r>
            <a:r>
              <a:rPr lang="it-IT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r>
              <a:rPr lang="it-IT" kern="100" dirty="0">
                <a:ea typeface="Calibri" panose="020F0502020204030204" pitchFamily="34" charset="0"/>
                <a:cs typeface="Times New Roman" panose="02020603050405020304" pitchFamily="18" charset="0"/>
              </a:rPr>
              <a:t>() forniva lo stesso valore dal valore modificato a quello presente all’interno del database.</a:t>
            </a:r>
            <a:endParaRPr lang="it-IT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5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4AF15-164C-EC27-3A82-239D014E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C9149-56C6-7414-7FA6-67C089C1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L’applicazione Fitness app viene sviluppata in java tramite l’utilizzo del software Android Studio.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Questa applicazione permette di creare una scheda di allenamento personalizzata da visualizzare su qualsiasi dispositivo tramite l’uso di un database.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 questa applicazione l’atleta potrà tener traccia di tutti i suoi allenamenti svolti e potrà monitorare i miglioramenti nel lungo periodo dei vari esercizi.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9EBB2-DA8A-E12A-6492-7F9A5BD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Difficoltà incontrate</a:t>
            </a: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16464-12EA-DB40-A139-5523B4A6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Trovare soluzioni per l’applicazione della base di dati</a:t>
            </a:r>
          </a:p>
          <a:p>
            <a:r>
              <a:rPr lang="it-IT" dirty="0">
                <a:latin typeface="+mj-lt"/>
              </a:rPr>
              <a:t>Capire il funzionamento della classe </a:t>
            </a:r>
            <a:r>
              <a:rPr lang="it-IT" dirty="0" err="1">
                <a:latin typeface="+mj-lt"/>
              </a:rPr>
              <a:t>SQLite</a:t>
            </a:r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Definire le funzionalità, con accesso ai database e modifica dei dati.</a:t>
            </a:r>
          </a:p>
          <a:p>
            <a:r>
              <a:rPr lang="it-IT" dirty="0">
                <a:latin typeface="+mj-lt"/>
              </a:rPr>
              <a:t>Definire tramite i diagrammi UML le varie funzionalità del programma e le relazioni tra i vari componenti.</a:t>
            </a:r>
          </a:p>
          <a:p>
            <a:r>
              <a:rPr lang="it-IT" dirty="0">
                <a:latin typeface="+mj-lt"/>
              </a:rPr>
              <a:t>Gestione del Front-end del DB, in particolare la formattazione</a:t>
            </a:r>
          </a:p>
          <a:p>
            <a:r>
              <a:rPr lang="it-IT" dirty="0">
                <a:latin typeface="+mj-lt"/>
              </a:rPr>
              <a:t>Difficoltà nella gestione della parte di visualizzazione dati.</a:t>
            </a:r>
          </a:p>
        </p:txBody>
      </p:sp>
    </p:spTree>
    <p:extLst>
      <p:ext uri="{BB962C8B-B14F-4D97-AF65-F5344CB8AC3E}">
        <p14:creationId xmlns:p14="http://schemas.microsoft.com/office/powerpoint/2010/main" val="8334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F22A5-4E4D-A2C5-DF19-0C9E56C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Paradigma di programmazione/modellazione utilizzato 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71BDE-911A-6A63-CA04-4BFA27C0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team ha utilizzato come paradigma di modellazione Java e UML per quanto riguarda la modellazione.</a:t>
            </a:r>
          </a:p>
          <a:p>
            <a:pPr marL="0" indent="0">
              <a:buNone/>
            </a:pPr>
            <a:r>
              <a:rPr lang="it-IT" dirty="0"/>
              <a:t>Per quanto riguarda l’IDE abbiamo utilizzato Android Studio: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	Un </a:t>
            </a:r>
            <a:r>
              <a:rPr lang="it-IT" b="1" dirty="0" err="1"/>
              <a:t>fork</a:t>
            </a:r>
            <a:r>
              <a:rPr lang="it-IT" b="1" dirty="0"/>
              <a:t> di </a:t>
            </a:r>
            <a:r>
              <a:rPr lang="it-IT" b="1" dirty="0" err="1"/>
              <a:t>intellij</a:t>
            </a:r>
            <a:r>
              <a:rPr lang="it-IT" dirty="0"/>
              <a:t>, creato apposta per lo sviluppo di app, che 	include strumenti utili come l’emulatore per eseguire il codice.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	</a:t>
            </a:r>
            <a:r>
              <a:rPr lang="it-IT" b="1" dirty="0" err="1"/>
              <a:t>gradle</a:t>
            </a:r>
            <a:r>
              <a:rPr lang="it-IT" dirty="0"/>
              <a:t> come strumento di build </a:t>
            </a:r>
            <a:r>
              <a:rPr lang="it-IT" dirty="0" err="1"/>
              <a:t>automation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l'organizzazione del lavoro a distanza e dei meeting sono stati sfruttati strumenti come </a:t>
            </a:r>
            <a:r>
              <a:rPr lang="it-IT" dirty="0" err="1"/>
              <a:t>Discord</a:t>
            </a:r>
            <a:r>
              <a:rPr lang="it-IT" dirty="0"/>
              <a:t> ed è stato utilizzato GitHub per la scrittura e condivisione della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1594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BBE8E-5924-C2F6-BF30-0672AC2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 fontScale="90000"/>
          </a:bodyPr>
          <a:lstStyle/>
          <a:p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Software </a:t>
            </a:r>
            <a:r>
              <a:rPr lang="it-IT" sz="50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configuration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management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653CB-AE4C-A337-9775-E1BC8DD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18" y="1334278"/>
            <a:ext cx="11327363" cy="484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 dirty="0"/>
              <a:t>Tutto il lavoro svolto (codice e documentazione) è stato salvato in un repository di GitHub in condivisione con tutti i membri del team.</a:t>
            </a:r>
          </a:p>
          <a:p>
            <a:pPr marL="0" indent="0">
              <a:buNone/>
            </a:pPr>
            <a:r>
              <a:rPr lang="it-IT" sz="2300" dirty="0"/>
              <a:t>Il repository </a:t>
            </a:r>
            <a:r>
              <a:rPr lang="it-IT" sz="2300" dirty="0" err="1"/>
              <a:t>fitnessapp_ingsw</a:t>
            </a:r>
            <a:r>
              <a:rPr lang="it-IT" sz="2300" dirty="0"/>
              <a:t> è strutturato nel seguente modo:</a:t>
            </a:r>
          </a:p>
          <a:p>
            <a:pPr marL="0" indent="0">
              <a:buNone/>
            </a:pPr>
            <a:r>
              <a:rPr lang="it-IT" sz="2300" b="1" dirty="0" err="1"/>
              <a:t>Branches</a:t>
            </a:r>
            <a:r>
              <a:rPr lang="it-IT" sz="2300" dirty="0"/>
              <a:t>:</a:t>
            </a:r>
          </a:p>
          <a:p>
            <a:pPr marL="0" indent="0">
              <a:buNone/>
            </a:pPr>
            <a:r>
              <a:rPr lang="it-IT" sz="2300" dirty="0"/>
              <a:t>	</a:t>
            </a:r>
            <a:r>
              <a:rPr lang="it-IT" sz="2300" dirty="0" err="1"/>
              <a:t>main:Contiene</a:t>
            </a:r>
            <a:r>
              <a:rPr lang="it-IT" sz="2300" dirty="0"/>
              <a:t> la versione definitiva del codice e della documentazione</a:t>
            </a:r>
          </a:p>
          <a:p>
            <a:pPr marL="0" indent="0">
              <a:buNone/>
            </a:pPr>
            <a:r>
              <a:rPr lang="it-IT" sz="2300" dirty="0"/>
              <a:t>	</a:t>
            </a:r>
            <a:r>
              <a:rPr lang="it-IT" sz="2300" dirty="0" err="1"/>
              <a:t>develop:Contiene</a:t>
            </a:r>
            <a:r>
              <a:rPr lang="it-IT" sz="2300" dirty="0"/>
              <a:t> le versioni in via di sviluppo del codice e della documentazione.</a:t>
            </a:r>
          </a:p>
          <a:p>
            <a:pPr marL="0" indent="0">
              <a:buNone/>
            </a:pPr>
            <a:r>
              <a:rPr lang="it-IT" sz="2300" b="1" dirty="0"/>
              <a:t>Cartelle</a:t>
            </a:r>
            <a:r>
              <a:rPr lang="it-IT" sz="2300" dirty="0"/>
              <a:t>:</a:t>
            </a:r>
          </a:p>
          <a:p>
            <a:pPr marL="0" indent="0">
              <a:buNone/>
            </a:pPr>
            <a:r>
              <a:rPr lang="it-IT" sz="2300" dirty="0"/>
              <a:t>	</a:t>
            </a:r>
            <a:r>
              <a:rPr lang="it-IT" sz="1600" dirty="0"/>
              <a:t>Codice: Contiene il codice sorgente del progetto. 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Docs:Contiene</a:t>
            </a:r>
            <a:r>
              <a:rPr lang="it-IT" sz="1600" dirty="0"/>
              <a:t> tutta la documentazione del progetto.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UML:Contiene</a:t>
            </a:r>
            <a:r>
              <a:rPr lang="it-IT" sz="1600" dirty="0"/>
              <a:t> i vari diagrammi UML utilizzati, per comprendere la logica e il funzionamento dell’applicazione.</a:t>
            </a:r>
          </a:p>
          <a:p>
            <a:pPr marL="0" indent="0">
              <a:buNone/>
            </a:pP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35937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D763F-AD34-1A16-65EC-63CD29B6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Software </a:t>
            </a:r>
            <a:r>
              <a:rPr lang="it-IT" sz="44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configuration</a:t>
            </a:r>
            <a:r>
              <a:rPr lang="it-IT" sz="44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management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916F4-3E5C-9170-78F3-AECE07BC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Nei vari meeting giornalieri, il team tramite </a:t>
            </a:r>
            <a:r>
              <a:rPr lang="it-IT" dirty="0" err="1"/>
              <a:t>issue</a:t>
            </a:r>
            <a:r>
              <a:rPr lang="it-IT" dirty="0"/>
              <a:t> e collegamenti online ha sempre definito le problematiche e le sfide da affrontare utilizzando GitHub come piattaforma per la gestione dei file di progetto, i loro progressi e le varie </a:t>
            </a:r>
            <a:r>
              <a:rPr lang="it-IT" dirty="0" err="1"/>
              <a:t>issue</a:t>
            </a:r>
            <a:r>
              <a:rPr lang="it-IT" dirty="0"/>
              <a:t> assegnate, dove ogni membro del team ha partecipato aggiornando il repository di giorno in giorno, attraverso operazioni di </a:t>
            </a:r>
            <a:r>
              <a:rPr lang="it-IT" dirty="0" err="1"/>
              <a:t>commit</a:t>
            </a:r>
            <a:r>
              <a:rPr lang="it-IT" dirty="0"/>
              <a:t> e </a:t>
            </a:r>
            <a:r>
              <a:rPr lang="it-IT" dirty="0" err="1"/>
              <a:t>push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3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F77BE-C902-3B9B-D102-A6044A8D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life </a:t>
            </a:r>
            <a:r>
              <a:rPr lang="it-IT" dirty="0" err="1"/>
              <a:t>cycle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E3A56-D60B-C96E-3179-F214803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2"/>
            <a:ext cx="10989906" cy="47773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Per il processo di sviluppo il team ha scelto un approccio di tipo Agile poiché meglio si adatta alla nostra metodologia di lavoro.</a:t>
            </a:r>
          </a:p>
          <a:p>
            <a:r>
              <a:rPr lang="it-IT" dirty="0"/>
              <a:t>Abbiamo deciso di organizzarci secondo la filosofia della programmazione estrema (</a:t>
            </a:r>
            <a:r>
              <a:rPr lang="it-IT" dirty="0" err="1"/>
              <a:t>l’extreme</a:t>
            </a:r>
            <a:r>
              <a:rPr lang="it-IT" dirty="0"/>
              <a:t> programming). </a:t>
            </a:r>
          </a:p>
          <a:p>
            <a:r>
              <a:rPr lang="it-IT" dirty="0"/>
              <a:t> Nel team non c’è una struttura di tipo gerarchico: ci consideriamo tutti allo stesso livello. </a:t>
            </a:r>
          </a:p>
          <a:p>
            <a:r>
              <a:rPr lang="it-IT" dirty="0"/>
              <a:t> Il team è propenso al cambiamento. Nel caso in cui il nostro prodotto venga richiesto da molti utenti, e questi richiedano delle modifiche, il team è pronto ad ascoltare le varie proposte per il continuo miglioramento dell’applicazione fitness app come da prassi nella programmazione agile</a:t>
            </a:r>
          </a:p>
          <a:p>
            <a:r>
              <a:rPr lang="it-IT" dirty="0"/>
              <a:t> Come approccio di progettazione software per lo sviluppo del sistema ci siamo attenuti alla model-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(MDA)</a:t>
            </a:r>
          </a:p>
        </p:txBody>
      </p:sp>
    </p:spTree>
    <p:extLst>
      <p:ext uri="{BB962C8B-B14F-4D97-AF65-F5344CB8AC3E}">
        <p14:creationId xmlns:p14="http://schemas.microsoft.com/office/powerpoint/2010/main" val="37048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EF8CD-B9BB-A2AC-3C8D-8A938CE3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D1244-5A68-95D8-B2C9-6964BF9C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 requisiti sono stati scelti insieme a tutto il team in base alle caratteristiche e alla logica di gestione delle schede di allenamento.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0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it-IT" sz="20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it-IT" sz="2000" b="1" kern="0" dirty="0">
                <a:solidFill>
                  <a:srgbClr val="1F232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0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Interfaccia grafica semplice e intuitiva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0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Sviluppo di una versione dell’applicazione fitness app funzionante</a:t>
            </a:r>
            <a:endParaRPr lang="it-IT" sz="2000" kern="1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0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Stabilità e sicurezza del software</a:t>
            </a:r>
            <a:endParaRPr lang="it-IT" sz="2000" kern="0" dirty="0">
              <a:solidFill>
                <a:srgbClr val="1F2328"/>
              </a:solidFill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1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it-IT" sz="1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Facilità nella comprensione delle varie schede di allenamento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Possibilità di modifica di una scheda già esistente</a:t>
            </a:r>
            <a:endParaRPr lang="it-IT" sz="2000" kern="0" dirty="0">
              <a:solidFill>
                <a:srgbClr val="1F232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1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Selezione del tipo di allenamento(cardio/pesistica)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1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Ampia selezione dei vari esercizi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6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7E8CD-1FB0-08A5-583F-447E916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79112-AB6C-8535-684D-A8B01DD9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1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it-IT" sz="1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Guida all’uso dell’applicazione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della durata delle schede di allenamento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1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Won't</a:t>
            </a:r>
            <a:r>
              <a:rPr lang="it-IT" sz="1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Impostazioni per modificare la grafica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Condivisione dei dati con altri utenti/personal trainer</a:t>
            </a: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Autenticazione tramite impronta digitale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1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Traduzione in altre lingue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105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Grafica diversificata per le fasi giorno e notte</a:t>
            </a:r>
            <a:endParaRPr lang="it-IT" sz="10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105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1100" kern="1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671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1222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Obiettivo</vt:lpstr>
      <vt:lpstr>Difficoltà incontrate</vt:lpstr>
      <vt:lpstr>Paradigma di programmazione/modellazione utilizzato e tools</vt:lpstr>
      <vt:lpstr>Software configuration management​</vt:lpstr>
      <vt:lpstr>Software configuration management​</vt:lpstr>
      <vt:lpstr>Software life cycle </vt:lpstr>
      <vt:lpstr>Requisiti</vt:lpstr>
      <vt:lpstr>Requisiti</vt:lpstr>
      <vt:lpstr>Architettura</vt:lpstr>
      <vt:lpstr>Design pattern</vt:lpstr>
      <vt:lpstr>Modellazione</vt:lpstr>
      <vt:lpstr>Modellazione</vt:lpstr>
      <vt:lpstr>Modellazione</vt:lpstr>
      <vt:lpstr>Modellazione</vt:lpstr>
      <vt:lpstr>Modellazione</vt:lpstr>
      <vt:lpstr>Implementazione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dc:creator>STEFANO COSSEDDU</dc:creator>
  <cp:lastModifiedBy>STEFANO COSSEDDU</cp:lastModifiedBy>
  <cp:revision>7</cp:revision>
  <dcterms:created xsi:type="dcterms:W3CDTF">2023-04-21T08:41:05Z</dcterms:created>
  <dcterms:modified xsi:type="dcterms:W3CDTF">2023-05-05T16:44:04Z</dcterms:modified>
</cp:coreProperties>
</file>