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12"/>
  </p:notesMasterIdLst>
  <p:sldIdLst>
    <p:sldId id="256" r:id="rId2"/>
    <p:sldId id="263" r:id="rId3"/>
    <p:sldId id="262" r:id="rId4"/>
    <p:sldId id="261" r:id="rId5"/>
    <p:sldId id="264" r:id="rId6"/>
    <p:sldId id="259" r:id="rId7"/>
    <p:sldId id="260" r:id="rId8"/>
    <p:sldId id="258" r:id="rId9"/>
    <p:sldId id="266" r:id="rId10"/>
    <p:sldId id="265" r:id="rId1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9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35A0E8-25F6-46CB-A0E5-3E41F373FBD1}" type="datetimeFigureOut">
              <a:rPr lang="pt-BR" smtClean="0"/>
              <a:t>28/11/2014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2734DD-3095-4D75-83B8-C2B62C9BF7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22967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734DD-3095-4D75-83B8-C2B62C9BF723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7612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EE3126A5-F5E3-481C-BD26-9B5F3BD69D94}" type="datetimeFigureOut">
              <a:rPr lang="pt-BR" smtClean="0"/>
              <a:t>28/11/2014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pt-BR"/>
          </a:p>
        </p:txBody>
      </p:sp>
      <p:sp>
        <p:nvSpPr>
          <p:cNvPr id="10" name="Retângulo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tângulo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tângulo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ector reto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ector reto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tângulo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E2FC8952-B1C6-487D-93CA-741A681EDF9D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126A5-F5E3-481C-BD26-9B5F3BD69D94}" type="datetimeFigureOut">
              <a:rPr lang="pt-BR" smtClean="0"/>
              <a:t>28/11/2014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C8952-B1C6-487D-93CA-741A681EDF9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126A5-F5E3-481C-BD26-9B5F3BD69D94}" type="datetimeFigureOut">
              <a:rPr lang="pt-BR" smtClean="0"/>
              <a:t>28/11/2014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C8952-B1C6-487D-93CA-741A681EDF9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EE3126A5-F5E3-481C-BD26-9B5F3BD69D94}" type="datetimeFigureOut">
              <a:rPr lang="pt-BR" smtClean="0"/>
              <a:t>28/11/2014</a:t>
            </a:fld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E2FC8952-B1C6-487D-93CA-741A681EDF9D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EE3126A5-F5E3-481C-BD26-9B5F3BD69D94}" type="datetimeFigureOut">
              <a:rPr lang="pt-BR" smtClean="0"/>
              <a:t>28/11/2014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pt-BR"/>
          </a:p>
        </p:txBody>
      </p:sp>
      <p:sp>
        <p:nvSpPr>
          <p:cNvPr id="9" name="Retângulo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ector reto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ector reto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tângulo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ector reto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E2FC8952-B1C6-487D-93CA-741A681EDF9D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126A5-F5E3-481C-BD26-9B5F3BD69D94}" type="datetimeFigureOut">
              <a:rPr lang="pt-BR" smtClean="0"/>
              <a:t>28/11/2014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C8952-B1C6-487D-93CA-741A681EDF9D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126A5-F5E3-481C-BD26-9B5F3BD69D94}" type="datetimeFigureOut">
              <a:rPr lang="pt-BR" smtClean="0"/>
              <a:t>28/11/2014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C8952-B1C6-487D-93CA-741A681EDF9D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E3126A5-F5E3-481C-BD26-9B5F3BD69D94}" type="datetimeFigureOut">
              <a:rPr lang="pt-BR" smtClean="0"/>
              <a:t>28/11/2014</a:t>
            </a:fld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2FC8952-B1C6-487D-93CA-741A681EDF9D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126A5-F5E3-481C-BD26-9B5F3BD69D94}" type="datetimeFigureOut">
              <a:rPr lang="pt-BR" smtClean="0"/>
              <a:t>28/11/2014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C8952-B1C6-487D-93CA-741A681EDF9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ço Reservado para Conteúdo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1" name="Espaço Reservado para Data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EE3126A5-F5E3-481C-BD26-9B5F3BD69D94}" type="datetimeFigureOut">
              <a:rPr lang="pt-BR" smtClean="0"/>
              <a:t>28/11/2014</a:t>
            </a:fld>
            <a:endParaRPr lang="pt-BR"/>
          </a:p>
        </p:txBody>
      </p:sp>
      <p:sp>
        <p:nvSpPr>
          <p:cNvPr id="22" name="Espaço Reservado para Número de Slid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E2FC8952-B1C6-487D-93CA-741A681EDF9D}" type="slidenum">
              <a:rPr lang="pt-BR" smtClean="0"/>
              <a:t>‹nº›</a:t>
            </a:fld>
            <a:endParaRPr lang="pt-BR"/>
          </a:p>
        </p:txBody>
      </p:sp>
      <p:sp>
        <p:nvSpPr>
          <p:cNvPr id="23" name="Espaço Reservado para Rodapé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ector reto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ector reto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ço Reservado para Data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E3126A5-F5E3-481C-BD26-9B5F3BD69D94}" type="datetimeFigureOut">
              <a:rPr lang="pt-BR" smtClean="0"/>
              <a:t>28/11/2014</a:t>
            </a:fld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2FC8952-B1C6-487D-93CA-741A681EDF9D}" type="slidenum">
              <a:rPr lang="pt-BR" smtClean="0"/>
              <a:t>‹nº›</a:t>
            </a:fld>
            <a:endParaRPr lang="pt-BR"/>
          </a:p>
        </p:txBody>
      </p:sp>
      <p:sp>
        <p:nvSpPr>
          <p:cNvPr id="21" name="Espaço Reservado para Rodapé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EE3126A5-F5E3-481C-BD26-9B5F3BD69D94}" type="datetimeFigureOut">
              <a:rPr lang="pt-BR" smtClean="0"/>
              <a:t>28/11/2014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2FC8952-B1C6-487D-93CA-741A681EDF9D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 smtClean="0"/>
              <a:t>Prototype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Padrões de Projeto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931409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Resposta esperada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060848"/>
            <a:ext cx="7416824" cy="2987884"/>
          </a:xfrm>
        </p:spPr>
      </p:pic>
    </p:spTree>
    <p:extLst>
      <p:ext uri="{BB962C8B-B14F-4D97-AF65-F5344CB8AC3E}">
        <p14:creationId xmlns:p14="http://schemas.microsoft.com/office/powerpoint/2010/main" val="191583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índice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O que é </a:t>
            </a:r>
            <a:r>
              <a:rPr lang="pt-BR" dirty="0" err="1" smtClean="0"/>
              <a:t>Prototype</a:t>
            </a:r>
            <a:r>
              <a:rPr lang="pt-BR" dirty="0" smtClean="0"/>
              <a:t>?</a:t>
            </a:r>
            <a:endParaRPr lang="pt-BR" dirty="0" smtClean="0"/>
          </a:p>
          <a:p>
            <a:r>
              <a:rPr lang="pt-BR" dirty="0" smtClean="0"/>
              <a:t>Estrutura</a:t>
            </a:r>
          </a:p>
          <a:p>
            <a:r>
              <a:rPr lang="pt-BR" dirty="0" smtClean="0"/>
              <a:t>Quando </a:t>
            </a:r>
            <a:r>
              <a:rPr lang="pt-BR" dirty="0" smtClean="0"/>
              <a:t>Usar</a:t>
            </a:r>
            <a:r>
              <a:rPr lang="pt-BR" dirty="0" smtClean="0"/>
              <a:t>?</a:t>
            </a:r>
          </a:p>
          <a:p>
            <a:r>
              <a:rPr lang="pt-BR" dirty="0"/>
              <a:t>Exemplo – </a:t>
            </a:r>
            <a:r>
              <a:rPr lang="pt-BR" i="1" dirty="0" err="1" smtClean="0"/>
              <a:t>Prototype</a:t>
            </a:r>
            <a:endParaRPr lang="pt-BR" dirty="0" smtClean="0"/>
          </a:p>
          <a:p>
            <a:r>
              <a:rPr lang="pt-BR" dirty="0" smtClean="0"/>
              <a:t>Vantagens </a:t>
            </a:r>
          </a:p>
          <a:p>
            <a:r>
              <a:rPr lang="pt-BR" dirty="0" smtClean="0"/>
              <a:t>Desvantagens</a:t>
            </a:r>
          </a:p>
          <a:p>
            <a:r>
              <a:rPr lang="pt-BR" dirty="0" smtClean="0"/>
              <a:t>Exercício</a:t>
            </a:r>
            <a:endParaRPr lang="pt-BR" dirty="0" smtClean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16914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é </a:t>
            </a:r>
            <a:r>
              <a:rPr lang="pt-BR" dirty="0" err="1" smtClean="0"/>
              <a:t>Prototype</a:t>
            </a:r>
            <a:r>
              <a:rPr lang="pt-BR" dirty="0" smtClean="0"/>
              <a:t>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Padrão de Projeto </a:t>
            </a:r>
            <a:r>
              <a:rPr lang="pt-BR" dirty="0" smtClean="0"/>
              <a:t>de Criação</a:t>
            </a:r>
            <a:r>
              <a:rPr lang="pt-BR" dirty="0" smtClean="0"/>
              <a:t>;</a:t>
            </a:r>
          </a:p>
          <a:p>
            <a:pPr marL="0" indent="0">
              <a:buNone/>
            </a:pPr>
            <a:endParaRPr lang="pt-BR" dirty="0" smtClean="0"/>
          </a:p>
          <a:p>
            <a:r>
              <a:rPr lang="pt-BR" dirty="0" smtClean="0"/>
              <a:t>Cria novos objetos (instâncias) clonando (copiando) outros objetos;</a:t>
            </a:r>
          </a:p>
          <a:p>
            <a:endParaRPr lang="pt-BR" dirty="0"/>
          </a:p>
          <a:p>
            <a:r>
              <a:rPr lang="pt-BR" dirty="0" smtClean="0"/>
              <a:t>Instancia uma classe em tempo de execução;</a:t>
            </a:r>
          </a:p>
          <a:p>
            <a:pPr marL="0" indent="0">
              <a:buNone/>
            </a:pPr>
            <a:endParaRPr lang="pt-BR" dirty="0" smtClean="0"/>
          </a:p>
          <a:p>
            <a:r>
              <a:rPr lang="pt-BR" dirty="0" smtClean="0"/>
              <a:t>Cada </a:t>
            </a:r>
            <a:r>
              <a:rPr lang="pt-BR" dirty="0"/>
              <a:t>objeto é </a:t>
            </a:r>
            <a:r>
              <a:rPr lang="pt-BR" dirty="0" smtClean="0"/>
              <a:t>uma “fábrica” especializada </a:t>
            </a:r>
            <a:r>
              <a:rPr lang="pt-BR" dirty="0"/>
              <a:t>em construir objetos iguais a si </a:t>
            </a:r>
            <a:r>
              <a:rPr lang="pt-BR" dirty="0" smtClean="0"/>
              <a:t>mesmo.</a:t>
            </a: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03341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i="1" dirty="0" err="1"/>
              <a:t>Prototype</a:t>
            </a:r>
            <a:r>
              <a:rPr lang="pt-BR" dirty="0"/>
              <a:t> - uma classe que declara uma interface para objetos capazes de clonar a si mesmo</a:t>
            </a:r>
            <a:r>
              <a:rPr lang="pt-BR" dirty="0" smtClean="0"/>
              <a:t>;</a:t>
            </a:r>
          </a:p>
          <a:p>
            <a:pPr marL="0" indent="0" algn="just">
              <a:buNone/>
            </a:pPr>
            <a:endParaRPr lang="pt-BR" dirty="0"/>
          </a:p>
          <a:p>
            <a:pPr algn="just"/>
            <a:r>
              <a:rPr lang="pt-BR" i="1" dirty="0" err="1"/>
              <a:t>Prototype</a:t>
            </a:r>
            <a:r>
              <a:rPr lang="pt-BR" i="1" dirty="0"/>
              <a:t> </a:t>
            </a:r>
            <a:r>
              <a:rPr lang="pt-BR" i="1" dirty="0" smtClean="0"/>
              <a:t>concreto - </a:t>
            </a:r>
            <a:r>
              <a:rPr lang="pt-BR" dirty="0" smtClean="0"/>
              <a:t>implementação </a:t>
            </a:r>
            <a:r>
              <a:rPr lang="pt-BR" dirty="0"/>
              <a:t>de um </a:t>
            </a:r>
            <a:r>
              <a:rPr lang="pt-BR" i="1" dirty="0" err="1"/>
              <a:t>prototype</a:t>
            </a:r>
            <a:r>
              <a:rPr lang="pt-BR" dirty="0" smtClean="0"/>
              <a:t>;</a:t>
            </a:r>
          </a:p>
          <a:p>
            <a:pPr marL="0" indent="0" algn="just">
              <a:buNone/>
            </a:pPr>
            <a:endParaRPr lang="pt-BR" dirty="0"/>
          </a:p>
          <a:p>
            <a:pPr algn="just"/>
            <a:r>
              <a:rPr lang="pt-BR" i="1" dirty="0"/>
              <a:t>Cliente</a:t>
            </a:r>
            <a:r>
              <a:rPr lang="pt-BR" dirty="0"/>
              <a:t> - cria um novo objeto através de um </a:t>
            </a:r>
            <a:r>
              <a:rPr lang="pt-BR" i="1" dirty="0" err="1"/>
              <a:t>prototype</a:t>
            </a:r>
            <a:r>
              <a:rPr lang="pt-BR" dirty="0"/>
              <a:t> que é capaz de clonar a si </a:t>
            </a:r>
            <a:r>
              <a:rPr lang="pt-BR" dirty="0" smtClean="0"/>
              <a:t>mesmo</a:t>
            </a:r>
            <a:r>
              <a:rPr lang="pt-BR" dirty="0"/>
              <a:t>;</a:t>
            </a:r>
            <a:endParaRPr lang="pt-BR" dirty="0" smtClean="0"/>
          </a:p>
          <a:p>
            <a:pPr algn="just"/>
            <a:endParaRPr lang="pt-BR" dirty="0"/>
          </a:p>
          <a:p>
            <a:pPr marL="0" indent="0" algn="just"/>
            <a:endParaRPr lang="pt-BR" sz="28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28427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457055"/>
            <a:ext cx="7944959" cy="4420217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endParaRPr lang="pt-BR" dirty="0"/>
          </a:p>
          <a:p>
            <a:pPr marL="0" indent="0" algn="just"/>
            <a:endParaRPr lang="pt-BR" sz="28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18304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Quando usar?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pt-BR" dirty="0" smtClean="0"/>
              <a:t>Quando </a:t>
            </a:r>
            <a:r>
              <a:rPr lang="pt-BR" dirty="0"/>
              <a:t>as classes a instanciar são </a:t>
            </a:r>
            <a:r>
              <a:rPr lang="pt-BR" dirty="0" smtClean="0"/>
              <a:t>especificadas em tempo </a:t>
            </a:r>
            <a:r>
              <a:rPr lang="pt-BR" dirty="0"/>
              <a:t>de </a:t>
            </a:r>
            <a:r>
              <a:rPr lang="pt-BR" dirty="0" smtClean="0"/>
              <a:t>execução;</a:t>
            </a:r>
          </a:p>
          <a:p>
            <a:pPr marL="0" indent="0" algn="just">
              <a:buNone/>
            </a:pPr>
            <a:endParaRPr lang="pt-BR" dirty="0"/>
          </a:p>
          <a:p>
            <a:pPr algn="just"/>
            <a:r>
              <a:rPr lang="pt-BR" dirty="0" smtClean="0"/>
              <a:t>Deseja-se </a:t>
            </a:r>
            <a:r>
              <a:rPr lang="pt-BR" dirty="0"/>
              <a:t>evitar uma hierarquia de classes </a:t>
            </a:r>
            <a:r>
              <a:rPr lang="pt-BR" dirty="0" smtClean="0"/>
              <a:t>de fábricas </a:t>
            </a:r>
            <a:r>
              <a:rPr lang="pt-BR" dirty="0"/>
              <a:t>paralelas à hierarquia ‘principal</a:t>
            </a:r>
            <a:r>
              <a:rPr lang="pt-BR" dirty="0" smtClean="0"/>
              <a:t>’;</a:t>
            </a:r>
          </a:p>
          <a:p>
            <a:pPr marL="0" indent="0" algn="just">
              <a:buNone/>
            </a:pPr>
            <a:endParaRPr lang="pt-BR" dirty="0"/>
          </a:p>
          <a:p>
            <a:pPr algn="just"/>
            <a:r>
              <a:rPr lang="pt-BR" dirty="0" smtClean="0"/>
              <a:t>As </a:t>
            </a:r>
            <a:r>
              <a:rPr lang="pt-BR" dirty="0"/>
              <a:t>instâncias de classe podem ter uma </a:t>
            </a:r>
            <a:r>
              <a:rPr lang="pt-BR" dirty="0" smtClean="0"/>
              <a:t>entre poucas </a:t>
            </a:r>
            <a:r>
              <a:rPr lang="pt-BR" dirty="0"/>
              <a:t>combinações diferentes de estados. </a:t>
            </a:r>
            <a:endParaRPr lang="pt-BR" dirty="0" smtClean="0"/>
          </a:p>
          <a:p>
            <a:pPr algn="just"/>
            <a:endParaRPr lang="pt-BR" sz="2100" dirty="0"/>
          </a:p>
          <a:p>
            <a:pPr marL="0" indent="0" algn="just">
              <a:buNone/>
            </a:pPr>
            <a:r>
              <a:rPr lang="pt-BR" sz="2100" dirty="0" smtClean="0"/>
              <a:t>* </a:t>
            </a:r>
            <a:r>
              <a:rPr lang="pt-BR" sz="2100" dirty="0" smtClean="0"/>
              <a:t>Pode </a:t>
            </a:r>
            <a:r>
              <a:rPr lang="pt-BR" sz="2100" dirty="0"/>
              <a:t>ser mais conveniente instalar um número correspondente de protótipos e cloná-los, ao invés de instanciar a classe manualmente, cada vez com um estado apropriado.</a:t>
            </a:r>
          </a:p>
          <a:p>
            <a:pPr algn="just"/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22710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Vantagens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pt-BR" dirty="0"/>
              <a:t>Classes podem ser definidas em tempo de execução</a:t>
            </a:r>
            <a:r>
              <a:rPr lang="pt-BR" dirty="0" smtClean="0"/>
              <a:t>;</a:t>
            </a:r>
          </a:p>
          <a:p>
            <a:pPr marL="0" indent="0" algn="just">
              <a:buNone/>
            </a:pPr>
            <a:endParaRPr lang="pt-BR" dirty="0" smtClean="0"/>
          </a:p>
          <a:p>
            <a:pPr algn="just"/>
            <a:r>
              <a:rPr lang="pt-BR" dirty="0" smtClean="0"/>
              <a:t>Alternativa </a:t>
            </a:r>
            <a:r>
              <a:rPr lang="pt-BR" dirty="0"/>
              <a:t>simples quando o padrão </a:t>
            </a:r>
            <a:r>
              <a:rPr lang="pt-BR" i="1" dirty="0"/>
              <a:t>Abstract </a:t>
            </a:r>
            <a:r>
              <a:rPr lang="pt-BR" i="1" dirty="0" err="1"/>
              <a:t>Factory</a:t>
            </a:r>
            <a:r>
              <a:rPr lang="pt-BR" i="1" dirty="0"/>
              <a:t> </a:t>
            </a:r>
            <a:r>
              <a:rPr lang="pt-BR" dirty="0"/>
              <a:t>se mostrar complexo, principalmente na questão de hierarquia; </a:t>
            </a:r>
            <a:endParaRPr lang="pt-BR" dirty="0" smtClean="0"/>
          </a:p>
          <a:p>
            <a:pPr algn="just"/>
            <a:endParaRPr lang="pt-BR" dirty="0"/>
          </a:p>
          <a:p>
            <a:pPr algn="just"/>
            <a:r>
              <a:rPr lang="pt-BR" dirty="0" smtClean="0"/>
              <a:t>Conjunto </a:t>
            </a:r>
            <a:r>
              <a:rPr lang="pt-BR" dirty="0"/>
              <a:t>inicial independente das variações.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37081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Desvantagens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pt-BR" dirty="0" smtClean="0"/>
              <a:t>Dificuldade de implementação quando cada </a:t>
            </a:r>
            <a:r>
              <a:rPr lang="pt-BR" dirty="0"/>
              <a:t>subclasse de </a:t>
            </a:r>
            <a:r>
              <a:rPr lang="pt-BR" i="1" dirty="0" err="1"/>
              <a:t>Prototype</a:t>
            </a:r>
            <a:r>
              <a:rPr lang="pt-BR" dirty="0"/>
              <a:t> deve implementar a operação </a:t>
            </a:r>
            <a:r>
              <a:rPr lang="pt-BR" dirty="0" smtClean="0"/>
              <a:t>clone;</a:t>
            </a:r>
          </a:p>
          <a:p>
            <a:pPr algn="just"/>
            <a:endParaRPr lang="pt-BR" dirty="0"/>
          </a:p>
          <a:p>
            <a:pPr algn="just"/>
            <a:r>
              <a:rPr lang="pt-BR" dirty="0" smtClean="0"/>
              <a:t>A </a:t>
            </a:r>
            <a:r>
              <a:rPr lang="pt-BR" dirty="0"/>
              <a:t>implementação de clone pode ser complicada quando uma estrutura interna da classe inclui objetos que não suportam operação de cópia ou têm referencias circulares.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55249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781" y="1600200"/>
            <a:ext cx="7310437" cy="4873625"/>
          </a:xfrm>
        </p:spPr>
      </p:pic>
    </p:spTree>
    <p:extLst>
      <p:ext uri="{BB962C8B-B14F-4D97-AF65-F5344CB8AC3E}">
        <p14:creationId xmlns:p14="http://schemas.microsoft.com/office/powerpoint/2010/main" val="5730782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lcão Envidraçado">
  <a:themeElements>
    <a:clrScheme name="Balcão Envidraçado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Balcão Envidraçado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Balcão Envidraçad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416</TotalTime>
  <Words>216</Words>
  <Application>Microsoft Office PowerPoint</Application>
  <PresentationFormat>Apresentação na tela (4:3)</PresentationFormat>
  <Paragraphs>48</Paragraphs>
  <Slides>10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1" baseType="lpstr">
      <vt:lpstr>Balcão Envidraçado</vt:lpstr>
      <vt:lpstr>Prototype</vt:lpstr>
      <vt:lpstr>índice</vt:lpstr>
      <vt:lpstr>O que é Prototype?</vt:lpstr>
      <vt:lpstr>estrutura</vt:lpstr>
      <vt:lpstr>estrutura</vt:lpstr>
      <vt:lpstr>Quando usar?</vt:lpstr>
      <vt:lpstr>Vantagens</vt:lpstr>
      <vt:lpstr>Desvantagens</vt:lpstr>
      <vt:lpstr>Exercício</vt:lpstr>
      <vt:lpstr>Resposta esperada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CINTHIA</dc:creator>
  <cp:lastModifiedBy>CINTHIA</cp:lastModifiedBy>
  <cp:revision>15</cp:revision>
  <dcterms:created xsi:type="dcterms:W3CDTF">2014-11-27T22:53:03Z</dcterms:created>
  <dcterms:modified xsi:type="dcterms:W3CDTF">2014-11-29T03:56:04Z</dcterms:modified>
</cp:coreProperties>
</file>