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6" r:id="rId3"/>
    <p:sldId id="260" r:id="rId4"/>
    <p:sldId id="259" r:id="rId5"/>
    <p:sldId id="257" r:id="rId6"/>
    <p:sldId id="258" r:id="rId7"/>
    <p:sldId id="261" r:id="rId8"/>
    <p:sldId id="268" r:id="rId9"/>
    <p:sldId id="262" r:id="rId10"/>
    <p:sldId id="269" r:id="rId11"/>
    <p:sldId id="271" r:id="rId12"/>
    <p:sldId id="263" r:id="rId13"/>
    <p:sldId id="264" r:id="rId14"/>
    <p:sldId id="265" r:id="rId15"/>
    <p:sldId id="266" r:id="rId16"/>
    <p:sldId id="267" r:id="rId17"/>
    <p:sldId id="270" r:id="rId18"/>
    <p:sldId id="273" r:id="rId19"/>
    <p:sldId id="274" r:id="rId20"/>
    <p:sldId id="275"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5D6DC9-8D9F-44B0-A2F8-A067AB7ED8BB}" type="datetimeFigureOut">
              <a:rPr lang="en-US" smtClean="0"/>
              <a:t>9/1/2021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60576-A9E7-41BF-89A0-20D49D5D2E3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4648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5D6DC9-8D9F-44B0-A2F8-A067AB7ED8BB}" type="datetimeFigureOut">
              <a:rPr lang="en-US" smtClean="0"/>
              <a:t>9/1/2021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60576-A9E7-41BF-89A0-20D49D5D2E35}" type="slidenum">
              <a:rPr lang="en-US" smtClean="0"/>
              <a:t>‹#›</a:t>
            </a:fld>
            <a:endParaRPr lang="en-US"/>
          </a:p>
        </p:txBody>
      </p:sp>
    </p:spTree>
    <p:extLst>
      <p:ext uri="{BB962C8B-B14F-4D97-AF65-F5344CB8AC3E}">
        <p14:creationId xmlns:p14="http://schemas.microsoft.com/office/powerpoint/2010/main" val="4086362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5D6DC9-8D9F-44B0-A2F8-A067AB7ED8BB}" type="datetimeFigureOut">
              <a:rPr lang="en-US" smtClean="0"/>
              <a:t>9/1/2021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60576-A9E7-41BF-89A0-20D49D5D2E35}" type="slidenum">
              <a:rPr lang="en-US" smtClean="0"/>
              <a:t>‹#›</a:t>
            </a:fld>
            <a:endParaRPr lang="en-US"/>
          </a:p>
        </p:txBody>
      </p:sp>
    </p:spTree>
    <p:extLst>
      <p:ext uri="{BB962C8B-B14F-4D97-AF65-F5344CB8AC3E}">
        <p14:creationId xmlns:p14="http://schemas.microsoft.com/office/powerpoint/2010/main" val="3638893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5D6DC9-8D9F-44B0-A2F8-A067AB7ED8BB}" type="datetimeFigureOut">
              <a:rPr lang="en-US" smtClean="0"/>
              <a:t>9/1/2021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60576-A9E7-41BF-89A0-20D49D5D2E35}" type="slidenum">
              <a:rPr lang="en-US" smtClean="0"/>
              <a:t>‹#›</a:t>
            </a:fld>
            <a:endParaRPr lang="en-US"/>
          </a:p>
        </p:txBody>
      </p:sp>
    </p:spTree>
    <p:extLst>
      <p:ext uri="{BB962C8B-B14F-4D97-AF65-F5344CB8AC3E}">
        <p14:creationId xmlns:p14="http://schemas.microsoft.com/office/powerpoint/2010/main" val="2154669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5D6DC9-8D9F-44B0-A2F8-A067AB7ED8BB}" type="datetimeFigureOut">
              <a:rPr lang="en-US" smtClean="0"/>
              <a:t>9/1/2021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60576-A9E7-41BF-89A0-20D49D5D2E3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679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5D6DC9-8D9F-44B0-A2F8-A067AB7ED8BB}" type="datetimeFigureOut">
              <a:rPr lang="en-US" smtClean="0"/>
              <a:t>9/1/2021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660576-A9E7-41BF-89A0-20D49D5D2E35}" type="slidenum">
              <a:rPr lang="en-US" smtClean="0"/>
              <a:t>‹#›</a:t>
            </a:fld>
            <a:endParaRPr lang="en-US"/>
          </a:p>
        </p:txBody>
      </p:sp>
    </p:spTree>
    <p:extLst>
      <p:ext uri="{BB962C8B-B14F-4D97-AF65-F5344CB8AC3E}">
        <p14:creationId xmlns:p14="http://schemas.microsoft.com/office/powerpoint/2010/main" val="2975016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5D6DC9-8D9F-44B0-A2F8-A067AB7ED8BB}" type="datetimeFigureOut">
              <a:rPr lang="en-US" smtClean="0"/>
              <a:t>9/1/2021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660576-A9E7-41BF-89A0-20D49D5D2E35}" type="slidenum">
              <a:rPr lang="en-US" smtClean="0"/>
              <a:t>‹#›</a:t>
            </a:fld>
            <a:endParaRPr lang="en-US"/>
          </a:p>
        </p:txBody>
      </p:sp>
    </p:spTree>
    <p:extLst>
      <p:ext uri="{BB962C8B-B14F-4D97-AF65-F5344CB8AC3E}">
        <p14:creationId xmlns:p14="http://schemas.microsoft.com/office/powerpoint/2010/main" val="1977659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5D6DC9-8D9F-44B0-A2F8-A067AB7ED8BB}" type="datetimeFigureOut">
              <a:rPr lang="en-US" smtClean="0"/>
              <a:t>9/1/2021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660576-A9E7-41BF-89A0-20D49D5D2E35}" type="slidenum">
              <a:rPr lang="en-US" smtClean="0"/>
              <a:t>‹#›</a:t>
            </a:fld>
            <a:endParaRPr lang="en-US"/>
          </a:p>
        </p:txBody>
      </p:sp>
    </p:spTree>
    <p:extLst>
      <p:ext uri="{BB962C8B-B14F-4D97-AF65-F5344CB8AC3E}">
        <p14:creationId xmlns:p14="http://schemas.microsoft.com/office/powerpoint/2010/main" val="3485214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E5D6DC9-8D9F-44B0-A2F8-A067AB7ED8BB}" type="datetimeFigureOut">
              <a:rPr lang="en-US" smtClean="0"/>
              <a:t>9/1/2021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B660576-A9E7-41BF-89A0-20D49D5D2E35}" type="slidenum">
              <a:rPr lang="en-US" smtClean="0"/>
              <a:t>‹#›</a:t>
            </a:fld>
            <a:endParaRPr lang="en-US"/>
          </a:p>
        </p:txBody>
      </p:sp>
    </p:spTree>
    <p:extLst>
      <p:ext uri="{BB962C8B-B14F-4D97-AF65-F5344CB8AC3E}">
        <p14:creationId xmlns:p14="http://schemas.microsoft.com/office/powerpoint/2010/main" val="963829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E5D6DC9-8D9F-44B0-A2F8-A067AB7ED8BB}" type="datetimeFigureOut">
              <a:rPr lang="en-US" smtClean="0"/>
              <a:t>9/1/2021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B660576-A9E7-41BF-89A0-20D49D5D2E35}" type="slidenum">
              <a:rPr lang="en-US" smtClean="0"/>
              <a:t>‹#›</a:t>
            </a:fld>
            <a:endParaRPr lang="en-US"/>
          </a:p>
        </p:txBody>
      </p:sp>
    </p:spTree>
    <p:extLst>
      <p:ext uri="{BB962C8B-B14F-4D97-AF65-F5344CB8AC3E}">
        <p14:creationId xmlns:p14="http://schemas.microsoft.com/office/powerpoint/2010/main" val="1618941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5D6DC9-8D9F-44B0-A2F8-A067AB7ED8BB}" type="datetimeFigureOut">
              <a:rPr lang="en-US" smtClean="0"/>
              <a:t>9/1/2021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660576-A9E7-41BF-89A0-20D49D5D2E35}" type="slidenum">
              <a:rPr lang="en-US" smtClean="0"/>
              <a:t>‹#›</a:t>
            </a:fld>
            <a:endParaRPr lang="en-US"/>
          </a:p>
        </p:txBody>
      </p:sp>
    </p:spTree>
    <p:extLst>
      <p:ext uri="{BB962C8B-B14F-4D97-AF65-F5344CB8AC3E}">
        <p14:creationId xmlns:p14="http://schemas.microsoft.com/office/powerpoint/2010/main" val="2626774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E5D6DC9-8D9F-44B0-A2F8-A067AB7ED8BB}" type="datetimeFigureOut">
              <a:rPr lang="en-US" smtClean="0"/>
              <a:t>9/1/2021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B660576-A9E7-41BF-89A0-20D49D5D2E3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0144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achinelearningmastery.com/how-to-use-statistics-to-identify-outliers-in-data/" TargetMode="External"/><Relationship Id="rId2" Type="http://schemas.openxmlformats.org/officeDocument/2006/relationships/hyperlink" Target="https://towardsdatascience.com/5-ways-to-detect-outliers-that-every-data-scientist-should-know-python-code-70a54335a623"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towardsdatascience.com/feature-engineering-for-machine-learning-3a5e293a5114"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Exploration &amp; Preparation</a:t>
            </a:r>
          </a:p>
        </p:txBody>
      </p:sp>
      <p:sp>
        <p:nvSpPr>
          <p:cNvPr id="3" name="Subtitle 2"/>
          <p:cNvSpPr>
            <a:spLocks noGrp="1"/>
          </p:cNvSpPr>
          <p:nvPr>
            <p:ph type="subTitle" idx="1"/>
          </p:nvPr>
        </p:nvSpPr>
        <p:spPr/>
        <p:txBody>
          <a:bodyPr/>
          <a:lstStyle/>
          <a:p>
            <a:r>
              <a:rPr lang="en-US" dirty="0"/>
              <a:t>Outliers | Missing values | Features</a:t>
            </a:r>
          </a:p>
        </p:txBody>
      </p:sp>
    </p:spTree>
    <p:extLst>
      <p:ext uri="{BB962C8B-B14F-4D97-AF65-F5344CB8AC3E}">
        <p14:creationId xmlns:p14="http://schemas.microsoft.com/office/powerpoint/2010/main" val="2837687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Outliers – Detection through algorithms</a:t>
            </a: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dirty="0"/>
              <a:t> </a:t>
            </a:r>
            <a:r>
              <a:rPr lang="en-US" dirty="0" err="1"/>
              <a:t>PyOD</a:t>
            </a:r>
            <a:r>
              <a:rPr lang="en-US" dirty="0"/>
              <a:t> package</a:t>
            </a:r>
          </a:p>
          <a:p>
            <a:pPr>
              <a:buFont typeface="Wingdings" panose="05000000000000000000" pitchFamily="2" charset="2"/>
              <a:buChar char="Ø"/>
            </a:pPr>
            <a:r>
              <a:rPr lang="en-US" dirty="0"/>
              <a:t> Angle Based Outlier Detection (AOBD)</a:t>
            </a:r>
          </a:p>
          <a:p>
            <a:pPr>
              <a:buFont typeface="Wingdings" panose="05000000000000000000" pitchFamily="2" charset="2"/>
              <a:buChar char="Ø"/>
            </a:pPr>
            <a:r>
              <a:rPr lang="en-US" dirty="0"/>
              <a:t> k-Nearest Neighbors Detector</a:t>
            </a:r>
          </a:p>
          <a:p>
            <a:pPr>
              <a:buFont typeface="Wingdings" panose="05000000000000000000" pitchFamily="2" charset="2"/>
              <a:buChar char="Ø"/>
            </a:pPr>
            <a:r>
              <a:rPr lang="en-US" dirty="0"/>
              <a:t> Isolation Forest</a:t>
            </a:r>
          </a:p>
          <a:p>
            <a:pPr>
              <a:buFont typeface="Wingdings" panose="05000000000000000000" pitchFamily="2" charset="2"/>
              <a:buChar char="Ø"/>
            </a:pPr>
            <a:r>
              <a:rPr lang="en-US" dirty="0"/>
              <a:t> Local Outlier Factor</a:t>
            </a:r>
          </a:p>
          <a:p>
            <a:pPr>
              <a:buFont typeface="Wingdings" panose="05000000000000000000" pitchFamily="2" charset="2"/>
              <a:buChar char="Ø"/>
            </a:pPr>
            <a:r>
              <a:rPr lang="en-US" dirty="0"/>
              <a:t> Robust Random Cut Forest</a:t>
            </a:r>
          </a:p>
          <a:p>
            <a:pPr>
              <a:buFont typeface="Wingdings" panose="05000000000000000000" pitchFamily="2" charset="2"/>
              <a:buChar char="Ø"/>
            </a:pPr>
            <a:r>
              <a:rPr lang="en-US" dirty="0"/>
              <a:t> </a:t>
            </a:r>
            <a:r>
              <a:rPr lang="en-US" dirty="0" err="1"/>
              <a:t>DBScan</a:t>
            </a:r>
            <a:r>
              <a:rPr lang="en-US" dirty="0"/>
              <a:t> Clustering</a:t>
            </a:r>
          </a:p>
          <a:p>
            <a:pPr>
              <a:buFont typeface="Wingdings" panose="05000000000000000000" pitchFamily="2" charset="2"/>
              <a:buChar char="Ø"/>
            </a:pPr>
            <a:endParaRPr lang="en-US" dirty="0"/>
          </a:p>
          <a:p>
            <a:pPr>
              <a:buFont typeface="Wingdings" panose="05000000000000000000" pitchFamily="2" charset="2"/>
              <a:buChar char="Ø"/>
            </a:pPr>
            <a:r>
              <a:rPr lang="en-US" dirty="0"/>
              <a:t> </a:t>
            </a:r>
            <a:r>
              <a:rPr lang="en-US" dirty="0">
                <a:hlinkClick r:id="rId2"/>
              </a:rPr>
              <a:t>https://towardsdatascience.com/5-ways-to-detect-outliers-that-every-data-scientist-should-know-python-code-70a54335a623</a:t>
            </a:r>
            <a:endParaRPr lang="en-US" dirty="0"/>
          </a:p>
          <a:p>
            <a:pPr>
              <a:buFont typeface="Wingdings" panose="05000000000000000000" pitchFamily="2" charset="2"/>
              <a:buChar char="Ø"/>
            </a:pPr>
            <a:r>
              <a:rPr lang="en-US" dirty="0"/>
              <a:t> Advanced - </a:t>
            </a:r>
            <a:r>
              <a:rPr lang="en-US" dirty="0">
                <a:hlinkClick r:id="rId3"/>
              </a:rPr>
              <a:t>https://machinelearningmastery.com/how-to-use-statistics-to-identify-outliers-in-data/</a:t>
            </a:r>
            <a:endParaRPr lang="en-US" dirty="0"/>
          </a:p>
        </p:txBody>
      </p:sp>
    </p:spTree>
    <p:extLst>
      <p:ext uri="{BB962C8B-B14F-4D97-AF65-F5344CB8AC3E}">
        <p14:creationId xmlns:p14="http://schemas.microsoft.com/office/powerpoint/2010/main" val="3043739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Easiest - </a:t>
            </a:r>
            <a:r>
              <a:rPr lang="en-US" dirty="0" err="1"/>
              <a:t>kNN</a:t>
            </a:r>
            <a:endParaRPr lang="en-US" dirty="0"/>
          </a:p>
        </p:txBody>
      </p:sp>
      <p:pic>
        <p:nvPicPr>
          <p:cNvPr id="4" name="Picture 3"/>
          <p:cNvPicPr>
            <a:picLocks noChangeAspect="1"/>
          </p:cNvPicPr>
          <p:nvPr/>
        </p:nvPicPr>
        <p:blipFill rotWithShape="1">
          <a:blip r:embed="rId2"/>
          <a:srcRect l="15634" t="29473" r="39050" b="21489"/>
          <a:stretch/>
        </p:blipFill>
        <p:spPr>
          <a:xfrm>
            <a:off x="2385167" y="1763118"/>
            <a:ext cx="7482626" cy="4552367"/>
          </a:xfrm>
          <a:prstGeom prst="rect">
            <a:avLst/>
          </a:prstGeom>
        </p:spPr>
      </p:pic>
    </p:spTree>
    <p:extLst>
      <p:ext uri="{BB962C8B-B14F-4D97-AF65-F5344CB8AC3E}">
        <p14:creationId xmlns:p14="http://schemas.microsoft.com/office/powerpoint/2010/main" val="3803290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Outliers - Treatment</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 Delete them!</a:t>
            </a:r>
          </a:p>
          <a:p>
            <a:pPr>
              <a:buFont typeface="Wingdings" panose="05000000000000000000" pitchFamily="2" charset="2"/>
              <a:buChar char="Ø"/>
            </a:pPr>
            <a:r>
              <a:rPr lang="en-US" dirty="0"/>
              <a:t> Log Transform them</a:t>
            </a:r>
          </a:p>
        </p:txBody>
      </p:sp>
      <p:pic>
        <p:nvPicPr>
          <p:cNvPr id="3074" name="Picture 2" descr="Variable Transformation, 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914" y="2764977"/>
            <a:ext cx="10860220" cy="3212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5663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Outliers - Treatment</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 Impute with Mean, Median or Mode</a:t>
            </a:r>
          </a:p>
          <a:p>
            <a:pPr>
              <a:buFont typeface="Wingdings" panose="05000000000000000000" pitchFamily="2" charset="2"/>
              <a:buChar char="Ø"/>
            </a:pPr>
            <a:r>
              <a:rPr lang="en-US" dirty="0"/>
              <a:t> Predictive Models</a:t>
            </a:r>
          </a:p>
          <a:p>
            <a:pPr>
              <a:buFont typeface="Wingdings" panose="05000000000000000000" pitchFamily="2" charset="2"/>
              <a:buChar char="Ø"/>
            </a:pPr>
            <a:r>
              <a:rPr lang="en-US" dirty="0"/>
              <a:t> Create a separate DF of outliers – not very popular</a:t>
            </a:r>
          </a:p>
        </p:txBody>
      </p:sp>
    </p:spTree>
    <p:extLst>
      <p:ext uri="{BB962C8B-B14F-4D97-AF65-F5344CB8AC3E}">
        <p14:creationId xmlns:p14="http://schemas.microsoft.com/office/powerpoint/2010/main" val="315657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Values - Treatment</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t> System doesn’t understand missing values – computational error</a:t>
            </a:r>
          </a:p>
          <a:p>
            <a:pPr>
              <a:buFont typeface="Wingdings" panose="05000000000000000000" pitchFamily="2" charset="2"/>
              <a:buChar char="Ø"/>
            </a:pPr>
            <a:r>
              <a:rPr lang="en-US" dirty="0"/>
              <a:t> Delete them!</a:t>
            </a:r>
          </a:p>
          <a:p>
            <a:pPr>
              <a:buFont typeface="Wingdings" panose="05000000000000000000" pitchFamily="2" charset="2"/>
              <a:buChar char="Ø"/>
            </a:pPr>
            <a:r>
              <a:rPr lang="en-US" dirty="0"/>
              <a:t> Impute with Mean, Median or Mode</a:t>
            </a:r>
          </a:p>
          <a:p>
            <a:pPr>
              <a:buFont typeface="Wingdings" panose="05000000000000000000" pitchFamily="2" charset="2"/>
              <a:buChar char="Ø"/>
            </a:pPr>
            <a:r>
              <a:rPr lang="en-US" dirty="0"/>
              <a:t> Encode them!</a:t>
            </a:r>
          </a:p>
          <a:p>
            <a:pPr>
              <a:buFont typeface="Wingdings" panose="05000000000000000000" pitchFamily="2" charset="2"/>
              <a:buChar char="Ø"/>
            </a:pPr>
            <a:r>
              <a:rPr lang="en-US" dirty="0"/>
              <a:t> Predictive Models</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r>
              <a:rPr lang="en-US" dirty="0"/>
              <a:t> Rule of thumb – Any columns with missing values &gt; 40% - Delete them</a:t>
            </a:r>
          </a:p>
          <a:p>
            <a:pPr>
              <a:buFont typeface="Wingdings" panose="05000000000000000000" pitchFamily="2" charset="2"/>
              <a:buChar char="Ø"/>
            </a:pPr>
            <a:r>
              <a:rPr lang="en-US" dirty="0"/>
              <a:t> Rule of thumb – Any rows with missing values &gt; 25% - Delete them</a:t>
            </a:r>
          </a:p>
        </p:txBody>
      </p:sp>
    </p:spTree>
    <p:extLst>
      <p:ext uri="{BB962C8B-B14F-4D97-AF65-F5344CB8AC3E}">
        <p14:creationId xmlns:p14="http://schemas.microsoft.com/office/powerpoint/2010/main" val="1951355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Engineering</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 Feature engineering is the science (and art) of extracting more information from existing data. </a:t>
            </a:r>
          </a:p>
          <a:p>
            <a:pPr>
              <a:buFont typeface="Wingdings" panose="05000000000000000000" pitchFamily="2" charset="2"/>
              <a:buChar char="Ø"/>
            </a:pPr>
            <a:r>
              <a:rPr lang="en-US" dirty="0"/>
              <a:t> You are not adding any new data here, but you are actually making the data you already have more useful.</a:t>
            </a:r>
          </a:p>
          <a:p>
            <a:pPr>
              <a:buFont typeface="Wingdings" panose="05000000000000000000" pitchFamily="2" charset="2"/>
              <a:buChar char="Ø"/>
            </a:pPr>
            <a:r>
              <a:rPr lang="en-US" dirty="0"/>
              <a:t> For example, let’s say you are trying to predict foot fall in a shopping mall based on dates. If you try and use the dates directly, you may not be able to extract meaningful insights from the data. </a:t>
            </a:r>
          </a:p>
          <a:p>
            <a:pPr>
              <a:buFont typeface="Wingdings" panose="05000000000000000000" pitchFamily="2" charset="2"/>
              <a:buChar char="Ø"/>
            </a:pPr>
            <a:r>
              <a:rPr lang="en-US" dirty="0"/>
              <a:t> This is because the foot fall is less affected by the day of the month than it is by the day of the week. Now this information about day of week is implicit in your data. You need to bring it out to make your model better.</a:t>
            </a:r>
          </a:p>
          <a:p>
            <a:pPr>
              <a:buFont typeface="Wingdings" panose="05000000000000000000" pitchFamily="2" charset="2"/>
              <a:buChar char="Ø"/>
            </a:pPr>
            <a:r>
              <a:rPr lang="en-US" dirty="0"/>
              <a:t> This exercising of bringing out information from data in known as feature engineering.</a:t>
            </a:r>
          </a:p>
          <a:p>
            <a:pPr>
              <a:buFont typeface="Wingdings" panose="05000000000000000000" pitchFamily="2" charset="2"/>
              <a:buChar char="Ø"/>
            </a:pPr>
            <a:r>
              <a:rPr lang="en-US" dirty="0"/>
              <a:t> There is NO single “Correct Answer”.</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791816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Engineering</a:t>
            </a:r>
          </a:p>
        </p:txBody>
      </p:sp>
      <p:pic>
        <p:nvPicPr>
          <p:cNvPr id="4098" name="Picture 2" descr="Derived Variables, New Variab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1947503"/>
            <a:ext cx="10245940" cy="3873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701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Engineering - Choosing</a:t>
            </a:r>
          </a:p>
        </p:txBody>
      </p:sp>
      <p:pic>
        <p:nvPicPr>
          <p:cNvPr id="5122" name="Picture 2" descr="Combining multiple features into o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6798" y="2201751"/>
            <a:ext cx="8535789" cy="329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3609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Engineering - Eliminating</a:t>
            </a:r>
          </a:p>
        </p:txBody>
      </p:sp>
      <p:pic>
        <p:nvPicPr>
          <p:cNvPr id="6146" name="Picture 2" descr="Same variable different represent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000" y="1957163"/>
            <a:ext cx="10930960" cy="3632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2433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Engineering - Binning</a:t>
            </a:r>
          </a:p>
        </p:txBody>
      </p:sp>
      <p:pic>
        <p:nvPicPr>
          <p:cNvPr id="7170" name="Picture 2" descr="Transforming continuous variable to categorical"/>
          <p:cNvPicPr>
            <a:picLocks noChangeAspect="1" noChangeArrowheads="1"/>
          </p:cNvPicPr>
          <p:nvPr/>
        </p:nvPicPr>
        <p:blipFill rotWithShape="1">
          <a:blip r:embed="rId2">
            <a:extLst>
              <a:ext uri="{28A0092B-C50C-407E-A947-70E740481C1C}">
                <a14:useLocalDpi xmlns:a14="http://schemas.microsoft.com/office/drawing/2010/main" val="0"/>
              </a:ext>
            </a:extLst>
          </a:blip>
          <a:srcRect t="14616"/>
          <a:stretch/>
        </p:blipFill>
        <p:spPr bwMode="auto">
          <a:xfrm>
            <a:off x="4032116" y="1906072"/>
            <a:ext cx="3352800" cy="4220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7409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597E-D89D-4B89-AC7B-7FED045BA718}"/>
              </a:ext>
            </a:extLst>
          </p:cNvPr>
          <p:cNvSpPr>
            <a:spLocks noGrp="1"/>
          </p:cNvSpPr>
          <p:nvPr>
            <p:ph type="title"/>
          </p:nvPr>
        </p:nvSpPr>
        <p:spPr/>
        <p:txBody>
          <a:bodyPr/>
          <a:lstStyle/>
          <a:p>
            <a:r>
              <a:rPr lang="en-US" dirty="0"/>
              <a:t>The Process</a:t>
            </a:r>
          </a:p>
        </p:txBody>
      </p:sp>
      <p:pic>
        <p:nvPicPr>
          <p:cNvPr id="5" name="Picture 4">
            <a:extLst>
              <a:ext uri="{FF2B5EF4-FFF2-40B4-BE49-F238E27FC236}">
                <a16:creationId xmlns:a16="http://schemas.microsoft.com/office/drawing/2014/main" id="{65EAE718-2B95-430E-8826-10724829C3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0760" y="2036693"/>
            <a:ext cx="9310480" cy="3777395"/>
          </a:xfrm>
          <a:prstGeom prst="rect">
            <a:avLst/>
          </a:prstGeom>
        </p:spPr>
      </p:pic>
    </p:spTree>
    <p:extLst>
      <p:ext uri="{BB962C8B-B14F-4D97-AF65-F5344CB8AC3E}">
        <p14:creationId xmlns:p14="http://schemas.microsoft.com/office/powerpoint/2010/main" val="862378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Engineering – One Hot Encoding</a:t>
            </a:r>
          </a:p>
        </p:txBody>
      </p:sp>
      <p:pic>
        <p:nvPicPr>
          <p:cNvPr id="8194" name="Picture 2" descr="What is one-hot encoding and when is it used in data science? - Quo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8493" y="1880852"/>
            <a:ext cx="4995974" cy="4332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342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 in One Example</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 </a:t>
            </a:r>
            <a:r>
              <a:rPr lang="en-US" dirty="0">
                <a:hlinkClick r:id="rId2"/>
              </a:rPr>
              <a:t>https://towardsdatascience.com/feature-engineering-for-machine-learning-3a5e293a5114</a:t>
            </a:r>
            <a:endParaRPr lang="en-US" dirty="0"/>
          </a:p>
        </p:txBody>
      </p:sp>
    </p:spTree>
    <p:extLst>
      <p:ext uri="{BB962C8B-B14F-4D97-AF65-F5344CB8AC3E}">
        <p14:creationId xmlns:p14="http://schemas.microsoft.com/office/powerpoint/2010/main" val="2959202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 Important but with a lot of problems!</a:t>
            </a:r>
          </a:p>
          <a:p>
            <a:pPr>
              <a:buFont typeface="Wingdings" panose="05000000000000000000" pitchFamily="2" charset="2"/>
              <a:buChar char="Ø"/>
            </a:pPr>
            <a:r>
              <a:rPr lang="en-US" dirty="0"/>
              <a:t> Too high variation</a:t>
            </a:r>
          </a:p>
          <a:p>
            <a:pPr>
              <a:buFont typeface="Wingdings" panose="05000000000000000000" pitchFamily="2" charset="2"/>
              <a:buChar char="Ø"/>
            </a:pPr>
            <a:r>
              <a:rPr lang="en-US" dirty="0"/>
              <a:t> Outliers</a:t>
            </a:r>
          </a:p>
          <a:p>
            <a:pPr>
              <a:buFont typeface="Wingdings" panose="05000000000000000000" pitchFamily="2" charset="2"/>
              <a:buChar char="Ø"/>
            </a:pPr>
            <a:r>
              <a:rPr lang="en-US" dirty="0"/>
              <a:t> Missing Values</a:t>
            </a:r>
          </a:p>
          <a:p>
            <a:pPr>
              <a:buFont typeface="Wingdings" panose="05000000000000000000" pitchFamily="2" charset="2"/>
              <a:buChar char="Ø"/>
            </a:pPr>
            <a:r>
              <a:rPr lang="en-US" dirty="0"/>
              <a:t> Variable Selection</a:t>
            </a:r>
          </a:p>
          <a:p>
            <a:pPr>
              <a:buFont typeface="Wingdings" panose="05000000000000000000" pitchFamily="2" charset="2"/>
              <a:buChar char="Ø"/>
            </a:pPr>
            <a:r>
              <a:rPr lang="en-US" dirty="0"/>
              <a:t> Feature Engineering</a:t>
            </a:r>
          </a:p>
          <a:p>
            <a:pPr>
              <a:buFont typeface="Wingdings" panose="05000000000000000000" pitchFamily="2" charset="2"/>
              <a:buChar char="Ø"/>
            </a:pPr>
            <a:r>
              <a:rPr lang="en-US" dirty="0"/>
              <a:t> A lot of variables!</a:t>
            </a:r>
          </a:p>
          <a:p>
            <a:pPr>
              <a:buFont typeface="Wingdings" panose="05000000000000000000" pitchFamily="2" charset="2"/>
              <a:buChar char="Ø"/>
            </a:pPr>
            <a:endParaRPr lang="en-US" dirty="0"/>
          </a:p>
          <a:p>
            <a:pPr>
              <a:buFont typeface="Wingdings" panose="05000000000000000000" pitchFamily="2" charset="2"/>
              <a:buChar char="Ø"/>
            </a:pPr>
            <a:r>
              <a:rPr lang="en-US" dirty="0"/>
              <a:t> Garbage In, Garbage Out (GIGO).</a:t>
            </a:r>
          </a:p>
        </p:txBody>
      </p:sp>
    </p:spTree>
    <p:extLst>
      <p:ext uri="{BB962C8B-B14F-4D97-AF65-F5344CB8AC3E}">
        <p14:creationId xmlns:p14="http://schemas.microsoft.com/office/powerpoint/2010/main" val="2085381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Normalization / Standardization</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 -50; 10; 1000; 500,000</a:t>
            </a:r>
          </a:p>
          <a:p>
            <a:pPr>
              <a:buFont typeface="Wingdings" panose="05000000000000000000" pitchFamily="2" charset="2"/>
              <a:buChar char="Ø"/>
            </a:pPr>
            <a:endParaRPr lang="en-US" dirty="0"/>
          </a:p>
          <a:p>
            <a:pPr>
              <a:buFont typeface="Wingdings" panose="05000000000000000000" pitchFamily="2" charset="2"/>
              <a:buChar char="Ø"/>
            </a:pPr>
            <a:r>
              <a:rPr lang="en-US" dirty="0"/>
              <a:t> A lot of variation | too varied to identify any pattern</a:t>
            </a:r>
          </a:p>
          <a:p>
            <a:pPr>
              <a:buFont typeface="Wingdings" panose="05000000000000000000" pitchFamily="2" charset="2"/>
              <a:buChar char="Ø"/>
            </a:pPr>
            <a:r>
              <a:rPr lang="en-US" dirty="0"/>
              <a:t> Let’s normalize it – take log</a:t>
            </a:r>
          </a:p>
          <a:p>
            <a:pPr>
              <a:buFont typeface="Wingdings" panose="05000000000000000000" pitchFamily="2" charset="2"/>
              <a:buChar char="Ø"/>
            </a:pPr>
            <a:r>
              <a:rPr lang="en-US" dirty="0"/>
              <a:t> 1.69, 1, 3, 5.69 </a:t>
            </a:r>
            <a:r>
              <a:rPr lang="en-US" dirty="0">
                <a:sym typeface="Wingdings" panose="05000000000000000000" pitchFamily="2" charset="2"/>
              </a:rPr>
              <a:t> Variation Reduced</a:t>
            </a:r>
          </a:p>
          <a:p>
            <a:pPr>
              <a:buFont typeface="Wingdings" panose="05000000000000000000" pitchFamily="2" charset="2"/>
              <a:buChar char="Ø"/>
            </a:pPr>
            <a:endParaRPr lang="en-US" dirty="0">
              <a:sym typeface="Wingdings" panose="05000000000000000000" pitchFamily="2" charset="2"/>
            </a:endParaRPr>
          </a:p>
          <a:p>
            <a:pPr>
              <a:buFont typeface="Wingdings" panose="05000000000000000000" pitchFamily="2" charset="2"/>
              <a:buChar char="Ø"/>
            </a:pPr>
            <a:r>
              <a:rPr lang="en-US" dirty="0">
                <a:sym typeface="Wingdings" panose="05000000000000000000" pitchFamily="2" charset="2"/>
              </a:rPr>
              <a:t> Let’s Standardize it – take Sigmoid</a:t>
            </a:r>
          </a:p>
          <a:p>
            <a:pPr>
              <a:buFont typeface="Wingdings" panose="05000000000000000000" pitchFamily="2" charset="2"/>
              <a:buChar char="Ø"/>
            </a:pPr>
            <a:r>
              <a:rPr lang="en-US" dirty="0">
                <a:sym typeface="Wingdings" panose="05000000000000000000" pitchFamily="2" charset="2"/>
              </a:rPr>
              <a:t> 1.93E-22, 0.99, 1, 1</a:t>
            </a:r>
          </a:p>
        </p:txBody>
      </p:sp>
    </p:spTree>
    <p:extLst>
      <p:ext uri="{BB962C8B-B14F-4D97-AF65-F5344CB8AC3E}">
        <p14:creationId xmlns:p14="http://schemas.microsoft.com/office/powerpoint/2010/main" val="3426858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Outliers</a:t>
            </a:r>
          </a:p>
        </p:txBody>
      </p:sp>
      <p:pic>
        <p:nvPicPr>
          <p:cNvPr id="1026" name="Picture 2" descr="https://cdn.analyticsvidhya.com/wp-content/uploads/2019/02/Outliers.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2954" y="1879556"/>
            <a:ext cx="7327051" cy="4217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9249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Outliers</a:t>
            </a: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dirty="0"/>
              <a:t> When you have done everything and accuracy doesn’t improve</a:t>
            </a:r>
          </a:p>
          <a:p>
            <a:pPr>
              <a:buFont typeface="Wingdings" panose="05000000000000000000" pitchFamily="2" charset="2"/>
              <a:buChar char="Ø"/>
            </a:pPr>
            <a:r>
              <a:rPr lang="en-US" dirty="0"/>
              <a:t> An outlier is any data point which differs greatly from the rest of the observations in a dataset.</a:t>
            </a:r>
          </a:p>
          <a:p>
            <a:pPr>
              <a:buFont typeface="Wingdings" panose="05000000000000000000" pitchFamily="2" charset="2"/>
              <a:buChar char="Ø"/>
            </a:pPr>
            <a:r>
              <a:rPr lang="en-US" dirty="0"/>
              <a:t> While analyzing a certain customer’s purchase patterns, it turns out there’s suddenly an entry for a very high value. While most of his/her transactions fall below CAD 1,000, this entry is for CAD 50,000. It could be an electronic item purchase – whatever the reason, it’s an outlier in the overall data.</a:t>
            </a:r>
          </a:p>
          <a:p>
            <a:pPr>
              <a:buFont typeface="Wingdings" panose="05000000000000000000" pitchFamily="2" charset="2"/>
              <a:buChar char="Ø"/>
            </a:pPr>
            <a:endParaRPr lang="en-US" dirty="0"/>
          </a:p>
          <a:p>
            <a:pPr>
              <a:buFont typeface="Wingdings" panose="05000000000000000000" pitchFamily="2" charset="2"/>
              <a:buChar char="Ø"/>
            </a:pPr>
            <a:r>
              <a:rPr lang="en-US" dirty="0"/>
              <a:t> Reasons – </a:t>
            </a:r>
          </a:p>
          <a:p>
            <a:pPr lvl="1">
              <a:buFont typeface="Wingdings" panose="05000000000000000000" pitchFamily="2" charset="2"/>
              <a:buChar char="Ø"/>
            </a:pPr>
            <a:r>
              <a:rPr lang="en-US" dirty="0"/>
              <a:t> Perhaps an analyst made an error in the data entry</a:t>
            </a:r>
          </a:p>
          <a:p>
            <a:pPr lvl="1">
              <a:buFont typeface="Wingdings" panose="05000000000000000000" pitchFamily="2" charset="2"/>
              <a:buChar char="Ø"/>
            </a:pPr>
            <a:r>
              <a:rPr lang="en-US" dirty="0"/>
              <a:t> The machine threw up an error in measurement</a:t>
            </a:r>
          </a:p>
          <a:p>
            <a:pPr lvl="1">
              <a:buFont typeface="Wingdings" panose="05000000000000000000" pitchFamily="2" charset="2"/>
              <a:buChar char="Ø"/>
            </a:pPr>
            <a:r>
              <a:rPr lang="en-US" dirty="0"/>
              <a:t> The outlier could even be intentional! Some people do not want to disclose their information and hence input false information in forms.</a:t>
            </a:r>
          </a:p>
        </p:txBody>
      </p:sp>
    </p:spTree>
    <p:extLst>
      <p:ext uri="{BB962C8B-B14F-4D97-AF65-F5344CB8AC3E}">
        <p14:creationId xmlns:p14="http://schemas.microsoft.com/office/powerpoint/2010/main" val="2149188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Outliers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 Types</a:t>
            </a:r>
          </a:p>
          <a:p>
            <a:pPr lvl="1">
              <a:buFont typeface="Wingdings" panose="05000000000000000000" pitchFamily="2" charset="2"/>
              <a:buChar char="Ø"/>
            </a:pPr>
            <a:r>
              <a:rPr lang="en-US" dirty="0"/>
              <a:t> Univariate – In a single variable</a:t>
            </a:r>
          </a:p>
          <a:p>
            <a:pPr lvl="1">
              <a:buFont typeface="Wingdings" panose="05000000000000000000" pitchFamily="2" charset="2"/>
              <a:buChar char="Ø"/>
            </a:pPr>
            <a:r>
              <a:rPr lang="en-US" dirty="0"/>
              <a:t> Multivariate – In multiple variables</a:t>
            </a:r>
          </a:p>
          <a:p>
            <a:pPr marL="0" indent="0">
              <a:buNone/>
            </a:pPr>
            <a:endParaRPr lang="en-US" dirty="0"/>
          </a:p>
        </p:txBody>
      </p:sp>
      <p:pic>
        <p:nvPicPr>
          <p:cNvPr id="2050" name="Picture 2" descr="Outlier, Mean, Median, M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1647" y="2849452"/>
            <a:ext cx="7806597" cy="3332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0616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Outliers – Not always bad!</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 They may be facts!</a:t>
            </a:r>
          </a:p>
          <a:p>
            <a:pPr>
              <a:buFont typeface="Wingdings" panose="05000000000000000000" pitchFamily="2" charset="2"/>
              <a:buChar char="Ø"/>
            </a:pPr>
            <a:r>
              <a:rPr lang="en-US" dirty="0"/>
              <a:t> They may be indicating – you need more data!</a:t>
            </a:r>
          </a:p>
          <a:p>
            <a:pPr>
              <a:buFont typeface="Wingdings" panose="05000000000000000000" pitchFamily="2" charset="2"/>
              <a:buChar char="Ø"/>
            </a:pPr>
            <a:r>
              <a:rPr lang="en-US" dirty="0"/>
              <a:t> They may indicate – preferences are shifting – Cohort Studies</a:t>
            </a:r>
          </a:p>
          <a:p>
            <a:pPr>
              <a:buFont typeface="Wingdings" panose="05000000000000000000" pitchFamily="2" charset="2"/>
              <a:buChar char="Ø"/>
            </a:pPr>
            <a:r>
              <a:rPr lang="en-US" dirty="0"/>
              <a:t> Simply removing outliers from your data without considering how they’ll impact the results is a recipe for disaster.</a:t>
            </a:r>
          </a:p>
        </p:txBody>
      </p:sp>
    </p:spTree>
    <p:extLst>
      <p:ext uri="{BB962C8B-B14F-4D97-AF65-F5344CB8AC3E}">
        <p14:creationId xmlns:p14="http://schemas.microsoft.com/office/powerpoint/2010/main" val="2392335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Outliers - Detection</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 Any value, which is beyond the range of -1.5 x IQR to 1.5 x IQR</a:t>
            </a:r>
          </a:p>
          <a:p>
            <a:pPr>
              <a:buFont typeface="Wingdings" panose="05000000000000000000" pitchFamily="2" charset="2"/>
              <a:buChar char="Ø"/>
            </a:pPr>
            <a:r>
              <a:rPr lang="en-US" dirty="0"/>
              <a:t> Use capping methods. Any value which out of range of 5th and 95th percentile can be considered as outlier</a:t>
            </a:r>
          </a:p>
          <a:p>
            <a:pPr>
              <a:buFont typeface="Wingdings" panose="05000000000000000000" pitchFamily="2" charset="2"/>
              <a:buChar char="Ø"/>
            </a:pPr>
            <a:r>
              <a:rPr lang="en-US" dirty="0"/>
              <a:t> Data points, three or more standard deviation away from mean are considered outlier</a:t>
            </a:r>
          </a:p>
          <a:p>
            <a:pPr>
              <a:buFont typeface="Wingdings" panose="05000000000000000000" pitchFamily="2" charset="2"/>
              <a:buChar char="Ø"/>
            </a:pPr>
            <a:r>
              <a:rPr lang="en-US" dirty="0"/>
              <a:t> Outlier detection is merely a special case of the examination of data for influential data points and it also depends on the business understanding</a:t>
            </a:r>
          </a:p>
          <a:p>
            <a:pPr>
              <a:buFont typeface="Wingdings" panose="05000000000000000000" pitchFamily="2" charset="2"/>
              <a:buChar char="Ø"/>
            </a:pPr>
            <a:r>
              <a:rPr lang="en-US" dirty="0"/>
              <a:t> Bivariate and multivariate outliers are typically measured using either an index of influence or leverage, or distance. Popular indices such as </a:t>
            </a:r>
            <a:r>
              <a:rPr lang="en-US" dirty="0" err="1"/>
              <a:t>Mahalanobis</a:t>
            </a:r>
            <a:r>
              <a:rPr lang="en-US" dirty="0"/>
              <a:t>’ distance and Cook’s </a:t>
            </a:r>
            <a:r>
              <a:rPr lang="en-US" i="1" dirty="0"/>
              <a:t>D</a:t>
            </a:r>
            <a:r>
              <a:rPr lang="en-US" dirty="0"/>
              <a:t> are frequently used to detect outliers.</a:t>
            </a:r>
          </a:p>
          <a:p>
            <a:pPr>
              <a:buFont typeface="Wingdings" panose="05000000000000000000" pitchFamily="2" charset="2"/>
              <a:buChar char="Ø"/>
            </a:pPr>
            <a:r>
              <a:rPr lang="en-US" dirty="0"/>
              <a:t> Visual Methods – Histograms, Box Plots, Scatter Plots etc.</a:t>
            </a:r>
          </a:p>
        </p:txBody>
      </p:sp>
    </p:spTree>
    <p:extLst>
      <p:ext uri="{BB962C8B-B14F-4D97-AF65-F5344CB8AC3E}">
        <p14:creationId xmlns:p14="http://schemas.microsoft.com/office/powerpoint/2010/main" val="214972114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421</TotalTime>
  <Words>804</Words>
  <Application>Microsoft Office PowerPoint</Application>
  <PresentationFormat>Widescreen</PresentationFormat>
  <Paragraphs>91</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Calibri</vt:lpstr>
      <vt:lpstr>Calibri Light</vt:lpstr>
      <vt:lpstr>Wingdings</vt:lpstr>
      <vt:lpstr>Retrospect</vt:lpstr>
      <vt:lpstr>Data Exploration &amp; Preparation</vt:lpstr>
      <vt:lpstr>The Process</vt:lpstr>
      <vt:lpstr>Data!</vt:lpstr>
      <vt:lpstr>Data Normalization / Standardization</vt:lpstr>
      <vt:lpstr>Outliers</vt:lpstr>
      <vt:lpstr>Outliers</vt:lpstr>
      <vt:lpstr>Outliers</vt:lpstr>
      <vt:lpstr>Outliers – Not always bad!</vt:lpstr>
      <vt:lpstr>Outliers - Detection</vt:lpstr>
      <vt:lpstr>Outliers – Detection through algorithms</vt:lpstr>
      <vt:lpstr>Easiest - kNN</vt:lpstr>
      <vt:lpstr>Outliers - Treatment</vt:lpstr>
      <vt:lpstr>Outliers - Treatment</vt:lpstr>
      <vt:lpstr>Missing Values - Treatment</vt:lpstr>
      <vt:lpstr>Feature Engineering</vt:lpstr>
      <vt:lpstr>Feature Engineering</vt:lpstr>
      <vt:lpstr>Feature Engineering - Choosing</vt:lpstr>
      <vt:lpstr>Feature Engineering - Eliminating</vt:lpstr>
      <vt:lpstr>Feature Engineering - Binning</vt:lpstr>
      <vt:lpstr>Feature Engineering – One Hot Encoding</vt:lpstr>
      <vt:lpstr>All in One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This Pc</dc:creator>
  <cp:lastModifiedBy>User</cp:lastModifiedBy>
  <cp:revision>17</cp:revision>
  <dcterms:created xsi:type="dcterms:W3CDTF">2020-08-04T17:12:52Z</dcterms:created>
  <dcterms:modified xsi:type="dcterms:W3CDTF">2021-09-01T16:55:14Z</dcterms:modified>
</cp:coreProperties>
</file>