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Nunito"/>
      <p:regular r:id="rId18"/>
      <p:bold r:id="rId19"/>
      <p:italic r:id="rId20"/>
      <p:boldItalic r:id="rId21"/>
    </p:embeddedFont>
    <p:embeddedFont>
      <p:font typeface="Maven Pro"/>
      <p:regular r:id="rId22"/>
      <p:bold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italic.fntdata"/><Relationship Id="rId11" Type="http://schemas.openxmlformats.org/officeDocument/2006/relationships/slide" Target="slides/slide6.xml"/><Relationship Id="rId22" Type="http://schemas.openxmlformats.org/officeDocument/2006/relationships/font" Target="fonts/MavenPro-regular.fntdata"/><Relationship Id="rId10" Type="http://schemas.openxmlformats.org/officeDocument/2006/relationships/slide" Target="slides/slide5.xml"/><Relationship Id="rId21" Type="http://schemas.openxmlformats.org/officeDocument/2006/relationships/font" Target="fonts/Nuni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MavenPr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bold.fntdata"/><Relationship Id="rId6" Type="http://schemas.openxmlformats.org/officeDocument/2006/relationships/slide" Target="slides/slide1.xml"/><Relationship Id="rId18" Type="http://schemas.openxmlformats.org/officeDocument/2006/relationships/font" Target="fonts/Nuni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52e9fb4c27_0_3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52e9fb4c27_0_3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52e9fb4c27_0_3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52e9fb4c27_0_3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52e9fb4c27_0_3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52e9fb4c27_0_3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52e9fb4c27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52e9fb4c27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52e9fb4c27_0_2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52e9fb4c27_0_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52e9fb4c27_0_2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52e9fb4c27_0_2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52e9fb4c27_0_2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52e9fb4c27_0_2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52e9fb4c27_0_3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52e9fb4c27_0_3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52e9fb4c27_0_2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52e9fb4c27_0_2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52e9fb4c27_0_3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52e9fb4c27_0_3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52e9fb4c27_0_3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52e9fb4c27_0_3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357616" y="4736976"/>
            <a:ext cx="640200" cy="4587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1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357616" y="4736976"/>
            <a:ext cx="640200" cy="45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357616" y="4736976"/>
            <a:ext cx="640200" cy="45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357616" y="4736976"/>
            <a:ext cx="640200" cy="45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357616" y="4736976"/>
            <a:ext cx="640200" cy="45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357616" y="4736976"/>
            <a:ext cx="640200" cy="45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357616" y="4736976"/>
            <a:ext cx="640200" cy="45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357616" y="4736976"/>
            <a:ext cx="640200" cy="45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357616" y="4736976"/>
            <a:ext cx="640200" cy="45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357616" y="4736976"/>
            <a:ext cx="640200" cy="45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357616" y="4736976"/>
            <a:ext cx="640200" cy="45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57616" y="4736976"/>
            <a:ext cx="640200" cy="458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b="1"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b="1"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b="1"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b="1"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b="1"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b="1"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b="1"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b="1"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b="1"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praw.readthedocs.io/en/latest/code_overview/praw_models.html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arstechnica.com/gaming/2016/06/an-ai-wrote-this-movie-and-its-strangely-moving/" TargetMode="External"/><Relationship Id="rId4" Type="http://schemas.openxmlformats.org/officeDocument/2006/relationships/hyperlink" Target="https://www.tensorflow.org/tutorials/text/text_generation" TargetMode="External"/><Relationship Id="rId5" Type="http://schemas.openxmlformats.org/officeDocument/2006/relationships/hyperlink" Target="http://karpathy.github.io/2015/05/21/rnn-effectiveness/" TargetMode="External"/><Relationship Id="rId6" Type="http://schemas.openxmlformats.org/officeDocument/2006/relationships/hyperlink" Target="https://www.bbc.com/news/technology-35890188" TargetMode="External"/><Relationship Id="rId7" Type="http://schemas.openxmlformats.org/officeDocument/2006/relationships/hyperlink" Target="https://www.instagram.com/bot_scripts/" TargetMode="External"/><Relationship Id="rId8" Type="http://schemas.openxmlformats.org/officeDocument/2006/relationships/hyperlink" Target="https://aiweirdness.com/post/183140625647/how-a-neural-net-makes-cookies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www.youtube.com/watch?v=LY7x2Ihqjmc" TargetMode="External"/><Relationship Id="rId4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www.reddit.com/prefs/apps/" TargetMode="External"/><Relationship Id="rId4" Type="http://schemas.openxmlformats.org/officeDocument/2006/relationships/hyperlink" Target="http://localhost:8080" TargetMode="External"/><Relationship Id="rId5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in the Arts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13"/>
          <p:cNvSpPr txBox="1"/>
          <p:nvPr>
            <p:ph idx="12" type="sldNum"/>
          </p:nvPr>
        </p:nvSpPr>
        <p:spPr>
          <a:xfrm>
            <a:off x="8357616" y="4736976"/>
            <a:ext cx="640200" cy="4587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2"/>
          <p:cNvSpPr txBox="1"/>
          <p:nvPr>
            <p:ph type="title"/>
          </p:nvPr>
        </p:nvSpPr>
        <p:spPr>
          <a:xfrm>
            <a:off x="533925" y="318375"/>
            <a:ext cx="7566900" cy="69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Authenticating with PRAW</a:t>
            </a:r>
            <a:endParaRPr/>
          </a:p>
        </p:txBody>
      </p:sp>
      <p:sp>
        <p:nvSpPr>
          <p:cNvPr id="346" name="Google Shape;346;p22"/>
          <p:cNvSpPr txBox="1"/>
          <p:nvPr>
            <p:ph idx="12" type="sldNum"/>
          </p:nvPr>
        </p:nvSpPr>
        <p:spPr>
          <a:xfrm>
            <a:off x="8357616" y="4736976"/>
            <a:ext cx="640200" cy="45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7" name="Google Shape;347;p22"/>
          <p:cNvSpPr txBox="1"/>
          <p:nvPr/>
        </p:nvSpPr>
        <p:spPr>
          <a:xfrm>
            <a:off x="533925" y="1011675"/>
            <a:ext cx="68664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aven Pro"/>
              <a:buChar char="●"/>
            </a:pPr>
            <a:r>
              <a:rPr b="1" lang="en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In your Jupyter Notebook cell 2 change the following:</a:t>
            </a:r>
            <a:endParaRPr b="1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aven Pro"/>
              <a:buChar char="●"/>
            </a:pPr>
            <a:r>
              <a:rPr b="1" lang="en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Set client_id to the string in the green rectangle</a:t>
            </a:r>
            <a:endParaRPr b="1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aven Pro"/>
              <a:buChar char="●"/>
            </a:pPr>
            <a:r>
              <a:rPr b="1" lang="en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Set client_secret to the string in the red rectangle</a:t>
            </a:r>
            <a:endParaRPr b="1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aven Pro"/>
              <a:buChar char="●"/>
            </a:pPr>
            <a:r>
              <a:rPr b="1" lang="en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Set user_agent to the string in the red rectangle</a:t>
            </a:r>
            <a:endParaRPr b="1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348" name="Google Shape;34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650" y="3354800"/>
            <a:ext cx="8648700" cy="175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23"/>
          <p:cNvSpPr txBox="1"/>
          <p:nvPr>
            <p:ph type="title"/>
          </p:nvPr>
        </p:nvSpPr>
        <p:spPr>
          <a:xfrm>
            <a:off x="533925" y="318375"/>
            <a:ext cx="7566900" cy="69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Useful PRAW Links</a:t>
            </a:r>
            <a:endParaRPr/>
          </a:p>
        </p:txBody>
      </p:sp>
      <p:sp>
        <p:nvSpPr>
          <p:cNvPr id="354" name="Google Shape;354;p23"/>
          <p:cNvSpPr txBox="1"/>
          <p:nvPr>
            <p:ph idx="12" type="sldNum"/>
          </p:nvPr>
        </p:nvSpPr>
        <p:spPr>
          <a:xfrm>
            <a:off x="8357616" y="4736976"/>
            <a:ext cx="640200" cy="45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5" name="Google Shape;355;p23"/>
          <p:cNvSpPr txBox="1"/>
          <p:nvPr/>
        </p:nvSpPr>
        <p:spPr>
          <a:xfrm>
            <a:off x="533925" y="1011675"/>
            <a:ext cx="68664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aven Pro"/>
              <a:buChar char="●"/>
            </a:pPr>
            <a:r>
              <a:rPr b="1" lang="en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Working with PRAW’s models</a:t>
            </a:r>
            <a:br>
              <a:rPr b="1" lang="en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</a:br>
            <a:r>
              <a:rPr lang="en" sz="1100" u="sng">
                <a:solidFill>
                  <a:schemeClr val="hlink"/>
                </a:solidFill>
                <a:hlinkClick r:id="rId3"/>
              </a:rPr>
              <a:t>https://praw.readthedocs.io/en/latest/code_overview/praw_models.html</a:t>
            </a:r>
            <a:br>
              <a:rPr b="1" lang="en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</a:br>
            <a:r>
              <a:rPr b="1" lang="en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Contains syntax for interacting with different aspects of Reddit</a:t>
            </a:r>
            <a:br>
              <a:rPr b="1" lang="en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</a:br>
            <a:endParaRPr b="1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aven Pro"/>
              <a:buChar char="●"/>
            </a:pPr>
            <a:r>
              <a:rPr b="1" lang="en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We will now move on to working in the Jupyter Notebook</a:t>
            </a:r>
            <a:endParaRPr b="1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24"/>
          <p:cNvSpPr txBox="1"/>
          <p:nvPr>
            <p:ph idx="12" type="sldNum"/>
          </p:nvPr>
        </p:nvSpPr>
        <p:spPr>
          <a:xfrm>
            <a:off x="8357616" y="4736976"/>
            <a:ext cx="640200" cy="45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1" name="Google Shape;361;p2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362" name="Google Shape;362;p2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https://arstechnica.com/gaming/2016/06/an-ai-wrote-this-movie-and-its-strangely-moving/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https://www.tensorflow.org/tutorials/text/text_generation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http://karpathy.github.io/2015/05/21/rnn-effectiveness/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https://www.bbc.com/news/technology-35890188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https://www.instagram.com/bot_scripts/</a:t>
            </a:r>
            <a:r>
              <a:rPr lang="en"/>
              <a:t>\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8"/>
              </a:rPr>
              <a:t>https://aiweirdness.com/post/183140625647/how-a-neural-net-makes-cookies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4"/>
          <p:cNvSpPr txBox="1"/>
          <p:nvPr>
            <p:ph type="title"/>
          </p:nvPr>
        </p:nvSpPr>
        <p:spPr>
          <a:xfrm>
            <a:off x="896375" y="523550"/>
            <a:ext cx="7310700" cy="38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Schedule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Recurrent Neural Network (RNN) Overview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Contemporary Examples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Generative Text project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For Thursday: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Generative Adversarial Networks (GAN) Overview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StyleGAN Intro &amp; Examples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Generative Visual project</a:t>
            </a:r>
            <a:endParaRPr sz="2000"/>
          </a:p>
        </p:txBody>
      </p:sp>
      <p:sp>
        <p:nvSpPr>
          <p:cNvPr id="285" name="Google Shape;285;p14"/>
          <p:cNvSpPr txBox="1"/>
          <p:nvPr>
            <p:ph idx="12" type="sldNum"/>
          </p:nvPr>
        </p:nvSpPr>
        <p:spPr>
          <a:xfrm>
            <a:off x="8357616" y="4736976"/>
            <a:ext cx="640200" cy="45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Recurrent Neural Networks (RNNs)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91" name="Google Shape;291;p15"/>
          <p:cNvSpPr txBox="1"/>
          <p:nvPr>
            <p:ph idx="12" type="sldNum"/>
          </p:nvPr>
        </p:nvSpPr>
        <p:spPr>
          <a:xfrm>
            <a:off x="8357616" y="4736976"/>
            <a:ext cx="640200" cy="45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‹#›</a:t>
            </a:fld>
            <a:endParaRPr>
              <a:solidFill>
                <a:srgbClr val="FFFFFF"/>
              </a:solidFill>
            </a:endParaRPr>
          </a:p>
        </p:txBody>
      </p:sp>
      <p:sp>
        <p:nvSpPr>
          <p:cNvPr id="292" name="Google Shape;292;p15"/>
          <p:cNvSpPr txBox="1"/>
          <p:nvPr>
            <p:ph idx="1" type="body"/>
          </p:nvPr>
        </p:nvSpPr>
        <p:spPr>
          <a:xfrm>
            <a:off x="-42450" y="1555550"/>
            <a:ext cx="3939300" cy="340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Maven Pro"/>
              <a:buChar char="●"/>
            </a:pPr>
            <a:r>
              <a:rPr b="1" lang="en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Interconnected nodes form a directed graph </a:t>
            </a:r>
            <a:endParaRPr b="1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Maven Pro"/>
              <a:buChar char="●"/>
            </a:pPr>
            <a:r>
              <a:rPr b="1" lang="en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Good model for sequential data</a:t>
            </a:r>
            <a:endParaRPr b="1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Maven Pro"/>
              <a:buChar char="●"/>
            </a:pPr>
            <a:r>
              <a:rPr b="1" lang="en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Assume we have a RNN trained on a data set of famous author names</a:t>
            </a:r>
            <a:endParaRPr b="1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Maven Pro"/>
              <a:buChar char="●"/>
            </a:pPr>
            <a:r>
              <a:rPr b="1" lang="en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Given the string “Shakes” what would the model predict is the complete name?</a:t>
            </a:r>
            <a:endParaRPr b="1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Maven Pro"/>
              <a:buChar char="●"/>
            </a:pPr>
            <a:r>
              <a:rPr b="1" lang="en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X</a:t>
            </a:r>
            <a:r>
              <a:rPr b="1" baseline="-25000" lang="en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0</a:t>
            </a:r>
            <a:r>
              <a:rPr b="1" lang="en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= “S”, X</a:t>
            </a:r>
            <a:r>
              <a:rPr b="1" baseline="-25000" lang="en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1</a:t>
            </a:r>
            <a:r>
              <a:rPr b="1" lang="en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= “h”, … , X</a:t>
            </a:r>
            <a:r>
              <a:rPr b="1" baseline="-25000" lang="en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5</a:t>
            </a:r>
            <a:r>
              <a:rPr b="1" lang="en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= ”s”, X</a:t>
            </a:r>
            <a:r>
              <a:rPr b="1" baseline="-25000" lang="en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6</a:t>
            </a:r>
            <a:r>
              <a:rPr b="1" lang="en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= ?</a:t>
            </a:r>
            <a:endParaRPr b="1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Maven Pro"/>
              <a:buChar char="●"/>
            </a:pPr>
            <a:r>
              <a:rPr b="1" lang="en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X</a:t>
            </a:r>
            <a:r>
              <a:rPr b="1" baseline="-25000" lang="en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6</a:t>
            </a:r>
            <a:r>
              <a:rPr b="1" lang="en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= “p”, X</a:t>
            </a:r>
            <a:r>
              <a:rPr b="1" baseline="-25000" lang="en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7</a:t>
            </a:r>
            <a:r>
              <a:rPr b="1" lang="en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= “e”, X</a:t>
            </a:r>
            <a:r>
              <a:rPr b="1" baseline="-25000" lang="en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8</a:t>
            </a:r>
            <a:r>
              <a:rPr b="1" lang="en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= “a”, X</a:t>
            </a:r>
            <a:r>
              <a:rPr b="1" baseline="-25000" lang="en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9</a:t>
            </a:r>
            <a:r>
              <a:rPr b="1" lang="en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= “r”, X</a:t>
            </a:r>
            <a:r>
              <a:rPr b="1" baseline="-25000" lang="en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10</a:t>
            </a:r>
            <a:r>
              <a:rPr b="1" lang="en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= “e”</a:t>
            </a:r>
            <a:endParaRPr b="1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Maven Pro"/>
              <a:buChar char="●"/>
            </a:pPr>
            <a:r>
              <a:rPr b="1" lang="en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Completed Prediction: “Shakespeare”</a:t>
            </a:r>
            <a:endParaRPr b="1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293" name="Google Shape;29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96673" y="1555550"/>
            <a:ext cx="5205650" cy="175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6"/>
          <p:cNvSpPr txBox="1"/>
          <p:nvPr>
            <p:ph type="title"/>
          </p:nvPr>
        </p:nvSpPr>
        <p:spPr>
          <a:xfrm>
            <a:off x="533925" y="318375"/>
            <a:ext cx="5857800" cy="69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Sunspring</a:t>
            </a:r>
            <a:endParaRPr/>
          </a:p>
        </p:txBody>
      </p:sp>
      <p:pic>
        <p:nvPicPr>
          <p:cNvPr descr="In the wake of Google's AI Go victory, filmmaker Oscar Sharp turned to his technologist collaborator Ross Goodwin to build a machine that could write screenplays. They created &quot;Jetson&quot; and fueled him with hundreds of sci-fi TV and movie scripts. Building a team including Thomas Middleditch, star of HBO's Silicon Valley, they gave themselves 48 hours to shoot and edit whatever Jetson decided to write. &#10; &#10;Hear the original song here: https://soundcloud.com/tigerandman/home-on-the-land&#10;&#10;Connect with Ars Technica: &#10;Visit ArsTechnica.com: http://arstechnica.com &#10;Follow Ars Technica on Facebook: https://www.facebook.com/arstechnica &#10;Follow Ars Technica on Google+: https://plus.google.com/+ArsTechnica/videos &#10;Follow Ars Technica on Twitter: https://twitter.com/arstechnica &#10;&#10;&#10;Sunspring | A Sci-Fi Short Film Starring Thomas Middleditch&#10;&#10;an End Cue Production" id="299" name="Google Shape;299;p16" title="Sunspring | A Sci-Fi Short Film Starring Thomas Middleditch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164075"/>
            <a:ext cx="4572000" cy="3429000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16"/>
          <p:cNvSpPr txBox="1"/>
          <p:nvPr>
            <p:ph idx="12" type="sldNum"/>
          </p:nvPr>
        </p:nvSpPr>
        <p:spPr>
          <a:xfrm>
            <a:off x="8357616" y="4736976"/>
            <a:ext cx="640200" cy="45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1" name="Google Shape;301;p16"/>
          <p:cNvSpPr txBox="1"/>
          <p:nvPr/>
        </p:nvSpPr>
        <p:spPr>
          <a:xfrm>
            <a:off x="5277925" y="1164050"/>
            <a:ext cx="30798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Sunspring is an experimental Science Fiction short film from 2016 written using neural networks. Benjamin, a self-improving Long Short-Term Memory (LSTM), was trained on screenplays from dozens of science fiction films from the 80’s and 90’s and wrote the entirety of Sunspring’s script, including stage directions.</a:t>
            </a:r>
            <a:endParaRPr b="1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7"/>
          <p:cNvSpPr txBox="1"/>
          <p:nvPr>
            <p:ph type="title"/>
          </p:nvPr>
        </p:nvSpPr>
        <p:spPr>
          <a:xfrm>
            <a:off x="533925" y="318375"/>
            <a:ext cx="5857800" cy="69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Tay.AI</a:t>
            </a:r>
            <a:endParaRPr/>
          </a:p>
        </p:txBody>
      </p:sp>
      <p:sp>
        <p:nvSpPr>
          <p:cNvPr id="307" name="Google Shape;307;p17"/>
          <p:cNvSpPr txBox="1"/>
          <p:nvPr>
            <p:ph idx="12" type="sldNum"/>
          </p:nvPr>
        </p:nvSpPr>
        <p:spPr>
          <a:xfrm>
            <a:off x="8357616" y="4736976"/>
            <a:ext cx="640200" cy="45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8" name="Google Shape;308;p17"/>
          <p:cNvSpPr txBox="1"/>
          <p:nvPr/>
        </p:nvSpPr>
        <p:spPr>
          <a:xfrm>
            <a:off x="2568225" y="1011675"/>
            <a:ext cx="57894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aven Pro"/>
              <a:buChar char="●"/>
            </a:pPr>
            <a:r>
              <a:rPr b="1" lang="en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Chatbot released on Twitter by Microsoft in 2016</a:t>
            </a:r>
            <a:endParaRPr b="1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aven Pro"/>
              <a:buChar char="●"/>
            </a:pPr>
            <a:r>
              <a:rPr b="1" lang="en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Designed to mimic a 19 year old American Girl</a:t>
            </a:r>
            <a:endParaRPr b="1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aven Pro"/>
              <a:buChar char="●"/>
            </a:pPr>
            <a:r>
              <a:rPr b="1" lang="en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Was able to learn from interactions on Twitter</a:t>
            </a:r>
            <a:endParaRPr b="1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aven Pro"/>
              <a:buChar char="●"/>
            </a:pPr>
            <a:r>
              <a:rPr b="1" lang="en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"Tay is designed to engage and entertain people where they connect with each other online through casual and playful conversation," Microsoft said.</a:t>
            </a:r>
            <a:endParaRPr b="1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aven Pro"/>
              <a:buChar char="●"/>
            </a:pPr>
            <a:r>
              <a:rPr b="1" lang="en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"The more you chat with Tay the smarter she gets, so the experience can be more personalised for you."</a:t>
            </a:r>
            <a:endParaRPr b="1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aven Pro"/>
              <a:buChar char="●"/>
            </a:pPr>
            <a:r>
              <a:rPr b="1" lang="en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Was quickly shutdown after 16 hours (and 96,000 tweets!) due to learning toxic behavior from the Twitter interactions</a:t>
            </a:r>
            <a:endParaRPr b="1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309" name="Google Shape;30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925" y="1011675"/>
            <a:ext cx="1905000" cy="190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Google Shape;31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3913" y="3347913"/>
            <a:ext cx="3800475" cy="138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8"/>
          <p:cNvSpPr txBox="1"/>
          <p:nvPr>
            <p:ph type="title"/>
          </p:nvPr>
        </p:nvSpPr>
        <p:spPr>
          <a:xfrm>
            <a:off x="533925" y="318375"/>
            <a:ext cx="5857800" cy="69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 Weirdness</a:t>
            </a:r>
            <a:endParaRPr/>
          </a:p>
        </p:txBody>
      </p:sp>
      <p:sp>
        <p:nvSpPr>
          <p:cNvPr id="316" name="Google Shape;316;p18"/>
          <p:cNvSpPr txBox="1"/>
          <p:nvPr>
            <p:ph idx="12" type="sldNum"/>
          </p:nvPr>
        </p:nvSpPr>
        <p:spPr>
          <a:xfrm>
            <a:off x="8357616" y="4736976"/>
            <a:ext cx="640200" cy="45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7" name="Google Shape;317;p18"/>
          <p:cNvSpPr txBox="1"/>
          <p:nvPr/>
        </p:nvSpPr>
        <p:spPr>
          <a:xfrm>
            <a:off x="3212025" y="1011675"/>
            <a:ext cx="51456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aven Pro"/>
              <a:buChar char="●"/>
            </a:pPr>
            <a:r>
              <a:rPr b="1" lang="en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Janelle Shane’s experimentations with RNNs</a:t>
            </a:r>
            <a:endParaRPr b="1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aven Pro"/>
              <a:buChar char="●"/>
            </a:pPr>
            <a:r>
              <a:rPr b="1" lang="en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RNN trained on 1000 cookie recipes</a:t>
            </a:r>
            <a:endParaRPr b="1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aven Pro"/>
              <a:buChar char="●"/>
            </a:pPr>
            <a:r>
              <a:rPr b="1" lang="en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Given the simple RNN its “long-term memory” fails and often duplicates ingredients</a:t>
            </a:r>
            <a:endParaRPr b="1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aven Pro"/>
              <a:buChar char="●"/>
            </a:pPr>
            <a:r>
              <a:rPr b="1" lang="en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Results have questionable ingredients and even more questionable methods</a:t>
            </a:r>
            <a:endParaRPr b="1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318" name="Google Shape;31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525" y="1043800"/>
            <a:ext cx="2755640" cy="3549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03575" y="3297675"/>
            <a:ext cx="4762500" cy="129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19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Generative Text Project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ML Generated Reddit Posts</a:t>
            </a:r>
            <a:endParaRPr sz="2600"/>
          </a:p>
        </p:txBody>
      </p:sp>
      <p:sp>
        <p:nvSpPr>
          <p:cNvPr id="325" name="Google Shape;325;p19"/>
          <p:cNvSpPr txBox="1"/>
          <p:nvPr>
            <p:ph idx="12" type="sldNum"/>
          </p:nvPr>
        </p:nvSpPr>
        <p:spPr>
          <a:xfrm>
            <a:off x="8357616" y="4736976"/>
            <a:ext cx="640200" cy="45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0"/>
          <p:cNvSpPr txBox="1"/>
          <p:nvPr>
            <p:ph type="title"/>
          </p:nvPr>
        </p:nvSpPr>
        <p:spPr>
          <a:xfrm>
            <a:off x="533925" y="318375"/>
            <a:ext cx="5857800" cy="69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PRAW</a:t>
            </a:r>
            <a:endParaRPr/>
          </a:p>
        </p:txBody>
      </p:sp>
      <p:sp>
        <p:nvSpPr>
          <p:cNvPr id="331" name="Google Shape;331;p20"/>
          <p:cNvSpPr txBox="1"/>
          <p:nvPr>
            <p:ph idx="12" type="sldNum"/>
          </p:nvPr>
        </p:nvSpPr>
        <p:spPr>
          <a:xfrm>
            <a:off x="8357616" y="4736976"/>
            <a:ext cx="640200" cy="45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2" name="Google Shape;332;p20"/>
          <p:cNvSpPr txBox="1"/>
          <p:nvPr/>
        </p:nvSpPr>
        <p:spPr>
          <a:xfrm>
            <a:off x="533925" y="1011675"/>
            <a:ext cx="68664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aven Pro"/>
              <a:buChar char="●"/>
            </a:pPr>
            <a:r>
              <a:rPr b="1" lang="en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The Python Reddit API Wrapper (PRAW) is an easy to use python package allowing simple access to reddit.</a:t>
            </a:r>
            <a:br>
              <a:rPr b="1" lang="en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</a:br>
            <a:endParaRPr b="1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aven Pro"/>
              <a:buChar char="●"/>
            </a:pPr>
            <a:r>
              <a:rPr b="1" lang="en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We will be using it in a similar manner to BeautifulSoup to scrape subreddits for text.</a:t>
            </a:r>
            <a:endParaRPr b="1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aven Pro"/>
              <a:buChar char="●"/>
            </a:pPr>
            <a:r>
              <a:rPr b="1" lang="en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This text will then be fed into a RNN for machine generated posts that we will post to Reddit!</a:t>
            </a:r>
            <a:endParaRPr b="1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aven Pro"/>
              <a:buChar char="●"/>
            </a:pPr>
            <a:r>
              <a:rPr b="1" lang="en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If you have not done so already, open a terminal and run “pip install praw” to gain access to the PRAW package.</a:t>
            </a:r>
            <a:endParaRPr b="1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1"/>
          <p:cNvSpPr txBox="1"/>
          <p:nvPr>
            <p:ph type="title"/>
          </p:nvPr>
        </p:nvSpPr>
        <p:spPr>
          <a:xfrm>
            <a:off x="533925" y="318375"/>
            <a:ext cx="7566900" cy="69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Authenticating with </a:t>
            </a:r>
            <a:r>
              <a:rPr lang="en"/>
              <a:t>PRAW</a:t>
            </a:r>
            <a:endParaRPr/>
          </a:p>
        </p:txBody>
      </p:sp>
      <p:sp>
        <p:nvSpPr>
          <p:cNvPr id="338" name="Google Shape;338;p21"/>
          <p:cNvSpPr txBox="1"/>
          <p:nvPr>
            <p:ph idx="12" type="sldNum"/>
          </p:nvPr>
        </p:nvSpPr>
        <p:spPr>
          <a:xfrm>
            <a:off x="8357616" y="4736976"/>
            <a:ext cx="640200" cy="45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9" name="Google Shape;339;p21"/>
          <p:cNvSpPr txBox="1"/>
          <p:nvPr/>
        </p:nvSpPr>
        <p:spPr>
          <a:xfrm>
            <a:off x="533925" y="1011675"/>
            <a:ext cx="68664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aven Pro"/>
              <a:buChar char="●"/>
            </a:pPr>
            <a:r>
              <a:rPr b="1" lang="en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Visit </a:t>
            </a:r>
            <a:r>
              <a:rPr b="1" lang="en" u="sng">
                <a:solidFill>
                  <a:schemeClr val="hlink"/>
                </a:solidFill>
                <a:latin typeface="Maven Pro"/>
                <a:ea typeface="Maven Pro"/>
                <a:cs typeface="Maven Pro"/>
                <a:sym typeface="Maven Pro"/>
                <a:hlinkClick r:id="rId3"/>
              </a:rPr>
              <a:t>https://www.reddit.com/prefs/apps/</a:t>
            </a:r>
            <a:r>
              <a:rPr b="1" lang="en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 and click on “create an app”</a:t>
            </a:r>
            <a:endParaRPr b="1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aven Pro"/>
              <a:buChar char="●"/>
            </a:pPr>
            <a:r>
              <a:rPr b="1" lang="en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Name it whatever you’d like</a:t>
            </a:r>
            <a:endParaRPr b="1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aven Pro"/>
              <a:buChar char="●"/>
            </a:pPr>
            <a:r>
              <a:rPr b="1" lang="en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Choose “web app”</a:t>
            </a:r>
            <a:endParaRPr b="1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aven Pro"/>
              <a:buChar char="●"/>
            </a:pPr>
            <a:r>
              <a:rPr b="1" lang="en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Give it an appropriate description</a:t>
            </a:r>
            <a:endParaRPr b="1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aven Pro"/>
              <a:buChar char="●"/>
            </a:pPr>
            <a:r>
              <a:rPr b="1" lang="en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Type “</a:t>
            </a:r>
            <a:r>
              <a:rPr b="1" lang="en" u="sng">
                <a:solidFill>
                  <a:schemeClr val="hlink"/>
                </a:solidFill>
                <a:latin typeface="Maven Pro"/>
                <a:ea typeface="Maven Pro"/>
                <a:cs typeface="Maven Pro"/>
                <a:sym typeface="Maven Pro"/>
                <a:hlinkClick r:id="rId4"/>
              </a:rPr>
              <a:t>http://localhost:8080</a:t>
            </a:r>
            <a:r>
              <a:rPr b="1" lang="en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” for redirect uri field</a:t>
            </a:r>
            <a:endParaRPr b="1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340" name="Google Shape;340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4938" y="2259075"/>
            <a:ext cx="7244876" cy="278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