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40fa139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40fa139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39742fe60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39742fe60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49e3a33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49e3a33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39742fe60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39742fe60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39742fe60_1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39742fe60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9742fe60_1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39742fe60_1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39742fe60_1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39742fe60_1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39742fe60_1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39742fe60_1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39742fe60_1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39742fe60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1f76c45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1f76c45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9742fe6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9742fe6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f7dc4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f7dc4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f7dc4e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f7dc4e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9742fe60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9742fe60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f7dc4e9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3f7dc4e9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3f7dc4e9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3f7dc4e9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9742fe60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39742fe60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40fa13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40fa13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cR23jX4MdQtv2uwomRzo1j6Yn9ib1XJz/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rt3e6Tg7-5RxiGW2da_n3SLVDfUKrpqz/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w2wc6JH72vkVlKda4XzKDdHy8aUsG5R9/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Pj08jqVsTFbaZGftLbuP4_rMB-vYLFS8/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Got Work?</a:t>
            </a:r>
            <a:endParaRPr/>
          </a:p>
        </p:txBody>
      </p:sp>
      <p:sp>
        <p:nvSpPr>
          <p:cNvPr id="135" name="Google Shape;135;p13"/>
          <p:cNvSpPr txBox="1"/>
          <p:nvPr>
            <p:ph idx="1" type="subTitle"/>
          </p:nvPr>
        </p:nvSpPr>
        <p:spPr>
          <a:xfrm>
            <a:off x="4248000" y="3569700"/>
            <a:ext cx="4803300" cy="382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Bryce Flammer, Matthew Hill, Jacob Holbrook, Aryan Osqueezadeh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Authentication and Access</a:t>
            </a:r>
            <a:endParaRPr/>
          </a:p>
        </p:txBody>
      </p:sp>
      <p:sp>
        <p:nvSpPr>
          <p:cNvPr id="205" name="Google Shape;205;p22"/>
          <p:cNvSpPr txBox="1"/>
          <p:nvPr>
            <p:ph idx="1" type="body"/>
          </p:nvPr>
        </p:nvSpPr>
        <p:spPr>
          <a:xfrm>
            <a:off x="6845675" y="915325"/>
            <a:ext cx="1289100" cy="463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Access Diagram</a:t>
            </a:r>
            <a:endParaRPr/>
          </a:p>
        </p:txBody>
      </p:sp>
      <p:pic>
        <p:nvPicPr>
          <p:cNvPr id="206" name="Google Shape;206;p22"/>
          <p:cNvPicPr preferRelativeResize="0"/>
          <p:nvPr/>
        </p:nvPicPr>
        <p:blipFill>
          <a:blip r:embed="rId3">
            <a:alphaModFix/>
          </a:blip>
          <a:stretch>
            <a:fillRect/>
          </a:stretch>
        </p:blipFill>
        <p:spPr>
          <a:xfrm>
            <a:off x="6085700" y="1378525"/>
            <a:ext cx="2809050" cy="3697574"/>
          </a:xfrm>
          <a:prstGeom prst="rect">
            <a:avLst/>
          </a:prstGeom>
          <a:noFill/>
          <a:ln>
            <a:noFill/>
          </a:ln>
        </p:spPr>
      </p:pic>
      <p:pic>
        <p:nvPicPr>
          <p:cNvPr id="207" name="Google Shape;207;p22"/>
          <p:cNvPicPr preferRelativeResize="0"/>
          <p:nvPr/>
        </p:nvPicPr>
        <p:blipFill>
          <a:blip r:embed="rId4">
            <a:alphaModFix/>
          </a:blip>
          <a:stretch>
            <a:fillRect/>
          </a:stretch>
        </p:blipFill>
        <p:spPr>
          <a:xfrm>
            <a:off x="244575" y="2672475"/>
            <a:ext cx="4735874" cy="2309150"/>
          </a:xfrm>
          <a:prstGeom prst="rect">
            <a:avLst/>
          </a:prstGeom>
          <a:noFill/>
          <a:ln>
            <a:noFill/>
          </a:ln>
        </p:spPr>
      </p:pic>
      <p:sp>
        <p:nvSpPr>
          <p:cNvPr id="208" name="Google Shape;208;p22"/>
          <p:cNvSpPr txBox="1"/>
          <p:nvPr/>
        </p:nvSpPr>
        <p:spPr>
          <a:xfrm>
            <a:off x="1852850" y="21868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User main page</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Features</a:t>
            </a:r>
            <a:endParaRPr/>
          </a:p>
        </p:txBody>
      </p:sp>
      <p:sp>
        <p:nvSpPr>
          <p:cNvPr id="214" name="Google Shape;214;p23"/>
          <p:cNvSpPr txBox="1"/>
          <p:nvPr>
            <p:ph idx="1" type="body"/>
          </p:nvPr>
        </p:nvSpPr>
        <p:spPr>
          <a:xfrm>
            <a:off x="1297500" y="1116150"/>
            <a:ext cx="7038900" cy="36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Goal: Allow Customers to </a:t>
            </a:r>
            <a:r>
              <a:rPr lang="en"/>
              <a:t>create</a:t>
            </a:r>
            <a:r>
              <a:rPr lang="en"/>
              <a:t> a job, and Workers to accept and complete a job</a:t>
            </a:r>
            <a:endParaRPr/>
          </a:p>
          <a:p>
            <a:pPr indent="0" lvl="0" marL="0" rtl="0" algn="l">
              <a:spcBef>
                <a:spcPts val="1200"/>
              </a:spcBef>
              <a:spcAft>
                <a:spcPts val="0"/>
              </a:spcAft>
              <a:buNone/>
            </a:pPr>
            <a:r>
              <a:rPr lang="en"/>
              <a:t> To Achieve this Goal:</a:t>
            </a:r>
            <a:endParaRPr/>
          </a:p>
          <a:p>
            <a:pPr indent="-311150" lvl="0" marL="457200" rtl="0" algn="l">
              <a:spcBef>
                <a:spcPts val="1200"/>
              </a:spcBef>
              <a:spcAft>
                <a:spcPts val="0"/>
              </a:spcAft>
              <a:buSzPts val="1300"/>
              <a:buChar char="●"/>
            </a:pPr>
            <a:r>
              <a:rPr lang="en"/>
              <a:t>Must Have</a:t>
            </a:r>
            <a:endParaRPr/>
          </a:p>
          <a:p>
            <a:pPr indent="-298450" lvl="1" marL="914400" rtl="0" algn="l">
              <a:spcBef>
                <a:spcPts val="0"/>
              </a:spcBef>
              <a:spcAft>
                <a:spcPts val="0"/>
              </a:spcAft>
              <a:buSzPts val="1100"/>
              <a:buChar char="○"/>
            </a:pPr>
            <a:r>
              <a:rPr lang="en"/>
              <a:t>Data R</a:t>
            </a:r>
            <a:r>
              <a:rPr lang="en"/>
              <a:t>elevant</a:t>
            </a:r>
            <a:r>
              <a:rPr lang="en"/>
              <a:t> to the Job</a:t>
            </a:r>
            <a:endParaRPr/>
          </a:p>
          <a:p>
            <a:pPr indent="-298450" lvl="2" marL="1371600" rtl="0" algn="l">
              <a:spcBef>
                <a:spcPts val="0"/>
              </a:spcBef>
              <a:spcAft>
                <a:spcPts val="0"/>
              </a:spcAft>
              <a:buSzPts val="1100"/>
              <a:buChar char="■"/>
            </a:pPr>
            <a:r>
              <a:rPr lang="en"/>
              <a:t>For example, a reference to the Customer</a:t>
            </a:r>
            <a:endParaRPr/>
          </a:p>
          <a:p>
            <a:pPr indent="-298450" lvl="1" marL="914400" rtl="0" algn="l">
              <a:spcBef>
                <a:spcPts val="0"/>
              </a:spcBef>
              <a:spcAft>
                <a:spcPts val="0"/>
              </a:spcAft>
              <a:buSzPts val="1100"/>
              <a:buChar char="○"/>
            </a:pPr>
            <a:r>
              <a:rPr lang="en"/>
              <a:t>The Ability for a Customer to Create a New Job</a:t>
            </a:r>
            <a:endParaRPr/>
          </a:p>
          <a:p>
            <a:pPr indent="-298450" lvl="1" marL="914400" rtl="0" algn="l">
              <a:spcBef>
                <a:spcPts val="0"/>
              </a:spcBef>
              <a:spcAft>
                <a:spcPts val="0"/>
              </a:spcAft>
              <a:buSzPts val="1100"/>
              <a:buChar char="○"/>
            </a:pPr>
            <a:r>
              <a:rPr lang="en"/>
              <a:t>The Ability for a Worker to Accept a Job</a:t>
            </a:r>
            <a:endParaRPr/>
          </a:p>
          <a:p>
            <a:pPr indent="-311150" lvl="0" marL="457200" rtl="0" algn="l">
              <a:spcBef>
                <a:spcPts val="0"/>
              </a:spcBef>
              <a:spcAft>
                <a:spcPts val="0"/>
              </a:spcAft>
              <a:buSzPts val="1300"/>
              <a:buChar char="●"/>
            </a:pPr>
            <a:r>
              <a:rPr lang="en"/>
              <a:t>Should Have</a:t>
            </a:r>
            <a:endParaRPr/>
          </a:p>
          <a:p>
            <a:pPr indent="-298450" lvl="1" marL="914400" rtl="0" algn="l">
              <a:spcBef>
                <a:spcPts val="0"/>
              </a:spcBef>
              <a:spcAft>
                <a:spcPts val="0"/>
              </a:spcAft>
              <a:buSzPts val="1100"/>
              <a:buChar char="○"/>
            </a:pPr>
            <a:r>
              <a:rPr lang="en"/>
              <a:t>A Job Status</a:t>
            </a:r>
            <a:endParaRPr/>
          </a:p>
          <a:p>
            <a:pPr indent="-311150" lvl="0" marL="457200" rtl="0" algn="l">
              <a:spcBef>
                <a:spcPts val="0"/>
              </a:spcBef>
              <a:spcAft>
                <a:spcPts val="0"/>
              </a:spcAft>
              <a:buSzPts val="1300"/>
              <a:buChar char="●"/>
            </a:pPr>
            <a:r>
              <a:rPr lang="en"/>
              <a:t>Could Have</a:t>
            </a:r>
            <a:endParaRPr/>
          </a:p>
          <a:p>
            <a:pPr indent="-298450" lvl="1" marL="914400" rtl="0" algn="l">
              <a:spcBef>
                <a:spcPts val="0"/>
              </a:spcBef>
              <a:spcAft>
                <a:spcPts val="0"/>
              </a:spcAft>
              <a:buSzPts val="1100"/>
              <a:buChar char="○"/>
            </a:pPr>
            <a:r>
              <a:rPr lang="en"/>
              <a:t>A Recurring Feature</a:t>
            </a:r>
            <a:endParaRPr/>
          </a:p>
          <a:p>
            <a:pPr indent="-311150" lvl="0" marL="457200" rtl="0" algn="l">
              <a:spcBef>
                <a:spcPts val="0"/>
              </a:spcBef>
              <a:spcAft>
                <a:spcPts val="0"/>
              </a:spcAft>
              <a:buSzPts val="1300"/>
              <a:buChar char="●"/>
            </a:pPr>
            <a:r>
              <a:rPr lang="en"/>
              <a:t>Won’t Have</a:t>
            </a:r>
            <a:endParaRPr/>
          </a:p>
          <a:p>
            <a:pPr indent="-298450" lvl="1" marL="914400" rtl="0" algn="l">
              <a:spcBef>
                <a:spcPts val="0"/>
              </a:spcBef>
              <a:spcAft>
                <a:spcPts val="0"/>
              </a:spcAft>
              <a:buSzPts val="1100"/>
              <a:buChar char="○"/>
            </a:pPr>
            <a:r>
              <a:rPr lang="en"/>
              <a:t>Sensitive User Information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Features</a:t>
            </a:r>
            <a:endParaRPr/>
          </a:p>
        </p:txBody>
      </p:sp>
      <p:sp>
        <p:nvSpPr>
          <p:cNvPr id="220" name="Google Shape;220;p24"/>
          <p:cNvSpPr txBox="1"/>
          <p:nvPr>
            <p:ph idx="1" type="body"/>
          </p:nvPr>
        </p:nvSpPr>
        <p:spPr>
          <a:xfrm>
            <a:off x="420875" y="1307850"/>
            <a:ext cx="4601100" cy="389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Customers are able to create a request for a job that they need completed. They simply need to input the data necessary for the job, then click submit. When the job is created, Workers who are willing to work at that time, in that area, doing that type of job, will be able to accept the job. Once the job is completed, the worker will be able to mark the job as finished. Once finished, the Worker and the website Owner will be paid, and the funds will be removed from the Customer’s account. Upon completion, Workers are able to rate how a job went. Customers are able to review how the worker did, and if needed, send a refund request to the Owner, which they may accept or decline.</a:t>
            </a:r>
            <a:endParaRPr sz="1500"/>
          </a:p>
        </p:txBody>
      </p:sp>
      <p:pic>
        <p:nvPicPr>
          <p:cNvPr id="221" name="Google Shape;221;p24"/>
          <p:cNvPicPr preferRelativeResize="0"/>
          <p:nvPr/>
        </p:nvPicPr>
        <p:blipFill>
          <a:blip r:embed="rId3">
            <a:alphaModFix/>
          </a:blip>
          <a:stretch>
            <a:fillRect/>
          </a:stretch>
        </p:blipFill>
        <p:spPr>
          <a:xfrm>
            <a:off x="5490603" y="1307850"/>
            <a:ext cx="3297213" cy="365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Figure 4 – Worker creating an account</a:t>
            </a:r>
            <a:endParaRPr/>
          </a:p>
        </p:txBody>
      </p:sp>
      <p:pic>
        <p:nvPicPr>
          <p:cNvPr id="227" name="Google Shape;227;p25" title="Worker sign up demo.mp4">
            <a:hlinkClick r:id="rId3"/>
          </p:cNvPr>
          <p:cNvPicPr preferRelativeResize="0"/>
          <p:nvPr/>
        </p:nvPicPr>
        <p:blipFill>
          <a:blip r:embed="rId4">
            <a:alphaModFix/>
          </a:blip>
          <a:stretch>
            <a:fillRect/>
          </a:stretch>
        </p:blipFill>
        <p:spPr>
          <a:xfrm>
            <a:off x="2286000" y="1307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Figure 3 – Customer creating an account</a:t>
            </a:r>
            <a:endParaRPr/>
          </a:p>
        </p:txBody>
      </p:sp>
      <p:pic>
        <p:nvPicPr>
          <p:cNvPr id="233" name="Google Shape;233;p26" title="Create Customer Account Video.mp4">
            <a:hlinkClick r:id="rId3"/>
          </p:cNvPr>
          <p:cNvPicPr preferRelativeResize="0"/>
          <p:nvPr/>
        </p:nvPicPr>
        <p:blipFill>
          <a:blip r:embed="rId4">
            <a:alphaModFix/>
          </a:blip>
          <a:stretch>
            <a:fillRect/>
          </a:stretch>
        </p:blipFill>
        <p:spPr>
          <a:xfrm>
            <a:off x="2286000" y="1308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Figure 2 – Customer looking for a worker to do a job</a:t>
            </a:r>
            <a:endParaRPr/>
          </a:p>
        </p:txBody>
      </p:sp>
      <p:pic>
        <p:nvPicPr>
          <p:cNvPr id="239" name="Google Shape;239;p27" title="LookingForWorker.mp4">
            <a:hlinkClick r:id="rId3"/>
          </p:cNvPr>
          <p:cNvPicPr preferRelativeResize="0"/>
          <p:nvPr/>
        </p:nvPicPr>
        <p:blipFill>
          <a:blip r:embed="rId4">
            <a:alphaModFix/>
          </a:blip>
          <a:stretch>
            <a:fillRect/>
          </a:stretch>
        </p:blipFill>
        <p:spPr>
          <a:xfrm>
            <a:off x="1759775" y="1307850"/>
            <a:ext cx="4962350" cy="372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Figure 6 – Worker getting a job</a:t>
            </a:r>
            <a:endParaRPr/>
          </a:p>
        </p:txBody>
      </p:sp>
      <p:pic>
        <p:nvPicPr>
          <p:cNvPr id="245" name="Google Shape;245;p28" title="video1263283529.mp4">
            <a:hlinkClick r:id="rId3"/>
          </p:cNvPr>
          <p:cNvPicPr preferRelativeResize="0"/>
          <p:nvPr/>
        </p:nvPicPr>
        <p:blipFill>
          <a:blip r:embed="rId4">
            <a:alphaModFix/>
          </a:blip>
          <a:stretch>
            <a:fillRect/>
          </a:stretch>
        </p:blipFill>
        <p:spPr>
          <a:xfrm>
            <a:off x="2530950" y="1307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Burndown Chart</a:t>
            </a:r>
            <a:endParaRPr/>
          </a:p>
        </p:txBody>
      </p:sp>
      <p:pic>
        <p:nvPicPr>
          <p:cNvPr id="251" name="Google Shape;251;p29"/>
          <p:cNvPicPr preferRelativeResize="0"/>
          <p:nvPr/>
        </p:nvPicPr>
        <p:blipFill>
          <a:blip r:embed="rId3">
            <a:alphaModFix/>
          </a:blip>
          <a:stretch>
            <a:fillRect/>
          </a:stretch>
        </p:blipFill>
        <p:spPr>
          <a:xfrm>
            <a:off x="0" y="1919862"/>
            <a:ext cx="9144003" cy="20984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57" name="Google Shape;257;p30"/>
          <p:cNvSpPr txBox="1"/>
          <p:nvPr>
            <p:ph idx="1" type="body"/>
          </p:nvPr>
        </p:nvSpPr>
        <p:spPr>
          <a:xfrm>
            <a:off x="1297500" y="1355350"/>
            <a:ext cx="7038900" cy="3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Django Documentation. Django. (n.d.). Retrieved April 17, 2022, from</a:t>
            </a:r>
            <a:br>
              <a:rPr lang="en"/>
            </a:br>
            <a:r>
              <a:rPr lang="en"/>
              <a:t>	https://docs.djangoproject.com/en/4.0/</a:t>
            </a:r>
            <a:endParaRPr/>
          </a:p>
          <a:p>
            <a:pPr indent="0" lvl="0" marL="0" rtl="0" algn="l">
              <a:spcBef>
                <a:spcPts val="1200"/>
              </a:spcBef>
              <a:spcAft>
                <a:spcPts val="0"/>
              </a:spcAft>
              <a:buNone/>
            </a:pPr>
            <a:r>
              <a:rPr lang="en"/>
              <a:t>YouTube. (n.d.). CodingWithMitch. YouTube. Retrieved April 17, 2022, from</a:t>
            </a:r>
            <a:br>
              <a:rPr lang="en"/>
            </a:br>
            <a:r>
              <a:rPr lang="en"/>
              <a:t>	https://www.youtube.com/channel/UCoNZZLhPuuRteu02rh7bzsw</a:t>
            </a:r>
            <a:endParaRPr/>
          </a:p>
          <a:p>
            <a:pPr indent="0" lvl="0" marL="0" rtl="0" algn="l">
              <a:spcBef>
                <a:spcPts val="1200"/>
              </a:spcBef>
              <a:spcAft>
                <a:spcPts val="0"/>
              </a:spcAft>
              <a:buNone/>
            </a:pPr>
            <a:r>
              <a:rPr lang="en"/>
              <a:t>Stack Overflow. (n.d.). Retrieved April 17, 2022, from https://stackoverflow.com/</a:t>
            </a:r>
            <a:endParaRPr/>
          </a:p>
          <a:p>
            <a:pPr indent="0" lvl="0" marL="0" rtl="0" algn="l">
              <a:spcBef>
                <a:spcPts val="1200"/>
              </a:spcBef>
              <a:spcAft>
                <a:spcPts val="0"/>
              </a:spcAft>
              <a:buNone/>
            </a:pPr>
            <a:r>
              <a:rPr lang="en"/>
              <a:t>Super Fast Visual sitemap tool. Super Fast Visual Sitemap Tool | Octopus.do. (n.d.). Retrieved</a:t>
            </a:r>
            <a:br>
              <a:rPr lang="en"/>
            </a:br>
            <a:r>
              <a:rPr lang="en"/>
              <a:t>	April 17, 2022, from https://octopus.do/</a:t>
            </a:r>
            <a:endParaRPr/>
          </a:p>
          <a:p>
            <a:pPr indent="0" lvl="0" marL="0" rtl="0" algn="l">
              <a:spcBef>
                <a:spcPts val="1200"/>
              </a:spcBef>
              <a:spcAft>
                <a:spcPts val="0"/>
              </a:spcAft>
              <a:buNone/>
            </a:pPr>
            <a:r>
              <a:rPr lang="en"/>
              <a:t>Your favicon.ico source. Free Favicon. (n.d.). Retrieved April 17, 2022, from</a:t>
            </a:r>
            <a:br>
              <a:rPr lang="en"/>
            </a:br>
            <a:r>
              <a:rPr lang="en"/>
              <a:t>	https://freefavicon.com/</a:t>
            </a:r>
            <a:endParaRPr/>
          </a:p>
          <a:p>
            <a:pPr indent="0" lvl="0" marL="0" rtl="0" algn="l">
              <a:spcBef>
                <a:spcPts val="1200"/>
              </a:spcBef>
              <a:spcAft>
                <a:spcPts val="0"/>
              </a:spcAft>
              <a:buNone/>
            </a:pPr>
            <a:r>
              <a:rPr lang="en"/>
              <a:t>Class resources, including powerpoint slides and example uml diagrams.</a:t>
            </a:r>
            <a:endParaRPr/>
          </a:p>
          <a:p>
            <a:pPr indent="0" lvl="0" marL="0" rtl="0" algn="l">
              <a:spcBef>
                <a:spcPts val="1200"/>
              </a:spcBef>
              <a:spcAft>
                <a:spcPts val="1200"/>
              </a:spcAft>
              <a:buNone/>
            </a:pPr>
            <a:r>
              <a:rPr lang="en"/>
              <a:t>CS2610 Assignments and Lecture Notes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created a web based, database driven application that connects people willing to work jobs such as lawn mowing and snow blowing to those who need such jobs done. </a:t>
            </a:r>
            <a:endParaRPr/>
          </a:p>
          <a:p>
            <a:pPr indent="-311150" lvl="0" marL="457200" rtl="0" algn="l">
              <a:spcBef>
                <a:spcPts val="1200"/>
              </a:spcBef>
              <a:spcAft>
                <a:spcPts val="0"/>
              </a:spcAft>
              <a:buSzPts val="1300"/>
              <a:buChar char="●"/>
            </a:pPr>
            <a:r>
              <a:rPr lang="en"/>
              <a:t>Web Based</a:t>
            </a:r>
            <a:endParaRPr/>
          </a:p>
          <a:p>
            <a:pPr indent="-298450" lvl="1" marL="914400" rtl="0" algn="l">
              <a:spcBef>
                <a:spcPts val="0"/>
              </a:spcBef>
              <a:spcAft>
                <a:spcPts val="0"/>
              </a:spcAft>
              <a:buSzPts val="1100"/>
              <a:buChar char="○"/>
            </a:pPr>
            <a:r>
              <a:rPr lang="en"/>
              <a:t>Everyone in the group has experience with HTML5, CSS, and Vue.js</a:t>
            </a:r>
            <a:endParaRPr/>
          </a:p>
          <a:p>
            <a:pPr indent="-311150" lvl="0" marL="457200" rtl="0" algn="l">
              <a:spcBef>
                <a:spcPts val="0"/>
              </a:spcBef>
              <a:spcAft>
                <a:spcPts val="0"/>
              </a:spcAft>
              <a:buSzPts val="1300"/>
              <a:buChar char="●"/>
            </a:pPr>
            <a:r>
              <a:rPr lang="en"/>
              <a:t>Database Driven</a:t>
            </a:r>
            <a:endParaRPr/>
          </a:p>
          <a:p>
            <a:pPr indent="-298450" lvl="1" marL="914400" rtl="0" algn="l">
              <a:spcBef>
                <a:spcPts val="0"/>
              </a:spcBef>
              <a:spcAft>
                <a:spcPts val="0"/>
              </a:spcAft>
              <a:buSzPts val="1100"/>
              <a:buChar char="○"/>
            </a:pPr>
            <a:r>
              <a:rPr lang="en"/>
              <a:t>Everyone in </a:t>
            </a:r>
            <a:r>
              <a:rPr lang="en"/>
              <a:t>the group knows the basics of Django, and we have learned a lot more over the course of the project. </a:t>
            </a:r>
            <a:endParaRPr/>
          </a:p>
          <a:p>
            <a:pPr indent="-311150" lvl="0" marL="457200" rtl="0" algn="l">
              <a:spcBef>
                <a:spcPts val="0"/>
              </a:spcBef>
              <a:spcAft>
                <a:spcPts val="0"/>
              </a:spcAft>
              <a:buSzPts val="1300"/>
              <a:buChar char="●"/>
            </a:pPr>
            <a:r>
              <a:rPr lang="en"/>
              <a:t>User Home Pages</a:t>
            </a:r>
            <a:endParaRPr/>
          </a:p>
          <a:p>
            <a:pPr indent="-298450" lvl="1" marL="914400" rtl="0" algn="l">
              <a:spcBef>
                <a:spcPts val="0"/>
              </a:spcBef>
              <a:spcAft>
                <a:spcPts val="0"/>
              </a:spcAft>
              <a:buSzPts val="1100"/>
              <a:buChar char="○"/>
            </a:pPr>
            <a:r>
              <a:rPr lang="en"/>
              <a:t>Gives every user a personalized experience, giving them the information that they need to request or fulfil jobs.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Development methods</a:t>
            </a:r>
            <a:endParaRPr/>
          </a:p>
        </p:txBody>
      </p:sp>
      <p:sp>
        <p:nvSpPr>
          <p:cNvPr id="147" name="Google Shape;147;p15"/>
          <p:cNvSpPr txBox="1"/>
          <p:nvPr>
            <p:ph idx="1" type="body"/>
          </p:nvPr>
        </p:nvSpPr>
        <p:spPr>
          <a:xfrm>
            <a:off x="1297500" y="842275"/>
            <a:ext cx="7038900" cy="1000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Agile Development</a:t>
            </a:r>
            <a:endParaRPr/>
          </a:p>
          <a:p>
            <a:pPr indent="-298450" lvl="1" marL="914400" rtl="0" algn="l">
              <a:spcBef>
                <a:spcPts val="0"/>
              </a:spcBef>
              <a:spcAft>
                <a:spcPts val="0"/>
              </a:spcAft>
              <a:buSzPts val="1100"/>
              <a:buChar char="○"/>
            </a:pPr>
            <a:r>
              <a:rPr lang="en"/>
              <a:t>Jira was used to keep track of tasks and bugs. </a:t>
            </a:r>
            <a:endParaRPr/>
          </a:p>
          <a:p>
            <a:pPr indent="-298450" lvl="1" marL="914400" rtl="0" algn="l">
              <a:spcBef>
                <a:spcPts val="0"/>
              </a:spcBef>
              <a:spcAft>
                <a:spcPts val="0"/>
              </a:spcAft>
              <a:buSzPts val="1100"/>
              <a:buChar char="○"/>
            </a:pPr>
            <a:r>
              <a:rPr lang="en"/>
              <a:t>Breaking requirements into short tasks enabled clear communication between group members surrounding responsibilities, and made SCRUM </a:t>
            </a:r>
            <a:r>
              <a:rPr lang="en"/>
              <a:t>meetings very efficient</a:t>
            </a:r>
            <a:endParaRPr/>
          </a:p>
        </p:txBody>
      </p:sp>
      <p:pic>
        <p:nvPicPr>
          <p:cNvPr id="148" name="Google Shape;148;p15"/>
          <p:cNvPicPr preferRelativeResize="0"/>
          <p:nvPr/>
        </p:nvPicPr>
        <p:blipFill>
          <a:blip r:embed="rId3">
            <a:alphaModFix/>
          </a:blip>
          <a:stretch>
            <a:fillRect/>
          </a:stretch>
        </p:blipFill>
        <p:spPr>
          <a:xfrm>
            <a:off x="301775" y="1964424"/>
            <a:ext cx="8540426" cy="1514050"/>
          </a:xfrm>
          <a:prstGeom prst="rect">
            <a:avLst/>
          </a:prstGeom>
          <a:noFill/>
          <a:ln>
            <a:noFill/>
          </a:ln>
        </p:spPr>
      </p:pic>
      <p:sp>
        <p:nvSpPr>
          <p:cNvPr id="149" name="Google Shape;149;p15"/>
          <p:cNvSpPr txBox="1"/>
          <p:nvPr>
            <p:ph idx="1" type="body"/>
          </p:nvPr>
        </p:nvSpPr>
        <p:spPr>
          <a:xfrm>
            <a:off x="510650" y="3648550"/>
            <a:ext cx="7933500" cy="13083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Each of the five </a:t>
            </a:r>
            <a:r>
              <a:rPr lang="en"/>
              <a:t>categories</a:t>
            </a:r>
            <a:r>
              <a:rPr lang="en"/>
              <a:t> allowed all group member to quickly see the status of any given task. Alongside the standard “To do,” “In progress,” and “Done” column, we created the “Send Help” and “Pull Request Pending”</a:t>
            </a:r>
            <a:endParaRPr/>
          </a:p>
          <a:p>
            <a:pPr indent="-293211" lvl="1" marL="914400" rtl="0" algn="l">
              <a:spcBef>
                <a:spcPts val="0"/>
              </a:spcBef>
              <a:spcAft>
                <a:spcPts val="0"/>
              </a:spcAft>
              <a:buSzPct val="100000"/>
              <a:buChar char="○"/>
            </a:pPr>
            <a:r>
              <a:rPr lang="en"/>
              <a:t>Send Help: Used when difficulties arose that needed to be discussed as a group</a:t>
            </a:r>
            <a:endParaRPr/>
          </a:p>
          <a:p>
            <a:pPr indent="-293211" lvl="1" marL="914400" rtl="0" algn="l">
              <a:spcBef>
                <a:spcPts val="0"/>
              </a:spcBef>
              <a:spcAft>
                <a:spcPts val="0"/>
              </a:spcAft>
              <a:buSzPct val="100000"/>
              <a:buChar char="○"/>
            </a:pPr>
            <a:r>
              <a:rPr lang="en"/>
              <a:t>Pull Request Pending: </a:t>
            </a:r>
            <a:r>
              <a:rPr lang="en"/>
              <a:t>Any task that had been completed but was had a pending pull request went here, allowing other members to compare the task and the GitHub pull request and provide feedback before merging the code and placing the task in the “done” column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Testing</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Unit Testing</a:t>
            </a:r>
            <a:endParaRPr/>
          </a:p>
          <a:p>
            <a:pPr indent="-298450" lvl="1" marL="914400" rtl="0" algn="l">
              <a:spcBef>
                <a:spcPts val="0"/>
              </a:spcBef>
              <a:spcAft>
                <a:spcPts val="0"/>
              </a:spcAft>
              <a:buSzPts val="1100"/>
              <a:buChar char="○"/>
            </a:pPr>
            <a:r>
              <a:rPr lang="en"/>
              <a:t>In an effort to hold to the MVC model, we create a file, ‘utility.py,’  to take the ‘controller’ portion of MVC, which contains much of the </a:t>
            </a:r>
            <a:r>
              <a:rPr lang="en"/>
              <a:t>interaction</a:t>
            </a:r>
            <a:r>
              <a:rPr lang="en"/>
              <a:t> with the database. </a:t>
            </a:r>
            <a:endParaRPr/>
          </a:p>
          <a:p>
            <a:pPr indent="-298450" lvl="1" marL="914400" rtl="0" algn="l">
              <a:spcBef>
                <a:spcPts val="0"/>
              </a:spcBef>
              <a:spcAft>
                <a:spcPts val="0"/>
              </a:spcAft>
              <a:buSzPts val="1100"/>
              <a:buChar char="○"/>
            </a:pPr>
            <a:r>
              <a:rPr lang="en"/>
              <a:t>Each function within ‘utility.py’ has an associated unit test, all of which can be easily run from the command line.</a:t>
            </a:r>
            <a:endParaRPr/>
          </a:p>
          <a:p>
            <a:pPr indent="-311150" lvl="0" marL="457200" rtl="0" algn="l">
              <a:spcBef>
                <a:spcPts val="0"/>
              </a:spcBef>
              <a:spcAft>
                <a:spcPts val="0"/>
              </a:spcAft>
              <a:buSzPts val="1300"/>
              <a:buChar char="●"/>
            </a:pPr>
            <a:r>
              <a:rPr lang="en"/>
              <a:t>System Testing</a:t>
            </a:r>
            <a:endParaRPr/>
          </a:p>
          <a:p>
            <a:pPr indent="-298450" lvl="1" marL="914400" rtl="0" algn="l">
              <a:spcBef>
                <a:spcPts val="0"/>
              </a:spcBef>
              <a:spcAft>
                <a:spcPts val="0"/>
              </a:spcAft>
              <a:buSzPts val="1100"/>
              <a:buChar char="○"/>
            </a:pPr>
            <a:r>
              <a:rPr lang="en"/>
              <a:t>Perform a series of actions as a user, document what happens.</a:t>
            </a:r>
            <a:endParaRPr/>
          </a:p>
          <a:p>
            <a:pPr indent="-298450" lvl="2" marL="1371600" rtl="0" algn="l">
              <a:spcBef>
                <a:spcPts val="0"/>
              </a:spcBef>
              <a:spcAft>
                <a:spcPts val="0"/>
              </a:spcAft>
              <a:buSzPts val="1100"/>
              <a:buChar char="■"/>
            </a:pPr>
            <a:r>
              <a:rPr lang="en"/>
              <a:t>When something went wrong, it was documented and discussed as a team. If time allowed and the severity of the bug warranted attention so late in the project, the bug would be resolved.</a:t>
            </a:r>
            <a:endParaRPr/>
          </a:p>
          <a:p>
            <a:pPr indent="-298450" lvl="1" marL="914400" rtl="0" algn="l">
              <a:spcBef>
                <a:spcPts val="0"/>
              </a:spcBef>
              <a:spcAft>
                <a:spcPts val="0"/>
              </a:spcAft>
              <a:buSzPts val="1100"/>
              <a:buChar char="○"/>
            </a:pPr>
            <a:r>
              <a:rPr lang="en"/>
              <a:t>Go through our use case diagrams and activity diagrams in our app, make sure everything is up to snuff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 Features</a:t>
            </a:r>
            <a:endParaRPr/>
          </a:p>
        </p:txBody>
      </p:sp>
      <p:sp>
        <p:nvSpPr>
          <p:cNvPr id="161" name="Google Shape;161;p17"/>
          <p:cNvSpPr txBox="1"/>
          <p:nvPr>
            <p:ph idx="1" type="body"/>
          </p:nvPr>
        </p:nvSpPr>
        <p:spPr>
          <a:xfrm>
            <a:off x="1297500" y="1143375"/>
            <a:ext cx="7038900" cy="76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Main Goal: User accounts that can be signed into in order to make a unique experience for all</a:t>
            </a:r>
            <a:endParaRPr/>
          </a:p>
          <a:p>
            <a:pPr indent="0" lvl="0" marL="0" rtl="0" algn="l">
              <a:spcBef>
                <a:spcPts val="1200"/>
              </a:spcBef>
              <a:spcAft>
                <a:spcPts val="1200"/>
              </a:spcAft>
              <a:buNone/>
            </a:pPr>
            <a:r>
              <a:t/>
            </a:r>
            <a:endParaRPr/>
          </a:p>
        </p:txBody>
      </p:sp>
      <p:sp>
        <p:nvSpPr>
          <p:cNvPr id="162" name="Google Shape;162;p17"/>
          <p:cNvSpPr txBox="1"/>
          <p:nvPr/>
        </p:nvSpPr>
        <p:spPr>
          <a:xfrm>
            <a:off x="1297500" y="1691750"/>
            <a:ext cx="2998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To achieve this goal, all user profiles:</a:t>
            </a:r>
            <a:endParaRPr>
              <a:latin typeface="Lato"/>
              <a:ea typeface="Lato"/>
              <a:cs typeface="Lato"/>
              <a:sym typeface="Lato"/>
            </a:endParaRPr>
          </a:p>
        </p:txBody>
      </p:sp>
      <p:sp>
        <p:nvSpPr>
          <p:cNvPr id="163" name="Google Shape;163;p17"/>
          <p:cNvSpPr txBox="1"/>
          <p:nvPr/>
        </p:nvSpPr>
        <p:spPr>
          <a:xfrm>
            <a:off x="1722300" y="2019525"/>
            <a:ext cx="56994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Must Have</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Saved info including a monetary balance</a:t>
            </a:r>
            <a:endParaRPr>
              <a:solidFill>
                <a:schemeClr val="lt1"/>
              </a:solidFill>
              <a:latin typeface="Lato"/>
              <a:ea typeface="Lato"/>
              <a:cs typeface="Lato"/>
              <a:sym typeface="Lato"/>
            </a:endParaRPr>
          </a:p>
          <a:p>
            <a:pPr indent="-317500" lvl="2" marL="13716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Name, Zip Code, Email, Password</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Differences between the three user types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Should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way to increase/decrease their balance</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Could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customizable home page</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Custom profile photos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Won’t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Real currency used for their balance</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 Features</a:t>
            </a:r>
            <a:endParaRPr/>
          </a:p>
        </p:txBody>
      </p:sp>
      <p:sp>
        <p:nvSpPr>
          <p:cNvPr id="169" name="Google Shape;169;p18"/>
          <p:cNvSpPr txBox="1"/>
          <p:nvPr>
            <p:ph idx="1" type="body"/>
          </p:nvPr>
        </p:nvSpPr>
        <p:spPr>
          <a:xfrm>
            <a:off x="1043600" y="1617575"/>
            <a:ext cx="876900" cy="4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Workers</a:t>
            </a:r>
            <a:endParaRPr/>
          </a:p>
        </p:txBody>
      </p:sp>
      <p:sp>
        <p:nvSpPr>
          <p:cNvPr id="170" name="Google Shape;170;p18"/>
          <p:cNvSpPr txBox="1"/>
          <p:nvPr>
            <p:ph idx="1" type="body"/>
          </p:nvPr>
        </p:nvSpPr>
        <p:spPr>
          <a:xfrm>
            <a:off x="3610200" y="1617575"/>
            <a:ext cx="1119300" cy="53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Customers</a:t>
            </a:r>
            <a:endParaRPr/>
          </a:p>
        </p:txBody>
      </p:sp>
      <p:sp>
        <p:nvSpPr>
          <p:cNvPr id="171" name="Google Shape;171;p18"/>
          <p:cNvSpPr txBox="1"/>
          <p:nvPr>
            <p:ph idx="1" type="body"/>
          </p:nvPr>
        </p:nvSpPr>
        <p:spPr>
          <a:xfrm>
            <a:off x="6487450" y="1617575"/>
            <a:ext cx="876900" cy="4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Owners</a:t>
            </a:r>
            <a:endParaRPr/>
          </a:p>
        </p:txBody>
      </p:sp>
      <p:sp>
        <p:nvSpPr>
          <p:cNvPr id="172" name="Google Shape;172;p18"/>
          <p:cNvSpPr txBox="1"/>
          <p:nvPr/>
        </p:nvSpPr>
        <p:spPr>
          <a:xfrm>
            <a:off x="30750" y="1990400"/>
            <a:ext cx="27594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customize the type of jobs and the time they want to work</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customize a radius in which they want to work</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receive and begin work on available jobs</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Get paid 90% when jobs are complete</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review finished jobs</a:t>
            </a:r>
            <a:endParaRPr sz="1300">
              <a:solidFill>
                <a:schemeClr val="lt1"/>
              </a:solidFill>
              <a:latin typeface="Lato"/>
              <a:ea typeface="Lato"/>
              <a:cs typeface="Lato"/>
              <a:sym typeface="Lato"/>
            </a:endParaRPr>
          </a:p>
        </p:txBody>
      </p:sp>
      <p:sp>
        <p:nvSpPr>
          <p:cNvPr id="173" name="Google Shape;173;p18"/>
          <p:cNvSpPr txBox="1"/>
          <p:nvPr/>
        </p:nvSpPr>
        <p:spPr>
          <a:xfrm>
            <a:off x="2790150" y="1990400"/>
            <a:ext cx="27594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create new jobs</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Pays for completed jobs with their balance</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see the completion status of their jobs</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review workers after a job</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blacklist workers</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request a refund</a:t>
            </a:r>
            <a:endParaRPr sz="1300">
              <a:solidFill>
                <a:schemeClr val="lt1"/>
              </a:solidFill>
              <a:latin typeface="Lato"/>
              <a:ea typeface="Lato"/>
              <a:cs typeface="Lato"/>
              <a:sym typeface="Lato"/>
            </a:endParaRPr>
          </a:p>
        </p:txBody>
      </p:sp>
      <p:sp>
        <p:nvSpPr>
          <p:cNvPr id="174" name="Google Shape;174;p18"/>
          <p:cNvSpPr txBox="1"/>
          <p:nvPr/>
        </p:nvSpPr>
        <p:spPr>
          <a:xfrm>
            <a:off x="5624200" y="1990400"/>
            <a:ext cx="27594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create new job types (snow shoveling, etc.)</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Get paid 10% when a job is completed</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Can accept or deny refund requests sent by customers</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Profile Features</a:t>
            </a:r>
            <a:endParaRPr/>
          </a:p>
        </p:txBody>
      </p:sp>
      <p:sp>
        <p:nvSpPr>
          <p:cNvPr id="180" name="Google Shape;180;p19"/>
          <p:cNvSpPr txBox="1"/>
          <p:nvPr>
            <p:ph idx="1" type="body"/>
          </p:nvPr>
        </p:nvSpPr>
        <p:spPr>
          <a:xfrm>
            <a:off x="5857850" y="753350"/>
            <a:ext cx="2280900" cy="81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UML Diagram For All Users</a:t>
            </a:r>
            <a:endParaRPr/>
          </a:p>
        </p:txBody>
      </p:sp>
      <p:pic>
        <p:nvPicPr>
          <p:cNvPr id="181" name="Google Shape;181;p19"/>
          <p:cNvPicPr preferRelativeResize="0"/>
          <p:nvPr/>
        </p:nvPicPr>
        <p:blipFill>
          <a:blip r:embed="rId3">
            <a:alphaModFix/>
          </a:blip>
          <a:stretch>
            <a:fillRect/>
          </a:stretch>
        </p:blipFill>
        <p:spPr>
          <a:xfrm>
            <a:off x="5572200" y="1204200"/>
            <a:ext cx="3242225" cy="3649950"/>
          </a:xfrm>
          <a:prstGeom prst="rect">
            <a:avLst/>
          </a:prstGeom>
          <a:noFill/>
          <a:ln>
            <a:noFill/>
          </a:ln>
        </p:spPr>
      </p:pic>
      <p:sp>
        <p:nvSpPr>
          <p:cNvPr id="182" name="Google Shape;182;p19"/>
          <p:cNvSpPr txBox="1"/>
          <p:nvPr/>
        </p:nvSpPr>
        <p:spPr>
          <a:xfrm>
            <a:off x="2218325" y="1307850"/>
            <a:ext cx="34323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All users are mostly the same</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Owners have no unique properties</a:t>
            </a:r>
            <a:br>
              <a:rPr lang="en" sz="1300">
                <a:solidFill>
                  <a:schemeClr val="lt1"/>
                </a:solidFill>
                <a:latin typeface="Lato"/>
                <a:ea typeface="Lato"/>
                <a:cs typeface="Lato"/>
                <a:sym typeface="Lato"/>
              </a:rPr>
            </a:b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Both workers and customers have a rating created by reviews left for them </a:t>
            </a:r>
            <a:endParaRPr sz="1300">
              <a:solidFill>
                <a:schemeClr val="lt1"/>
              </a:solidFill>
              <a:latin typeface="Lato"/>
              <a:ea typeface="Lato"/>
              <a:cs typeface="Lato"/>
              <a:sym typeface="Lato"/>
            </a:endParaRPr>
          </a:p>
        </p:txBody>
      </p:sp>
      <p:pic>
        <p:nvPicPr>
          <p:cNvPr id="183" name="Google Shape;183;p19"/>
          <p:cNvPicPr preferRelativeResize="0"/>
          <p:nvPr/>
        </p:nvPicPr>
        <p:blipFill>
          <a:blip r:embed="rId4">
            <a:alphaModFix/>
          </a:blip>
          <a:stretch>
            <a:fillRect/>
          </a:stretch>
        </p:blipFill>
        <p:spPr>
          <a:xfrm>
            <a:off x="152400" y="2845650"/>
            <a:ext cx="3740785" cy="2145450"/>
          </a:xfrm>
          <a:prstGeom prst="rect">
            <a:avLst/>
          </a:prstGeom>
          <a:noFill/>
          <a:ln>
            <a:noFill/>
          </a:ln>
        </p:spPr>
      </p:pic>
      <p:sp>
        <p:nvSpPr>
          <p:cNvPr id="184" name="Google Shape;184;p19"/>
          <p:cNvSpPr txBox="1"/>
          <p:nvPr/>
        </p:nvSpPr>
        <p:spPr>
          <a:xfrm>
            <a:off x="131625" y="2379300"/>
            <a:ext cx="201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Customer Sign Up Page</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Authentication and Access</a:t>
            </a:r>
            <a:endParaRPr/>
          </a:p>
        </p:txBody>
      </p:sp>
      <p:sp>
        <p:nvSpPr>
          <p:cNvPr id="190" name="Google Shape;190;p20"/>
          <p:cNvSpPr txBox="1"/>
          <p:nvPr>
            <p:ph idx="1" type="body"/>
          </p:nvPr>
        </p:nvSpPr>
        <p:spPr>
          <a:xfrm>
            <a:off x="1460550" y="1022775"/>
            <a:ext cx="7038900" cy="681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305"/>
              <a:t>Main Goal: Users to be able to login to account with protected data</a:t>
            </a:r>
            <a:endParaRPr sz="1305"/>
          </a:p>
          <a:p>
            <a:pPr indent="0" lvl="0" marL="0" rtl="0" algn="l">
              <a:lnSpc>
                <a:spcPct val="105000"/>
              </a:lnSpc>
              <a:spcBef>
                <a:spcPts val="1200"/>
              </a:spcBef>
              <a:spcAft>
                <a:spcPts val="1200"/>
              </a:spcAft>
              <a:buSzPts val="935"/>
              <a:buNone/>
            </a:pPr>
            <a:r>
              <a:t/>
            </a:r>
            <a:endParaRPr sz="1105"/>
          </a:p>
        </p:txBody>
      </p:sp>
      <p:sp>
        <p:nvSpPr>
          <p:cNvPr id="191" name="Google Shape;191;p20"/>
          <p:cNvSpPr txBox="1"/>
          <p:nvPr/>
        </p:nvSpPr>
        <p:spPr>
          <a:xfrm>
            <a:off x="1460550" y="1445225"/>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To achieve this goal:</a:t>
            </a:r>
            <a:endParaRPr sz="1300"/>
          </a:p>
        </p:txBody>
      </p:sp>
      <p:sp>
        <p:nvSpPr>
          <p:cNvPr id="192" name="Google Shape;192;p20"/>
          <p:cNvSpPr txBox="1"/>
          <p:nvPr/>
        </p:nvSpPr>
        <p:spPr>
          <a:xfrm>
            <a:off x="1052425" y="1967500"/>
            <a:ext cx="64407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Must Have</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 encrypted password</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 unique username</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 unique email</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Should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strong original password</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Could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feature to stay logged in even when the browser window is closed</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 automatic timeout log out</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Won’t Have: </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Real credit card information security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Authentication and Access</a:t>
            </a:r>
            <a:endParaRPr/>
          </a:p>
        </p:txBody>
      </p:sp>
      <p:sp>
        <p:nvSpPr>
          <p:cNvPr id="198" name="Google Shape;198;p21"/>
          <p:cNvSpPr txBox="1"/>
          <p:nvPr>
            <p:ph idx="1" type="body"/>
          </p:nvPr>
        </p:nvSpPr>
        <p:spPr>
          <a:xfrm>
            <a:off x="4431950" y="1493375"/>
            <a:ext cx="4601100" cy="389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user is allowed to create their own personalized password and username.  Through the django framework the password is encrypted in the database. When a user attempts to use the login page, the system searches the database to ensure that the username exists. If it does, they are logged in with their original username and the encrypted password for safety. </a:t>
            </a:r>
            <a:r>
              <a:rPr lang="en" sz="1500"/>
              <a:t>Afterwards</a:t>
            </a:r>
            <a:r>
              <a:rPr lang="en" sz="1500"/>
              <a:t>, they are directed to their individual pages with options tailored to the user type. Each page contains a logout button at the top of the page to exit their account. </a:t>
            </a:r>
            <a:endParaRPr sz="1500"/>
          </a:p>
        </p:txBody>
      </p:sp>
      <p:pic>
        <p:nvPicPr>
          <p:cNvPr id="199" name="Google Shape;199;p21"/>
          <p:cNvPicPr preferRelativeResize="0"/>
          <p:nvPr/>
        </p:nvPicPr>
        <p:blipFill>
          <a:blip r:embed="rId3">
            <a:alphaModFix/>
          </a:blip>
          <a:stretch>
            <a:fillRect/>
          </a:stretch>
        </p:blipFill>
        <p:spPr>
          <a:xfrm>
            <a:off x="206825" y="2067750"/>
            <a:ext cx="4053076" cy="2325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