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73" r:id="rId6"/>
    <p:sldId id="298" r:id="rId7"/>
    <p:sldId id="299" r:id="rId8"/>
    <p:sldId id="300" r:id="rId9"/>
    <p:sldId id="301" r:id="rId10"/>
    <p:sldId id="302" r:id="rId11"/>
    <p:sldId id="307" r:id="rId12"/>
    <p:sldId id="303" r:id="rId13"/>
    <p:sldId id="304" r:id="rId14"/>
    <p:sldId id="305" r:id="rId15"/>
    <p:sldId id="306" r:id="rId1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C0C0C0"/>
    <a:srgbClr val="FFFF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5" autoAdjust="0"/>
    <p:restoredTop sz="98705" autoAdjust="0"/>
  </p:normalViewPr>
  <p:slideViewPr>
    <p:cSldViewPr>
      <p:cViewPr varScale="1">
        <p:scale>
          <a:sx n="142" d="100"/>
          <a:sy n="142" d="100"/>
        </p:scale>
        <p:origin x="111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504" y="4837618"/>
            <a:ext cx="2133600" cy="273844"/>
          </a:xfrm>
          <a:prstGeom prst="rect">
            <a:avLst/>
          </a:prstGeom>
        </p:spPr>
        <p:txBody>
          <a:bodyPr/>
          <a:lstStyle/>
          <a:p>
            <a:fld id="{51ADBFE0-53F8-486C-9854-E480A85B5C11}" type="datetimeFigureOut">
              <a:rPr lang="fr-FR" smtClean="0"/>
              <a:t>01/03/2018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256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DC7CFE36-41CD-405D-A6E8-11D64EFF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58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504" y="4837618"/>
            <a:ext cx="2133600" cy="273844"/>
          </a:xfrm>
          <a:prstGeom prst="rect">
            <a:avLst/>
          </a:prstGeom>
        </p:spPr>
        <p:txBody>
          <a:bodyPr/>
          <a:lstStyle/>
          <a:p>
            <a:fld id="{51ADBFE0-53F8-486C-9854-E480A85B5C11}" type="datetimeFigureOut">
              <a:rPr lang="fr-FR" smtClean="0"/>
              <a:t>01/03/2018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256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DC7CFE36-41CD-405D-A6E8-11D64EFF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66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504" y="4837618"/>
            <a:ext cx="2133600" cy="273844"/>
          </a:xfrm>
          <a:prstGeom prst="rect">
            <a:avLst/>
          </a:prstGeom>
        </p:spPr>
        <p:txBody>
          <a:bodyPr/>
          <a:lstStyle/>
          <a:p>
            <a:fld id="{51ADBFE0-53F8-486C-9854-E480A85B5C11}" type="datetimeFigureOut">
              <a:rPr lang="fr-FR" smtClean="0"/>
              <a:t>01/03/2018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256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DC7CFE36-41CD-405D-A6E8-11D64EFF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42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504" y="4837618"/>
            <a:ext cx="2133600" cy="273844"/>
          </a:xfrm>
          <a:prstGeom prst="rect">
            <a:avLst/>
          </a:prstGeom>
        </p:spPr>
        <p:txBody>
          <a:bodyPr/>
          <a:lstStyle/>
          <a:p>
            <a:fld id="{51ADBFE0-53F8-486C-9854-E480A85B5C11}" type="datetimeFigureOut">
              <a:rPr lang="fr-FR" smtClean="0"/>
              <a:t>01/03/2018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256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DC7CFE36-41CD-405D-A6E8-11D64EFF78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70"/>
            <a:ext cx="3240360" cy="329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161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504" y="4837618"/>
            <a:ext cx="2133600" cy="273844"/>
          </a:xfrm>
          <a:prstGeom prst="rect">
            <a:avLst/>
          </a:prstGeom>
        </p:spPr>
        <p:txBody>
          <a:bodyPr/>
          <a:lstStyle/>
          <a:p>
            <a:fld id="{51ADBFE0-53F8-486C-9854-E480A85B5C11}" type="datetimeFigureOut">
              <a:rPr lang="fr-FR" smtClean="0"/>
              <a:t>01/03/2018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256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DC7CFE36-41CD-405D-A6E8-11D64EFF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85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7504" y="4837618"/>
            <a:ext cx="2133600" cy="273844"/>
          </a:xfrm>
          <a:prstGeom prst="rect">
            <a:avLst/>
          </a:prstGeom>
        </p:spPr>
        <p:txBody>
          <a:bodyPr/>
          <a:lstStyle/>
          <a:p>
            <a:fld id="{51ADBFE0-53F8-486C-9854-E480A85B5C11}" type="datetimeFigureOut">
              <a:rPr lang="fr-FR" smtClean="0"/>
              <a:t>01/03/2018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876256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DC7CFE36-41CD-405D-A6E8-11D64EFF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8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7504" y="4837618"/>
            <a:ext cx="2133600" cy="273844"/>
          </a:xfrm>
          <a:prstGeom prst="rect">
            <a:avLst/>
          </a:prstGeom>
        </p:spPr>
        <p:txBody>
          <a:bodyPr/>
          <a:lstStyle/>
          <a:p>
            <a:fld id="{51ADBFE0-53F8-486C-9854-E480A85B5C11}" type="datetimeFigureOut">
              <a:rPr lang="fr-FR" smtClean="0"/>
              <a:t>01/03/2018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876256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DC7CFE36-41CD-405D-A6E8-11D64EFF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7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07504" y="4837618"/>
            <a:ext cx="2133600" cy="273844"/>
          </a:xfrm>
          <a:prstGeom prst="rect">
            <a:avLst/>
          </a:prstGeom>
        </p:spPr>
        <p:txBody>
          <a:bodyPr/>
          <a:lstStyle/>
          <a:p>
            <a:fld id="{51ADBFE0-53F8-486C-9854-E480A85B5C11}" type="datetimeFigureOut">
              <a:rPr lang="fr-FR" smtClean="0"/>
              <a:t>01/03/2018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876256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DC7CFE36-41CD-405D-A6E8-11D64EFF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32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7504" y="4837618"/>
            <a:ext cx="2133600" cy="273844"/>
          </a:xfrm>
          <a:prstGeom prst="rect">
            <a:avLst/>
          </a:prstGeom>
        </p:spPr>
        <p:txBody>
          <a:bodyPr/>
          <a:lstStyle/>
          <a:p>
            <a:fld id="{51ADBFE0-53F8-486C-9854-E480A85B5C11}" type="datetimeFigureOut">
              <a:rPr lang="fr-FR" smtClean="0"/>
              <a:t>01/03/2018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876256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DC7CFE36-41CD-405D-A6E8-11D64EFF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13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7504" y="4837618"/>
            <a:ext cx="2133600" cy="273844"/>
          </a:xfrm>
          <a:prstGeom prst="rect">
            <a:avLst/>
          </a:prstGeom>
        </p:spPr>
        <p:txBody>
          <a:bodyPr/>
          <a:lstStyle/>
          <a:p>
            <a:fld id="{51ADBFE0-53F8-486C-9854-E480A85B5C11}" type="datetimeFigureOut">
              <a:rPr lang="fr-FR" smtClean="0"/>
              <a:t>01/03/2018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876256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DC7CFE36-41CD-405D-A6E8-11D64EFF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70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7504" y="4837618"/>
            <a:ext cx="2133600" cy="273844"/>
          </a:xfrm>
          <a:prstGeom prst="rect">
            <a:avLst/>
          </a:prstGeom>
        </p:spPr>
        <p:txBody>
          <a:bodyPr/>
          <a:lstStyle/>
          <a:p>
            <a:fld id="{51ADBFE0-53F8-486C-9854-E480A85B5C11}" type="datetimeFigureOut">
              <a:rPr lang="fr-FR" smtClean="0"/>
              <a:t>01/03/2018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876256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DC7CFE36-41CD-405D-A6E8-11D64EFF7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m.fayat.com/var/plain_site/storage/images/site-du-groupe/actualites/fayat-batiment-remporte-le-palais-des-sports-d-aix-en-provence/psa1/99014-1-fre-FR/PSA1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699542"/>
            <a:ext cx="9144000" cy="439248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utoShape 2" descr="Affichage de IMG_20160722_082746.jpg en cours...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7574"/>
            <a:ext cx="8229600" cy="360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72" y="-4162"/>
            <a:ext cx="9144000" cy="699542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3767" y="7937"/>
            <a:ext cx="853122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511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Buxton Sketch" panose="03080500000500000004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Buxton Sketch" panose="03080500000500000004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Buxton Sketch" panose="030805000005000000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Buxton Sketch" panose="030805000005000000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Buxton Sketch" panose="030805000005000000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Buxton Sketch" panose="030805000005000000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67944" y="2355726"/>
            <a:ext cx="2840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solidFill>
                  <a:schemeClr val="tx2"/>
                </a:solidFill>
                <a:latin typeface="Swis721 Blk BT" panose="020B0904030502020204" pitchFamily="34" charset="0"/>
              </a:rPr>
              <a:t>FRED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9952" y="3363838"/>
            <a:ext cx="497283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Architecture</a:t>
            </a:r>
          </a:p>
          <a:p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et méthode de développement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anose="03080500000500000004" pitchFamily="66" charset="0"/>
              </a:rPr>
              <a:t>Vendredi 23 août 2016</a:t>
            </a:r>
          </a:p>
        </p:txBody>
      </p:sp>
    </p:spTree>
    <p:extLst>
      <p:ext uri="{BB962C8B-B14F-4D97-AF65-F5344CB8AC3E}">
        <p14:creationId xmlns:p14="http://schemas.microsoft.com/office/powerpoint/2010/main" val="128984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71550"/>
            <a:ext cx="9144000" cy="432048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Swis721 LtEx BT" panose="020B0505020202020204" pitchFamily="34" charset="0"/>
              </a:rPr>
              <a:t>Principes et pattern </a:t>
            </a:r>
            <a:r>
              <a:rPr lang="fr-FR" sz="2000" dirty="0" err="1">
                <a:latin typeface="Swis721 LtEx BT" panose="020B0505020202020204" pitchFamily="34" charset="0"/>
              </a:rPr>
              <a:t>frontend</a:t>
            </a:r>
            <a:r>
              <a:rPr lang="fr-FR" sz="2000" dirty="0">
                <a:latin typeface="Swis721 LtEx BT" panose="020B0505020202020204" pitchFamily="34" charset="0"/>
              </a:rPr>
              <a:t> : structure service.js</a:t>
            </a:r>
            <a:endParaRPr lang="fr-FR" sz="2000" b="1" dirty="0">
              <a:latin typeface="Swis721 LtEx BT" panose="020B0505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3767" y="7937"/>
            <a:ext cx="9130233" cy="691605"/>
          </a:xfrm>
        </p:spPr>
        <p:txBody>
          <a:bodyPr/>
          <a:lstStyle/>
          <a:p>
            <a:r>
              <a:rPr lang="fr-FR" dirty="0">
                <a:latin typeface="Segoe UI Semibold" panose="020B0702040204020203" pitchFamily="34" charset="0"/>
              </a:rPr>
              <a:t>Présentation architecture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67544" y="1347614"/>
            <a:ext cx="4737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à disposition des appels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Code générique pour factorisation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Injection de dépendances du service dans le controleur.js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64" y="1314433"/>
            <a:ext cx="2694145" cy="334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H="1">
            <a:off x="7194136" y="3781122"/>
            <a:ext cx="16983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5205148" y="3771294"/>
            <a:ext cx="849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058" y="3614402"/>
            <a:ext cx="2520280" cy="101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12149"/>
            <a:ext cx="4885159" cy="19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cteur droit avec flèche 29"/>
          <p:cNvCxnSpPr/>
          <p:nvPr/>
        </p:nvCxnSpPr>
        <p:spPr>
          <a:xfrm flipH="1">
            <a:off x="4355976" y="1347614"/>
            <a:ext cx="1491088" cy="1464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56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71550"/>
            <a:ext cx="9144000" cy="432048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Swis721 LtEx BT" panose="020B0505020202020204" pitchFamily="34" charset="0"/>
              </a:rPr>
              <a:t>Méthodologie de développement : TDD</a:t>
            </a:r>
          </a:p>
          <a:p>
            <a:pPr marL="742950" lvl="2" indent="-342900">
              <a:buFont typeface="+mj-lt"/>
              <a:buAutoNum type="arabicPeriod"/>
            </a:pPr>
            <a:endParaRPr lang="fr-FR" sz="1600" b="1" dirty="0">
              <a:latin typeface="Swis721 LtEx BT" panose="020B0505020202020204" pitchFamily="34" charset="0"/>
            </a:endParaRPr>
          </a:p>
          <a:p>
            <a:pPr marL="742950" lvl="2" indent="-342900">
              <a:buFont typeface="+mj-lt"/>
              <a:buAutoNum type="arabicPeriod"/>
            </a:pPr>
            <a:r>
              <a:rPr lang="fr-FR" sz="1600" b="1" dirty="0">
                <a:latin typeface="Swis721 LtEx BT" panose="020B0505020202020204" pitchFamily="34" charset="0"/>
              </a:rPr>
              <a:t>Création de la source de données et de l’entité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FR" sz="1600" b="1" dirty="0">
                <a:latin typeface="Swis721 LtEx BT" panose="020B0505020202020204" pitchFamily="34" charset="0"/>
              </a:rPr>
              <a:t>Création des classes vides repository et manager avec leur interface respective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FR" sz="1600" b="1" dirty="0">
                <a:latin typeface="Swis721 LtEx BT" panose="020B0505020202020204" pitchFamily="34" charset="0"/>
              </a:rPr>
              <a:t>Création des tests unitaires de bases (CRUD)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FR" sz="1600" b="1" dirty="0">
                <a:latin typeface="Swis721 LtEx BT" panose="020B0505020202020204" pitchFamily="34" charset="0"/>
              </a:rPr>
              <a:t>Vérification de la non-validité des tests de bases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FR" sz="1600" b="1" dirty="0">
                <a:latin typeface="Swis721 LtEx BT" panose="020B0505020202020204" pitchFamily="34" charset="0"/>
              </a:rPr>
              <a:t>Implémentation des méthodes business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FR" sz="1600" b="1" dirty="0">
                <a:latin typeface="Swis721 LtEx BT" panose="020B0505020202020204" pitchFamily="34" charset="0"/>
              </a:rPr>
              <a:t>Vérification de la validité des tests de bases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FR" sz="1600" b="1" dirty="0">
                <a:latin typeface="Swis721 LtEx BT" panose="020B0505020202020204" pitchFamily="34" charset="0"/>
              </a:rPr>
              <a:t>Création des tests avancés (méthode business de vérification des règles de gestion)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FR" sz="1600" b="1" dirty="0">
                <a:latin typeface="Swis721 LtEx BT" panose="020B0505020202020204" pitchFamily="34" charset="0"/>
              </a:rPr>
              <a:t>Vérification de la validité des tests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3767" y="7937"/>
            <a:ext cx="9130233" cy="691605"/>
          </a:xfrm>
        </p:spPr>
        <p:txBody>
          <a:bodyPr/>
          <a:lstStyle/>
          <a:p>
            <a:r>
              <a:rPr lang="fr-FR" dirty="0">
                <a:latin typeface="Segoe UI Semibold" panose="020B0702040204020203" pitchFamily="34" charset="0"/>
              </a:rPr>
              <a:t>Présentation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066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71550"/>
            <a:ext cx="9144000" cy="432048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Swis721 LtEx BT" panose="020B0505020202020204" pitchFamily="34" charset="0"/>
              </a:rPr>
              <a:t>Méthodologie de développement : TFS et gestion des sources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fr-FR" sz="2000" dirty="0">
              <a:latin typeface="Swis721 LtEx BT" panose="020B0505020202020204" pitchFamily="34" charset="0"/>
            </a:endParaRPr>
          </a:p>
          <a:p>
            <a:pPr marL="742950" lvl="2" indent="-342900"/>
            <a:r>
              <a:rPr lang="fr-FR" sz="1600" dirty="0">
                <a:latin typeface="Swis721 LtEx BT" panose="020B0505020202020204" pitchFamily="34" charset="0"/>
              </a:rPr>
              <a:t>Penser à Check-out tous les matins</a:t>
            </a:r>
          </a:p>
          <a:p>
            <a:pPr marL="742950" lvl="2" indent="-342900"/>
            <a:r>
              <a:rPr lang="fr-FR" sz="1600" dirty="0">
                <a:latin typeface="Swis721 LtEx BT" panose="020B0505020202020204" pitchFamily="34" charset="0"/>
              </a:rPr>
              <a:t>Visual Studio : paramétrage : Tools &gt; options &gt; recherche « Source »</a:t>
            </a:r>
            <a:br>
              <a:rPr lang="fr-FR" sz="1600" dirty="0">
                <a:latin typeface="Swis721 LtEx BT" panose="020B0505020202020204" pitchFamily="34" charset="0"/>
              </a:rPr>
            </a:br>
            <a:r>
              <a:rPr lang="fr-FR" sz="1600" dirty="0">
                <a:latin typeface="Swis721 LtEx BT" panose="020B0505020202020204" pitchFamily="34" charset="0"/>
              </a:rPr>
              <a:t>Décocher « Tenter de résoudre les conflits automatiquement »</a:t>
            </a:r>
          </a:p>
          <a:p>
            <a:pPr marL="742950" lvl="2" indent="-342900"/>
            <a:r>
              <a:rPr lang="fr-FR" sz="1600" dirty="0">
                <a:latin typeface="Swis721 LtEx BT" panose="020B0505020202020204" pitchFamily="34" charset="0"/>
              </a:rPr>
              <a:t>Visual Studio : Tools &gt; options &gt; Editeur de texte &gt; Tabulation 2 caractères</a:t>
            </a:r>
          </a:p>
          <a:p>
            <a:pPr marL="742950" lvl="2" indent="-342900"/>
            <a:r>
              <a:rPr lang="fr-FR" sz="1600" dirty="0">
                <a:latin typeface="Swis721 LtEx BT" panose="020B0505020202020204" pitchFamily="34" charset="0"/>
              </a:rPr>
              <a:t>Check-in impossible sans tâche attachée</a:t>
            </a:r>
          </a:p>
          <a:p>
            <a:pPr marL="742950" lvl="2" indent="-342900"/>
            <a:r>
              <a:rPr lang="fr-FR" sz="1600" dirty="0" err="1">
                <a:latin typeface="Swis721 LtEx BT" panose="020B0505020202020204" pitchFamily="34" charset="0"/>
              </a:rPr>
              <a:t>Build</a:t>
            </a:r>
            <a:r>
              <a:rPr lang="fr-FR" sz="1600" dirty="0">
                <a:latin typeface="Swis721 LtEx BT" panose="020B0505020202020204" pitchFamily="34" charset="0"/>
              </a:rPr>
              <a:t> automatique bloquant lors du check-in</a:t>
            </a:r>
          </a:p>
          <a:p>
            <a:pPr marL="742950" lvl="2" indent="-342900"/>
            <a:r>
              <a:rPr lang="fr-FR" sz="1600" dirty="0">
                <a:latin typeface="Swis721 LtEx BT" panose="020B0505020202020204" pitchFamily="34" charset="0"/>
              </a:rPr>
              <a:t>Vérifier la validité des tests unitaires avant check-in</a:t>
            </a:r>
          </a:p>
          <a:p>
            <a:pPr marL="742950" lvl="2" indent="-342900"/>
            <a:r>
              <a:rPr lang="fr-FR" sz="1600" dirty="0">
                <a:latin typeface="Swis721 LtEx BT" panose="020B0505020202020204" pitchFamily="34" charset="0"/>
              </a:rPr>
              <a:t>Penser à mettre à jour les valeurs </a:t>
            </a:r>
            <a:r>
              <a:rPr lang="fr-FR" sz="1600" dirty="0" err="1">
                <a:latin typeface="Swis721 LtEx BT" panose="020B0505020202020204" pitchFamily="34" charset="0"/>
              </a:rPr>
              <a:t>completed</a:t>
            </a:r>
            <a:r>
              <a:rPr lang="fr-FR" sz="1600" dirty="0">
                <a:latin typeface="Swis721 LtEx BT" panose="020B0505020202020204" pitchFamily="34" charset="0"/>
              </a:rPr>
              <a:t> / </a:t>
            </a:r>
            <a:r>
              <a:rPr lang="fr-FR" sz="1600" dirty="0" err="1">
                <a:latin typeface="Swis721 LtEx BT" panose="020B0505020202020204" pitchFamily="34" charset="0"/>
              </a:rPr>
              <a:t>remaining</a:t>
            </a:r>
            <a:r>
              <a:rPr lang="fr-FR" sz="1600" dirty="0">
                <a:latin typeface="Swis721 LtEx BT" panose="020B0505020202020204" pitchFamily="34" charset="0"/>
              </a:rPr>
              <a:t> chaque soir et idéalement après chaque check-in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fr-FR" sz="1600" dirty="0">
              <a:latin typeface="Swis721 LtEx BT" panose="020B0505020202020204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3767" y="7937"/>
            <a:ext cx="9130233" cy="691605"/>
          </a:xfrm>
        </p:spPr>
        <p:txBody>
          <a:bodyPr/>
          <a:lstStyle/>
          <a:p>
            <a:r>
              <a:rPr lang="fr-FR" dirty="0">
                <a:latin typeface="Segoe UI Semibold" panose="020B0702040204020203" pitchFamily="34" charset="0"/>
              </a:rPr>
              <a:t>Présentation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1673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67" y="7937"/>
            <a:ext cx="9130233" cy="691605"/>
          </a:xfrm>
        </p:spPr>
        <p:txBody>
          <a:bodyPr>
            <a:normAutofit/>
          </a:bodyPr>
          <a:lstStyle/>
          <a:p>
            <a:r>
              <a:rPr lang="fr-FR" dirty="0">
                <a:latin typeface="Segoe UI Semibold" panose="020B0702040204020203" pitchFamily="34" charset="0"/>
              </a:rPr>
              <a:t>Ordre du jour</a:t>
            </a:r>
            <a:endParaRPr lang="fr-FR" sz="3600" dirty="0">
              <a:latin typeface="Segoe UI Semibold" panose="020B0702040204020203" pitchFamily="34" charset="0"/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Swis721 LtEx BT" panose="020B0505020202020204" pitchFamily="34" charset="0"/>
              </a:rPr>
              <a:t>Présentation architecture</a:t>
            </a:r>
          </a:p>
          <a:p>
            <a:pPr lvl="1"/>
            <a:r>
              <a:rPr lang="fr-FR" sz="2000" dirty="0">
                <a:latin typeface="Swis721 LtEx BT" panose="020B0505020202020204" pitchFamily="34" charset="0"/>
              </a:rPr>
              <a:t>Structure solution et dépendances</a:t>
            </a:r>
          </a:p>
          <a:p>
            <a:pPr lvl="1"/>
            <a:r>
              <a:rPr lang="fr-FR" sz="2000" dirty="0">
                <a:latin typeface="Swis721 LtEx BT" panose="020B0505020202020204" pitchFamily="34" charset="0"/>
              </a:rPr>
              <a:t>Principes et pattern </a:t>
            </a:r>
            <a:r>
              <a:rPr lang="fr-FR" sz="2000" dirty="0" err="1">
                <a:latin typeface="Swis721 LtEx BT" panose="020B0505020202020204" pitchFamily="34" charset="0"/>
              </a:rPr>
              <a:t>backend</a:t>
            </a:r>
            <a:endParaRPr lang="fr-FR" sz="2000" dirty="0">
              <a:latin typeface="Swis721 LtEx BT" panose="020B0505020202020204" pitchFamily="34" charset="0"/>
            </a:endParaRPr>
          </a:p>
          <a:p>
            <a:pPr lvl="1"/>
            <a:r>
              <a:rPr lang="fr-FR" sz="2000" dirty="0">
                <a:latin typeface="Swis721 LtEx BT" panose="020B0505020202020204" pitchFamily="34" charset="0"/>
              </a:rPr>
              <a:t>Principes et pattern </a:t>
            </a:r>
            <a:r>
              <a:rPr lang="fr-FR" sz="2000" dirty="0" err="1">
                <a:latin typeface="Swis721 LtEx BT" panose="020B0505020202020204" pitchFamily="34" charset="0"/>
              </a:rPr>
              <a:t>frontend</a:t>
            </a:r>
            <a:endParaRPr lang="fr-FR" sz="2000" dirty="0">
              <a:latin typeface="Swis721 LtEx BT" panose="020B0505020202020204" pitchFamily="34" charset="0"/>
            </a:endParaRPr>
          </a:p>
          <a:p>
            <a:pPr marL="457200" lvl="1" indent="0">
              <a:buNone/>
            </a:pPr>
            <a:endParaRPr lang="fr-FR" sz="2000" dirty="0">
              <a:latin typeface="Swis721 LtEx BT" panose="020B0505020202020204" pitchFamily="34" charset="0"/>
            </a:endParaRPr>
          </a:p>
          <a:p>
            <a:r>
              <a:rPr lang="fr-FR" sz="2800" dirty="0">
                <a:latin typeface="Swis721 LtEx BT" panose="020B0505020202020204" pitchFamily="34" charset="0"/>
              </a:rPr>
              <a:t>Méthodologie de développement</a:t>
            </a:r>
          </a:p>
          <a:p>
            <a:pPr lvl="1"/>
            <a:r>
              <a:rPr lang="fr-FR" sz="2000" dirty="0">
                <a:latin typeface="Swis721 LtEx BT" panose="020B0505020202020204" pitchFamily="34" charset="0"/>
              </a:rPr>
              <a:t>TDD</a:t>
            </a:r>
          </a:p>
          <a:p>
            <a:pPr lvl="1"/>
            <a:r>
              <a:rPr lang="fr-FR" sz="2000" dirty="0">
                <a:latin typeface="Swis721 LtEx BT" panose="020B0505020202020204" pitchFamily="34" charset="0"/>
              </a:rPr>
              <a:t>TFS et Gestion de sources</a:t>
            </a:r>
          </a:p>
        </p:txBody>
      </p:sp>
    </p:spTree>
    <p:extLst>
      <p:ext uri="{BB962C8B-B14F-4D97-AF65-F5344CB8AC3E}">
        <p14:creationId xmlns:p14="http://schemas.microsoft.com/office/powerpoint/2010/main" val="231131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67" y="7937"/>
            <a:ext cx="9130233" cy="691605"/>
          </a:xfrm>
        </p:spPr>
        <p:txBody>
          <a:bodyPr/>
          <a:lstStyle/>
          <a:p>
            <a:r>
              <a:rPr lang="fr-FR" dirty="0">
                <a:latin typeface="Segoe UI Semibold" panose="020B0702040204020203" pitchFamily="34" charset="0"/>
              </a:rPr>
              <a:t>Présentation 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71550"/>
            <a:ext cx="9144000" cy="437195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Swis721 LtEx BT" panose="020B0505020202020204" pitchFamily="34" charset="0"/>
              </a:rPr>
              <a:t>Structure solution et dépendances</a:t>
            </a:r>
          </a:p>
          <a:p>
            <a:pPr marL="0" indent="0">
              <a:buNone/>
            </a:pPr>
            <a:endParaRPr lang="fr-FR" sz="2000" dirty="0">
              <a:latin typeface="Swis721 LtEx BT" panose="020B0505020202020204" pitchFamily="34" charset="0"/>
            </a:endParaRPr>
          </a:p>
        </p:txBody>
      </p:sp>
      <p:sp>
        <p:nvSpPr>
          <p:cNvPr id="7" name="AutoShape 2" descr="Résultat de recherche d'images pour &quot;databa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120172" y="2367044"/>
            <a:ext cx="828092" cy="15008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08 - Tests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11660" y="2367044"/>
            <a:ext cx="1296144" cy="150085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07 – Shared Layer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93800" y="3334153"/>
            <a:ext cx="1656184" cy="33330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05 – Data Access Layer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93800" y="2571750"/>
            <a:ext cx="1656184" cy="33330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04 – Business Layer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99892" y="1829035"/>
            <a:ext cx="1656184" cy="33330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03 – Presentation Layer</a:t>
            </a:r>
          </a:p>
        </p:txBody>
      </p:sp>
      <p:cxnSp>
        <p:nvCxnSpPr>
          <p:cNvPr id="6" name="Connecteur droit avec flèche 5"/>
          <p:cNvCxnSpPr>
            <a:stCxn id="21" idx="2"/>
            <a:endCxn id="20" idx="0"/>
          </p:cNvCxnSpPr>
          <p:nvPr/>
        </p:nvCxnSpPr>
        <p:spPr>
          <a:xfrm flipH="1">
            <a:off x="4421892" y="2162337"/>
            <a:ext cx="6092" cy="409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2"/>
            <a:endCxn id="19" idx="0"/>
          </p:cNvCxnSpPr>
          <p:nvPr/>
        </p:nvCxnSpPr>
        <p:spPr>
          <a:xfrm>
            <a:off x="4421892" y="2905052"/>
            <a:ext cx="0" cy="429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807804" y="2715518"/>
            <a:ext cx="792088" cy="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9" idx="1"/>
          </p:cNvCxnSpPr>
          <p:nvPr/>
        </p:nvCxnSpPr>
        <p:spPr>
          <a:xfrm flipH="1">
            <a:off x="2801712" y="3500804"/>
            <a:ext cx="792088" cy="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20" idx="3"/>
          </p:cNvCxnSpPr>
          <p:nvPr/>
        </p:nvCxnSpPr>
        <p:spPr>
          <a:xfrm flipH="1">
            <a:off x="5249984" y="2738401"/>
            <a:ext cx="870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5249984" y="3501052"/>
            <a:ext cx="87018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7" idx="2"/>
            <a:endCxn id="18" idx="2"/>
          </p:cNvCxnSpPr>
          <p:nvPr/>
        </p:nvCxnSpPr>
        <p:spPr>
          <a:xfrm rot="5400000">
            <a:off x="4346975" y="1680651"/>
            <a:ext cx="12700" cy="437448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9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67" y="7937"/>
            <a:ext cx="9130233" cy="691605"/>
          </a:xfrm>
        </p:spPr>
        <p:txBody>
          <a:bodyPr/>
          <a:lstStyle/>
          <a:p>
            <a:r>
              <a:rPr lang="fr-FR" dirty="0">
                <a:latin typeface="Segoe UI Semibold" panose="020B0702040204020203" pitchFamily="34" charset="0"/>
              </a:rPr>
              <a:t>Présentation 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71550"/>
            <a:ext cx="9144000" cy="432048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Swis721 LtEx BT" panose="020B0505020202020204" pitchFamily="34" charset="0"/>
              </a:rPr>
              <a:t>Détails de la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0116" y="3696634"/>
            <a:ext cx="1420336" cy="6537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EntityRepository</a:t>
            </a:r>
          </a:p>
        </p:txBody>
      </p:sp>
      <p:sp>
        <p:nvSpPr>
          <p:cNvPr id="7" name="AutoShape 2" descr="Résultat de recherche d'images pour &quot;databas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710116" y="2856418"/>
            <a:ext cx="1420336" cy="65644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EntityManager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710116" y="2066548"/>
            <a:ext cx="1420336" cy="65644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EntityControllerAPI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3968" y="1597446"/>
            <a:ext cx="1008112" cy="275293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Framework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36096" y="1597446"/>
            <a:ext cx="1008112" cy="275293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Framework</a:t>
            </a:r>
          </a:p>
          <a:p>
            <a:pPr algn="ctr"/>
            <a:r>
              <a:rPr lang="fr-FR" sz="1400" dirty="0"/>
              <a:t>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1680" y="2462788"/>
            <a:ext cx="864096" cy="18778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Entities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91680" y="1597447"/>
            <a:ext cx="864096" cy="721326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Models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9552" y="2856418"/>
            <a:ext cx="1008405" cy="149396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Business</a:t>
            </a:r>
          </a:p>
          <a:p>
            <a:pPr algn="ctr"/>
            <a:r>
              <a:rPr lang="fr-FR" sz="1400" dirty="0"/>
              <a:t>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10116" y="1597446"/>
            <a:ext cx="1420336" cy="33942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Views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20272" y="3505382"/>
            <a:ext cx="1656184" cy="33330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08 - Tests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20272" y="3125905"/>
            <a:ext cx="1656184" cy="33330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07 – Shared Layer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20272" y="2753421"/>
            <a:ext cx="1656184" cy="33330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05 – Data Access Layer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20272" y="2375927"/>
            <a:ext cx="1656184" cy="33330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04 – Business Layer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272" y="1995686"/>
            <a:ext cx="1656184" cy="33330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03 – 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27760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71550"/>
            <a:ext cx="9144000" cy="432048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Swis721 LtEx BT" panose="020B0505020202020204" pitchFamily="34" charset="0"/>
              </a:rPr>
              <a:t>Principes et pattern </a:t>
            </a:r>
            <a:r>
              <a:rPr lang="fr-FR" sz="2000" dirty="0" err="1">
                <a:latin typeface="Swis721 LtEx BT" panose="020B0505020202020204" pitchFamily="34" charset="0"/>
              </a:rPr>
              <a:t>backend</a:t>
            </a:r>
            <a:r>
              <a:rPr lang="fr-FR" sz="2000" dirty="0">
                <a:latin typeface="Swis721 LtEx BT" panose="020B0505020202020204" pitchFamily="34" charset="0"/>
              </a:rPr>
              <a:t> : </a:t>
            </a:r>
            <a:r>
              <a:rPr lang="fr-FR" sz="2000" b="1" dirty="0">
                <a:latin typeface="Swis721 LtEx BT" panose="020B0505020202020204" pitchFamily="34" charset="0"/>
              </a:rPr>
              <a:t>Pattern Repository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3767" y="7937"/>
            <a:ext cx="9130233" cy="691605"/>
          </a:xfrm>
        </p:spPr>
        <p:txBody>
          <a:bodyPr/>
          <a:lstStyle/>
          <a:p>
            <a:r>
              <a:rPr lang="fr-FR" dirty="0">
                <a:latin typeface="Segoe UI Semibold" panose="020B0702040204020203" pitchFamily="34" charset="0"/>
              </a:rPr>
              <a:t>Présentation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9792" y="1779662"/>
            <a:ext cx="1420336" cy="6537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Repository&lt;T1&gt;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2738652"/>
            <a:ext cx="1420336" cy="65374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Entity</a:t>
            </a:r>
            <a:r>
              <a:rPr lang="fr-FR" sz="1400" dirty="0"/>
              <a:t> Framework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2738652"/>
            <a:ext cx="1420336" cy="6537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Repository&lt;T2&gt;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82652" y="3674756"/>
            <a:ext cx="1420336" cy="65374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Repository&lt;T3&gt;</a:t>
            </a:r>
          </a:p>
        </p:txBody>
      </p:sp>
      <p:cxnSp>
        <p:nvCxnSpPr>
          <p:cNvPr id="4" name="Connecteur droit avec flèche 3"/>
          <p:cNvCxnSpPr>
            <a:stCxn id="10" idx="1"/>
            <a:endCxn id="7" idx="3"/>
          </p:cNvCxnSpPr>
          <p:nvPr/>
        </p:nvCxnSpPr>
        <p:spPr>
          <a:xfrm flipH="1">
            <a:off x="1815872" y="3065526"/>
            <a:ext cx="88392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6" idx="1"/>
            <a:endCxn id="7" idx="0"/>
          </p:cNvCxnSpPr>
          <p:nvPr/>
        </p:nvCxnSpPr>
        <p:spPr>
          <a:xfrm rot="10800000" flipV="1">
            <a:off x="1105704" y="2106536"/>
            <a:ext cx="1594088" cy="63211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11" idx="1"/>
            <a:endCxn id="7" idx="2"/>
          </p:cNvCxnSpPr>
          <p:nvPr/>
        </p:nvCxnSpPr>
        <p:spPr>
          <a:xfrm rot="10800000">
            <a:off x="1105704" y="3392400"/>
            <a:ext cx="1576948" cy="609230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81004" y="1779662"/>
            <a:ext cx="1647180" cy="6537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EntityManager</a:t>
            </a:r>
            <a:r>
              <a:rPr lang="fr-FR" sz="1400" dirty="0"/>
              <a:t>&lt;T1&gt;</a:t>
            </a:r>
          </a:p>
        </p:txBody>
      </p:sp>
      <p:cxnSp>
        <p:nvCxnSpPr>
          <p:cNvPr id="20" name="Connecteur droit avec flèche 19"/>
          <p:cNvCxnSpPr>
            <a:stCxn id="18" idx="1"/>
            <a:endCxn id="6" idx="3"/>
          </p:cNvCxnSpPr>
          <p:nvPr/>
        </p:nvCxnSpPr>
        <p:spPr>
          <a:xfrm flipH="1">
            <a:off x="4120128" y="2106536"/>
            <a:ext cx="46087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8" idx="2"/>
            <a:endCxn id="10" idx="3"/>
          </p:cNvCxnSpPr>
          <p:nvPr/>
        </p:nvCxnSpPr>
        <p:spPr>
          <a:xfrm rot="5400000">
            <a:off x="4446303" y="2107235"/>
            <a:ext cx="632116" cy="12844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81004" y="3674756"/>
            <a:ext cx="1647180" cy="65374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EntityManager</a:t>
            </a:r>
            <a:r>
              <a:rPr lang="fr-FR" sz="1400" dirty="0"/>
              <a:t>&lt;T2&gt;</a:t>
            </a:r>
          </a:p>
        </p:txBody>
      </p:sp>
      <p:cxnSp>
        <p:nvCxnSpPr>
          <p:cNvPr id="27" name="Connecteur droit avec flèche 26"/>
          <p:cNvCxnSpPr>
            <a:stCxn id="25" idx="1"/>
            <a:endCxn id="11" idx="3"/>
          </p:cNvCxnSpPr>
          <p:nvPr/>
        </p:nvCxnSpPr>
        <p:spPr>
          <a:xfrm flipH="1">
            <a:off x="4102988" y="4001630"/>
            <a:ext cx="47801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5868144" y="2433410"/>
            <a:ext cx="0" cy="12413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Interdiction 29"/>
          <p:cNvSpPr/>
          <p:nvPr/>
        </p:nvSpPr>
        <p:spPr>
          <a:xfrm>
            <a:off x="5796136" y="2982075"/>
            <a:ext cx="144016" cy="144016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444208" y="1387042"/>
            <a:ext cx="2304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B050"/>
                </a:solidFill>
              </a:rPr>
              <a:t>Un repository par entité sauf pour les dépendances fortes (ex : en-tête de commande et ligne de commande)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FF0000"/>
                </a:solidFill>
              </a:rPr>
              <a:t>Un repository ne doit pas référencer un autre repository (sauf exception)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FF0000"/>
                </a:solidFill>
              </a:rPr>
              <a:t>Un manager ne doit pas  référencer </a:t>
            </a:r>
            <a:r>
              <a:rPr lang="fr-FR" sz="1400">
                <a:solidFill>
                  <a:srgbClr val="FF0000"/>
                </a:solidFill>
              </a:rPr>
              <a:t>plusieurs repository</a:t>
            </a:r>
            <a:endParaRPr lang="fr-F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00B050"/>
                </a:solidFill>
              </a:rPr>
              <a:t>Un manager doit passer par un autre manager pour l’accès aux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cxnSp>
        <p:nvCxnSpPr>
          <p:cNvPr id="33" name="Connecteur droit avec flèche 32"/>
          <p:cNvCxnSpPr>
            <a:stCxn id="6" idx="2"/>
            <a:endCxn id="10" idx="0"/>
          </p:cNvCxnSpPr>
          <p:nvPr/>
        </p:nvCxnSpPr>
        <p:spPr>
          <a:xfrm>
            <a:off x="3409960" y="2433410"/>
            <a:ext cx="0" cy="3052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Interdiction 37"/>
          <p:cNvSpPr/>
          <p:nvPr/>
        </p:nvSpPr>
        <p:spPr>
          <a:xfrm>
            <a:off x="3337952" y="2463846"/>
            <a:ext cx="144016" cy="144016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0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71550"/>
            <a:ext cx="9144000" cy="432048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Swis721 LtEx BT" panose="020B0505020202020204" pitchFamily="34" charset="0"/>
              </a:rPr>
              <a:t>Principes et pattern </a:t>
            </a:r>
            <a:r>
              <a:rPr lang="fr-FR" sz="2000" dirty="0" err="1">
                <a:latin typeface="Swis721 LtEx BT" panose="020B0505020202020204" pitchFamily="34" charset="0"/>
              </a:rPr>
              <a:t>backend</a:t>
            </a:r>
            <a:r>
              <a:rPr lang="fr-FR" sz="2000" dirty="0">
                <a:latin typeface="Swis721 LtEx BT" panose="020B0505020202020204" pitchFamily="34" charset="0"/>
              </a:rPr>
              <a:t> : </a:t>
            </a:r>
            <a:r>
              <a:rPr lang="fr-FR" sz="2000" b="1" dirty="0" err="1">
                <a:latin typeface="Swis721 LtEx BT" panose="020B0505020202020204" pitchFamily="34" charset="0"/>
              </a:rPr>
              <a:t>Unity</a:t>
            </a:r>
            <a:r>
              <a:rPr lang="fr-FR" sz="2000" b="1" dirty="0">
                <a:latin typeface="Swis721 LtEx BT" panose="020B0505020202020204" pitchFamily="34" charset="0"/>
              </a:rPr>
              <a:t> et injections de dépendances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3767" y="7937"/>
            <a:ext cx="9130233" cy="691605"/>
          </a:xfrm>
        </p:spPr>
        <p:txBody>
          <a:bodyPr/>
          <a:lstStyle/>
          <a:p>
            <a:r>
              <a:rPr lang="fr-FR" dirty="0">
                <a:latin typeface="Segoe UI Semibold" panose="020B0702040204020203" pitchFamily="34" charset="0"/>
              </a:rPr>
              <a:t>Présentation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9623"/>
            <a:ext cx="5688632" cy="150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003798"/>
            <a:ext cx="3384377" cy="172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300192" y="1491630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Interfaçage pour conserver un faible couplage entre les couches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Jamais d’instanciation manuelle des classes Manager et Repository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300192" y="3140363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Paramétrage des injections de dépendances dans deux fichiers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50" dirty="0"/>
              <a:t>~\</a:t>
            </a:r>
            <a:r>
              <a:rPr lang="fr-FR" sz="1050" dirty="0" err="1"/>
              <a:t>App_Start</a:t>
            </a:r>
            <a:r>
              <a:rPr lang="fr-FR" sz="1050" dirty="0"/>
              <a:t>\</a:t>
            </a:r>
            <a:r>
              <a:rPr lang="fr-FR" sz="1050" dirty="0" err="1"/>
              <a:t>UnityConfig.cs</a:t>
            </a:r>
            <a:r>
              <a:rPr lang="fr-FR" sz="1050" dirty="0"/>
              <a:t> pour les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50" dirty="0"/>
              <a:t>~\Configuration\</a:t>
            </a:r>
            <a:r>
              <a:rPr lang="fr-FR" sz="1050" dirty="0" err="1"/>
              <a:t>unity.config</a:t>
            </a:r>
            <a:r>
              <a:rPr lang="fr-FR" sz="1050" dirty="0"/>
              <a:t> pour les repository</a:t>
            </a:r>
          </a:p>
        </p:txBody>
      </p:sp>
    </p:spTree>
    <p:extLst>
      <p:ext uri="{BB962C8B-B14F-4D97-AF65-F5344CB8AC3E}">
        <p14:creationId xmlns:p14="http://schemas.microsoft.com/office/powerpoint/2010/main" val="47146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71550"/>
            <a:ext cx="9144000" cy="432048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Swis721 LtEx BT" panose="020B0505020202020204" pitchFamily="34" charset="0"/>
              </a:rPr>
              <a:t>Principes et pattern </a:t>
            </a:r>
            <a:r>
              <a:rPr lang="fr-FR" sz="2000" dirty="0" err="1">
                <a:latin typeface="Swis721 LtEx BT" panose="020B0505020202020204" pitchFamily="34" charset="0"/>
              </a:rPr>
              <a:t>frontend</a:t>
            </a:r>
            <a:r>
              <a:rPr lang="fr-FR" sz="2000" dirty="0">
                <a:latin typeface="Swis721 LtEx BT" panose="020B0505020202020204" pitchFamily="34" charset="0"/>
              </a:rPr>
              <a:t> : structure par areas fonctionnelles</a:t>
            </a:r>
            <a:endParaRPr lang="fr-FR" sz="2000" b="1" dirty="0">
              <a:latin typeface="Swis721 LtEx BT" panose="020B0505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3767" y="7937"/>
            <a:ext cx="9130233" cy="691605"/>
          </a:xfrm>
        </p:spPr>
        <p:txBody>
          <a:bodyPr/>
          <a:lstStyle/>
          <a:p>
            <a:r>
              <a:rPr lang="fr-FR" dirty="0">
                <a:latin typeface="Segoe UI Semibold" panose="020B0702040204020203" pitchFamily="34" charset="0"/>
              </a:rPr>
              <a:t>Présentation architecture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220649"/>
            <a:ext cx="2232248" cy="164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635896" y="1203598"/>
            <a:ext cx="511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area dans le projet Web (Vue) par domaine fonctionnel (exemple : </a:t>
            </a:r>
            <a:r>
              <a:rPr lang="fr-FR" dirty="0" err="1"/>
              <a:t>EtablissementPaie</a:t>
            </a:r>
            <a:r>
              <a:rPr lang="fr-FR" dirty="0"/>
              <a:t>) composée au minimum de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Un contrôleur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Deux scripts 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Un index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635896" y="2787774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Contrôleur MVC : une signature de méthode par page (route)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Controller.js : comportement de la page (</a:t>
            </a:r>
            <a:r>
              <a:rPr lang="fr-FR" dirty="0" err="1"/>
              <a:t>handler</a:t>
            </a:r>
            <a:r>
              <a:rPr lang="fr-FR" dirty="0"/>
              <a:t> et 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Service.js :  centralisation des appels FRED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Index.cshtml</a:t>
            </a:r>
            <a:r>
              <a:rPr lang="fr-FR" dirty="0"/>
              <a:t> : Structure classique + bindings </a:t>
            </a:r>
            <a:r>
              <a:rPr lang="fr-FR" dirty="0" err="1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088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71550"/>
            <a:ext cx="9144000" cy="432048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Swis721 LtEx BT" panose="020B0505020202020204" pitchFamily="34" charset="0"/>
              </a:rPr>
              <a:t>Principes et pattern </a:t>
            </a:r>
            <a:r>
              <a:rPr lang="fr-FR" sz="2000" dirty="0" err="1">
                <a:latin typeface="Swis721 LtEx BT" panose="020B0505020202020204" pitchFamily="34" charset="0"/>
              </a:rPr>
              <a:t>frontend</a:t>
            </a:r>
            <a:r>
              <a:rPr lang="fr-FR" sz="2000" dirty="0">
                <a:latin typeface="Swis721 LtEx BT" panose="020B0505020202020204" pitchFamily="34" charset="0"/>
              </a:rPr>
              <a:t> : </a:t>
            </a:r>
            <a:r>
              <a:rPr lang="fr-FR" sz="2000" dirty="0" err="1">
                <a:latin typeface="Swis721 LtEx BT" panose="020B0505020202020204" pitchFamily="34" charset="0"/>
              </a:rPr>
              <a:t>Mapping</a:t>
            </a:r>
            <a:r>
              <a:rPr lang="fr-FR" sz="2000" dirty="0">
                <a:latin typeface="Swis721 LtEx BT" panose="020B0505020202020204" pitchFamily="34" charset="0"/>
              </a:rPr>
              <a:t> </a:t>
            </a:r>
            <a:r>
              <a:rPr lang="fr-FR" sz="2000" dirty="0" err="1">
                <a:latin typeface="Swis721 LtEx BT" panose="020B0505020202020204" pitchFamily="34" charset="0"/>
              </a:rPr>
              <a:t>Entity</a:t>
            </a:r>
            <a:r>
              <a:rPr lang="fr-FR" sz="2000" dirty="0">
                <a:latin typeface="Swis721 LtEx BT" panose="020B0505020202020204" pitchFamily="34" charset="0"/>
              </a:rPr>
              <a:t> / Model</a:t>
            </a:r>
            <a:endParaRPr lang="fr-FR" sz="2000" b="1" dirty="0">
              <a:latin typeface="Swis721 LtEx BT" panose="020B0505020202020204" pitchFamily="34" charset="0"/>
            </a:endParaRPr>
          </a:p>
          <a:p>
            <a:pPr marL="457200" lvl="1" indent="0">
              <a:buNone/>
            </a:pPr>
            <a:endParaRPr lang="fr-FR" sz="1600" dirty="0">
              <a:latin typeface="Swis721 LtEx BT" panose="020B0505020202020204" pitchFamily="34" charset="0"/>
            </a:endParaRPr>
          </a:p>
          <a:p>
            <a:pPr lvl="1"/>
            <a:r>
              <a:rPr lang="fr-FR" sz="1600" dirty="0">
                <a:latin typeface="Swis721 LtEx BT" panose="020B0505020202020204" pitchFamily="34" charset="0"/>
              </a:rPr>
              <a:t>AutoMapper.dll</a:t>
            </a:r>
          </a:p>
          <a:p>
            <a:pPr lvl="1"/>
            <a:r>
              <a:rPr lang="fr-FR" sz="1600" dirty="0">
                <a:latin typeface="Swis721 LtEx BT" panose="020B0505020202020204" pitchFamily="34" charset="0"/>
              </a:rPr>
              <a:t>Paramétrage du </a:t>
            </a:r>
            <a:r>
              <a:rPr lang="fr-FR" sz="1600" dirty="0" err="1">
                <a:latin typeface="Swis721 LtEx BT" panose="020B0505020202020204" pitchFamily="34" charset="0"/>
              </a:rPr>
              <a:t>mapping</a:t>
            </a:r>
            <a:r>
              <a:rPr lang="fr-FR" sz="1600" dirty="0">
                <a:latin typeface="Swis721 LtEx BT" panose="020B0505020202020204" pitchFamily="34" charset="0"/>
              </a:rPr>
              <a:t> dans </a:t>
            </a:r>
            <a:br>
              <a:rPr lang="fr-FR" sz="1600" dirty="0">
                <a:latin typeface="Swis721 LtEx BT" panose="020B0505020202020204" pitchFamily="34" charset="0"/>
              </a:rPr>
            </a:br>
            <a:r>
              <a:rPr lang="fr-FR" sz="1600" dirty="0">
                <a:latin typeface="Swis721 LtEx BT" panose="020B0505020202020204" pitchFamily="34" charset="0"/>
              </a:rPr>
              <a:t>le fichier ~\</a:t>
            </a:r>
            <a:r>
              <a:rPr lang="fr-FR" sz="1600" dirty="0" err="1">
                <a:latin typeface="Swis721 LtEx BT" panose="020B0505020202020204" pitchFamily="34" charset="0"/>
              </a:rPr>
              <a:t>App_Start</a:t>
            </a:r>
            <a:r>
              <a:rPr lang="fr-FR" sz="1600" dirty="0">
                <a:latin typeface="Swis721 LtEx BT" panose="020B0505020202020204" pitchFamily="34" charset="0"/>
              </a:rPr>
              <a:t>\</a:t>
            </a:r>
            <a:r>
              <a:rPr lang="fr-FR" sz="1600" dirty="0" err="1">
                <a:latin typeface="Swis721 LtEx BT" panose="020B0505020202020204" pitchFamily="34" charset="0"/>
              </a:rPr>
              <a:t>AutoMapperConfig.cs</a:t>
            </a:r>
            <a:endParaRPr lang="fr-FR" sz="1600" dirty="0">
              <a:latin typeface="Swis721 LtEx BT" panose="020B0505020202020204" pitchFamily="34" charset="0"/>
            </a:endParaRPr>
          </a:p>
          <a:p>
            <a:pPr lvl="1"/>
            <a:r>
              <a:rPr lang="fr-FR" sz="1600" dirty="0">
                <a:latin typeface="Swis721 LtEx BT" panose="020B0505020202020204" pitchFamily="34" charset="0"/>
              </a:rPr>
              <a:t>Permet la personnalisation du </a:t>
            </a:r>
            <a:r>
              <a:rPr lang="fr-FR" sz="1600" dirty="0" err="1">
                <a:latin typeface="Swis721 LtEx BT" panose="020B0505020202020204" pitchFamily="34" charset="0"/>
              </a:rPr>
              <a:t>mapping</a:t>
            </a:r>
            <a:br>
              <a:rPr lang="fr-FR" sz="1600" dirty="0">
                <a:latin typeface="Swis721 LtEx BT" panose="020B0505020202020204" pitchFamily="34" charset="0"/>
              </a:rPr>
            </a:br>
            <a:r>
              <a:rPr lang="fr-FR" sz="1200" dirty="0">
                <a:latin typeface="Swis721 LtEx BT" panose="020B0505020202020204" pitchFamily="34" charset="0"/>
              </a:rPr>
              <a:t>Exemple : </a:t>
            </a:r>
            <a:r>
              <a:rPr lang="fr-FR" sz="1200" dirty="0" err="1">
                <a:latin typeface="Swis721 LtEx BT" panose="020B0505020202020204" pitchFamily="34" charset="0"/>
              </a:rPr>
              <a:t>CommandeLigneEnt</a:t>
            </a:r>
            <a:r>
              <a:rPr lang="fr-FR" sz="1200" dirty="0">
                <a:latin typeface="Swis721 LtEx BT" panose="020B0505020202020204" pitchFamily="34" charset="0"/>
              </a:rPr>
              <a:t> &gt; </a:t>
            </a:r>
            <a:r>
              <a:rPr lang="fr-FR" sz="1200" dirty="0" err="1">
                <a:latin typeface="Swis721 LtEx BT" panose="020B0505020202020204" pitchFamily="34" charset="0"/>
              </a:rPr>
              <a:t>CommandeLigneModel</a:t>
            </a:r>
            <a:r>
              <a:rPr lang="fr-FR" sz="1200" dirty="0">
                <a:latin typeface="Swis721 LtEx BT" panose="020B0505020202020204" pitchFamily="34" charset="0"/>
              </a:rPr>
              <a:t> avec exclusion </a:t>
            </a:r>
            <a:br>
              <a:rPr lang="fr-FR" sz="1200" dirty="0">
                <a:latin typeface="Swis721 LtEx BT" panose="020B0505020202020204" pitchFamily="34" charset="0"/>
              </a:rPr>
            </a:br>
            <a:r>
              <a:rPr lang="fr-FR" sz="1200" dirty="0">
                <a:latin typeface="Swis721 LtEx BT" panose="020B0505020202020204" pitchFamily="34" charset="0"/>
              </a:rPr>
              <a:t>de la propriété </a:t>
            </a:r>
            <a:r>
              <a:rPr lang="fr-FR" sz="1200" dirty="0" err="1">
                <a:latin typeface="Swis721 LtEx BT" panose="020B0505020202020204" pitchFamily="34" charset="0"/>
              </a:rPr>
              <a:t>CommandeLigneModel.Commande</a:t>
            </a:r>
            <a:endParaRPr lang="fr-FR" sz="1200" dirty="0">
              <a:latin typeface="Swis721 LtEx BT" panose="020B0505020202020204" pitchFamily="34" charset="0"/>
            </a:endParaRPr>
          </a:p>
          <a:p>
            <a:pPr lvl="1"/>
            <a:endParaRPr lang="fr-FR" sz="1600" dirty="0">
              <a:latin typeface="Swis721 LtEx BT" panose="020B0505020202020204" pitchFamily="34" charset="0"/>
            </a:endParaRPr>
          </a:p>
          <a:p>
            <a:pPr lvl="1"/>
            <a:endParaRPr lang="fr-FR" sz="1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3767" y="7937"/>
            <a:ext cx="9130233" cy="691605"/>
          </a:xfrm>
        </p:spPr>
        <p:txBody>
          <a:bodyPr/>
          <a:lstStyle/>
          <a:p>
            <a:r>
              <a:rPr lang="fr-FR" dirty="0">
                <a:latin typeface="Segoe UI Semibold" panose="020B0702040204020203" pitchFamily="34" charset="0"/>
              </a:rPr>
              <a:t>Présentation architecture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75606"/>
            <a:ext cx="2016895" cy="185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91830"/>
            <a:ext cx="5705106" cy="150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13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71550"/>
            <a:ext cx="9144000" cy="432048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Swis721 LtEx BT" panose="020B0505020202020204" pitchFamily="34" charset="0"/>
              </a:rPr>
              <a:t>Principes et pattern </a:t>
            </a:r>
            <a:r>
              <a:rPr lang="fr-FR" sz="2000" dirty="0" err="1">
                <a:latin typeface="Swis721 LtEx BT" panose="020B0505020202020204" pitchFamily="34" charset="0"/>
              </a:rPr>
              <a:t>frontend</a:t>
            </a:r>
            <a:r>
              <a:rPr lang="fr-FR" sz="2000" dirty="0">
                <a:latin typeface="Swis721 LtEx BT" panose="020B0505020202020204" pitchFamily="34" charset="0"/>
              </a:rPr>
              <a:t> : structure controller.js</a:t>
            </a:r>
            <a:endParaRPr lang="fr-FR" sz="2000" b="1" dirty="0">
              <a:latin typeface="Swis721 LtEx BT" panose="020B0505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3767" y="7937"/>
            <a:ext cx="9130233" cy="691605"/>
          </a:xfrm>
        </p:spPr>
        <p:txBody>
          <a:bodyPr/>
          <a:lstStyle/>
          <a:p>
            <a:r>
              <a:rPr lang="fr-FR" dirty="0">
                <a:latin typeface="Segoe UI Semibold" panose="020B0702040204020203" pitchFamily="34" charset="0"/>
              </a:rPr>
              <a:t>Présentation architecture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75606"/>
            <a:ext cx="219768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67544" y="1347614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Structure du code Handler / Action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Handler : gestion de l’évènement ciblé et appel de telle ou telle 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Action : traitements UI ou traitements d’appel au service d’appel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60882"/>
            <a:ext cx="2135113" cy="78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97" y="3194339"/>
            <a:ext cx="3500040" cy="132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H="1">
            <a:off x="6300192" y="1923678"/>
            <a:ext cx="288033" cy="153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en angle 8"/>
          <p:cNvCxnSpPr>
            <a:stCxn id="3075" idx="1"/>
            <a:endCxn id="3076" idx="3"/>
          </p:cNvCxnSpPr>
          <p:nvPr/>
        </p:nvCxnSpPr>
        <p:spPr>
          <a:xfrm rot="10800000">
            <a:off x="3977538" y="3854591"/>
            <a:ext cx="3064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20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C796F15AF1C24D81DF5943E6E5E16C" ma:contentTypeVersion="4" ma:contentTypeDescription="Crée un document." ma:contentTypeScope="" ma:versionID="72f11145bfb8b0f7a7421a2c3edb5834">
  <xsd:schema xmlns:xsd="http://www.w3.org/2001/XMLSchema" xmlns:xs="http://www.w3.org/2001/XMLSchema" xmlns:p="http://schemas.microsoft.com/office/2006/metadata/properties" xmlns:ns2="1c7a9de2-8ff5-4a65-b895-d5c25c622f9b" xmlns:ns3="ccf2b2df-da8a-4f1b-afb1-2e61ff76eb62" targetNamespace="http://schemas.microsoft.com/office/2006/metadata/properties" ma:root="true" ma:fieldsID="86326223edad3f222be806f8d14e9706" ns2:_="" ns3:_="">
    <xsd:import namespace="1c7a9de2-8ff5-4a65-b895-d5c25c622f9b"/>
    <xsd:import namespace="ccf2b2df-da8a-4f1b-afb1-2e61ff76eb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a9de2-8ff5-4a65-b895-d5c25c622f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2b2df-da8a-4f1b-afb1-2e61ff76eb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2208D6-E15B-434E-A55F-1A4A8804E21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c7a9de2-8ff5-4a65-b895-d5c25c622f9b"/>
    <ds:schemaRef ds:uri="http://purl.org/dc/dcmitype/"/>
    <ds:schemaRef ds:uri="ccf2b2df-da8a-4f1b-afb1-2e61ff76eb6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FA97FA-52EA-4F85-9FBE-C7AC9C6DBB10}"/>
</file>

<file path=customXml/itemProps3.xml><?xml version="1.0" encoding="utf-8"?>
<ds:datastoreItem xmlns:ds="http://schemas.openxmlformats.org/officeDocument/2006/customXml" ds:itemID="{A5B20675-EEE3-47C3-9D04-444980364A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8389</TotalTime>
  <Words>524</Words>
  <Application>Microsoft Office PowerPoint</Application>
  <PresentationFormat>Affichage à l'écran (16:9)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Buxton Sketch</vt:lpstr>
      <vt:lpstr>Calibri</vt:lpstr>
      <vt:lpstr>Segoe UI Semibold</vt:lpstr>
      <vt:lpstr>Swis721 Blk BT</vt:lpstr>
      <vt:lpstr>Swis721 LtEx BT</vt:lpstr>
      <vt:lpstr>Thème Office</vt:lpstr>
      <vt:lpstr>Présentation PowerPoint</vt:lpstr>
      <vt:lpstr>Ordre du jour</vt:lpstr>
      <vt:lpstr>Présentation architecture</vt:lpstr>
      <vt:lpstr>Présentation architecture</vt:lpstr>
      <vt:lpstr>Présentation architecture</vt:lpstr>
      <vt:lpstr>Présentation architecture</vt:lpstr>
      <vt:lpstr>Présentation architecture</vt:lpstr>
      <vt:lpstr>Présentation architecture</vt:lpstr>
      <vt:lpstr>Présentation architecture</vt:lpstr>
      <vt:lpstr>Présentation architecture</vt:lpstr>
      <vt:lpstr>Présentation architecture</vt:lpstr>
      <vt:lpstr>Présentation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 bord</dc:title>
  <dc:creator>bpeytour</dc:creator>
  <cp:lastModifiedBy>Neel Jerome</cp:lastModifiedBy>
  <cp:revision>220</cp:revision>
  <dcterms:created xsi:type="dcterms:W3CDTF">2016-07-13T06:35:52Z</dcterms:created>
  <dcterms:modified xsi:type="dcterms:W3CDTF">2018-03-01T14:01:53Z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0x01010048C796F15AF1C24D81DF5943E6E5E16C</vt:lpwstr>
  </property>
</Properties>
</file>