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65" r:id="rId5"/>
    <p:sldId id="266" r:id="rId6"/>
    <p:sldId id="267" r:id="rId7"/>
    <p:sldId id="268" r:id="rId8"/>
    <p:sldId id="269" r:id="rId9"/>
    <p:sldId id="286" r:id="rId10"/>
    <p:sldId id="270" r:id="rId11"/>
    <p:sldId id="274" r:id="rId12"/>
    <p:sldId id="275" r:id="rId13"/>
    <p:sldId id="276" r:id="rId14"/>
    <p:sldId id="278" r:id="rId15"/>
    <p:sldId id="279" r:id="rId16"/>
    <p:sldId id="280" r:id="rId17"/>
    <p:sldId id="281" r:id="rId18"/>
    <p:sldId id="282" r:id="rId19"/>
    <p:sldId id="283" r:id="rId20"/>
    <p:sldId id="285" r:id="rId21"/>
    <p:sldId id="284" r:id="rId22"/>
    <p:sldId id="287" r:id="rId23"/>
    <p:sldId id="288" r:id="rId24"/>
    <p:sldId id="289" r:id="rId25"/>
    <p:sldId id="293" r:id="rId26"/>
    <p:sldId id="294" r:id="rId27"/>
    <p:sldId id="295"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5A004-A824-4765-943B-8369B5A01EA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283469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5A004-A824-4765-943B-8369B5A01EA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389877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5A004-A824-4765-943B-8369B5A01EA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217685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5A004-A824-4765-943B-8369B5A01EA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94758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A004-A824-4765-943B-8369B5A01EAA}"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160851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5A004-A824-4765-943B-8369B5A01EA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178848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5A004-A824-4765-943B-8369B5A01EAA}"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29824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5A004-A824-4765-943B-8369B5A01EAA}"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276664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5A004-A824-4765-943B-8369B5A01EAA}"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200623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5A004-A824-4765-943B-8369B5A01EA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389778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5A004-A824-4765-943B-8369B5A01EAA}"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7BBF95-8DDF-4DB7-BF99-90F418533808}" type="slidenum">
              <a:rPr lang="en-US" smtClean="0"/>
              <a:t>‹#›</a:t>
            </a:fld>
            <a:endParaRPr lang="en-US"/>
          </a:p>
        </p:txBody>
      </p:sp>
    </p:spTree>
    <p:extLst>
      <p:ext uri="{BB962C8B-B14F-4D97-AF65-F5344CB8AC3E}">
        <p14:creationId xmlns:p14="http://schemas.microsoft.com/office/powerpoint/2010/main" val="268512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2000"/>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85A004-A824-4765-943B-8369B5A01EAA}" type="datetimeFigureOut">
              <a:rPr lang="en-US" smtClean="0"/>
              <a:t>12/11/2024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BBF95-8DDF-4DB7-BF99-90F418533808}" type="slidenum">
              <a:rPr lang="en-US" smtClean="0"/>
              <a:t>‹#›</a:t>
            </a:fld>
            <a:endParaRPr lang="en-US"/>
          </a:p>
        </p:txBody>
      </p:sp>
    </p:spTree>
    <p:extLst>
      <p:ext uri="{BB962C8B-B14F-4D97-AF65-F5344CB8AC3E}">
        <p14:creationId xmlns:p14="http://schemas.microsoft.com/office/powerpoint/2010/main" val="2071165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simplilearn.com/10-algorithms-machine-learning-engineers-need-to-know-article" TargetMode="External"/><Relationship Id="rId2" Type="http://schemas.openxmlformats.org/officeDocument/2006/relationships/hyperlink" Target="https://www.ibm.com/topics/linear-regression" TargetMode="External"/><Relationship Id="rId1" Type="http://schemas.openxmlformats.org/officeDocument/2006/relationships/slideLayout" Target="../slideLayouts/slideLayout1.xml"/><Relationship Id="rId4" Type="http://schemas.openxmlformats.org/officeDocument/2006/relationships/hyperlink" Target="https://www.nyc.gov/site/tlc/about/tlc-trip-record-data.pag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0" y="65347"/>
            <a:ext cx="9144000" cy="2387600"/>
          </a:xfrm>
        </p:spPr>
        <p:txBody>
          <a:bodyPr/>
          <a:lstStyle/>
          <a:p>
            <a:r>
              <a:rPr lang="en-US" dirty="0"/>
              <a:t>NYC Yellow Taxi Dataset Analysis (January 2024)</a:t>
            </a:r>
          </a:p>
        </p:txBody>
      </p:sp>
      <p:sp>
        <p:nvSpPr>
          <p:cNvPr id="3" name="Subtitle 2">
            <a:extLst>
              <a:ext uri="{FF2B5EF4-FFF2-40B4-BE49-F238E27FC236}">
                <a16:creationId xmlns:a16="http://schemas.microsoft.com/office/drawing/2014/main" id="{A45E4803-D6E5-2B06-0021-26D6D658A9EB}"/>
              </a:ext>
            </a:extLst>
          </p:cNvPr>
          <p:cNvSpPr>
            <a:spLocks noGrp="1"/>
          </p:cNvSpPr>
          <p:nvPr>
            <p:ph type="subTitle" idx="1"/>
          </p:nvPr>
        </p:nvSpPr>
        <p:spPr>
          <a:xfrm>
            <a:off x="347472" y="2721860"/>
            <a:ext cx="9144000" cy="1655762"/>
          </a:xfrm>
        </p:spPr>
        <p:txBody>
          <a:bodyPr/>
          <a:lstStyle/>
          <a:p>
            <a:r>
              <a:rPr lang="en-US" dirty="0"/>
              <a:t>Uncovering Insights, Trends, and Predictive Models for Urban Transportation</a:t>
            </a:r>
          </a:p>
        </p:txBody>
      </p:sp>
      <p:sp>
        <p:nvSpPr>
          <p:cNvPr id="5" name="TextBox 4">
            <a:extLst>
              <a:ext uri="{FF2B5EF4-FFF2-40B4-BE49-F238E27FC236}">
                <a16:creationId xmlns:a16="http://schemas.microsoft.com/office/drawing/2014/main" id="{C5762207-E0E6-A7AC-817B-69953A9AE622}"/>
              </a:ext>
            </a:extLst>
          </p:cNvPr>
          <p:cNvSpPr txBox="1"/>
          <p:nvPr/>
        </p:nvSpPr>
        <p:spPr>
          <a:xfrm>
            <a:off x="9864334" y="4635521"/>
            <a:ext cx="2856322" cy="1938992"/>
          </a:xfrm>
          <a:prstGeom prst="rect">
            <a:avLst/>
          </a:prstGeom>
          <a:noFill/>
        </p:spPr>
        <p:txBody>
          <a:bodyPr wrap="square" rtlCol="0">
            <a:spAutoFit/>
          </a:bodyPr>
          <a:lstStyle/>
          <a:p>
            <a:r>
              <a:rPr lang="en-US" sz="2400" dirty="0"/>
              <a:t>By</a:t>
            </a:r>
          </a:p>
          <a:p>
            <a:r>
              <a:rPr lang="en-US" sz="2400" dirty="0" err="1"/>
              <a:t>Arth</a:t>
            </a:r>
            <a:r>
              <a:rPr lang="en-US" sz="2400" dirty="0"/>
              <a:t> Patel</a:t>
            </a:r>
          </a:p>
          <a:p>
            <a:r>
              <a:rPr lang="en-US" sz="2400" dirty="0"/>
              <a:t>Nand Patel</a:t>
            </a:r>
          </a:p>
          <a:p>
            <a:r>
              <a:rPr lang="en-US" sz="2400" dirty="0"/>
              <a:t>Dhruv </a:t>
            </a:r>
            <a:r>
              <a:rPr lang="en-US" sz="2400" dirty="0" err="1"/>
              <a:t>Diyora</a:t>
            </a:r>
            <a:endParaRPr lang="en-US" sz="2400" dirty="0"/>
          </a:p>
          <a:p>
            <a:r>
              <a:rPr lang="en-US" sz="2400" dirty="0"/>
              <a:t>Rishabh Gada</a:t>
            </a:r>
          </a:p>
        </p:txBody>
      </p:sp>
    </p:spTree>
    <p:extLst>
      <p:ext uri="{BB962C8B-B14F-4D97-AF65-F5344CB8AC3E}">
        <p14:creationId xmlns:p14="http://schemas.microsoft.com/office/powerpoint/2010/main" val="2393320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Credit card is the dominant payment method.</a:t>
            </a:r>
          </a:p>
          <a:p>
            <a:pPr indent="-228600" defTabSz="914400">
              <a:lnSpc>
                <a:spcPct val="90000"/>
              </a:lnSpc>
              <a:spcAft>
                <a:spcPts val="600"/>
              </a:spcAft>
              <a:buFont typeface="Arial" panose="020B0604020202020204" pitchFamily="34" charset="0"/>
              <a:buChar char="•"/>
            </a:pPr>
            <a:r>
              <a:rPr lang="en-US" dirty="0"/>
              <a:t>Cash payments are second most common, while others are rare.</a:t>
            </a:r>
          </a:p>
          <a:p>
            <a:pPr indent="-228600" defTabSz="914400">
              <a:lnSpc>
                <a:spcPct val="90000"/>
              </a:lnSpc>
              <a:spcAft>
                <a:spcPts val="600"/>
              </a:spcAft>
              <a:buFont typeface="Arial" panose="020B0604020202020204" pitchFamily="34" charset="0"/>
              <a:buChar char="•"/>
            </a:pPr>
            <a:r>
              <a:rPr lang="en-US" dirty="0"/>
              <a:t>Observation: Rare payment types might indicate edge cases or special circumstances.</a:t>
            </a:r>
          </a:p>
          <a:p>
            <a:pPr indent="-228600" defTabSz="914400">
              <a:lnSpc>
                <a:spcPct val="90000"/>
              </a:lnSpc>
              <a:spcAft>
                <a:spcPts val="600"/>
              </a:spcAft>
              <a:buFont typeface="Arial" panose="020B0604020202020204" pitchFamily="34" charset="0"/>
              <a:buChar char="•"/>
            </a:pPr>
            <a:r>
              <a:rPr lang="en-US" dirty="0"/>
              <a:t>Recommendation: Focus on optimizing systems for credit card and cash users.</a:t>
            </a:r>
          </a:p>
          <a:p>
            <a:pPr indent="-228600" defTabSz="914400">
              <a:lnSpc>
                <a:spcPct val="90000"/>
              </a:lnSpc>
              <a:spcAft>
                <a:spcPts val="600"/>
              </a:spcAft>
              <a:buFont typeface="Arial" panose="020B0604020202020204" pitchFamily="34" charset="0"/>
              <a:buChar char="•"/>
            </a:pPr>
            <a:r>
              <a:rPr lang="en-US" dirty="0"/>
              <a:t>Use Case: Identifies the need to prioritize infrastructure for the top payment methods.</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7C58E1-FA30-0D2A-0C74-E343020D9F26}"/>
              </a:ext>
            </a:extLst>
          </p:cNvPr>
          <p:cNvPicPr>
            <a:picLocks noChangeAspect="1"/>
          </p:cNvPicPr>
          <p:nvPr/>
        </p:nvPicPr>
        <p:blipFill>
          <a:blip r:embed="rId2"/>
          <a:stretch>
            <a:fillRect/>
          </a:stretch>
        </p:blipFill>
        <p:spPr>
          <a:xfrm>
            <a:off x="5987738" y="525982"/>
            <a:ext cx="5628018" cy="5426762"/>
          </a:xfrm>
          <a:prstGeom prst="rect">
            <a:avLst/>
          </a:prstGeom>
        </p:spPr>
      </p:pic>
    </p:spTree>
    <p:extLst>
      <p:ext uri="{BB962C8B-B14F-4D97-AF65-F5344CB8AC3E}">
        <p14:creationId xmlns:p14="http://schemas.microsoft.com/office/powerpoint/2010/main" val="185315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Cash trips have slightly higher median durations.</a:t>
            </a:r>
          </a:p>
          <a:p>
            <a:pPr indent="-228600" defTabSz="914400">
              <a:lnSpc>
                <a:spcPct val="90000"/>
              </a:lnSpc>
              <a:spcAft>
                <a:spcPts val="600"/>
              </a:spcAft>
              <a:buFont typeface="Arial" panose="020B0604020202020204" pitchFamily="34" charset="0"/>
              <a:buChar char="•"/>
            </a:pPr>
            <a:r>
              <a:rPr lang="en-US" dirty="0"/>
              <a:t>Dispute payments show greater variability in duration.</a:t>
            </a:r>
          </a:p>
          <a:p>
            <a:pPr indent="-228600" defTabSz="914400">
              <a:lnSpc>
                <a:spcPct val="90000"/>
              </a:lnSpc>
              <a:spcAft>
                <a:spcPts val="600"/>
              </a:spcAft>
              <a:buFont typeface="Arial" panose="020B0604020202020204" pitchFamily="34" charset="0"/>
              <a:buChar char="•"/>
            </a:pPr>
            <a:r>
              <a:rPr lang="en-US" dirty="0"/>
              <a:t>Observation: Variability in dispute durations suggests inefficiencies.</a:t>
            </a:r>
          </a:p>
          <a:p>
            <a:pPr indent="-228600" defTabSz="914400">
              <a:lnSpc>
                <a:spcPct val="90000"/>
              </a:lnSpc>
              <a:spcAft>
                <a:spcPts val="600"/>
              </a:spcAft>
              <a:buFont typeface="Arial" panose="020B0604020202020204" pitchFamily="34" charset="0"/>
              <a:buChar char="•"/>
            </a:pPr>
            <a:r>
              <a:rPr lang="en-US" dirty="0"/>
              <a:t>Recommendation: Address operational inefficiencies for disputed trips.</a:t>
            </a:r>
          </a:p>
          <a:p>
            <a:pPr indent="-228600" defTabSz="914400">
              <a:lnSpc>
                <a:spcPct val="90000"/>
              </a:lnSpc>
              <a:spcAft>
                <a:spcPts val="600"/>
              </a:spcAft>
              <a:buFont typeface="Arial" panose="020B0604020202020204" pitchFamily="34" charset="0"/>
              <a:buChar char="•"/>
            </a:pPr>
            <a:r>
              <a:rPr lang="en-US" dirty="0"/>
              <a:t>Use Case: Optimize service processes for diverse payment types.</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C920726-45C6-8AA9-F9E8-7C431C1C1C64}"/>
              </a:ext>
            </a:extLst>
          </p:cNvPr>
          <p:cNvPicPr>
            <a:picLocks noChangeAspect="1"/>
          </p:cNvPicPr>
          <p:nvPr/>
        </p:nvPicPr>
        <p:blipFill>
          <a:blip r:embed="rId2"/>
          <a:stretch>
            <a:fillRect/>
          </a:stretch>
        </p:blipFill>
        <p:spPr>
          <a:xfrm>
            <a:off x="6096000" y="704088"/>
            <a:ext cx="5450933" cy="5056001"/>
          </a:xfrm>
          <a:prstGeom prst="rect">
            <a:avLst/>
          </a:prstGeom>
        </p:spPr>
      </p:pic>
    </p:spTree>
    <p:extLst>
      <p:ext uri="{BB962C8B-B14F-4D97-AF65-F5344CB8AC3E}">
        <p14:creationId xmlns:p14="http://schemas.microsoft.com/office/powerpoint/2010/main" val="1141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Strong positive correlation between fare amount and trip distance.</a:t>
            </a:r>
          </a:p>
          <a:p>
            <a:pPr indent="-228600" defTabSz="914400">
              <a:lnSpc>
                <a:spcPct val="90000"/>
              </a:lnSpc>
              <a:spcAft>
                <a:spcPts val="600"/>
              </a:spcAft>
              <a:buFont typeface="Arial" panose="020B0604020202020204" pitchFamily="34" charset="0"/>
              <a:buChar char="•"/>
            </a:pPr>
            <a:r>
              <a:rPr lang="en-US" dirty="0"/>
              <a:t>Weak correlation for passenger count with other variables.</a:t>
            </a:r>
          </a:p>
          <a:p>
            <a:pPr indent="-228600" defTabSz="914400">
              <a:lnSpc>
                <a:spcPct val="90000"/>
              </a:lnSpc>
              <a:spcAft>
                <a:spcPts val="600"/>
              </a:spcAft>
              <a:buFont typeface="Arial" panose="020B0604020202020204" pitchFamily="34" charset="0"/>
              <a:buChar char="•"/>
            </a:pPr>
            <a:r>
              <a:rPr lang="en-US" dirty="0"/>
              <a:t>Observation: Distance is a significant predictor for fare.</a:t>
            </a:r>
          </a:p>
          <a:p>
            <a:pPr indent="-228600" defTabSz="914400">
              <a:lnSpc>
                <a:spcPct val="90000"/>
              </a:lnSpc>
              <a:spcAft>
                <a:spcPts val="600"/>
              </a:spcAft>
              <a:buFont typeface="Arial" panose="020B0604020202020204" pitchFamily="34" charset="0"/>
              <a:buChar char="•"/>
            </a:pPr>
            <a:r>
              <a:rPr lang="en-US" dirty="0"/>
              <a:t>Recommendation: Build predictive models using strongly correlated features.</a:t>
            </a:r>
          </a:p>
          <a:p>
            <a:pPr indent="-228600" defTabSz="914400">
              <a:lnSpc>
                <a:spcPct val="90000"/>
              </a:lnSpc>
              <a:spcAft>
                <a:spcPts val="600"/>
              </a:spcAft>
              <a:buFont typeface="Arial" panose="020B0604020202020204" pitchFamily="34" charset="0"/>
              <a:buChar char="•"/>
            </a:pPr>
            <a:r>
              <a:rPr lang="en-US" dirty="0"/>
              <a:t>Use Case: Basis for fare estimation algorithms.</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DC60AB-1129-C6F8-D442-5BAF43E293B2}"/>
              </a:ext>
            </a:extLst>
          </p:cNvPr>
          <p:cNvPicPr>
            <a:picLocks noChangeAspect="1"/>
          </p:cNvPicPr>
          <p:nvPr/>
        </p:nvPicPr>
        <p:blipFill>
          <a:blip r:embed="rId2"/>
          <a:stretch>
            <a:fillRect/>
          </a:stretch>
        </p:blipFill>
        <p:spPr>
          <a:xfrm>
            <a:off x="5918344" y="622044"/>
            <a:ext cx="5378726" cy="5381041"/>
          </a:xfrm>
          <a:prstGeom prst="rect">
            <a:avLst/>
          </a:prstGeom>
        </p:spPr>
      </p:pic>
    </p:spTree>
    <p:extLst>
      <p:ext uri="{BB962C8B-B14F-4D97-AF65-F5344CB8AC3E}">
        <p14:creationId xmlns:p14="http://schemas.microsoft.com/office/powerpoint/2010/main" val="1824959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Higher passenger counts often correspond to higher total fares.</a:t>
            </a:r>
          </a:p>
          <a:p>
            <a:pPr indent="-228600" defTabSz="914400">
              <a:lnSpc>
                <a:spcPct val="90000"/>
              </a:lnSpc>
              <a:spcAft>
                <a:spcPts val="600"/>
              </a:spcAft>
              <a:buFont typeface="Arial" panose="020B0604020202020204" pitchFamily="34" charset="0"/>
              <a:buChar char="•"/>
            </a:pPr>
            <a:r>
              <a:rPr lang="en-US" dirty="0"/>
              <a:t>Outliers suggest additional fees for short trips.</a:t>
            </a:r>
          </a:p>
          <a:p>
            <a:pPr indent="-228600" defTabSz="914400">
              <a:lnSpc>
                <a:spcPct val="90000"/>
              </a:lnSpc>
              <a:spcAft>
                <a:spcPts val="600"/>
              </a:spcAft>
              <a:buFont typeface="Arial" panose="020B0604020202020204" pitchFamily="34" charset="0"/>
              <a:buChar char="•"/>
            </a:pPr>
            <a:r>
              <a:rPr lang="en-US" dirty="0"/>
              <a:t>Observation: Some trips with large bubbles (many passengers) have unusually high fares.</a:t>
            </a:r>
          </a:p>
          <a:p>
            <a:pPr indent="-228600" defTabSz="914400">
              <a:lnSpc>
                <a:spcPct val="90000"/>
              </a:lnSpc>
              <a:spcAft>
                <a:spcPts val="600"/>
              </a:spcAft>
              <a:buFont typeface="Arial" panose="020B0604020202020204" pitchFamily="34" charset="0"/>
              <a:buChar char="•"/>
            </a:pPr>
            <a:r>
              <a:rPr lang="en-US" dirty="0"/>
              <a:t>Recommendation: Review pricing structure for multi-passenger trips.</a:t>
            </a:r>
          </a:p>
          <a:p>
            <a:pPr indent="-228600" defTabSz="914400">
              <a:lnSpc>
                <a:spcPct val="90000"/>
              </a:lnSpc>
              <a:spcAft>
                <a:spcPts val="600"/>
              </a:spcAft>
              <a:buFont typeface="Arial" panose="020B0604020202020204" pitchFamily="34" charset="0"/>
              <a:buChar char="•"/>
            </a:pPr>
            <a:r>
              <a:rPr lang="en-US" dirty="0"/>
              <a:t>Use Case: Visualizes combined impacts of passenger count, distance, and fare.</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CE6F334-59BC-86AB-70F8-3E9F21526179}"/>
              </a:ext>
            </a:extLst>
          </p:cNvPr>
          <p:cNvPicPr>
            <a:picLocks noChangeAspect="1"/>
          </p:cNvPicPr>
          <p:nvPr/>
        </p:nvPicPr>
        <p:blipFill>
          <a:blip r:embed="rId2"/>
          <a:stretch>
            <a:fillRect/>
          </a:stretch>
        </p:blipFill>
        <p:spPr>
          <a:xfrm>
            <a:off x="6075112" y="987553"/>
            <a:ext cx="5428334" cy="4772538"/>
          </a:xfrm>
          <a:prstGeom prst="rect">
            <a:avLst/>
          </a:prstGeom>
        </p:spPr>
      </p:pic>
    </p:spTree>
    <p:extLst>
      <p:ext uri="{BB962C8B-B14F-4D97-AF65-F5344CB8AC3E}">
        <p14:creationId xmlns:p14="http://schemas.microsoft.com/office/powerpoint/2010/main" val="231208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Longer trips generally have higher fares and durations.</a:t>
            </a:r>
          </a:p>
          <a:p>
            <a:pPr indent="-228600" defTabSz="914400">
              <a:lnSpc>
                <a:spcPct val="90000"/>
              </a:lnSpc>
              <a:spcAft>
                <a:spcPts val="600"/>
              </a:spcAft>
              <a:buFont typeface="Arial" panose="020B0604020202020204" pitchFamily="34" charset="0"/>
              <a:buChar char="•"/>
            </a:pPr>
            <a:r>
              <a:rPr lang="en-US" dirty="0"/>
              <a:t>Variability in medium trips might be influenced by traffic or stops.</a:t>
            </a:r>
          </a:p>
          <a:p>
            <a:pPr indent="-228600" defTabSz="914400">
              <a:lnSpc>
                <a:spcPct val="90000"/>
              </a:lnSpc>
              <a:spcAft>
                <a:spcPts val="600"/>
              </a:spcAft>
              <a:buFont typeface="Arial" panose="020B0604020202020204" pitchFamily="34" charset="0"/>
              <a:buChar char="•"/>
            </a:pPr>
            <a:r>
              <a:rPr lang="en-US" dirty="0"/>
              <a:t>Observation: Medium trips show a wider range of durations and fares.</a:t>
            </a:r>
          </a:p>
          <a:p>
            <a:pPr indent="-228600" defTabSz="914400">
              <a:lnSpc>
                <a:spcPct val="90000"/>
              </a:lnSpc>
              <a:spcAft>
                <a:spcPts val="600"/>
              </a:spcAft>
              <a:buFont typeface="Arial" panose="020B0604020202020204" pitchFamily="34" charset="0"/>
              <a:buChar char="•"/>
            </a:pPr>
            <a:r>
              <a:rPr lang="en-US" dirty="0"/>
              <a:t>Recommendation: Investigate variability to improve pricing accuracy.</a:t>
            </a:r>
          </a:p>
          <a:p>
            <a:pPr indent="-228600" defTabSz="914400">
              <a:lnSpc>
                <a:spcPct val="90000"/>
              </a:lnSpc>
              <a:spcAft>
                <a:spcPts val="600"/>
              </a:spcAft>
              <a:buFont typeface="Arial" panose="020B0604020202020204" pitchFamily="34" charset="0"/>
              <a:buChar char="•"/>
            </a:pPr>
            <a:r>
              <a:rPr lang="en-US" dirty="0"/>
              <a:t>Use Case: Demonstrates complex interdependencies for strategic planning.</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67F052-EE99-6902-AE8A-3EBA7063EA0B}"/>
              </a:ext>
            </a:extLst>
          </p:cNvPr>
          <p:cNvPicPr>
            <a:picLocks noChangeAspect="1"/>
          </p:cNvPicPr>
          <p:nvPr/>
        </p:nvPicPr>
        <p:blipFill>
          <a:blip r:embed="rId2"/>
          <a:stretch>
            <a:fillRect/>
          </a:stretch>
        </p:blipFill>
        <p:spPr>
          <a:xfrm>
            <a:off x="6095999" y="587829"/>
            <a:ext cx="5035478" cy="5241007"/>
          </a:xfrm>
          <a:prstGeom prst="rect">
            <a:avLst/>
          </a:prstGeom>
        </p:spPr>
      </p:pic>
    </p:spTree>
    <p:extLst>
      <p:ext uri="{BB962C8B-B14F-4D97-AF65-F5344CB8AC3E}">
        <p14:creationId xmlns:p14="http://schemas.microsoft.com/office/powerpoint/2010/main" val="2513308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Most trips have fares between $10-$50.Right-skewed distribution shows fewer high-value trips.</a:t>
            </a:r>
          </a:p>
          <a:p>
            <a:pPr indent="-228600" defTabSz="914400">
              <a:lnSpc>
                <a:spcPct val="90000"/>
              </a:lnSpc>
              <a:spcAft>
                <a:spcPts val="600"/>
              </a:spcAft>
              <a:buFont typeface="Arial" panose="020B0604020202020204" pitchFamily="34" charset="0"/>
              <a:buChar char="•"/>
            </a:pPr>
            <a:r>
              <a:rPr lang="en-US" dirty="0"/>
              <a:t>Observation: High fares contribute disproportionately to revenue.</a:t>
            </a:r>
          </a:p>
          <a:p>
            <a:pPr indent="-228600" defTabSz="914400">
              <a:lnSpc>
                <a:spcPct val="90000"/>
              </a:lnSpc>
              <a:spcAft>
                <a:spcPts val="600"/>
              </a:spcAft>
              <a:buFont typeface="Arial" panose="020B0604020202020204" pitchFamily="34" charset="0"/>
              <a:buChar char="•"/>
            </a:pPr>
            <a:r>
              <a:rPr lang="en-US" dirty="0"/>
              <a:t>Recommendation: Target high-value customers for personalized services.</a:t>
            </a:r>
          </a:p>
          <a:p>
            <a:pPr indent="-228600" defTabSz="914400">
              <a:lnSpc>
                <a:spcPct val="90000"/>
              </a:lnSpc>
              <a:spcAft>
                <a:spcPts val="600"/>
              </a:spcAft>
              <a:buFont typeface="Arial" panose="020B0604020202020204" pitchFamily="34" charset="0"/>
              <a:buChar char="•"/>
            </a:pPr>
            <a:r>
              <a:rPr lang="en-US" dirty="0"/>
              <a:t>Use Case: Revenue segmentation analysis..</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4572B65-2DAC-374E-BC17-6BC41DF295E1}"/>
              </a:ext>
            </a:extLst>
          </p:cNvPr>
          <p:cNvPicPr>
            <a:picLocks noChangeAspect="1"/>
          </p:cNvPicPr>
          <p:nvPr/>
        </p:nvPicPr>
        <p:blipFill>
          <a:blip r:embed="rId2"/>
          <a:stretch>
            <a:fillRect/>
          </a:stretch>
        </p:blipFill>
        <p:spPr>
          <a:xfrm>
            <a:off x="6095999" y="866775"/>
            <a:ext cx="5124450" cy="4893315"/>
          </a:xfrm>
          <a:prstGeom prst="rect">
            <a:avLst/>
          </a:prstGeom>
        </p:spPr>
      </p:pic>
    </p:spTree>
    <p:extLst>
      <p:ext uri="{BB962C8B-B14F-4D97-AF65-F5344CB8AC3E}">
        <p14:creationId xmlns:p14="http://schemas.microsoft.com/office/powerpoint/2010/main" val="419092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One vendor dominates the </a:t>
            </a:r>
            <a:r>
              <a:rPr lang="en-US" dirty="0" err="1"/>
              <a:t>market.Smaller</a:t>
            </a:r>
            <a:r>
              <a:rPr lang="en-US" dirty="0"/>
              <a:t> vendors have room to grow.</a:t>
            </a:r>
          </a:p>
          <a:p>
            <a:pPr indent="-228600" defTabSz="914400">
              <a:lnSpc>
                <a:spcPct val="90000"/>
              </a:lnSpc>
              <a:spcAft>
                <a:spcPts val="600"/>
              </a:spcAft>
              <a:buFont typeface="Arial" panose="020B0604020202020204" pitchFamily="34" charset="0"/>
              <a:buChar char="•"/>
            </a:pPr>
            <a:r>
              <a:rPr lang="en-US" dirty="0"/>
              <a:t>Observation: High concentration of trips by a single vendor.</a:t>
            </a:r>
          </a:p>
          <a:p>
            <a:pPr indent="-228600" defTabSz="914400">
              <a:lnSpc>
                <a:spcPct val="90000"/>
              </a:lnSpc>
              <a:spcAft>
                <a:spcPts val="600"/>
              </a:spcAft>
              <a:buFont typeface="Arial" panose="020B0604020202020204" pitchFamily="34" charset="0"/>
              <a:buChar char="•"/>
            </a:pPr>
            <a:r>
              <a:rPr lang="en-US" dirty="0"/>
              <a:t>Recommendation: Encourage competition for service diversity.</a:t>
            </a:r>
          </a:p>
          <a:p>
            <a:pPr indent="-228600" defTabSz="914400">
              <a:lnSpc>
                <a:spcPct val="90000"/>
              </a:lnSpc>
              <a:spcAft>
                <a:spcPts val="600"/>
              </a:spcAft>
              <a:buFont typeface="Arial" panose="020B0604020202020204" pitchFamily="34" charset="0"/>
              <a:buChar char="•"/>
            </a:pPr>
            <a:r>
              <a:rPr lang="en-US" dirty="0"/>
              <a:t>Use Case: Industry analysis and strategic partnerships.</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79C3DA-58B6-444D-E48C-87B450890AD6}"/>
              </a:ext>
            </a:extLst>
          </p:cNvPr>
          <p:cNvPicPr>
            <a:picLocks noChangeAspect="1"/>
          </p:cNvPicPr>
          <p:nvPr/>
        </p:nvPicPr>
        <p:blipFill>
          <a:blip r:embed="rId2"/>
          <a:stretch>
            <a:fillRect/>
          </a:stretch>
        </p:blipFill>
        <p:spPr>
          <a:xfrm>
            <a:off x="6517566" y="920939"/>
            <a:ext cx="4543425" cy="4731390"/>
          </a:xfrm>
          <a:prstGeom prst="rect">
            <a:avLst/>
          </a:prstGeom>
        </p:spPr>
      </p:pic>
    </p:spTree>
    <p:extLst>
      <p:ext uri="{BB962C8B-B14F-4D97-AF65-F5344CB8AC3E}">
        <p14:creationId xmlns:p14="http://schemas.microsoft.com/office/powerpoint/2010/main" val="265080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Single-passenger trips are most </a:t>
            </a:r>
            <a:r>
              <a:rPr lang="en-US" dirty="0" err="1"/>
              <a:t>common.Trips</a:t>
            </a:r>
            <a:r>
              <a:rPr lang="en-US" dirty="0"/>
              <a:t> with more than five passengers are rare.</a:t>
            </a:r>
          </a:p>
          <a:p>
            <a:pPr indent="-228600" defTabSz="914400">
              <a:lnSpc>
                <a:spcPct val="90000"/>
              </a:lnSpc>
              <a:spcAft>
                <a:spcPts val="600"/>
              </a:spcAft>
              <a:buFont typeface="Arial" panose="020B0604020202020204" pitchFamily="34" charset="0"/>
              <a:buChar char="•"/>
            </a:pPr>
            <a:r>
              <a:rPr lang="en-US" dirty="0"/>
              <a:t>Observation: Majority trips do not require high-capacity vehicles.</a:t>
            </a:r>
          </a:p>
          <a:p>
            <a:pPr indent="-228600" defTabSz="914400">
              <a:lnSpc>
                <a:spcPct val="90000"/>
              </a:lnSpc>
              <a:spcAft>
                <a:spcPts val="600"/>
              </a:spcAft>
              <a:buFont typeface="Arial" panose="020B0604020202020204" pitchFamily="34" charset="0"/>
              <a:buChar char="•"/>
            </a:pPr>
            <a:r>
              <a:rPr lang="en-US" dirty="0"/>
              <a:t>Recommendation: Align fleet size with passenger distribution.</a:t>
            </a:r>
          </a:p>
          <a:p>
            <a:pPr indent="-228600" defTabSz="914400">
              <a:lnSpc>
                <a:spcPct val="90000"/>
              </a:lnSpc>
              <a:spcAft>
                <a:spcPts val="600"/>
              </a:spcAft>
              <a:buFont typeface="Arial" panose="020B0604020202020204" pitchFamily="34" charset="0"/>
              <a:buChar char="•"/>
            </a:pPr>
            <a:r>
              <a:rPr lang="en-US" dirty="0"/>
              <a:t>Use Case: Optimizing vehicle allocation.</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E7F669-3490-CE1E-B330-F5A7AF694CCE}"/>
              </a:ext>
            </a:extLst>
          </p:cNvPr>
          <p:cNvPicPr>
            <a:picLocks noChangeAspect="1"/>
          </p:cNvPicPr>
          <p:nvPr/>
        </p:nvPicPr>
        <p:blipFill>
          <a:blip r:embed="rId2"/>
          <a:stretch>
            <a:fillRect/>
          </a:stretch>
        </p:blipFill>
        <p:spPr>
          <a:xfrm>
            <a:off x="6638925" y="1218901"/>
            <a:ext cx="4438649" cy="4187328"/>
          </a:xfrm>
          <a:prstGeom prst="rect">
            <a:avLst/>
          </a:prstGeom>
        </p:spPr>
      </p:pic>
    </p:spTree>
    <p:extLst>
      <p:ext uri="{BB962C8B-B14F-4D97-AF65-F5344CB8AC3E}">
        <p14:creationId xmlns:p14="http://schemas.microsoft.com/office/powerpoint/2010/main" val="1786598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Peak fare density lies between $10-$25.Secondary peaks suggest specific pricing tiers or zones.</a:t>
            </a:r>
          </a:p>
          <a:p>
            <a:pPr indent="-228600" defTabSz="914400">
              <a:lnSpc>
                <a:spcPct val="90000"/>
              </a:lnSpc>
              <a:spcAft>
                <a:spcPts val="600"/>
              </a:spcAft>
              <a:buFont typeface="Arial" panose="020B0604020202020204" pitchFamily="34" charset="0"/>
              <a:buChar char="•"/>
            </a:pPr>
            <a:r>
              <a:rPr lang="en-US" dirty="0"/>
              <a:t>Observation: Pricing policies affect fare distribution.</a:t>
            </a:r>
          </a:p>
          <a:p>
            <a:pPr indent="-228600" defTabSz="914400">
              <a:lnSpc>
                <a:spcPct val="90000"/>
              </a:lnSpc>
              <a:spcAft>
                <a:spcPts val="600"/>
              </a:spcAft>
              <a:buFont typeface="Arial" panose="020B0604020202020204" pitchFamily="34" charset="0"/>
              <a:buChar char="•"/>
            </a:pPr>
            <a:r>
              <a:rPr lang="en-US" dirty="0"/>
              <a:t>Recommendation: Refine tiered pricing models for consistency.</a:t>
            </a:r>
          </a:p>
          <a:p>
            <a:pPr indent="-228600" defTabSz="914400">
              <a:lnSpc>
                <a:spcPct val="90000"/>
              </a:lnSpc>
              <a:spcAft>
                <a:spcPts val="600"/>
              </a:spcAft>
              <a:buFont typeface="Arial" panose="020B0604020202020204" pitchFamily="34" charset="0"/>
              <a:buChar char="•"/>
            </a:pPr>
            <a:r>
              <a:rPr lang="en-US" dirty="0"/>
              <a:t>Use Case: Pricing strategy evaluation.</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2C67C4A-6904-28AC-AC84-84E0A2916494}"/>
              </a:ext>
            </a:extLst>
          </p:cNvPr>
          <p:cNvPicPr>
            <a:picLocks noChangeAspect="1"/>
          </p:cNvPicPr>
          <p:nvPr/>
        </p:nvPicPr>
        <p:blipFill>
          <a:blip r:embed="rId2"/>
          <a:stretch>
            <a:fillRect/>
          </a:stretch>
        </p:blipFill>
        <p:spPr>
          <a:xfrm>
            <a:off x="6686550" y="1066801"/>
            <a:ext cx="4333875" cy="4462706"/>
          </a:xfrm>
          <a:prstGeom prst="rect">
            <a:avLst/>
          </a:prstGeom>
        </p:spPr>
      </p:pic>
    </p:spTree>
    <p:extLst>
      <p:ext uri="{BB962C8B-B14F-4D97-AF65-F5344CB8AC3E}">
        <p14:creationId xmlns:p14="http://schemas.microsoft.com/office/powerpoint/2010/main" val="3491049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KEY INSIGHTS</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dirty="0"/>
              <a:t>High fares are associated with long distances and durations.</a:t>
            </a:r>
          </a:p>
          <a:p>
            <a:pPr indent="-228600" defTabSz="914400">
              <a:lnSpc>
                <a:spcPct val="90000"/>
              </a:lnSpc>
              <a:spcAft>
                <a:spcPts val="600"/>
              </a:spcAft>
              <a:buFont typeface="Arial" panose="020B0604020202020204" pitchFamily="34" charset="0"/>
              <a:buChar char="•"/>
            </a:pPr>
            <a:r>
              <a:rPr lang="en-US" dirty="0"/>
              <a:t>Clusters reflect common trip patterns and pricing caps.</a:t>
            </a:r>
          </a:p>
          <a:p>
            <a:pPr indent="-228600" defTabSz="914400">
              <a:lnSpc>
                <a:spcPct val="90000"/>
              </a:lnSpc>
              <a:spcAft>
                <a:spcPts val="600"/>
              </a:spcAft>
              <a:buFont typeface="Arial" panose="020B0604020202020204" pitchFamily="34" charset="0"/>
              <a:buChar char="•"/>
            </a:pPr>
            <a:r>
              <a:rPr lang="en-US" dirty="0"/>
              <a:t>Observation: Clear trends support predictable pricing strategies.</a:t>
            </a:r>
          </a:p>
          <a:p>
            <a:pPr indent="-228600" defTabSz="914400">
              <a:lnSpc>
                <a:spcPct val="90000"/>
              </a:lnSpc>
              <a:spcAft>
                <a:spcPts val="600"/>
              </a:spcAft>
              <a:buFont typeface="Arial" panose="020B0604020202020204" pitchFamily="34" charset="0"/>
              <a:buChar char="•"/>
            </a:pPr>
            <a:r>
              <a:rPr lang="en-US" dirty="0"/>
              <a:t>Recommendation: Address anomalies for policy and pricing improvements.</a:t>
            </a:r>
          </a:p>
          <a:p>
            <a:pPr indent="-228600" defTabSz="914400">
              <a:lnSpc>
                <a:spcPct val="90000"/>
              </a:lnSpc>
              <a:spcAft>
                <a:spcPts val="600"/>
              </a:spcAft>
              <a:buFont typeface="Arial" panose="020B0604020202020204" pitchFamily="34" charset="0"/>
              <a:buChar char="•"/>
            </a:pPr>
            <a:r>
              <a:rPr lang="en-US" dirty="0"/>
              <a:t>Use Case: Comprehensive trip analysis.</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B8F1D94-CD6E-5557-397E-D7BAC75829EE}"/>
              </a:ext>
            </a:extLst>
          </p:cNvPr>
          <p:cNvPicPr>
            <a:picLocks noChangeAspect="1"/>
          </p:cNvPicPr>
          <p:nvPr/>
        </p:nvPicPr>
        <p:blipFill>
          <a:blip r:embed="rId2"/>
          <a:stretch>
            <a:fillRect/>
          </a:stretch>
        </p:blipFill>
        <p:spPr>
          <a:xfrm>
            <a:off x="6305550" y="838201"/>
            <a:ext cx="4962525" cy="4691306"/>
          </a:xfrm>
          <a:prstGeom prst="rect">
            <a:avLst/>
          </a:prstGeom>
        </p:spPr>
      </p:pic>
    </p:spTree>
    <p:extLst>
      <p:ext uri="{BB962C8B-B14F-4D97-AF65-F5344CB8AC3E}">
        <p14:creationId xmlns:p14="http://schemas.microsoft.com/office/powerpoint/2010/main" val="53949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ABSTRACT</a:t>
            </a:r>
          </a:p>
        </p:txBody>
      </p:sp>
      <p:sp>
        <p:nvSpPr>
          <p:cNvPr id="3" name="Subtitle 2">
            <a:extLst>
              <a:ext uri="{FF2B5EF4-FFF2-40B4-BE49-F238E27FC236}">
                <a16:creationId xmlns:a16="http://schemas.microsoft.com/office/drawing/2014/main" id="{A45E4803-D6E5-2B06-0021-26D6D658A9EB}"/>
              </a:ext>
            </a:extLst>
          </p:cNvPr>
          <p:cNvSpPr>
            <a:spLocks noGrp="1"/>
          </p:cNvSpPr>
          <p:nvPr>
            <p:ph type="subTitle" idx="1"/>
          </p:nvPr>
        </p:nvSpPr>
        <p:spPr>
          <a:xfrm>
            <a:off x="989982" y="2787602"/>
            <a:ext cx="9941319" cy="3124658"/>
          </a:xfrm>
        </p:spPr>
        <p:txBody>
          <a:bodyPr vert="horz" lIns="91440" tIns="45720" rIns="91440" bIns="45720" rtlCol="0" anchor="ctr">
            <a:normAutofit/>
          </a:bodyPr>
          <a:lstStyle/>
          <a:p>
            <a:pPr algn="l"/>
            <a:r>
              <a:rPr lang="en-US" sz="2000" dirty="0"/>
              <a:t>This study explores taxi trip patterns in New York City using the January 2024 Yellow Taxi dataset. By analyzing trip durations, distances, and fare structures, we aim to uncover trends and anomalies in urban transportation. Additionally, we leverage machine learning models to predict trip fares and durations, providing valuable insights for optimizing city-wide transit operations.</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22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3325473" y="1998925"/>
            <a:ext cx="5541054" cy="2149412"/>
          </a:xfrm>
        </p:spPr>
        <p:txBody>
          <a:bodyPr vert="horz" lIns="91440" tIns="45720" rIns="91440" bIns="45720" rtlCol="0" anchor="b">
            <a:normAutofit/>
          </a:bodyPr>
          <a:lstStyle/>
          <a:p>
            <a:r>
              <a:rPr lang="en-US" sz="4800" kern="1200">
                <a:solidFill>
                  <a:schemeClr val="tx1"/>
                </a:solidFill>
                <a:latin typeface="+mj-lt"/>
                <a:ea typeface="+mj-ea"/>
                <a:cs typeface="+mj-cs"/>
              </a:rPr>
              <a:t>MACHINE LEARNING MODELS</a:t>
            </a:r>
            <a:br>
              <a:rPr lang="en-US" sz="4800" kern="1200">
                <a:solidFill>
                  <a:schemeClr val="tx1"/>
                </a:solidFill>
                <a:latin typeface="+mj-lt"/>
                <a:ea typeface="+mj-ea"/>
                <a:cs typeface="+mj-cs"/>
              </a:rPr>
            </a:br>
            <a:endParaRPr lang="en-US" sz="4800"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6EDEAE5A-F4B8-3852-CFBA-063A519D8A01}"/>
              </a:ext>
            </a:extLst>
          </p:cNvPr>
          <p:cNvSpPr txBox="1"/>
          <p:nvPr/>
        </p:nvSpPr>
        <p:spPr>
          <a:xfrm>
            <a:off x="3880419" y="4300833"/>
            <a:ext cx="4431162" cy="1191873"/>
          </a:xfrm>
          <a:prstGeom prst="rect">
            <a:avLst/>
          </a:prstGeom>
        </p:spPr>
        <p:txBody>
          <a:bodyPr vert="horz" lIns="91440" tIns="45720" rIns="91440" bIns="45720" rtlCol="0">
            <a:normAutofit/>
          </a:bodyPr>
          <a:lstStyle/>
          <a:p>
            <a:pPr algn="ctr" defTabSz="914400">
              <a:lnSpc>
                <a:spcPct val="90000"/>
              </a:lnSpc>
              <a:spcBef>
                <a:spcPts val="1000"/>
              </a:spcBef>
              <a:spcAft>
                <a:spcPts val="600"/>
              </a:spcAft>
            </a:pPr>
            <a:r>
              <a:rPr lang="en-US" sz="2400" kern="1200">
                <a:solidFill>
                  <a:schemeClr val="tx1"/>
                </a:solidFill>
                <a:latin typeface="+mn-lt"/>
                <a:ea typeface="+mn-ea"/>
                <a:cs typeface="+mn-cs"/>
              </a:rPr>
              <a:t>.</a:t>
            </a:r>
          </a:p>
        </p:txBody>
      </p:sp>
    </p:spTree>
    <p:extLst>
      <p:ext uri="{BB962C8B-B14F-4D97-AF65-F5344CB8AC3E}">
        <p14:creationId xmlns:p14="http://schemas.microsoft.com/office/powerpoint/2010/main" val="362787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LINEAR REGRESSION</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fontScale="85000" lnSpcReduction="10000"/>
          </a:bodyPr>
          <a:lstStyle/>
          <a:p>
            <a:pPr indent="-228600" defTabSz="914400">
              <a:lnSpc>
                <a:spcPct val="90000"/>
              </a:lnSpc>
              <a:spcAft>
                <a:spcPts val="600"/>
              </a:spcAft>
              <a:buFont typeface="Arial" panose="020B0604020202020204" pitchFamily="34" charset="0"/>
              <a:buChar char="•"/>
            </a:pPr>
            <a:r>
              <a:rPr lang="en-US" dirty="0"/>
              <a:t>Key Insight:  Linear regression was used to predict </a:t>
            </a:r>
            <a:r>
              <a:rPr lang="en-US" dirty="0" err="1"/>
              <a:t>total_amount</a:t>
            </a:r>
            <a:r>
              <a:rPr lang="en-US" dirty="0"/>
              <a:t> based on features like </a:t>
            </a:r>
            <a:r>
              <a:rPr lang="en-US" dirty="0" err="1"/>
              <a:t>trip_distance</a:t>
            </a:r>
            <a:r>
              <a:rPr lang="en-US" dirty="0"/>
              <a:t>, </a:t>
            </a:r>
            <a:r>
              <a:rPr lang="en-US" dirty="0" err="1"/>
              <a:t>fare_amount</a:t>
            </a:r>
            <a:r>
              <a:rPr lang="en-US" dirty="0"/>
              <a:t>, extra, and </a:t>
            </a:r>
            <a:r>
              <a:rPr lang="en-US" dirty="0" err="1"/>
              <a:t>mta_tax</a:t>
            </a:r>
            <a:r>
              <a:rPr lang="en-US" dirty="0"/>
              <a:t>. The Root Mean Square Error (RMSE) was computed to evaluate the model's performance.</a:t>
            </a:r>
          </a:p>
          <a:p>
            <a:pPr indent="-228600" defTabSz="914400">
              <a:lnSpc>
                <a:spcPct val="90000"/>
              </a:lnSpc>
              <a:spcAft>
                <a:spcPts val="600"/>
              </a:spcAft>
              <a:buFont typeface="Arial" panose="020B0604020202020204" pitchFamily="34" charset="0"/>
              <a:buChar char="•"/>
            </a:pPr>
            <a:r>
              <a:rPr lang="en-US" dirty="0"/>
              <a:t>Visual Observation: The scatterplot of predicted vs. actual </a:t>
            </a:r>
            <a:r>
              <a:rPr lang="en-US" dirty="0" err="1"/>
              <a:t>total_amount</a:t>
            </a:r>
            <a:r>
              <a:rPr lang="en-US" dirty="0"/>
              <a:t> shows some deviations, indicating that the model struggles with some predictions, especially for extreme </a:t>
            </a:r>
            <a:r>
              <a:rPr lang="en-US" dirty="0" err="1"/>
              <a:t>values.The</a:t>
            </a:r>
            <a:r>
              <a:rPr lang="en-US" dirty="0"/>
              <a:t> diagonal red line represents perfect predictions. Points further from this line indicate higher errors.</a:t>
            </a:r>
          </a:p>
          <a:p>
            <a:pPr indent="-228600" defTabSz="914400">
              <a:lnSpc>
                <a:spcPct val="90000"/>
              </a:lnSpc>
              <a:spcAft>
                <a:spcPts val="600"/>
              </a:spcAft>
              <a:buFont typeface="Arial" panose="020B0604020202020204" pitchFamily="34" charset="0"/>
              <a:buChar char="•"/>
            </a:pPr>
            <a:r>
              <a:rPr lang="en-US" dirty="0"/>
              <a:t>Conclusion: While linear regression captures general trends, it may not adequately handle non-linear relationships or outliers in the data, leading to higher prediction errors for certain trips..</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DEC59D0-4542-C783-C771-C2718BBA290E}"/>
              </a:ext>
            </a:extLst>
          </p:cNvPr>
          <p:cNvPicPr>
            <a:picLocks noChangeAspect="1"/>
          </p:cNvPicPr>
          <p:nvPr/>
        </p:nvPicPr>
        <p:blipFill>
          <a:blip r:embed="rId2"/>
          <a:stretch>
            <a:fillRect/>
          </a:stretch>
        </p:blipFill>
        <p:spPr>
          <a:xfrm>
            <a:off x="6355641" y="807884"/>
            <a:ext cx="4867275" cy="4500806"/>
          </a:xfrm>
          <a:prstGeom prst="rect">
            <a:avLst/>
          </a:prstGeom>
        </p:spPr>
      </p:pic>
    </p:spTree>
    <p:extLst>
      <p:ext uri="{BB962C8B-B14F-4D97-AF65-F5344CB8AC3E}">
        <p14:creationId xmlns:p14="http://schemas.microsoft.com/office/powerpoint/2010/main" val="3551777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LOGISTIC REGRESSION</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fontScale="85000" lnSpcReduction="20000"/>
          </a:bodyPr>
          <a:lstStyle/>
          <a:p>
            <a:pPr indent="-228600" defTabSz="914400">
              <a:lnSpc>
                <a:spcPct val="90000"/>
              </a:lnSpc>
              <a:spcAft>
                <a:spcPts val="600"/>
              </a:spcAft>
              <a:buFont typeface="Arial" panose="020B0604020202020204" pitchFamily="34" charset="0"/>
              <a:buChar char="•"/>
            </a:pPr>
            <a:r>
              <a:rPr lang="en-US" dirty="0"/>
              <a:t>Key Insight: Logistic regression was trained to classify </a:t>
            </a:r>
            <a:r>
              <a:rPr lang="en-US" dirty="0" err="1"/>
              <a:t>payment_type</a:t>
            </a:r>
            <a:r>
              <a:rPr lang="en-US" dirty="0"/>
              <a:t> using features like </a:t>
            </a:r>
            <a:r>
              <a:rPr lang="en-US" dirty="0" err="1"/>
              <a:t>trip_distance</a:t>
            </a:r>
            <a:r>
              <a:rPr lang="en-US" dirty="0"/>
              <a:t>, </a:t>
            </a:r>
            <a:r>
              <a:rPr lang="en-US" dirty="0" err="1"/>
              <a:t>fare_amount</a:t>
            </a:r>
            <a:r>
              <a:rPr lang="en-US" dirty="0"/>
              <a:t>, and others. The confusion matrix and classification metrics (precision, recall, and F1-score) were used to evaluate the model.</a:t>
            </a:r>
          </a:p>
          <a:p>
            <a:pPr indent="-228600" defTabSz="914400">
              <a:lnSpc>
                <a:spcPct val="90000"/>
              </a:lnSpc>
              <a:spcAft>
                <a:spcPts val="600"/>
              </a:spcAft>
              <a:buFont typeface="Arial" panose="020B0604020202020204" pitchFamily="34" charset="0"/>
              <a:buChar char="•"/>
            </a:pPr>
            <a:r>
              <a:rPr lang="en-US" dirty="0"/>
              <a:t>Visual </a:t>
            </a:r>
            <a:r>
              <a:rPr lang="en-US" dirty="0" err="1"/>
              <a:t>Observations:The</a:t>
            </a:r>
            <a:r>
              <a:rPr lang="en-US" dirty="0"/>
              <a:t> confusion matrix indicates a high imbalance in prediction performance across classes, with "Credit Card" being the most accurately predicted </a:t>
            </a:r>
            <a:r>
              <a:rPr lang="en-US" dirty="0" err="1"/>
              <a:t>class.Precision</a:t>
            </a:r>
            <a:r>
              <a:rPr lang="en-US" dirty="0"/>
              <a:t>, recall, and F1-score are significantly lower for "Cash" and other classes, showing the model's struggle to differentiate them.</a:t>
            </a:r>
          </a:p>
          <a:p>
            <a:pPr indent="-228600" defTabSz="914400">
              <a:lnSpc>
                <a:spcPct val="90000"/>
              </a:lnSpc>
              <a:spcAft>
                <a:spcPts val="600"/>
              </a:spcAft>
              <a:buFont typeface="Arial" panose="020B0604020202020204" pitchFamily="34" charset="0"/>
              <a:buChar char="•"/>
            </a:pPr>
            <a:r>
              <a:rPr lang="en-US" dirty="0"/>
              <a:t>Conclusion: Logistic regression performs well for the dominant class ("Credit Card") but fails to generalize across other payment types due to class imbalance and potentially overlapping feature distributions.</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848764-5376-4D18-F1FD-EF2CDFB05C66}"/>
              </a:ext>
            </a:extLst>
          </p:cNvPr>
          <p:cNvPicPr>
            <a:picLocks noChangeAspect="1"/>
          </p:cNvPicPr>
          <p:nvPr/>
        </p:nvPicPr>
        <p:blipFill>
          <a:blip r:embed="rId2"/>
          <a:stretch>
            <a:fillRect/>
          </a:stretch>
        </p:blipFill>
        <p:spPr>
          <a:xfrm>
            <a:off x="6556248" y="515850"/>
            <a:ext cx="4837176" cy="2482394"/>
          </a:xfrm>
          <a:prstGeom prst="rect">
            <a:avLst/>
          </a:prstGeom>
        </p:spPr>
      </p:pic>
      <p:pic>
        <p:nvPicPr>
          <p:cNvPr id="8" name="Picture 7">
            <a:extLst>
              <a:ext uri="{FF2B5EF4-FFF2-40B4-BE49-F238E27FC236}">
                <a16:creationId xmlns:a16="http://schemas.microsoft.com/office/drawing/2014/main" id="{CE9BDE91-29B7-7883-8762-21369732B399}"/>
              </a:ext>
            </a:extLst>
          </p:cNvPr>
          <p:cNvPicPr>
            <a:picLocks noChangeAspect="1"/>
          </p:cNvPicPr>
          <p:nvPr/>
        </p:nvPicPr>
        <p:blipFill>
          <a:blip r:embed="rId3"/>
          <a:stretch>
            <a:fillRect/>
          </a:stretch>
        </p:blipFill>
        <p:spPr>
          <a:xfrm>
            <a:off x="6652394" y="3380731"/>
            <a:ext cx="4273770" cy="2749691"/>
          </a:xfrm>
          <a:prstGeom prst="rect">
            <a:avLst/>
          </a:prstGeom>
        </p:spPr>
      </p:pic>
    </p:spTree>
    <p:extLst>
      <p:ext uri="{BB962C8B-B14F-4D97-AF65-F5344CB8AC3E}">
        <p14:creationId xmlns:p14="http://schemas.microsoft.com/office/powerpoint/2010/main" val="242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DECISION TREE</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fontScale="92500" lnSpcReduction="20000"/>
          </a:bodyPr>
          <a:lstStyle/>
          <a:p>
            <a:pPr indent="-228600" defTabSz="914400">
              <a:lnSpc>
                <a:spcPct val="90000"/>
              </a:lnSpc>
              <a:spcAft>
                <a:spcPts val="600"/>
              </a:spcAft>
              <a:buFont typeface="Arial" panose="020B0604020202020204" pitchFamily="34" charset="0"/>
              <a:buChar char="•"/>
            </a:pPr>
            <a:r>
              <a:rPr lang="en-US" dirty="0"/>
              <a:t>Key Insight: A decision tree with a maximum depth of 5 was trained. The precision-recall curve shows how well the model handles classification across classes.</a:t>
            </a:r>
          </a:p>
          <a:p>
            <a:pPr indent="-228600" defTabSz="914400">
              <a:lnSpc>
                <a:spcPct val="90000"/>
              </a:lnSpc>
              <a:spcAft>
                <a:spcPts val="600"/>
              </a:spcAft>
              <a:buFont typeface="Arial" panose="020B0604020202020204" pitchFamily="34" charset="0"/>
              <a:buChar char="•"/>
            </a:pPr>
            <a:r>
              <a:rPr lang="en-US" dirty="0"/>
              <a:t>Visual </a:t>
            </a:r>
            <a:r>
              <a:rPr lang="en-US" dirty="0" err="1"/>
              <a:t>Observations:The</a:t>
            </a:r>
            <a:r>
              <a:rPr lang="en-US" dirty="0"/>
              <a:t> precision-recall curve shows poor performance for minority classes like "Dispute" and "No </a:t>
            </a:r>
            <a:r>
              <a:rPr lang="en-US" dirty="0" err="1"/>
              <a:t>Charge".The</a:t>
            </a:r>
            <a:r>
              <a:rPr lang="en-US" dirty="0"/>
              <a:t> accuracy score indicates overall performance, but detailed metrics highlight challenges in minority class predictions.</a:t>
            </a:r>
          </a:p>
          <a:p>
            <a:pPr indent="-228600" defTabSz="914400">
              <a:lnSpc>
                <a:spcPct val="90000"/>
              </a:lnSpc>
              <a:spcAft>
                <a:spcPts val="600"/>
              </a:spcAft>
              <a:buFont typeface="Arial" panose="020B0604020202020204" pitchFamily="34" charset="0"/>
              <a:buChar char="•"/>
            </a:pPr>
            <a:r>
              <a:rPr lang="en-US" dirty="0"/>
              <a:t>Conclusion: The decision tree captures more nuanced patterns than logistic regression but still struggles with class imbalance and overfitting on certain features.</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53D1CA-922C-FA1F-0741-5FF4A69019F7}"/>
              </a:ext>
            </a:extLst>
          </p:cNvPr>
          <p:cNvPicPr>
            <a:picLocks noChangeAspect="1"/>
          </p:cNvPicPr>
          <p:nvPr/>
        </p:nvPicPr>
        <p:blipFill>
          <a:blip r:embed="rId2"/>
          <a:stretch>
            <a:fillRect/>
          </a:stretch>
        </p:blipFill>
        <p:spPr>
          <a:xfrm>
            <a:off x="6388979" y="1401456"/>
            <a:ext cx="4800600" cy="4005072"/>
          </a:xfrm>
          <a:prstGeom prst="rect">
            <a:avLst/>
          </a:prstGeom>
        </p:spPr>
      </p:pic>
    </p:spTree>
    <p:extLst>
      <p:ext uri="{BB962C8B-B14F-4D97-AF65-F5344CB8AC3E}">
        <p14:creationId xmlns:p14="http://schemas.microsoft.com/office/powerpoint/2010/main" val="233754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kern="1200" dirty="0">
                <a:solidFill>
                  <a:schemeClr val="tx1"/>
                </a:solidFill>
                <a:latin typeface="+mj-lt"/>
                <a:ea typeface="+mj-ea"/>
                <a:cs typeface="+mj-cs"/>
              </a:rPr>
              <a:t>RANDOM FOREST</a:t>
            </a:r>
          </a:p>
        </p:txBody>
      </p:sp>
      <p:sp>
        <p:nvSpPr>
          <p:cNvPr id="49" name="Rectangle 4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DEAE5A-F4B8-3852-CFBA-063A519D8A01}"/>
              </a:ext>
            </a:extLst>
          </p:cNvPr>
          <p:cNvSpPr txBox="1"/>
          <p:nvPr/>
        </p:nvSpPr>
        <p:spPr>
          <a:xfrm>
            <a:off x="645066" y="2031101"/>
            <a:ext cx="4282984" cy="3511943"/>
          </a:xfrm>
          <a:prstGeom prst="rect">
            <a:avLst/>
          </a:prstGeom>
        </p:spPr>
        <p:txBody>
          <a:bodyPr vert="horz" lIns="91440" tIns="45720" rIns="91440" bIns="45720" rtlCol="0" anchor="ctr">
            <a:normAutofit fontScale="92500" lnSpcReduction="20000"/>
          </a:bodyPr>
          <a:lstStyle/>
          <a:p>
            <a:pPr indent="-228600" defTabSz="914400">
              <a:lnSpc>
                <a:spcPct val="90000"/>
              </a:lnSpc>
              <a:spcAft>
                <a:spcPts val="600"/>
              </a:spcAft>
              <a:buFont typeface="Arial" panose="020B0604020202020204" pitchFamily="34" charset="0"/>
              <a:buChar char="•"/>
            </a:pPr>
            <a:r>
              <a:rPr lang="en-US" dirty="0"/>
              <a:t>Key Insight: Random Forest was used to classify </a:t>
            </a:r>
            <a:r>
              <a:rPr lang="en-US" dirty="0" err="1"/>
              <a:t>payment_type</a:t>
            </a:r>
            <a:r>
              <a:rPr lang="en-US" dirty="0"/>
              <a:t> and identify feature importances.</a:t>
            </a:r>
          </a:p>
          <a:p>
            <a:pPr indent="-228600" defTabSz="914400">
              <a:lnSpc>
                <a:spcPct val="90000"/>
              </a:lnSpc>
              <a:spcAft>
                <a:spcPts val="600"/>
              </a:spcAft>
              <a:buFont typeface="Arial" panose="020B0604020202020204" pitchFamily="34" charset="0"/>
              <a:buChar char="•"/>
            </a:pPr>
            <a:r>
              <a:rPr lang="en-US" dirty="0"/>
              <a:t>Visual </a:t>
            </a:r>
            <a:r>
              <a:rPr lang="en-US" dirty="0" err="1"/>
              <a:t>Observations:Feature</a:t>
            </a:r>
            <a:r>
              <a:rPr lang="en-US" dirty="0"/>
              <a:t> importance visualization reveals </a:t>
            </a:r>
            <a:r>
              <a:rPr lang="en-US" dirty="0" err="1"/>
              <a:t>trip_distance</a:t>
            </a:r>
            <a:r>
              <a:rPr lang="en-US" dirty="0"/>
              <a:t> and </a:t>
            </a:r>
            <a:r>
              <a:rPr lang="en-US" dirty="0" err="1"/>
              <a:t>fare_amount</a:t>
            </a:r>
            <a:r>
              <a:rPr lang="en-US" dirty="0"/>
              <a:t> as the most influential features for predicting payment </a:t>
            </a:r>
            <a:r>
              <a:rPr lang="en-US" dirty="0" err="1"/>
              <a:t>type.The</a:t>
            </a:r>
            <a:r>
              <a:rPr lang="en-US" dirty="0"/>
              <a:t> random forest model likely performs better than individual models like decision trees due to ensemble learning.</a:t>
            </a:r>
          </a:p>
          <a:p>
            <a:pPr indent="-228600" defTabSz="914400">
              <a:lnSpc>
                <a:spcPct val="90000"/>
              </a:lnSpc>
              <a:spcAft>
                <a:spcPts val="600"/>
              </a:spcAft>
              <a:buFont typeface="Arial" panose="020B0604020202020204" pitchFamily="34" charset="0"/>
              <a:buChar char="•"/>
            </a:pPr>
            <a:r>
              <a:rPr lang="en-US" dirty="0"/>
              <a:t>Conclusion: Random Forest provides a balanced trade-off between accuracy and robustness. However, it may still face challenges with class imbalance, and its complexity can increase computational cost.</a:t>
            </a:r>
          </a:p>
        </p:txBody>
      </p:sp>
      <p:sp>
        <p:nvSpPr>
          <p:cNvPr id="51" name="Rectangle 5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1E01129-910F-9B8E-B52D-8BA5D0F33D2E}"/>
              </a:ext>
            </a:extLst>
          </p:cNvPr>
          <p:cNvPicPr>
            <a:picLocks noChangeAspect="1"/>
          </p:cNvPicPr>
          <p:nvPr/>
        </p:nvPicPr>
        <p:blipFill>
          <a:blip r:embed="rId2"/>
          <a:stretch>
            <a:fillRect/>
          </a:stretch>
        </p:blipFill>
        <p:spPr>
          <a:xfrm>
            <a:off x="6217920" y="1014984"/>
            <a:ext cx="5212080" cy="4599431"/>
          </a:xfrm>
          <a:prstGeom prst="rect">
            <a:avLst/>
          </a:prstGeom>
        </p:spPr>
      </p:pic>
    </p:spTree>
    <p:extLst>
      <p:ext uri="{BB962C8B-B14F-4D97-AF65-F5344CB8AC3E}">
        <p14:creationId xmlns:p14="http://schemas.microsoft.com/office/powerpoint/2010/main" val="1519777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SUMMARY</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E0DA8C9A-B12F-4377-27A4-FE11F9917EB5}"/>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833806ED-DE62-83D4-F7D0-BA5097852F46}"/>
              </a:ext>
            </a:extLst>
          </p:cNvPr>
          <p:cNvPicPr>
            <a:picLocks noChangeAspect="1"/>
          </p:cNvPicPr>
          <p:nvPr/>
        </p:nvPicPr>
        <p:blipFill>
          <a:blip r:embed="rId2"/>
          <a:stretch>
            <a:fillRect/>
          </a:stretch>
        </p:blipFill>
        <p:spPr>
          <a:xfrm>
            <a:off x="838200" y="3483720"/>
            <a:ext cx="10427236" cy="1892397"/>
          </a:xfrm>
          <a:prstGeom prst="rect">
            <a:avLst/>
          </a:prstGeom>
        </p:spPr>
      </p:pic>
    </p:spTree>
    <p:extLst>
      <p:ext uri="{BB962C8B-B14F-4D97-AF65-F5344CB8AC3E}">
        <p14:creationId xmlns:p14="http://schemas.microsoft.com/office/powerpoint/2010/main" val="265185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70C253D-6BB5-5443-85C2-1EB9BFE0328E}"/>
              </a:ext>
            </a:extLst>
          </p:cNvPr>
          <p:cNvPicPr>
            <a:picLocks noChangeAspect="1"/>
          </p:cNvPicPr>
          <p:nvPr/>
        </p:nvPicPr>
        <p:blipFill>
          <a:blip r:embed="rId2"/>
          <a:srcRect r="5882" b="-1"/>
          <a:stretch/>
        </p:blipFill>
        <p:spPr>
          <a:xfrm>
            <a:off x="2522356" y="10"/>
            <a:ext cx="9669642" cy="6857990"/>
          </a:xfrm>
          <a:prstGeom prst="rect">
            <a:avLst/>
          </a:prstGeom>
        </p:spPr>
      </p:pic>
      <p:sp>
        <p:nvSpPr>
          <p:cNvPr id="43" name="Rectangle 4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838200" y="365125"/>
            <a:ext cx="3822189" cy="1899912"/>
          </a:xfrm>
        </p:spPr>
        <p:txBody>
          <a:bodyPr vert="horz" lIns="91440" tIns="45720" rIns="91440" bIns="45720" rtlCol="0" anchor="ctr">
            <a:normAutofit/>
          </a:bodyPr>
          <a:lstStyle/>
          <a:p>
            <a:pPr algn="l"/>
            <a:r>
              <a:rPr lang="en-US" sz="4000"/>
              <a:t>CONCLUSION</a:t>
            </a:r>
          </a:p>
        </p:txBody>
      </p:sp>
      <p:sp>
        <p:nvSpPr>
          <p:cNvPr id="4" name="TextBox 3">
            <a:extLst>
              <a:ext uri="{FF2B5EF4-FFF2-40B4-BE49-F238E27FC236}">
                <a16:creationId xmlns:a16="http://schemas.microsoft.com/office/drawing/2014/main" id="{2CF3A365-0D97-4858-BCA8-1C9470A84FF4}"/>
              </a:ext>
            </a:extLst>
          </p:cNvPr>
          <p:cNvSpPr txBox="1"/>
          <p:nvPr/>
        </p:nvSpPr>
        <p:spPr>
          <a:xfrm>
            <a:off x="838200" y="2434201"/>
            <a:ext cx="3822189" cy="374276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600"/>
              <a:t>The models show varying performance levels:</a:t>
            </a:r>
          </a:p>
          <a:p>
            <a:pPr marL="285750" indent="-228600" defTabSz="914400">
              <a:lnSpc>
                <a:spcPct val="90000"/>
              </a:lnSpc>
              <a:spcAft>
                <a:spcPts val="600"/>
              </a:spcAft>
              <a:buFont typeface="Arial" panose="020B0604020202020204" pitchFamily="34" charset="0"/>
              <a:buChar char="•"/>
            </a:pPr>
            <a:r>
              <a:rPr lang="en-US" sz="1600"/>
              <a:t>Linear Regression: Effective for linear trends but struggles with outliers and non-linear relationships.</a:t>
            </a:r>
          </a:p>
          <a:p>
            <a:pPr marL="285750" indent="-228600" defTabSz="914400">
              <a:lnSpc>
                <a:spcPct val="90000"/>
              </a:lnSpc>
              <a:spcAft>
                <a:spcPts val="600"/>
              </a:spcAft>
              <a:buFont typeface="Arial" panose="020B0604020202020204" pitchFamily="34" charset="0"/>
              <a:buChar char="•"/>
            </a:pPr>
            <a:r>
              <a:rPr lang="en-US" sz="1600"/>
              <a:t>Logistic Regression: Performs well for the majority class but struggles with class imbalance.</a:t>
            </a:r>
          </a:p>
          <a:p>
            <a:pPr marL="285750" indent="-228600" defTabSz="914400">
              <a:lnSpc>
                <a:spcPct val="90000"/>
              </a:lnSpc>
              <a:spcAft>
                <a:spcPts val="600"/>
              </a:spcAft>
              <a:buFont typeface="Arial" panose="020B0604020202020204" pitchFamily="34" charset="0"/>
              <a:buChar char="•"/>
            </a:pPr>
            <a:r>
              <a:rPr lang="en-US" sz="1600"/>
              <a:t>Decision Tree: Captures patterns better than logistic regression but underperforms for minority classes.</a:t>
            </a:r>
          </a:p>
          <a:p>
            <a:pPr marL="285750" indent="-228600" defTabSz="914400">
              <a:lnSpc>
                <a:spcPct val="90000"/>
              </a:lnSpc>
              <a:spcAft>
                <a:spcPts val="600"/>
              </a:spcAft>
              <a:buFont typeface="Arial" panose="020B0604020202020204" pitchFamily="34" charset="0"/>
              <a:buChar char="•"/>
            </a:pPr>
            <a:r>
              <a:rPr lang="en-US" sz="1600"/>
              <a:t>Random Forest: Best overall performance, highlighting key predictors like trip_distance and fare_amount.</a:t>
            </a:r>
          </a:p>
        </p:txBody>
      </p:sp>
    </p:spTree>
    <p:extLst>
      <p:ext uri="{BB962C8B-B14F-4D97-AF65-F5344CB8AC3E}">
        <p14:creationId xmlns:p14="http://schemas.microsoft.com/office/powerpoint/2010/main" val="643032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REFERENCES</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E0DA8C9A-B12F-4377-27A4-FE11F9917EB5}"/>
              </a:ext>
            </a:extLst>
          </p:cNvPr>
          <p:cNvSpPr>
            <a:spLocks noGrp="1"/>
          </p:cNvSpPr>
          <p:nvPr>
            <p:ph type="subTitle" idx="1"/>
          </p:nvPr>
        </p:nvSpPr>
        <p:spPr>
          <a:xfrm>
            <a:off x="1521822" y="3328707"/>
            <a:ext cx="9144000" cy="1655762"/>
          </a:xfrm>
        </p:spPr>
        <p:txBody>
          <a:bodyPr>
            <a:normAutofit fontScale="85000" lnSpcReduction="20000"/>
          </a:bodyPr>
          <a:lstStyle/>
          <a:p>
            <a:pPr marL="342900" indent="-342900">
              <a:buFont typeface="Arial" panose="020B0604020202020204" pitchFamily="34" charset="0"/>
              <a:buChar char="•"/>
            </a:pPr>
            <a:r>
              <a:rPr lang="en-US" dirty="0">
                <a:hlinkClick r:id="rId2"/>
              </a:rPr>
              <a:t>https://www.ibm.com/topics/linear-regression</a:t>
            </a:r>
            <a:endParaRPr lang="en-US" dirty="0"/>
          </a:p>
          <a:p>
            <a:pPr marL="342900" indent="-342900">
              <a:buFont typeface="Arial" panose="020B0604020202020204" pitchFamily="34" charset="0"/>
              <a:buChar char="•"/>
            </a:pPr>
            <a:r>
              <a:rPr lang="en-US" dirty="0">
                <a:hlinkClick r:id="rId3"/>
              </a:rPr>
              <a:t>https://www.simplilearn.com/10-algorithms-machine-learning-engineers-need-to-know-article</a:t>
            </a:r>
            <a:endParaRPr lang="en-US" dirty="0"/>
          </a:p>
          <a:p>
            <a:pPr marL="342900" indent="-342900">
              <a:buFont typeface="Arial" panose="020B0604020202020204" pitchFamily="34" charset="0"/>
              <a:buChar char="•"/>
            </a:pPr>
            <a:r>
              <a:rPr lang="en-US" dirty="0">
                <a:hlinkClick r:id="rId4"/>
              </a:rPr>
              <a:t>https://www.nyc.gov/site/tlc/about/tlc-trip-record-data.page</a:t>
            </a:r>
            <a:endParaRPr lang="en-US" dirty="0"/>
          </a:p>
          <a:p>
            <a:r>
              <a:rPr lang="en-US" dirty="0"/>
              <a:t> </a:t>
            </a:r>
          </a:p>
        </p:txBody>
      </p:sp>
    </p:spTree>
    <p:extLst>
      <p:ext uri="{BB962C8B-B14F-4D97-AF65-F5344CB8AC3E}">
        <p14:creationId xmlns:p14="http://schemas.microsoft.com/office/powerpoint/2010/main" val="2826400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3325473" y="1998925"/>
            <a:ext cx="5541054" cy="2149412"/>
          </a:xfrm>
        </p:spPr>
        <p:txBody>
          <a:bodyPr vert="horz" lIns="91440" tIns="45720" rIns="91440" bIns="45720" rtlCol="0" anchor="b">
            <a:normAutofit/>
          </a:bodyPr>
          <a:lstStyle/>
          <a:p>
            <a:r>
              <a:rPr lang="en-US" sz="4800" kern="1200" dirty="0">
                <a:solidFill>
                  <a:schemeClr val="tx1"/>
                </a:solidFill>
                <a:latin typeface="+mj-lt"/>
                <a:ea typeface="+mj-ea"/>
                <a:cs typeface="+mj-cs"/>
              </a:rPr>
              <a:t>THANKYOU</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6EDEAE5A-F4B8-3852-CFBA-063A519D8A01}"/>
              </a:ext>
            </a:extLst>
          </p:cNvPr>
          <p:cNvSpPr txBox="1"/>
          <p:nvPr/>
        </p:nvSpPr>
        <p:spPr>
          <a:xfrm>
            <a:off x="3880419" y="4300833"/>
            <a:ext cx="4431162" cy="1191873"/>
          </a:xfrm>
          <a:prstGeom prst="rect">
            <a:avLst/>
          </a:prstGeom>
        </p:spPr>
        <p:txBody>
          <a:bodyPr vert="horz" lIns="91440" tIns="45720" rIns="91440" bIns="45720" rtlCol="0">
            <a:normAutofit/>
          </a:bodyPr>
          <a:lstStyle/>
          <a:p>
            <a:pPr algn="ctr" defTabSz="914400">
              <a:lnSpc>
                <a:spcPct val="90000"/>
              </a:lnSpc>
              <a:spcBef>
                <a:spcPts val="1000"/>
              </a:spcBef>
              <a:spcAft>
                <a:spcPts val="600"/>
              </a:spcAft>
            </a:pPr>
            <a:r>
              <a:rPr lang="en-US" sz="2400" kern="1200">
                <a:solidFill>
                  <a:schemeClr val="tx1"/>
                </a:solidFill>
                <a:latin typeface="+mn-lt"/>
                <a:ea typeface="+mn-ea"/>
                <a:cs typeface="+mn-cs"/>
              </a:rPr>
              <a:t>.</a:t>
            </a:r>
          </a:p>
        </p:txBody>
      </p:sp>
    </p:spTree>
    <p:extLst>
      <p:ext uri="{BB962C8B-B14F-4D97-AF65-F5344CB8AC3E}">
        <p14:creationId xmlns:p14="http://schemas.microsoft.com/office/powerpoint/2010/main" val="276291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INTRODUCTION</a:t>
            </a:r>
          </a:p>
        </p:txBody>
      </p:sp>
      <p:sp>
        <p:nvSpPr>
          <p:cNvPr id="3" name="Subtitle 2">
            <a:extLst>
              <a:ext uri="{FF2B5EF4-FFF2-40B4-BE49-F238E27FC236}">
                <a16:creationId xmlns:a16="http://schemas.microsoft.com/office/drawing/2014/main" id="{A45E4803-D6E5-2B06-0021-26D6D658A9EB}"/>
              </a:ext>
            </a:extLst>
          </p:cNvPr>
          <p:cNvSpPr>
            <a:spLocks noGrp="1"/>
          </p:cNvSpPr>
          <p:nvPr>
            <p:ph type="subTitle" idx="1"/>
          </p:nvPr>
        </p:nvSpPr>
        <p:spPr>
          <a:xfrm>
            <a:off x="989982" y="2787602"/>
            <a:ext cx="9941319" cy="3124658"/>
          </a:xfrm>
        </p:spPr>
        <p:txBody>
          <a:bodyPr vert="horz" lIns="91440" tIns="45720" rIns="91440" bIns="45720" rtlCol="0" anchor="ctr">
            <a:normAutofit/>
          </a:bodyPr>
          <a:lstStyle/>
          <a:p>
            <a:pPr indent="-228600" algn="l">
              <a:buFont typeface="Arial" panose="020B0604020202020204" pitchFamily="34" charset="0"/>
              <a:buChar char="•"/>
            </a:pPr>
            <a:r>
              <a:rPr lang="en-US" sz="1900" dirty="0"/>
              <a:t>Taxi services are a critical component of New York City’s transportation network. This analysis investigates taxi trip data, examining metrics such as trip duration, fare, and passenger count.</a:t>
            </a:r>
          </a:p>
          <a:p>
            <a:pPr marL="285750" indent="-228600" algn="l">
              <a:buFont typeface="Arial" panose="020B0604020202020204" pitchFamily="34" charset="0"/>
              <a:buChar char="•"/>
            </a:pPr>
            <a:r>
              <a:rPr lang="en-US" sz="1900" dirty="0"/>
              <a:t> The objectives include</a:t>
            </a:r>
          </a:p>
          <a:p>
            <a:pPr marL="285750" indent="-228600" algn="l">
              <a:buFont typeface="Arial" panose="020B0604020202020204" pitchFamily="34" charset="0"/>
              <a:buChar char="•"/>
            </a:pPr>
            <a:r>
              <a:rPr lang="en-US" sz="1900" dirty="0"/>
              <a:t>Identifying travel patterns.</a:t>
            </a:r>
          </a:p>
          <a:p>
            <a:pPr marL="285750" indent="-228600" algn="l">
              <a:buFont typeface="Arial" panose="020B0604020202020204" pitchFamily="34" charset="0"/>
              <a:buChar char="•"/>
            </a:pPr>
            <a:r>
              <a:rPr lang="en-US" sz="1900" dirty="0"/>
              <a:t>Detecting anomalies in fare structures and trip durations.</a:t>
            </a:r>
          </a:p>
          <a:p>
            <a:pPr marL="285750" indent="-228600" algn="l">
              <a:buFont typeface="Arial" panose="020B0604020202020204" pitchFamily="34" charset="0"/>
              <a:buChar char="•"/>
            </a:pPr>
            <a:r>
              <a:rPr lang="en-US" sz="1900" dirty="0"/>
              <a:t>Developing predictive models for fares and durations.</a:t>
            </a:r>
          </a:p>
          <a:p>
            <a:pPr marL="285750" indent="-228600" algn="l">
              <a:buFont typeface="Arial" panose="020B0604020202020204" pitchFamily="34" charset="0"/>
              <a:buChar char="•"/>
            </a:pPr>
            <a:r>
              <a:rPr lang="en-US" sz="1900" dirty="0"/>
              <a:t>The results inform stakeholders such as policymakers, urban planners, and transportation companies.</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03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DATASET OVERVIEW</a:t>
            </a:r>
          </a:p>
        </p:txBody>
      </p:sp>
      <p:sp>
        <p:nvSpPr>
          <p:cNvPr id="3" name="Subtitle 2">
            <a:extLst>
              <a:ext uri="{FF2B5EF4-FFF2-40B4-BE49-F238E27FC236}">
                <a16:creationId xmlns:a16="http://schemas.microsoft.com/office/drawing/2014/main" id="{A45E4803-D6E5-2B06-0021-26D6D658A9EB}"/>
              </a:ext>
            </a:extLst>
          </p:cNvPr>
          <p:cNvSpPr>
            <a:spLocks noGrp="1"/>
          </p:cNvSpPr>
          <p:nvPr>
            <p:ph type="subTitle" idx="1"/>
          </p:nvPr>
        </p:nvSpPr>
        <p:spPr>
          <a:xfrm>
            <a:off x="989982" y="2787602"/>
            <a:ext cx="9941319" cy="3124658"/>
          </a:xfrm>
        </p:spPr>
        <p:txBody>
          <a:bodyPr vert="horz" lIns="91440" tIns="45720" rIns="91440" bIns="45720" rtlCol="0" anchor="ctr">
            <a:normAutofit fontScale="92500" lnSpcReduction="20000"/>
          </a:bodyPr>
          <a:lstStyle/>
          <a:p>
            <a:pPr algn="l"/>
            <a:r>
              <a:rPr lang="en-US" sz="2000" dirty="0"/>
              <a:t>The dataset comprises detailed trip records with below fields</a:t>
            </a:r>
          </a:p>
          <a:p>
            <a:pPr algn="l"/>
            <a:r>
              <a:rPr lang="en-US" sz="2000" dirty="0"/>
              <a:t>Temporal: Pickup and drop-off times.</a:t>
            </a:r>
          </a:p>
          <a:p>
            <a:pPr algn="l"/>
            <a:r>
              <a:rPr lang="en-US" sz="2000" dirty="0"/>
              <a:t>Spatial: Location IDs for origin and destination.</a:t>
            </a:r>
          </a:p>
          <a:p>
            <a:pPr algn="l"/>
            <a:r>
              <a:rPr lang="en-US" sz="2000" dirty="0"/>
              <a:t>Trip Info: Distance, fare, passenger count.</a:t>
            </a:r>
          </a:p>
          <a:p>
            <a:pPr algn="l"/>
            <a:r>
              <a:rPr lang="en-US" sz="2000" dirty="0"/>
              <a:t>Payment Details: Mode of payment, additional charges.</a:t>
            </a:r>
          </a:p>
          <a:p>
            <a:pPr algn="l"/>
            <a:r>
              <a:rPr lang="en-US" sz="2000" dirty="0"/>
              <a:t>Key Stats:</a:t>
            </a:r>
          </a:p>
          <a:p>
            <a:pPr algn="l"/>
            <a:r>
              <a:rPr lang="en-US" sz="1600" dirty="0"/>
              <a:t>Trips: 99,999 entries.</a:t>
            </a:r>
          </a:p>
          <a:p>
            <a:pPr algn="l"/>
            <a:r>
              <a:rPr lang="en-US" sz="1600" dirty="0"/>
              <a:t>Average Duration: 16.45 minutes.</a:t>
            </a:r>
          </a:p>
          <a:p>
            <a:pPr algn="l"/>
            <a:r>
              <a:rPr lang="en-US" sz="1600" dirty="0"/>
              <a:t>Average Fare: $21.27.</a:t>
            </a:r>
          </a:p>
          <a:p>
            <a:pPr algn="l"/>
            <a:r>
              <a:rPr lang="en-US" sz="1600" dirty="0"/>
              <a:t>Average Distance: 4.2 miles.</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47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DATASET CLASSIFICATION</a:t>
            </a:r>
          </a:p>
        </p:txBody>
      </p:sp>
      <p:sp>
        <p:nvSpPr>
          <p:cNvPr id="3" name="Subtitle 2">
            <a:extLst>
              <a:ext uri="{FF2B5EF4-FFF2-40B4-BE49-F238E27FC236}">
                <a16:creationId xmlns:a16="http://schemas.microsoft.com/office/drawing/2014/main" id="{A45E4803-D6E5-2B06-0021-26D6D658A9EB}"/>
              </a:ext>
            </a:extLst>
          </p:cNvPr>
          <p:cNvSpPr>
            <a:spLocks noGrp="1"/>
          </p:cNvSpPr>
          <p:nvPr>
            <p:ph type="subTitle" idx="1"/>
          </p:nvPr>
        </p:nvSpPr>
        <p:spPr>
          <a:xfrm>
            <a:off x="989982" y="2787602"/>
            <a:ext cx="9941319" cy="3124658"/>
          </a:xfrm>
        </p:spPr>
        <p:txBody>
          <a:bodyPr vert="horz" lIns="91440" tIns="45720" rIns="91440" bIns="45720" rtlCol="0" anchor="ctr">
            <a:normAutofit fontScale="70000" lnSpcReduction="20000"/>
          </a:bodyPr>
          <a:lstStyle/>
          <a:p>
            <a:pPr algn="l"/>
            <a:r>
              <a:rPr lang="en-US" sz="2000" dirty="0"/>
              <a:t>The NYC Yellow Taxi dataset contains detailed trip records with the following columns:</a:t>
            </a:r>
          </a:p>
          <a:p>
            <a:pPr algn="l"/>
            <a:r>
              <a:rPr lang="en-US" sz="2000" dirty="0" err="1"/>
              <a:t>VendorID</a:t>
            </a:r>
            <a:r>
              <a:rPr lang="en-US" sz="2000" dirty="0"/>
              <a:t>: Identifier for the taxi vendor.</a:t>
            </a:r>
          </a:p>
          <a:p>
            <a:pPr algn="l"/>
            <a:r>
              <a:rPr lang="en-US" sz="2000" dirty="0" err="1"/>
              <a:t>tpep_pickup_datetime</a:t>
            </a:r>
            <a:r>
              <a:rPr lang="en-US" sz="2000" dirty="0"/>
              <a:t> &amp; </a:t>
            </a:r>
            <a:r>
              <a:rPr lang="en-US" sz="2000" dirty="0" err="1"/>
              <a:t>tpep_dropoff_datetime</a:t>
            </a:r>
            <a:r>
              <a:rPr lang="en-US" sz="2000" dirty="0"/>
              <a:t>: Pickup and drop-off timestamps.</a:t>
            </a:r>
          </a:p>
          <a:p>
            <a:pPr algn="l"/>
            <a:r>
              <a:rPr lang="en-US" sz="2000" dirty="0" err="1"/>
              <a:t>passenger_count</a:t>
            </a:r>
            <a:r>
              <a:rPr lang="en-US" sz="2000" dirty="0"/>
              <a:t>: Number of passengers.</a:t>
            </a:r>
          </a:p>
          <a:p>
            <a:pPr algn="l"/>
            <a:r>
              <a:rPr lang="en-US" sz="2000" dirty="0" err="1"/>
              <a:t>trip_distance</a:t>
            </a:r>
            <a:r>
              <a:rPr lang="en-US" sz="2000" dirty="0"/>
              <a:t>: Distance traveled during the trip.</a:t>
            </a:r>
          </a:p>
          <a:p>
            <a:pPr algn="l"/>
            <a:r>
              <a:rPr lang="en-US" sz="2000" dirty="0" err="1"/>
              <a:t>RatecodeID</a:t>
            </a:r>
            <a:r>
              <a:rPr lang="en-US" sz="2000" dirty="0"/>
              <a:t>: Code indicating the rate of the </a:t>
            </a:r>
            <a:r>
              <a:rPr lang="en-US" sz="2000" dirty="0" err="1"/>
              <a:t>trip.s</a:t>
            </a:r>
            <a:endParaRPr lang="en-US" sz="2000" dirty="0"/>
          </a:p>
          <a:p>
            <a:pPr algn="l"/>
            <a:r>
              <a:rPr lang="en-US" sz="2000" dirty="0" err="1"/>
              <a:t>tore_and_fwd_flag</a:t>
            </a:r>
            <a:r>
              <a:rPr lang="en-US" sz="2000" dirty="0"/>
              <a:t>: Indicates if the trip data was stored before being forwarded to the server.</a:t>
            </a:r>
          </a:p>
          <a:p>
            <a:pPr algn="l"/>
            <a:r>
              <a:rPr lang="en-US" sz="2000" dirty="0" err="1"/>
              <a:t>PULocationID</a:t>
            </a:r>
            <a:r>
              <a:rPr lang="en-US" sz="2000" dirty="0"/>
              <a:t> &amp; </a:t>
            </a:r>
            <a:r>
              <a:rPr lang="en-US" sz="2000" dirty="0" err="1"/>
              <a:t>DOLocationID</a:t>
            </a:r>
            <a:r>
              <a:rPr lang="en-US" sz="2000" dirty="0"/>
              <a:t>: IDs representing pickup and drop-off locations.</a:t>
            </a:r>
          </a:p>
          <a:p>
            <a:pPr algn="l"/>
            <a:r>
              <a:rPr lang="en-US" sz="2000" dirty="0" err="1"/>
              <a:t>payment_type</a:t>
            </a:r>
            <a:r>
              <a:rPr lang="en-US" sz="2000" dirty="0"/>
              <a:t>: Payment method used (e.g., card, cash)</a:t>
            </a:r>
          </a:p>
          <a:p>
            <a:pPr algn="l"/>
            <a:r>
              <a:rPr lang="en-US" sz="2000" dirty="0" err="1"/>
              <a:t>fare_amount</a:t>
            </a:r>
            <a:r>
              <a:rPr lang="en-US" sz="2000" dirty="0"/>
              <a:t>, extra, </a:t>
            </a:r>
            <a:r>
              <a:rPr lang="en-US" sz="2000" dirty="0" err="1"/>
              <a:t>mta_tax</a:t>
            </a:r>
            <a:r>
              <a:rPr lang="en-US" sz="2000" dirty="0"/>
              <a:t>, </a:t>
            </a:r>
            <a:r>
              <a:rPr lang="en-US" sz="2000" dirty="0" err="1"/>
              <a:t>tip_amount</a:t>
            </a:r>
            <a:r>
              <a:rPr lang="en-US" sz="2000" dirty="0"/>
              <a:t>, </a:t>
            </a:r>
            <a:r>
              <a:rPr lang="en-US" sz="2000" dirty="0" err="1"/>
              <a:t>tolls_amount</a:t>
            </a:r>
            <a:r>
              <a:rPr lang="en-US" sz="2000" dirty="0"/>
              <a:t>, </a:t>
            </a:r>
            <a:r>
              <a:rPr lang="en-US" sz="2000" dirty="0" err="1"/>
              <a:t>total_amount</a:t>
            </a:r>
            <a:r>
              <a:rPr lang="en-US" sz="2000" dirty="0"/>
              <a:t>, </a:t>
            </a:r>
            <a:r>
              <a:rPr lang="en-US" sz="2000" dirty="0" err="1"/>
              <a:t>congestion_surcharge</a:t>
            </a:r>
            <a:r>
              <a:rPr lang="en-US" sz="2000" dirty="0"/>
              <a:t>, and </a:t>
            </a:r>
            <a:r>
              <a:rPr lang="en-US" sz="2000" dirty="0" err="1"/>
              <a:t>Airport_fee</a:t>
            </a:r>
            <a:r>
              <a:rPr lang="en-US" sz="2000" dirty="0"/>
              <a:t>: Financial details related to the trip, including base fare, surcharges, taxes, and total cost.</a:t>
            </a:r>
            <a:endParaRPr lang="en-US" sz="1600" dirty="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538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PREPROCESSING</a:t>
            </a:r>
          </a:p>
        </p:txBody>
      </p:sp>
      <p:sp>
        <p:nvSpPr>
          <p:cNvPr id="3" name="Subtitle 2">
            <a:extLst>
              <a:ext uri="{FF2B5EF4-FFF2-40B4-BE49-F238E27FC236}">
                <a16:creationId xmlns:a16="http://schemas.microsoft.com/office/drawing/2014/main" id="{A45E4803-D6E5-2B06-0021-26D6D658A9EB}"/>
              </a:ext>
            </a:extLst>
          </p:cNvPr>
          <p:cNvSpPr>
            <a:spLocks noGrp="1"/>
          </p:cNvSpPr>
          <p:nvPr>
            <p:ph type="subTitle" idx="1"/>
          </p:nvPr>
        </p:nvSpPr>
        <p:spPr>
          <a:xfrm>
            <a:off x="989982" y="2787602"/>
            <a:ext cx="9941319" cy="3124658"/>
          </a:xfrm>
        </p:spPr>
        <p:txBody>
          <a:bodyPr vert="horz" lIns="91440" tIns="45720" rIns="91440" bIns="45720" rtlCol="0" anchor="ctr">
            <a:normAutofit/>
          </a:bodyPr>
          <a:lstStyle/>
          <a:p>
            <a:pPr algn="l"/>
            <a:r>
              <a:rPr lang="en-US" sz="2000" dirty="0"/>
              <a:t>Steps performed</a:t>
            </a:r>
          </a:p>
          <a:p>
            <a:pPr marL="285750" indent="-285750" algn="l">
              <a:buFont typeface="Arial" panose="020B0604020202020204" pitchFamily="34" charset="0"/>
              <a:buChar char="•"/>
            </a:pPr>
            <a:r>
              <a:rPr lang="en-US" sz="2000" dirty="0"/>
              <a:t>Converted pickup and drop-off timestamps to datetime objects.</a:t>
            </a:r>
          </a:p>
          <a:p>
            <a:pPr marL="285750" indent="-285750" algn="l">
              <a:buFont typeface="Arial" panose="020B0604020202020204" pitchFamily="34" charset="0"/>
              <a:buChar char="•"/>
            </a:pPr>
            <a:r>
              <a:rPr lang="en-US" sz="2000" dirty="0"/>
              <a:t>Created a derived feature for trip duration in minutes.</a:t>
            </a:r>
          </a:p>
          <a:p>
            <a:pPr marL="285750" indent="-285750" algn="l">
              <a:buFont typeface="Arial" panose="020B0604020202020204" pitchFamily="34" charset="0"/>
              <a:buChar char="•"/>
            </a:pPr>
            <a:r>
              <a:rPr lang="en-US" sz="2000" dirty="0"/>
              <a:t>Removed extreme outliers in distance and fare to improve data quality.</a:t>
            </a:r>
          </a:p>
          <a:p>
            <a:pPr marL="285750" indent="-285750" algn="l">
              <a:buFont typeface="Arial" panose="020B0604020202020204" pitchFamily="34" charset="0"/>
              <a:buChar char="•"/>
            </a:pPr>
            <a:r>
              <a:rPr lang="en-US" sz="2000" dirty="0"/>
              <a:t>Addressed anomalies like negative fares.</a:t>
            </a:r>
            <a:endParaRPr lang="en-US" sz="1600" dirty="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571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LITERATURE REVIEW</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A45E4803-D6E5-2B06-0021-26D6D658A9EB}"/>
              </a:ext>
            </a:extLst>
          </p:cNvPr>
          <p:cNvSpPr>
            <a:spLocks noGrp="1"/>
          </p:cNvSpPr>
          <p:nvPr>
            <p:ph type="subTitle" idx="1"/>
          </p:nvPr>
        </p:nvSpPr>
        <p:spPr>
          <a:xfrm>
            <a:off x="989982" y="2787602"/>
            <a:ext cx="9941319" cy="3124658"/>
          </a:xfrm>
        </p:spPr>
        <p:txBody>
          <a:bodyPr vert="horz" lIns="91440" tIns="45720" rIns="91440" bIns="45720" rtlCol="0" anchor="ctr">
            <a:normAutofit/>
          </a:bodyPr>
          <a:lstStyle/>
          <a:p>
            <a:pPr indent="-228600" algn="l">
              <a:buFont typeface="Arial" panose="020B0604020202020204" pitchFamily="34" charset="0"/>
              <a:buChar char="•"/>
            </a:pPr>
            <a:r>
              <a:rPr lang="en-US" sz="2000" dirty="0"/>
              <a:t>Research on urban mobility highlights the significance of</a:t>
            </a:r>
          </a:p>
          <a:p>
            <a:pPr marL="285750" indent="-228600" algn="l">
              <a:buFont typeface="Arial" panose="020B0604020202020204" pitchFamily="34" charset="0"/>
              <a:buChar char="•"/>
            </a:pPr>
            <a:r>
              <a:rPr lang="en-US" sz="2000" dirty="0"/>
              <a:t>Fare prediction models for pricing transparency.</a:t>
            </a:r>
          </a:p>
          <a:p>
            <a:pPr marL="285750" indent="-228600" algn="l">
              <a:buFont typeface="Arial" panose="020B0604020202020204" pitchFamily="34" charset="0"/>
              <a:buChar char="•"/>
            </a:pPr>
            <a:r>
              <a:rPr lang="en-US" sz="2000" dirty="0"/>
              <a:t>Duration predictions for improved scheduling.</a:t>
            </a:r>
          </a:p>
          <a:p>
            <a:pPr marL="285750" indent="-228600" algn="l">
              <a:buFont typeface="Arial" panose="020B0604020202020204" pitchFamily="34" charset="0"/>
              <a:buChar char="•"/>
            </a:pPr>
            <a:r>
              <a:rPr lang="en-US" sz="2000" dirty="0"/>
              <a:t>Prior works, like NYC Taxi Trip Dataset analysis, demonstrate ML's effectiveness in optimizing transportation.</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05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ARCHITECTURE &amp; METHODOLOGY</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descr="A blue hexagons with black text&#10;&#10;Description automatically generated">
            <a:extLst>
              <a:ext uri="{FF2B5EF4-FFF2-40B4-BE49-F238E27FC236}">
                <a16:creationId xmlns:a16="http://schemas.microsoft.com/office/drawing/2014/main" id="{86D9EBC7-8A49-1125-2AF5-26287B9EE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762" y="1890057"/>
            <a:ext cx="4162425" cy="5438775"/>
          </a:xfrm>
          <a:prstGeom prst="rect">
            <a:avLst/>
          </a:prstGeom>
        </p:spPr>
      </p:pic>
    </p:spTree>
    <p:extLst>
      <p:ext uri="{BB962C8B-B14F-4D97-AF65-F5344CB8AC3E}">
        <p14:creationId xmlns:p14="http://schemas.microsoft.com/office/powerpoint/2010/main" val="974835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2A878AA-0DD6-A029-94AC-60D54C03BB0C}"/>
              </a:ext>
            </a:extLst>
          </p:cNvPr>
          <p:cNvSpPr>
            <a:spLocks noGrp="1"/>
          </p:cNvSpPr>
          <p:nvPr>
            <p:ph type="ctrTitle"/>
          </p:nvPr>
        </p:nvSpPr>
        <p:spPr>
          <a:xfrm>
            <a:off x="3325473" y="1998925"/>
            <a:ext cx="5541054" cy="2149412"/>
          </a:xfrm>
        </p:spPr>
        <p:txBody>
          <a:bodyPr vert="horz" lIns="91440" tIns="45720" rIns="91440" bIns="45720" rtlCol="0" anchor="b">
            <a:normAutofit/>
          </a:bodyPr>
          <a:lstStyle/>
          <a:p>
            <a:r>
              <a:rPr lang="en-US" sz="4800" kern="1200" dirty="0">
                <a:solidFill>
                  <a:schemeClr val="tx1"/>
                </a:solidFill>
                <a:latin typeface="+mj-lt"/>
                <a:ea typeface="+mj-ea"/>
                <a:cs typeface="+mj-cs"/>
              </a:rPr>
              <a:t>EXPLORATORY DATA ANALYSIS</a:t>
            </a:r>
            <a:br>
              <a:rPr lang="en-US" sz="4800" kern="1200" dirty="0">
                <a:solidFill>
                  <a:schemeClr val="tx1"/>
                </a:solidFill>
                <a:latin typeface="+mj-lt"/>
                <a:ea typeface="+mj-ea"/>
                <a:cs typeface="+mj-cs"/>
              </a:rPr>
            </a:br>
            <a:endParaRPr lang="en-US" sz="48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6EDEAE5A-F4B8-3852-CFBA-063A519D8A01}"/>
              </a:ext>
            </a:extLst>
          </p:cNvPr>
          <p:cNvSpPr txBox="1"/>
          <p:nvPr/>
        </p:nvSpPr>
        <p:spPr>
          <a:xfrm>
            <a:off x="3880419" y="4300833"/>
            <a:ext cx="4431162" cy="1191873"/>
          </a:xfrm>
          <a:prstGeom prst="rect">
            <a:avLst/>
          </a:prstGeom>
        </p:spPr>
        <p:txBody>
          <a:bodyPr vert="horz" lIns="91440" tIns="45720" rIns="91440" bIns="45720" rtlCol="0">
            <a:normAutofit/>
          </a:bodyPr>
          <a:lstStyle/>
          <a:p>
            <a:pPr algn="ctr" defTabSz="914400">
              <a:lnSpc>
                <a:spcPct val="90000"/>
              </a:lnSpc>
              <a:spcBef>
                <a:spcPts val="1000"/>
              </a:spcBef>
              <a:spcAft>
                <a:spcPts val="600"/>
              </a:spcAft>
            </a:pPr>
            <a:r>
              <a:rPr lang="en-US" sz="2400" kern="1200">
                <a:solidFill>
                  <a:schemeClr val="tx1"/>
                </a:solidFill>
                <a:latin typeface="+mn-lt"/>
                <a:ea typeface="+mn-ea"/>
                <a:cs typeface="+mn-cs"/>
              </a:rPr>
              <a:t>.</a:t>
            </a:r>
          </a:p>
        </p:txBody>
      </p:sp>
    </p:spTree>
    <p:extLst>
      <p:ext uri="{BB962C8B-B14F-4D97-AF65-F5344CB8AC3E}">
        <p14:creationId xmlns:p14="http://schemas.microsoft.com/office/powerpoint/2010/main" val="320809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1562</Words>
  <Application>Microsoft Office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NYC Yellow Taxi Dataset Analysis (January 2024)</vt:lpstr>
      <vt:lpstr>ABSTRACT</vt:lpstr>
      <vt:lpstr>INTRODUCTION</vt:lpstr>
      <vt:lpstr>DATASET OVERVIEW</vt:lpstr>
      <vt:lpstr>DATASET CLASSIFICATION</vt:lpstr>
      <vt:lpstr>PREPROCESSING</vt:lpstr>
      <vt:lpstr>LITERATURE REVIEW </vt:lpstr>
      <vt:lpstr>ARCHITECTURE &amp; METHODOLOGY</vt:lpstr>
      <vt:lpstr>EXPLORATORY DATA ANALYSIS </vt:lpstr>
      <vt:lpstr>KEY INSIGHTS</vt:lpstr>
      <vt:lpstr>KEY INSIGHTS</vt:lpstr>
      <vt:lpstr>KEY INSIGHTS</vt:lpstr>
      <vt:lpstr>KEY INSIGHTS</vt:lpstr>
      <vt:lpstr>KEY INSIGHTS</vt:lpstr>
      <vt:lpstr>KEY INSIGHTS</vt:lpstr>
      <vt:lpstr>KEY INSIGHTS</vt:lpstr>
      <vt:lpstr>KEY INSIGHTS</vt:lpstr>
      <vt:lpstr>KEY INSIGHTS</vt:lpstr>
      <vt:lpstr>KEY INSIGHTS</vt:lpstr>
      <vt:lpstr>MACHINE LEARNING MODELS </vt:lpstr>
      <vt:lpstr>LINEAR REGRESSION</vt:lpstr>
      <vt:lpstr>LOGISTIC REGRESSION</vt:lpstr>
      <vt:lpstr>DECISION TREE</vt:lpstr>
      <vt:lpstr>RANDOM FOREST</vt:lpstr>
      <vt:lpstr>SUMMARY</vt:lpstr>
      <vt:lpstr>CONCLUSION</vt:lpstr>
      <vt:lpstr>REFERENCES</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Gada, Mr. Rishabh Bharat</dc:creator>
  <cp:lastModifiedBy>Gada, Mr. Rishabh Bharat</cp:lastModifiedBy>
  <cp:revision>17</cp:revision>
  <dcterms:created xsi:type="dcterms:W3CDTF">2024-12-12T04:21:08Z</dcterms:created>
  <dcterms:modified xsi:type="dcterms:W3CDTF">2024-12-12T06:40:25Z</dcterms:modified>
</cp:coreProperties>
</file>