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2" r:id="rId9"/>
    <p:sldId id="261" r:id="rId10"/>
    <p:sldId id="263" r:id="rId11"/>
    <p:sldId id="264" r:id="rId12"/>
    <p:sldId id="265" r:id="rId13"/>
    <p:sldId id="266" r:id="rId14"/>
    <p:sldId id="267" r:id="rId15"/>
    <p:sldId id="268" r:id="rId16"/>
    <p:sldId id="269" r:id="rId17"/>
    <p:sldId id="270" r:id="rId18"/>
    <p:sldId id="271"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6D8812-A2FF-4EA7-93A2-91E387A25F53}" v="218" dt="2024-11-04T15:43:43.8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8" d="100"/>
          <a:sy n="58" d="100"/>
        </p:scale>
        <p:origin x="988"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7DF742-EE6B-4BF0-8EF7-F4F5733B18C3}"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3B925814-A109-4CC6-B321-59D6847980F6}">
      <dgm:prSet phldrT="[Text]" custT="1"/>
      <dgm:spPr/>
      <dgm:t>
        <a:bodyPr/>
        <a:lstStyle/>
        <a:p>
          <a:r>
            <a:rPr lang="en-US" sz="1200" dirty="0"/>
            <a:t>Data Exploration</a:t>
          </a:r>
        </a:p>
      </dgm:t>
    </dgm:pt>
    <dgm:pt modelId="{B4313C5B-231D-401C-B89F-A5842F855FC8}" type="parTrans" cxnId="{4DA761B8-D411-4763-8C28-C9EF41691216}">
      <dgm:prSet/>
      <dgm:spPr/>
      <dgm:t>
        <a:bodyPr/>
        <a:lstStyle/>
        <a:p>
          <a:endParaRPr lang="en-US" sz="1200"/>
        </a:p>
      </dgm:t>
    </dgm:pt>
    <dgm:pt modelId="{10BC9871-55D2-44CB-8B02-F1265E9149DC}" type="sibTrans" cxnId="{4DA761B8-D411-4763-8C28-C9EF41691216}">
      <dgm:prSet custT="1"/>
      <dgm:spPr/>
      <dgm:t>
        <a:bodyPr/>
        <a:lstStyle/>
        <a:p>
          <a:r>
            <a:rPr lang="en-US" sz="1200" dirty="0"/>
            <a:t>Data Loading</a:t>
          </a:r>
        </a:p>
      </dgm:t>
    </dgm:pt>
    <dgm:pt modelId="{59708300-C083-4EBB-81F3-2FA183C6DF8D}">
      <dgm:prSet phldrT="[Text]" phldr="1" custT="1"/>
      <dgm:spPr/>
      <dgm:t>
        <a:bodyPr/>
        <a:lstStyle/>
        <a:p>
          <a:endParaRPr lang="en-US" sz="1200" dirty="0"/>
        </a:p>
      </dgm:t>
    </dgm:pt>
    <dgm:pt modelId="{E83FD36D-81EB-47C2-8F6A-BA5E725D1DF9}" type="parTrans" cxnId="{B1408AD8-D90F-41BC-B514-1D62E9BAB550}">
      <dgm:prSet/>
      <dgm:spPr/>
      <dgm:t>
        <a:bodyPr/>
        <a:lstStyle/>
        <a:p>
          <a:endParaRPr lang="en-US" sz="1200"/>
        </a:p>
      </dgm:t>
    </dgm:pt>
    <dgm:pt modelId="{E69EB50C-EC57-4F47-8C81-721B4E2CD067}" type="sibTrans" cxnId="{B1408AD8-D90F-41BC-B514-1D62E9BAB550}">
      <dgm:prSet/>
      <dgm:spPr/>
      <dgm:t>
        <a:bodyPr/>
        <a:lstStyle/>
        <a:p>
          <a:endParaRPr lang="en-US" sz="1200"/>
        </a:p>
      </dgm:t>
    </dgm:pt>
    <dgm:pt modelId="{8AE0E405-2B85-4D10-B7CD-ADD17B539445}">
      <dgm:prSet phldrT="[Text]" custT="1"/>
      <dgm:spPr/>
      <dgm:t>
        <a:bodyPr/>
        <a:lstStyle/>
        <a:p>
          <a:r>
            <a:rPr lang="en-US" sz="1200" dirty="0"/>
            <a:t>Data Preprocessing</a:t>
          </a:r>
        </a:p>
      </dgm:t>
    </dgm:pt>
    <dgm:pt modelId="{029EA194-8C0B-41E6-8777-A310A92AC7CE}" type="parTrans" cxnId="{78A61243-A797-4306-8EFB-771EF216FE51}">
      <dgm:prSet/>
      <dgm:spPr/>
      <dgm:t>
        <a:bodyPr/>
        <a:lstStyle/>
        <a:p>
          <a:endParaRPr lang="en-US" sz="1200"/>
        </a:p>
      </dgm:t>
    </dgm:pt>
    <dgm:pt modelId="{582C27B2-B7C6-4D9F-A36B-6B96337EAE65}" type="sibTrans" cxnId="{78A61243-A797-4306-8EFB-771EF216FE51}">
      <dgm:prSet custT="1"/>
      <dgm:spPr/>
      <dgm:t>
        <a:bodyPr/>
        <a:lstStyle/>
        <a:p>
          <a:endParaRPr lang="en-US" sz="1200" dirty="0"/>
        </a:p>
        <a:p>
          <a:r>
            <a:rPr lang="en-US" sz="1200" dirty="0"/>
            <a:t>Time Series Analysis</a:t>
          </a:r>
        </a:p>
        <a:p>
          <a:endParaRPr lang="en-US" sz="1200" dirty="0"/>
        </a:p>
      </dgm:t>
    </dgm:pt>
    <dgm:pt modelId="{D8A4B691-0977-4379-82FC-413DB95125AD}">
      <dgm:prSet phldrT="[Text]" custT="1"/>
      <dgm:spPr/>
      <dgm:t>
        <a:bodyPr/>
        <a:lstStyle/>
        <a:p>
          <a:r>
            <a:rPr lang="en-US" sz="1200" dirty="0"/>
            <a:t>Visualization</a:t>
          </a:r>
        </a:p>
      </dgm:t>
    </dgm:pt>
    <dgm:pt modelId="{8AA500E7-64DF-40F5-B7D9-42A2D96CC4F1}" type="parTrans" cxnId="{0F9B8E6F-6EFF-44CA-883F-D223E2E69482}">
      <dgm:prSet/>
      <dgm:spPr/>
      <dgm:t>
        <a:bodyPr/>
        <a:lstStyle/>
        <a:p>
          <a:endParaRPr lang="en-US" sz="1200"/>
        </a:p>
      </dgm:t>
    </dgm:pt>
    <dgm:pt modelId="{D56DE053-4B39-48FD-BE0D-D9E7EC60D1DC}" type="sibTrans" cxnId="{0F9B8E6F-6EFF-44CA-883F-D223E2E69482}">
      <dgm:prSet custT="1"/>
      <dgm:spPr/>
      <dgm:t>
        <a:bodyPr/>
        <a:lstStyle/>
        <a:p>
          <a:r>
            <a:rPr lang="en-US" sz="1200" dirty="0"/>
            <a:t>Interpretation</a:t>
          </a:r>
        </a:p>
      </dgm:t>
    </dgm:pt>
    <dgm:pt modelId="{ECC4A6C8-6DB0-482B-B3CB-334750A87F56}" type="pres">
      <dgm:prSet presAssocID="{B07DF742-EE6B-4BF0-8EF7-F4F5733B18C3}" presName="Name0" presStyleCnt="0">
        <dgm:presLayoutVars>
          <dgm:chMax/>
          <dgm:chPref/>
          <dgm:dir/>
          <dgm:animLvl val="lvl"/>
        </dgm:presLayoutVars>
      </dgm:prSet>
      <dgm:spPr/>
    </dgm:pt>
    <dgm:pt modelId="{ECB2E35F-C5A2-452D-9894-FBB506CBD787}" type="pres">
      <dgm:prSet presAssocID="{3B925814-A109-4CC6-B321-59D6847980F6}" presName="composite" presStyleCnt="0"/>
      <dgm:spPr/>
    </dgm:pt>
    <dgm:pt modelId="{17541076-E3FC-4215-A463-995AE4E439FC}" type="pres">
      <dgm:prSet presAssocID="{3B925814-A109-4CC6-B321-59D6847980F6}" presName="Parent1" presStyleLbl="node1" presStyleIdx="0" presStyleCnt="6">
        <dgm:presLayoutVars>
          <dgm:chMax val="1"/>
          <dgm:chPref val="1"/>
          <dgm:bulletEnabled val="1"/>
        </dgm:presLayoutVars>
      </dgm:prSet>
      <dgm:spPr/>
    </dgm:pt>
    <dgm:pt modelId="{312B2F07-CFC0-47D8-832C-595085902342}" type="pres">
      <dgm:prSet presAssocID="{3B925814-A109-4CC6-B321-59D6847980F6}" presName="Childtext1" presStyleLbl="revTx" presStyleIdx="0" presStyleCnt="3" custLinFactX="-67148" custLinFactNeighborX="-100000" custLinFactNeighborY="-6919">
        <dgm:presLayoutVars>
          <dgm:chMax val="0"/>
          <dgm:chPref val="0"/>
          <dgm:bulletEnabled val="1"/>
        </dgm:presLayoutVars>
      </dgm:prSet>
      <dgm:spPr/>
    </dgm:pt>
    <dgm:pt modelId="{FD474856-6D23-49BE-BBB8-498D9B176D30}" type="pres">
      <dgm:prSet presAssocID="{3B925814-A109-4CC6-B321-59D6847980F6}" presName="BalanceSpacing" presStyleCnt="0"/>
      <dgm:spPr/>
    </dgm:pt>
    <dgm:pt modelId="{39220C27-FEA8-4774-A6FF-3C085ED7E6D7}" type="pres">
      <dgm:prSet presAssocID="{3B925814-A109-4CC6-B321-59D6847980F6}" presName="BalanceSpacing1" presStyleCnt="0"/>
      <dgm:spPr/>
    </dgm:pt>
    <dgm:pt modelId="{BDEAEB4C-482F-435F-A009-CA193430A448}" type="pres">
      <dgm:prSet presAssocID="{10BC9871-55D2-44CB-8B02-F1265E9149DC}" presName="Accent1Text" presStyleLbl="node1" presStyleIdx="1" presStyleCnt="6"/>
      <dgm:spPr/>
    </dgm:pt>
    <dgm:pt modelId="{44BAA78C-D94E-46C3-8A1B-AFFA3042C975}" type="pres">
      <dgm:prSet presAssocID="{10BC9871-55D2-44CB-8B02-F1265E9149DC}" presName="spaceBetweenRectangles" presStyleCnt="0"/>
      <dgm:spPr/>
    </dgm:pt>
    <dgm:pt modelId="{DE2CCD79-6379-48B4-B11A-DE9F824ACAB6}" type="pres">
      <dgm:prSet presAssocID="{8AE0E405-2B85-4D10-B7CD-ADD17B539445}" presName="composite" presStyleCnt="0"/>
      <dgm:spPr/>
    </dgm:pt>
    <dgm:pt modelId="{37E30BB5-FCE7-4E70-B02A-3E003980D4DE}" type="pres">
      <dgm:prSet presAssocID="{8AE0E405-2B85-4D10-B7CD-ADD17B539445}" presName="Parent1" presStyleLbl="node1" presStyleIdx="2" presStyleCnt="6" custScaleX="117041">
        <dgm:presLayoutVars>
          <dgm:chMax val="1"/>
          <dgm:chPref val="1"/>
          <dgm:bulletEnabled val="1"/>
        </dgm:presLayoutVars>
      </dgm:prSet>
      <dgm:spPr/>
    </dgm:pt>
    <dgm:pt modelId="{2A016B1F-51BB-4062-8D73-9A098D3BCE2C}" type="pres">
      <dgm:prSet presAssocID="{8AE0E405-2B85-4D10-B7CD-ADD17B539445}" presName="Childtext1" presStyleLbl="revTx" presStyleIdx="1" presStyleCnt="3" custLinFactX="100000" custLinFactNeighborX="191511" custLinFactNeighborY="-5338">
        <dgm:presLayoutVars>
          <dgm:chMax val="0"/>
          <dgm:chPref val="0"/>
          <dgm:bulletEnabled val="1"/>
        </dgm:presLayoutVars>
      </dgm:prSet>
      <dgm:spPr/>
    </dgm:pt>
    <dgm:pt modelId="{080183AB-67E0-48F8-A99C-7EA61452E5E6}" type="pres">
      <dgm:prSet presAssocID="{8AE0E405-2B85-4D10-B7CD-ADD17B539445}" presName="BalanceSpacing" presStyleCnt="0"/>
      <dgm:spPr/>
    </dgm:pt>
    <dgm:pt modelId="{E1CD1098-5AE1-43B2-BEA2-467F99E0F5F6}" type="pres">
      <dgm:prSet presAssocID="{8AE0E405-2B85-4D10-B7CD-ADD17B539445}" presName="BalanceSpacing1" presStyleCnt="0"/>
      <dgm:spPr/>
    </dgm:pt>
    <dgm:pt modelId="{9870AC5F-0D06-40DA-A5F4-80F489EE17DA}" type="pres">
      <dgm:prSet presAssocID="{582C27B2-B7C6-4D9F-A36B-6B96337EAE65}" presName="Accent1Text" presStyleLbl="node1" presStyleIdx="3" presStyleCnt="6"/>
      <dgm:spPr/>
    </dgm:pt>
    <dgm:pt modelId="{C1EB8164-12B2-41CF-A4D1-00444B60340B}" type="pres">
      <dgm:prSet presAssocID="{582C27B2-B7C6-4D9F-A36B-6B96337EAE65}" presName="spaceBetweenRectangles" presStyleCnt="0"/>
      <dgm:spPr/>
    </dgm:pt>
    <dgm:pt modelId="{288B9865-8D09-4A26-9A42-9228F75D7091}" type="pres">
      <dgm:prSet presAssocID="{D8A4B691-0977-4379-82FC-413DB95125AD}" presName="composite" presStyleCnt="0"/>
      <dgm:spPr/>
    </dgm:pt>
    <dgm:pt modelId="{121EDD57-FDCA-4DF1-A1D6-6450584C1F40}" type="pres">
      <dgm:prSet presAssocID="{D8A4B691-0977-4379-82FC-413DB95125AD}" presName="Parent1" presStyleLbl="node1" presStyleIdx="4" presStyleCnt="6">
        <dgm:presLayoutVars>
          <dgm:chMax val="1"/>
          <dgm:chPref val="1"/>
          <dgm:bulletEnabled val="1"/>
        </dgm:presLayoutVars>
      </dgm:prSet>
      <dgm:spPr/>
    </dgm:pt>
    <dgm:pt modelId="{35E08D56-743A-41E1-A69F-6D4B1AF9D6E1}" type="pres">
      <dgm:prSet presAssocID="{D8A4B691-0977-4379-82FC-413DB95125AD}" presName="Childtext1" presStyleLbl="revTx" presStyleIdx="2" presStyleCnt="3" custLinFactX="53306" custLinFactNeighborX="100000" custLinFactNeighborY="-5667">
        <dgm:presLayoutVars>
          <dgm:chMax val="0"/>
          <dgm:chPref val="0"/>
          <dgm:bulletEnabled val="1"/>
        </dgm:presLayoutVars>
      </dgm:prSet>
      <dgm:spPr/>
    </dgm:pt>
    <dgm:pt modelId="{FC6B08D6-D97E-483C-A777-68197291E406}" type="pres">
      <dgm:prSet presAssocID="{D8A4B691-0977-4379-82FC-413DB95125AD}" presName="BalanceSpacing" presStyleCnt="0"/>
      <dgm:spPr/>
    </dgm:pt>
    <dgm:pt modelId="{9F291DBD-3EE2-44D4-96D3-B2975D1C392C}" type="pres">
      <dgm:prSet presAssocID="{D8A4B691-0977-4379-82FC-413DB95125AD}" presName="BalanceSpacing1" presStyleCnt="0"/>
      <dgm:spPr/>
    </dgm:pt>
    <dgm:pt modelId="{39E621F6-9C69-479A-87E4-25655925CAC2}" type="pres">
      <dgm:prSet presAssocID="{D56DE053-4B39-48FD-BE0D-D9E7EC60D1DC}" presName="Accent1Text" presStyleLbl="node1" presStyleIdx="5" presStyleCnt="6"/>
      <dgm:spPr/>
    </dgm:pt>
  </dgm:ptLst>
  <dgm:cxnLst>
    <dgm:cxn modelId="{530D212A-0711-4750-9D8F-F7A3C9E6D687}" type="presOf" srcId="{59708300-C083-4EBB-81F3-2FA183C6DF8D}" destId="{312B2F07-CFC0-47D8-832C-595085902342}" srcOrd="0" destOrd="0" presId="urn:microsoft.com/office/officeart/2008/layout/AlternatingHexagons"/>
    <dgm:cxn modelId="{B4E5F636-3968-4684-9129-558C3DB0FFFD}" type="presOf" srcId="{D8A4B691-0977-4379-82FC-413DB95125AD}" destId="{121EDD57-FDCA-4DF1-A1D6-6450584C1F40}" srcOrd="0" destOrd="0" presId="urn:microsoft.com/office/officeart/2008/layout/AlternatingHexagons"/>
    <dgm:cxn modelId="{5B4E8737-32F3-4BD7-9D6C-1ED3C81E6A2E}" type="presOf" srcId="{582C27B2-B7C6-4D9F-A36B-6B96337EAE65}" destId="{9870AC5F-0D06-40DA-A5F4-80F489EE17DA}" srcOrd="0" destOrd="0" presId="urn:microsoft.com/office/officeart/2008/layout/AlternatingHexagons"/>
    <dgm:cxn modelId="{78A61243-A797-4306-8EFB-771EF216FE51}" srcId="{B07DF742-EE6B-4BF0-8EF7-F4F5733B18C3}" destId="{8AE0E405-2B85-4D10-B7CD-ADD17B539445}" srcOrd="1" destOrd="0" parTransId="{029EA194-8C0B-41E6-8777-A310A92AC7CE}" sibTransId="{582C27B2-B7C6-4D9F-A36B-6B96337EAE65}"/>
    <dgm:cxn modelId="{0F9B8E6F-6EFF-44CA-883F-D223E2E69482}" srcId="{B07DF742-EE6B-4BF0-8EF7-F4F5733B18C3}" destId="{D8A4B691-0977-4379-82FC-413DB95125AD}" srcOrd="2" destOrd="0" parTransId="{8AA500E7-64DF-40F5-B7D9-42A2D96CC4F1}" sibTransId="{D56DE053-4B39-48FD-BE0D-D9E7EC60D1DC}"/>
    <dgm:cxn modelId="{C9952D8F-F702-4DDC-BD1C-9505165497C4}" type="presOf" srcId="{D56DE053-4B39-48FD-BE0D-D9E7EC60D1DC}" destId="{39E621F6-9C69-479A-87E4-25655925CAC2}" srcOrd="0" destOrd="0" presId="urn:microsoft.com/office/officeart/2008/layout/AlternatingHexagons"/>
    <dgm:cxn modelId="{1135C0A3-07C6-4E8A-A620-6CA602FFB2EB}" type="presOf" srcId="{3B925814-A109-4CC6-B321-59D6847980F6}" destId="{17541076-E3FC-4215-A463-995AE4E439FC}" srcOrd="0" destOrd="0" presId="urn:microsoft.com/office/officeart/2008/layout/AlternatingHexagons"/>
    <dgm:cxn modelId="{EBA68EB7-286A-4559-B416-9BEE28AC2171}" type="presOf" srcId="{8AE0E405-2B85-4D10-B7CD-ADD17B539445}" destId="{37E30BB5-FCE7-4E70-B02A-3E003980D4DE}" srcOrd="0" destOrd="0" presId="urn:microsoft.com/office/officeart/2008/layout/AlternatingHexagons"/>
    <dgm:cxn modelId="{4DA761B8-D411-4763-8C28-C9EF41691216}" srcId="{B07DF742-EE6B-4BF0-8EF7-F4F5733B18C3}" destId="{3B925814-A109-4CC6-B321-59D6847980F6}" srcOrd="0" destOrd="0" parTransId="{B4313C5B-231D-401C-B89F-A5842F855FC8}" sibTransId="{10BC9871-55D2-44CB-8B02-F1265E9149DC}"/>
    <dgm:cxn modelId="{3663F0CC-9AD7-4A06-87E8-8B483099FC47}" type="presOf" srcId="{10BC9871-55D2-44CB-8B02-F1265E9149DC}" destId="{BDEAEB4C-482F-435F-A009-CA193430A448}" srcOrd="0" destOrd="0" presId="urn:microsoft.com/office/officeart/2008/layout/AlternatingHexagons"/>
    <dgm:cxn modelId="{B1408AD8-D90F-41BC-B514-1D62E9BAB550}" srcId="{3B925814-A109-4CC6-B321-59D6847980F6}" destId="{59708300-C083-4EBB-81F3-2FA183C6DF8D}" srcOrd="0" destOrd="0" parTransId="{E83FD36D-81EB-47C2-8F6A-BA5E725D1DF9}" sibTransId="{E69EB50C-EC57-4F47-8C81-721B4E2CD067}"/>
    <dgm:cxn modelId="{5EDBBFF4-98EA-4D97-8F1F-C9B4FD198093}" type="presOf" srcId="{B07DF742-EE6B-4BF0-8EF7-F4F5733B18C3}" destId="{ECC4A6C8-6DB0-482B-B3CB-334750A87F56}" srcOrd="0" destOrd="0" presId="urn:microsoft.com/office/officeart/2008/layout/AlternatingHexagons"/>
    <dgm:cxn modelId="{5CBE5438-890C-4A67-BCB4-F3C053007279}" type="presParOf" srcId="{ECC4A6C8-6DB0-482B-B3CB-334750A87F56}" destId="{ECB2E35F-C5A2-452D-9894-FBB506CBD787}" srcOrd="0" destOrd="0" presId="urn:microsoft.com/office/officeart/2008/layout/AlternatingHexagons"/>
    <dgm:cxn modelId="{B8F52019-7CAC-4B9F-853A-A1BFC2BA06FD}" type="presParOf" srcId="{ECB2E35F-C5A2-452D-9894-FBB506CBD787}" destId="{17541076-E3FC-4215-A463-995AE4E439FC}" srcOrd="0" destOrd="0" presId="urn:microsoft.com/office/officeart/2008/layout/AlternatingHexagons"/>
    <dgm:cxn modelId="{5A6B41CA-0422-4E90-839F-1567454E1376}" type="presParOf" srcId="{ECB2E35F-C5A2-452D-9894-FBB506CBD787}" destId="{312B2F07-CFC0-47D8-832C-595085902342}" srcOrd="1" destOrd="0" presId="urn:microsoft.com/office/officeart/2008/layout/AlternatingHexagons"/>
    <dgm:cxn modelId="{695976F3-2764-41E1-A139-790590D97F3F}" type="presParOf" srcId="{ECB2E35F-C5A2-452D-9894-FBB506CBD787}" destId="{FD474856-6D23-49BE-BBB8-498D9B176D30}" srcOrd="2" destOrd="0" presId="urn:microsoft.com/office/officeart/2008/layout/AlternatingHexagons"/>
    <dgm:cxn modelId="{A3298F39-27A8-4D2C-A20F-E05EE61B922C}" type="presParOf" srcId="{ECB2E35F-C5A2-452D-9894-FBB506CBD787}" destId="{39220C27-FEA8-4774-A6FF-3C085ED7E6D7}" srcOrd="3" destOrd="0" presId="urn:microsoft.com/office/officeart/2008/layout/AlternatingHexagons"/>
    <dgm:cxn modelId="{173B1854-2031-4E54-806E-7D16FFD4807D}" type="presParOf" srcId="{ECB2E35F-C5A2-452D-9894-FBB506CBD787}" destId="{BDEAEB4C-482F-435F-A009-CA193430A448}" srcOrd="4" destOrd="0" presId="urn:microsoft.com/office/officeart/2008/layout/AlternatingHexagons"/>
    <dgm:cxn modelId="{42FEBC38-69D0-4C4A-AE8F-B248190459DD}" type="presParOf" srcId="{ECC4A6C8-6DB0-482B-B3CB-334750A87F56}" destId="{44BAA78C-D94E-46C3-8A1B-AFFA3042C975}" srcOrd="1" destOrd="0" presId="urn:microsoft.com/office/officeart/2008/layout/AlternatingHexagons"/>
    <dgm:cxn modelId="{A2FE73E1-F5B7-4008-8495-95BC2C0C18CE}" type="presParOf" srcId="{ECC4A6C8-6DB0-482B-B3CB-334750A87F56}" destId="{DE2CCD79-6379-48B4-B11A-DE9F824ACAB6}" srcOrd="2" destOrd="0" presId="urn:microsoft.com/office/officeart/2008/layout/AlternatingHexagons"/>
    <dgm:cxn modelId="{BAA84623-1842-4D43-8171-78378451E630}" type="presParOf" srcId="{DE2CCD79-6379-48B4-B11A-DE9F824ACAB6}" destId="{37E30BB5-FCE7-4E70-B02A-3E003980D4DE}" srcOrd="0" destOrd="0" presId="urn:microsoft.com/office/officeart/2008/layout/AlternatingHexagons"/>
    <dgm:cxn modelId="{996F3447-755E-4107-9153-EE9B3C7A7331}" type="presParOf" srcId="{DE2CCD79-6379-48B4-B11A-DE9F824ACAB6}" destId="{2A016B1F-51BB-4062-8D73-9A098D3BCE2C}" srcOrd="1" destOrd="0" presId="urn:microsoft.com/office/officeart/2008/layout/AlternatingHexagons"/>
    <dgm:cxn modelId="{EB89DE30-4415-4033-A22B-F704A55996CF}" type="presParOf" srcId="{DE2CCD79-6379-48B4-B11A-DE9F824ACAB6}" destId="{080183AB-67E0-48F8-A99C-7EA61452E5E6}" srcOrd="2" destOrd="0" presId="urn:microsoft.com/office/officeart/2008/layout/AlternatingHexagons"/>
    <dgm:cxn modelId="{89DF5493-1129-4987-93F4-4612E5342C56}" type="presParOf" srcId="{DE2CCD79-6379-48B4-B11A-DE9F824ACAB6}" destId="{E1CD1098-5AE1-43B2-BEA2-467F99E0F5F6}" srcOrd="3" destOrd="0" presId="urn:microsoft.com/office/officeart/2008/layout/AlternatingHexagons"/>
    <dgm:cxn modelId="{B0F95217-ADBB-4E22-814B-AE1F44796E80}" type="presParOf" srcId="{DE2CCD79-6379-48B4-B11A-DE9F824ACAB6}" destId="{9870AC5F-0D06-40DA-A5F4-80F489EE17DA}" srcOrd="4" destOrd="0" presId="urn:microsoft.com/office/officeart/2008/layout/AlternatingHexagons"/>
    <dgm:cxn modelId="{855939BE-9986-4F77-8643-18B7A7614A43}" type="presParOf" srcId="{ECC4A6C8-6DB0-482B-B3CB-334750A87F56}" destId="{C1EB8164-12B2-41CF-A4D1-00444B60340B}" srcOrd="3" destOrd="0" presId="urn:microsoft.com/office/officeart/2008/layout/AlternatingHexagons"/>
    <dgm:cxn modelId="{B3395C6A-D3CD-42D9-989E-04C39E0D9CBE}" type="presParOf" srcId="{ECC4A6C8-6DB0-482B-B3CB-334750A87F56}" destId="{288B9865-8D09-4A26-9A42-9228F75D7091}" srcOrd="4" destOrd="0" presId="urn:microsoft.com/office/officeart/2008/layout/AlternatingHexagons"/>
    <dgm:cxn modelId="{50D5C91F-FE27-4BA9-A310-8E9FA40A3911}" type="presParOf" srcId="{288B9865-8D09-4A26-9A42-9228F75D7091}" destId="{121EDD57-FDCA-4DF1-A1D6-6450584C1F40}" srcOrd="0" destOrd="0" presId="urn:microsoft.com/office/officeart/2008/layout/AlternatingHexagons"/>
    <dgm:cxn modelId="{2A67747A-8249-46CF-ABDC-CA4A39F20347}" type="presParOf" srcId="{288B9865-8D09-4A26-9A42-9228F75D7091}" destId="{35E08D56-743A-41E1-A69F-6D4B1AF9D6E1}" srcOrd="1" destOrd="0" presId="urn:microsoft.com/office/officeart/2008/layout/AlternatingHexagons"/>
    <dgm:cxn modelId="{EA8440C2-7B92-40FC-B9E3-918FB8942B4C}" type="presParOf" srcId="{288B9865-8D09-4A26-9A42-9228F75D7091}" destId="{FC6B08D6-D97E-483C-A777-68197291E406}" srcOrd="2" destOrd="0" presId="urn:microsoft.com/office/officeart/2008/layout/AlternatingHexagons"/>
    <dgm:cxn modelId="{DB1B9497-A4BD-47DE-BDFB-31CBCF06ACC6}" type="presParOf" srcId="{288B9865-8D09-4A26-9A42-9228F75D7091}" destId="{9F291DBD-3EE2-44D4-96D3-B2975D1C392C}" srcOrd="3" destOrd="0" presId="urn:microsoft.com/office/officeart/2008/layout/AlternatingHexagons"/>
    <dgm:cxn modelId="{B05622CE-EF02-4983-9AB2-BE6491FD993D}" type="presParOf" srcId="{288B9865-8D09-4A26-9A42-9228F75D7091}" destId="{39E621F6-9C69-479A-87E4-25655925CAC2}"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541076-E3FC-4215-A463-995AE4E439FC}">
      <dsp:nvSpPr>
        <dsp:cNvPr id="0" name=""/>
        <dsp:cNvSpPr/>
      </dsp:nvSpPr>
      <dsp:spPr>
        <a:xfrm rot="5400000">
          <a:off x="1455691" y="949700"/>
          <a:ext cx="954953" cy="830809"/>
        </a:xfrm>
        <a:prstGeom prst="hexagon">
          <a:avLst>
            <a:gd name="adj" fmla="val 25000"/>
            <a:gd name="vf" fmla="val 1154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Data Exploration</a:t>
          </a:r>
        </a:p>
      </dsp:txBody>
      <dsp:txXfrm rot="-5400000">
        <a:off x="1647231" y="1036443"/>
        <a:ext cx="571873" cy="657326"/>
      </dsp:txXfrm>
    </dsp:sp>
    <dsp:sp modelId="{312B2F07-CFC0-47D8-832C-595085902342}">
      <dsp:nvSpPr>
        <dsp:cNvPr id="0" name=""/>
        <dsp:cNvSpPr/>
      </dsp:nvSpPr>
      <dsp:spPr>
        <a:xfrm>
          <a:off x="592441" y="1038974"/>
          <a:ext cx="1065727" cy="572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endParaRPr lang="en-US" sz="1200" kern="1200" dirty="0"/>
        </a:p>
      </dsp:txBody>
      <dsp:txXfrm>
        <a:off x="592441" y="1038974"/>
        <a:ext cx="1065727" cy="572971"/>
      </dsp:txXfrm>
    </dsp:sp>
    <dsp:sp modelId="{BDEAEB4C-482F-435F-A009-CA193430A448}">
      <dsp:nvSpPr>
        <dsp:cNvPr id="0" name=""/>
        <dsp:cNvSpPr/>
      </dsp:nvSpPr>
      <dsp:spPr>
        <a:xfrm rot="5400000">
          <a:off x="558417" y="949700"/>
          <a:ext cx="954953" cy="830809"/>
        </a:xfrm>
        <a:prstGeom prst="hexagon">
          <a:avLst>
            <a:gd name="adj" fmla="val 25000"/>
            <a:gd name="vf" fmla="val 1154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kern="1200" dirty="0"/>
            <a:t>Data Loading</a:t>
          </a:r>
        </a:p>
      </dsp:txBody>
      <dsp:txXfrm rot="-5400000">
        <a:off x="749957" y="1036443"/>
        <a:ext cx="571873" cy="657326"/>
      </dsp:txXfrm>
    </dsp:sp>
    <dsp:sp modelId="{37E30BB5-FCE7-4E70-B02A-3E003980D4DE}">
      <dsp:nvSpPr>
        <dsp:cNvPr id="0" name=""/>
        <dsp:cNvSpPr/>
      </dsp:nvSpPr>
      <dsp:spPr>
        <a:xfrm rot="5400000">
          <a:off x="1005336" y="1689475"/>
          <a:ext cx="954953" cy="972387"/>
        </a:xfrm>
        <a:prstGeom prst="hexagon">
          <a:avLst>
            <a:gd name="adj" fmla="val 25000"/>
            <a:gd name="vf" fmla="val 1154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Data Preprocessing</a:t>
          </a:r>
        </a:p>
      </dsp:txBody>
      <dsp:txXfrm rot="-5400000">
        <a:off x="1158684" y="1857351"/>
        <a:ext cx="648258" cy="636635"/>
      </dsp:txXfrm>
    </dsp:sp>
    <dsp:sp modelId="{2A016B1F-51BB-4062-8D73-9A098D3BCE2C}">
      <dsp:nvSpPr>
        <dsp:cNvPr id="0" name=""/>
        <dsp:cNvSpPr/>
      </dsp:nvSpPr>
      <dsp:spPr>
        <a:xfrm>
          <a:off x="2409842" y="1858597"/>
          <a:ext cx="1031349" cy="572971"/>
        </a:xfrm>
        <a:prstGeom prst="rect">
          <a:avLst/>
        </a:prstGeom>
        <a:noFill/>
        <a:ln>
          <a:noFill/>
        </a:ln>
        <a:effectLst/>
      </dsp:spPr>
      <dsp:style>
        <a:lnRef idx="0">
          <a:scrgbClr r="0" g="0" b="0"/>
        </a:lnRef>
        <a:fillRef idx="0">
          <a:scrgbClr r="0" g="0" b="0"/>
        </a:fillRef>
        <a:effectRef idx="0">
          <a:scrgbClr r="0" g="0" b="0"/>
        </a:effectRef>
        <a:fontRef idx="minor"/>
      </dsp:style>
    </dsp:sp>
    <dsp:sp modelId="{9870AC5F-0D06-40DA-A5F4-80F489EE17DA}">
      <dsp:nvSpPr>
        <dsp:cNvPr id="0" name=""/>
        <dsp:cNvSpPr/>
      </dsp:nvSpPr>
      <dsp:spPr>
        <a:xfrm rot="5400000">
          <a:off x="1902610" y="1760264"/>
          <a:ext cx="954953" cy="830809"/>
        </a:xfrm>
        <a:prstGeom prst="hexagon">
          <a:avLst>
            <a:gd name="adj" fmla="val 25000"/>
            <a:gd name="vf" fmla="val 1154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a:p>
          <a:pPr marL="0" lvl="0" indent="0" algn="ctr" defTabSz="533400">
            <a:lnSpc>
              <a:spcPct val="90000"/>
            </a:lnSpc>
            <a:spcBef>
              <a:spcPct val="0"/>
            </a:spcBef>
            <a:spcAft>
              <a:spcPct val="35000"/>
            </a:spcAft>
            <a:buNone/>
          </a:pPr>
          <a:r>
            <a:rPr lang="en-US" sz="1200" kern="1200" dirty="0"/>
            <a:t>Time Series Analysis</a:t>
          </a:r>
        </a:p>
        <a:p>
          <a:pPr marL="0" lvl="0" indent="0" algn="ctr" defTabSz="533400">
            <a:lnSpc>
              <a:spcPct val="90000"/>
            </a:lnSpc>
            <a:spcBef>
              <a:spcPct val="0"/>
            </a:spcBef>
            <a:spcAft>
              <a:spcPct val="35000"/>
            </a:spcAft>
            <a:buNone/>
          </a:pPr>
          <a:endParaRPr lang="en-US" sz="1200" kern="1200" dirty="0"/>
        </a:p>
      </dsp:txBody>
      <dsp:txXfrm rot="-5400000">
        <a:off x="2094150" y="1847007"/>
        <a:ext cx="571873" cy="657326"/>
      </dsp:txXfrm>
    </dsp:sp>
    <dsp:sp modelId="{121EDD57-FDCA-4DF1-A1D6-6450584C1F40}">
      <dsp:nvSpPr>
        <dsp:cNvPr id="0" name=""/>
        <dsp:cNvSpPr/>
      </dsp:nvSpPr>
      <dsp:spPr>
        <a:xfrm rot="5400000">
          <a:off x="1455691" y="2570828"/>
          <a:ext cx="954953" cy="830809"/>
        </a:xfrm>
        <a:prstGeom prst="hexagon">
          <a:avLst>
            <a:gd name="adj" fmla="val 25000"/>
            <a:gd name="vf" fmla="val 1154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Visualization</a:t>
          </a:r>
        </a:p>
      </dsp:txBody>
      <dsp:txXfrm rot="-5400000">
        <a:off x="1647231" y="2657571"/>
        <a:ext cx="571873" cy="657326"/>
      </dsp:txXfrm>
    </dsp:sp>
    <dsp:sp modelId="{35E08D56-743A-41E1-A69F-6D4B1AF9D6E1}">
      <dsp:nvSpPr>
        <dsp:cNvPr id="0" name=""/>
        <dsp:cNvSpPr/>
      </dsp:nvSpPr>
      <dsp:spPr>
        <a:xfrm>
          <a:off x="2375464" y="2667276"/>
          <a:ext cx="1065727" cy="572971"/>
        </a:xfrm>
        <a:prstGeom prst="rect">
          <a:avLst/>
        </a:prstGeom>
        <a:noFill/>
        <a:ln>
          <a:noFill/>
        </a:ln>
        <a:effectLst/>
      </dsp:spPr>
      <dsp:style>
        <a:lnRef idx="0">
          <a:scrgbClr r="0" g="0" b="0"/>
        </a:lnRef>
        <a:fillRef idx="0">
          <a:scrgbClr r="0" g="0" b="0"/>
        </a:fillRef>
        <a:effectRef idx="0">
          <a:scrgbClr r="0" g="0" b="0"/>
        </a:effectRef>
        <a:fontRef idx="minor"/>
      </dsp:style>
    </dsp:sp>
    <dsp:sp modelId="{39E621F6-9C69-479A-87E4-25655925CAC2}">
      <dsp:nvSpPr>
        <dsp:cNvPr id="0" name=""/>
        <dsp:cNvSpPr/>
      </dsp:nvSpPr>
      <dsp:spPr>
        <a:xfrm rot="5400000">
          <a:off x="558417" y="2570828"/>
          <a:ext cx="954953" cy="830809"/>
        </a:xfrm>
        <a:prstGeom prst="hexagon">
          <a:avLst>
            <a:gd name="adj" fmla="val 25000"/>
            <a:gd name="vf" fmla="val 1154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kern="1200" dirty="0"/>
            <a:t>Interpretation</a:t>
          </a:r>
        </a:p>
      </dsp:txBody>
      <dsp:txXfrm rot="-5400000">
        <a:off x="749957" y="2657571"/>
        <a:ext cx="571873" cy="657326"/>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75C6-D122-6E0F-B8F5-D80E14EA85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22B62B-6936-3541-F556-1B8A6EF78C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64ECBB-312E-02E5-6EAC-F8EAA5933C99}"/>
              </a:ext>
            </a:extLst>
          </p:cNvPr>
          <p:cNvSpPr>
            <a:spLocks noGrp="1"/>
          </p:cNvSpPr>
          <p:nvPr>
            <p:ph type="dt" sz="half" idx="10"/>
          </p:nvPr>
        </p:nvSpPr>
        <p:spPr/>
        <p:txBody>
          <a:bodyPr/>
          <a:lstStyle/>
          <a:p>
            <a:fld id="{7AC3D860-0984-4612-8CFD-6D7BB598CA6C}" type="datetimeFigureOut">
              <a:rPr lang="en-US" smtClean="0"/>
              <a:t>11/4/2024</a:t>
            </a:fld>
            <a:endParaRPr lang="en-US"/>
          </a:p>
        </p:txBody>
      </p:sp>
      <p:sp>
        <p:nvSpPr>
          <p:cNvPr id="5" name="Footer Placeholder 4">
            <a:extLst>
              <a:ext uri="{FF2B5EF4-FFF2-40B4-BE49-F238E27FC236}">
                <a16:creationId xmlns:a16="http://schemas.microsoft.com/office/drawing/2014/main" id="{9362B43E-55C3-0F68-0B76-407FA7DE5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A47EA2-F6FB-8505-0111-6E0D6BD72740}"/>
              </a:ext>
            </a:extLst>
          </p:cNvPr>
          <p:cNvSpPr>
            <a:spLocks noGrp="1"/>
          </p:cNvSpPr>
          <p:nvPr>
            <p:ph type="sldNum" sz="quarter" idx="12"/>
          </p:nvPr>
        </p:nvSpPr>
        <p:spPr/>
        <p:txBody>
          <a:bodyPr/>
          <a:lstStyle/>
          <a:p>
            <a:fld id="{B1C600DA-DDE0-4BBA-9F60-918B4C329077}" type="slidenum">
              <a:rPr lang="en-US" smtClean="0"/>
              <a:t>‹#›</a:t>
            </a:fld>
            <a:endParaRPr lang="en-US"/>
          </a:p>
        </p:txBody>
      </p:sp>
    </p:spTree>
    <p:extLst>
      <p:ext uri="{BB962C8B-B14F-4D97-AF65-F5344CB8AC3E}">
        <p14:creationId xmlns:p14="http://schemas.microsoft.com/office/powerpoint/2010/main" val="4167587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15E5D-8093-913E-6992-1099A2C29A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C239CC-E1B9-48AB-662C-D821A8E5B7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79F3E7-EF83-79DD-73E9-5F6CACEA3E23}"/>
              </a:ext>
            </a:extLst>
          </p:cNvPr>
          <p:cNvSpPr>
            <a:spLocks noGrp="1"/>
          </p:cNvSpPr>
          <p:nvPr>
            <p:ph type="dt" sz="half" idx="10"/>
          </p:nvPr>
        </p:nvSpPr>
        <p:spPr/>
        <p:txBody>
          <a:bodyPr/>
          <a:lstStyle/>
          <a:p>
            <a:fld id="{7AC3D860-0984-4612-8CFD-6D7BB598CA6C}" type="datetimeFigureOut">
              <a:rPr lang="en-US" smtClean="0"/>
              <a:t>11/4/2024</a:t>
            </a:fld>
            <a:endParaRPr lang="en-US"/>
          </a:p>
        </p:txBody>
      </p:sp>
      <p:sp>
        <p:nvSpPr>
          <p:cNvPr id="5" name="Footer Placeholder 4">
            <a:extLst>
              <a:ext uri="{FF2B5EF4-FFF2-40B4-BE49-F238E27FC236}">
                <a16:creationId xmlns:a16="http://schemas.microsoft.com/office/drawing/2014/main" id="{F2CEE860-CD1B-ECA2-CE1F-BB2FD87A44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D4D686-F451-BBCD-2FF9-ACA5D6467C12}"/>
              </a:ext>
            </a:extLst>
          </p:cNvPr>
          <p:cNvSpPr>
            <a:spLocks noGrp="1"/>
          </p:cNvSpPr>
          <p:nvPr>
            <p:ph type="sldNum" sz="quarter" idx="12"/>
          </p:nvPr>
        </p:nvSpPr>
        <p:spPr/>
        <p:txBody>
          <a:bodyPr/>
          <a:lstStyle/>
          <a:p>
            <a:fld id="{B1C600DA-DDE0-4BBA-9F60-918B4C329077}" type="slidenum">
              <a:rPr lang="en-US" smtClean="0"/>
              <a:t>‹#›</a:t>
            </a:fld>
            <a:endParaRPr lang="en-US"/>
          </a:p>
        </p:txBody>
      </p:sp>
    </p:spTree>
    <p:extLst>
      <p:ext uri="{BB962C8B-B14F-4D97-AF65-F5344CB8AC3E}">
        <p14:creationId xmlns:p14="http://schemas.microsoft.com/office/powerpoint/2010/main" val="1299740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186479-9A5D-2B96-88BC-97490E0123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B28088-9F9A-A3A0-337E-CA042B084B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854C37-D6CE-6868-02CB-49A92DB4A1B5}"/>
              </a:ext>
            </a:extLst>
          </p:cNvPr>
          <p:cNvSpPr>
            <a:spLocks noGrp="1"/>
          </p:cNvSpPr>
          <p:nvPr>
            <p:ph type="dt" sz="half" idx="10"/>
          </p:nvPr>
        </p:nvSpPr>
        <p:spPr/>
        <p:txBody>
          <a:bodyPr/>
          <a:lstStyle/>
          <a:p>
            <a:fld id="{7AC3D860-0984-4612-8CFD-6D7BB598CA6C}" type="datetimeFigureOut">
              <a:rPr lang="en-US" smtClean="0"/>
              <a:t>11/4/2024</a:t>
            </a:fld>
            <a:endParaRPr lang="en-US"/>
          </a:p>
        </p:txBody>
      </p:sp>
      <p:sp>
        <p:nvSpPr>
          <p:cNvPr id="5" name="Footer Placeholder 4">
            <a:extLst>
              <a:ext uri="{FF2B5EF4-FFF2-40B4-BE49-F238E27FC236}">
                <a16:creationId xmlns:a16="http://schemas.microsoft.com/office/drawing/2014/main" id="{51B84579-FAB3-029A-F45E-4A4CB2CBF5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D7E546-7523-AAAD-E0B3-AEEDE63BFBF6}"/>
              </a:ext>
            </a:extLst>
          </p:cNvPr>
          <p:cNvSpPr>
            <a:spLocks noGrp="1"/>
          </p:cNvSpPr>
          <p:nvPr>
            <p:ph type="sldNum" sz="quarter" idx="12"/>
          </p:nvPr>
        </p:nvSpPr>
        <p:spPr/>
        <p:txBody>
          <a:bodyPr/>
          <a:lstStyle/>
          <a:p>
            <a:fld id="{B1C600DA-DDE0-4BBA-9F60-918B4C329077}" type="slidenum">
              <a:rPr lang="en-US" smtClean="0"/>
              <a:t>‹#›</a:t>
            </a:fld>
            <a:endParaRPr lang="en-US"/>
          </a:p>
        </p:txBody>
      </p:sp>
    </p:spTree>
    <p:extLst>
      <p:ext uri="{BB962C8B-B14F-4D97-AF65-F5344CB8AC3E}">
        <p14:creationId xmlns:p14="http://schemas.microsoft.com/office/powerpoint/2010/main" val="1387927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DD472-DDD5-B0F1-2B8A-6807F9AFD9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BA7134-3F61-1F1D-586F-7AB3CF07C4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BAB5C7-EFEC-13EE-5048-13A4DD3C4BDB}"/>
              </a:ext>
            </a:extLst>
          </p:cNvPr>
          <p:cNvSpPr>
            <a:spLocks noGrp="1"/>
          </p:cNvSpPr>
          <p:nvPr>
            <p:ph type="dt" sz="half" idx="10"/>
          </p:nvPr>
        </p:nvSpPr>
        <p:spPr/>
        <p:txBody>
          <a:bodyPr/>
          <a:lstStyle/>
          <a:p>
            <a:fld id="{7AC3D860-0984-4612-8CFD-6D7BB598CA6C}" type="datetimeFigureOut">
              <a:rPr lang="en-US" smtClean="0"/>
              <a:t>11/4/2024</a:t>
            </a:fld>
            <a:endParaRPr lang="en-US"/>
          </a:p>
        </p:txBody>
      </p:sp>
      <p:sp>
        <p:nvSpPr>
          <p:cNvPr id="5" name="Footer Placeholder 4">
            <a:extLst>
              <a:ext uri="{FF2B5EF4-FFF2-40B4-BE49-F238E27FC236}">
                <a16:creationId xmlns:a16="http://schemas.microsoft.com/office/drawing/2014/main" id="{CADAF02D-8E1F-9057-A64A-B0E4CD15CB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7DE4B1-54AD-D757-1C51-8C585D419B00}"/>
              </a:ext>
            </a:extLst>
          </p:cNvPr>
          <p:cNvSpPr>
            <a:spLocks noGrp="1"/>
          </p:cNvSpPr>
          <p:nvPr>
            <p:ph type="sldNum" sz="quarter" idx="12"/>
          </p:nvPr>
        </p:nvSpPr>
        <p:spPr/>
        <p:txBody>
          <a:bodyPr/>
          <a:lstStyle/>
          <a:p>
            <a:fld id="{B1C600DA-DDE0-4BBA-9F60-918B4C329077}" type="slidenum">
              <a:rPr lang="en-US" smtClean="0"/>
              <a:t>‹#›</a:t>
            </a:fld>
            <a:endParaRPr lang="en-US"/>
          </a:p>
        </p:txBody>
      </p:sp>
    </p:spTree>
    <p:extLst>
      <p:ext uri="{BB962C8B-B14F-4D97-AF65-F5344CB8AC3E}">
        <p14:creationId xmlns:p14="http://schemas.microsoft.com/office/powerpoint/2010/main" val="2918040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DF293-3DA6-ADE3-0652-B6F0FEF156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478E87-3A40-4830-415A-A61D07B8078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AE5D17-4646-9FB7-8C25-01BEFD7C6032}"/>
              </a:ext>
            </a:extLst>
          </p:cNvPr>
          <p:cNvSpPr>
            <a:spLocks noGrp="1"/>
          </p:cNvSpPr>
          <p:nvPr>
            <p:ph type="dt" sz="half" idx="10"/>
          </p:nvPr>
        </p:nvSpPr>
        <p:spPr/>
        <p:txBody>
          <a:bodyPr/>
          <a:lstStyle/>
          <a:p>
            <a:fld id="{7AC3D860-0984-4612-8CFD-6D7BB598CA6C}" type="datetimeFigureOut">
              <a:rPr lang="en-US" smtClean="0"/>
              <a:t>11/4/2024</a:t>
            </a:fld>
            <a:endParaRPr lang="en-US"/>
          </a:p>
        </p:txBody>
      </p:sp>
      <p:sp>
        <p:nvSpPr>
          <p:cNvPr id="5" name="Footer Placeholder 4">
            <a:extLst>
              <a:ext uri="{FF2B5EF4-FFF2-40B4-BE49-F238E27FC236}">
                <a16:creationId xmlns:a16="http://schemas.microsoft.com/office/drawing/2014/main" id="{66952A36-0395-1955-7C69-989C921C68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7E70FA-37BE-174B-C1D0-1CEA46DE35A7}"/>
              </a:ext>
            </a:extLst>
          </p:cNvPr>
          <p:cNvSpPr>
            <a:spLocks noGrp="1"/>
          </p:cNvSpPr>
          <p:nvPr>
            <p:ph type="sldNum" sz="quarter" idx="12"/>
          </p:nvPr>
        </p:nvSpPr>
        <p:spPr/>
        <p:txBody>
          <a:bodyPr/>
          <a:lstStyle/>
          <a:p>
            <a:fld id="{B1C600DA-DDE0-4BBA-9F60-918B4C329077}" type="slidenum">
              <a:rPr lang="en-US" smtClean="0"/>
              <a:t>‹#›</a:t>
            </a:fld>
            <a:endParaRPr lang="en-US"/>
          </a:p>
        </p:txBody>
      </p:sp>
    </p:spTree>
    <p:extLst>
      <p:ext uri="{BB962C8B-B14F-4D97-AF65-F5344CB8AC3E}">
        <p14:creationId xmlns:p14="http://schemas.microsoft.com/office/powerpoint/2010/main" val="2719810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BDB62-E4DC-6065-56FC-52E293A1DD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3792B6-98D0-3ACF-DB47-4E6C7EE3D5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761E5A-1A0D-2299-34D7-B954D2D382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D56966-0C45-3D4D-4462-B36CD2F43387}"/>
              </a:ext>
            </a:extLst>
          </p:cNvPr>
          <p:cNvSpPr>
            <a:spLocks noGrp="1"/>
          </p:cNvSpPr>
          <p:nvPr>
            <p:ph type="dt" sz="half" idx="10"/>
          </p:nvPr>
        </p:nvSpPr>
        <p:spPr/>
        <p:txBody>
          <a:bodyPr/>
          <a:lstStyle/>
          <a:p>
            <a:fld id="{7AC3D860-0984-4612-8CFD-6D7BB598CA6C}" type="datetimeFigureOut">
              <a:rPr lang="en-US" smtClean="0"/>
              <a:t>11/4/2024</a:t>
            </a:fld>
            <a:endParaRPr lang="en-US"/>
          </a:p>
        </p:txBody>
      </p:sp>
      <p:sp>
        <p:nvSpPr>
          <p:cNvPr id="6" name="Footer Placeholder 5">
            <a:extLst>
              <a:ext uri="{FF2B5EF4-FFF2-40B4-BE49-F238E27FC236}">
                <a16:creationId xmlns:a16="http://schemas.microsoft.com/office/drawing/2014/main" id="{6D36FD1C-FE48-6434-CCB1-736919455F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7719DB-0565-ACD3-CE4D-0EFE95BD9A1F}"/>
              </a:ext>
            </a:extLst>
          </p:cNvPr>
          <p:cNvSpPr>
            <a:spLocks noGrp="1"/>
          </p:cNvSpPr>
          <p:nvPr>
            <p:ph type="sldNum" sz="quarter" idx="12"/>
          </p:nvPr>
        </p:nvSpPr>
        <p:spPr/>
        <p:txBody>
          <a:bodyPr/>
          <a:lstStyle/>
          <a:p>
            <a:fld id="{B1C600DA-DDE0-4BBA-9F60-918B4C329077}" type="slidenum">
              <a:rPr lang="en-US" smtClean="0"/>
              <a:t>‹#›</a:t>
            </a:fld>
            <a:endParaRPr lang="en-US"/>
          </a:p>
        </p:txBody>
      </p:sp>
    </p:spTree>
    <p:extLst>
      <p:ext uri="{BB962C8B-B14F-4D97-AF65-F5344CB8AC3E}">
        <p14:creationId xmlns:p14="http://schemas.microsoft.com/office/powerpoint/2010/main" val="2801813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1BB73-D007-DB73-D847-B8D3CF56B9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6AC94F-8E28-A383-3C58-DDB749F115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82EA6A-E262-E599-39F0-AA4C6C70B0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D8ECF5-E100-DFEA-67AD-F9869174E6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518049-B16D-54A1-464B-1D49539D9B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BB79FA-6DC6-466B-9F8A-88C7B4E084D8}"/>
              </a:ext>
            </a:extLst>
          </p:cNvPr>
          <p:cNvSpPr>
            <a:spLocks noGrp="1"/>
          </p:cNvSpPr>
          <p:nvPr>
            <p:ph type="dt" sz="half" idx="10"/>
          </p:nvPr>
        </p:nvSpPr>
        <p:spPr/>
        <p:txBody>
          <a:bodyPr/>
          <a:lstStyle/>
          <a:p>
            <a:fld id="{7AC3D860-0984-4612-8CFD-6D7BB598CA6C}" type="datetimeFigureOut">
              <a:rPr lang="en-US" smtClean="0"/>
              <a:t>11/4/2024</a:t>
            </a:fld>
            <a:endParaRPr lang="en-US"/>
          </a:p>
        </p:txBody>
      </p:sp>
      <p:sp>
        <p:nvSpPr>
          <p:cNvPr id="8" name="Footer Placeholder 7">
            <a:extLst>
              <a:ext uri="{FF2B5EF4-FFF2-40B4-BE49-F238E27FC236}">
                <a16:creationId xmlns:a16="http://schemas.microsoft.com/office/drawing/2014/main" id="{F4719655-6AF0-475F-6DDC-2E4EBB8472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DBBA4B-DEBC-79FE-007F-AC2954A03E1B}"/>
              </a:ext>
            </a:extLst>
          </p:cNvPr>
          <p:cNvSpPr>
            <a:spLocks noGrp="1"/>
          </p:cNvSpPr>
          <p:nvPr>
            <p:ph type="sldNum" sz="quarter" idx="12"/>
          </p:nvPr>
        </p:nvSpPr>
        <p:spPr/>
        <p:txBody>
          <a:bodyPr/>
          <a:lstStyle/>
          <a:p>
            <a:fld id="{B1C600DA-DDE0-4BBA-9F60-918B4C329077}" type="slidenum">
              <a:rPr lang="en-US" smtClean="0"/>
              <a:t>‹#›</a:t>
            </a:fld>
            <a:endParaRPr lang="en-US"/>
          </a:p>
        </p:txBody>
      </p:sp>
    </p:spTree>
    <p:extLst>
      <p:ext uri="{BB962C8B-B14F-4D97-AF65-F5344CB8AC3E}">
        <p14:creationId xmlns:p14="http://schemas.microsoft.com/office/powerpoint/2010/main" val="3900281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8D897-5658-BC61-5D16-4A7CF7C696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0B8C9C-0A59-FADA-A08D-7718E6FBDBC8}"/>
              </a:ext>
            </a:extLst>
          </p:cNvPr>
          <p:cNvSpPr>
            <a:spLocks noGrp="1"/>
          </p:cNvSpPr>
          <p:nvPr>
            <p:ph type="dt" sz="half" idx="10"/>
          </p:nvPr>
        </p:nvSpPr>
        <p:spPr/>
        <p:txBody>
          <a:bodyPr/>
          <a:lstStyle/>
          <a:p>
            <a:fld id="{7AC3D860-0984-4612-8CFD-6D7BB598CA6C}" type="datetimeFigureOut">
              <a:rPr lang="en-US" smtClean="0"/>
              <a:t>11/4/2024</a:t>
            </a:fld>
            <a:endParaRPr lang="en-US"/>
          </a:p>
        </p:txBody>
      </p:sp>
      <p:sp>
        <p:nvSpPr>
          <p:cNvPr id="4" name="Footer Placeholder 3">
            <a:extLst>
              <a:ext uri="{FF2B5EF4-FFF2-40B4-BE49-F238E27FC236}">
                <a16:creationId xmlns:a16="http://schemas.microsoft.com/office/drawing/2014/main" id="{F8C90EBD-92A4-3AD4-F873-EC3EC8E5D7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FD5053-6836-47C7-CC29-87C737712F57}"/>
              </a:ext>
            </a:extLst>
          </p:cNvPr>
          <p:cNvSpPr>
            <a:spLocks noGrp="1"/>
          </p:cNvSpPr>
          <p:nvPr>
            <p:ph type="sldNum" sz="quarter" idx="12"/>
          </p:nvPr>
        </p:nvSpPr>
        <p:spPr/>
        <p:txBody>
          <a:bodyPr/>
          <a:lstStyle/>
          <a:p>
            <a:fld id="{B1C600DA-DDE0-4BBA-9F60-918B4C329077}" type="slidenum">
              <a:rPr lang="en-US" smtClean="0"/>
              <a:t>‹#›</a:t>
            </a:fld>
            <a:endParaRPr lang="en-US"/>
          </a:p>
        </p:txBody>
      </p:sp>
    </p:spTree>
    <p:extLst>
      <p:ext uri="{BB962C8B-B14F-4D97-AF65-F5344CB8AC3E}">
        <p14:creationId xmlns:p14="http://schemas.microsoft.com/office/powerpoint/2010/main" val="3553651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BCA3F8-001F-FB03-61F2-7125D7D559B3}"/>
              </a:ext>
            </a:extLst>
          </p:cNvPr>
          <p:cNvSpPr>
            <a:spLocks noGrp="1"/>
          </p:cNvSpPr>
          <p:nvPr>
            <p:ph type="dt" sz="half" idx="10"/>
          </p:nvPr>
        </p:nvSpPr>
        <p:spPr/>
        <p:txBody>
          <a:bodyPr/>
          <a:lstStyle/>
          <a:p>
            <a:fld id="{7AC3D860-0984-4612-8CFD-6D7BB598CA6C}" type="datetimeFigureOut">
              <a:rPr lang="en-US" smtClean="0"/>
              <a:t>11/4/2024</a:t>
            </a:fld>
            <a:endParaRPr lang="en-US"/>
          </a:p>
        </p:txBody>
      </p:sp>
      <p:sp>
        <p:nvSpPr>
          <p:cNvPr id="3" name="Footer Placeholder 2">
            <a:extLst>
              <a:ext uri="{FF2B5EF4-FFF2-40B4-BE49-F238E27FC236}">
                <a16:creationId xmlns:a16="http://schemas.microsoft.com/office/drawing/2014/main" id="{40AC3271-A10E-D71D-9822-9C6A8C5EC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B41724-4259-39A3-302B-6A2E08166512}"/>
              </a:ext>
            </a:extLst>
          </p:cNvPr>
          <p:cNvSpPr>
            <a:spLocks noGrp="1"/>
          </p:cNvSpPr>
          <p:nvPr>
            <p:ph type="sldNum" sz="quarter" idx="12"/>
          </p:nvPr>
        </p:nvSpPr>
        <p:spPr/>
        <p:txBody>
          <a:bodyPr/>
          <a:lstStyle/>
          <a:p>
            <a:fld id="{B1C600DA-DDE0-4BBA-9F60-918B4C329077}" type="slidenum">
              <a:rPr lang="en-US" smtClean="0"/>
              <a:t>‹#›</a:t>
            </a:fld>
            <a:endParaRPr lang="en-US"/>
          </a:p>
        </p:txBody>
      </p:sp>
    </p:spTree>
    <p:extLst>
      <p:ext uri="{BB962C8B-B14F-4D97-AF65-F5344CB8AC3E}">
        <p14:creationId xmlns:p14="http://schemas.microsoft.com/office/powerpoint/2010/main" val="88518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48881-A8C4-1E9F-6637-850509DCDF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3DB228-553B-7E83-1E74-C94C5B7F6C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56C420-4503-9092-0607-FC4FE701AF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826FA6-80B6-1CEA-7F8D-9773B9737AA2}"/>
              </a:ext>
            </a:extLst>
          </p:cNvPr>
          <p:cNvSpPr>
            <a:spLocks noGrp="1"/>
          </p:cNvSpPr>
          <p:nvPr>
            <p:ph type="dt" sz="half" idx="10"/>
          </p:nvPr>
        </p:nvSpPr>
        <p:spPr/>
        <p:txBody>
          <a:bodyPr/>
          <a:lstStyle/>
          <a:p>
            <a:fld id="{7AC3D860-0984-4612-8CFD-6D7BB598CA6C}" type="datetimeFigureOut">
              <a:rPr lang="en-US" smtClean="0"/>
              <a:t>11/4/2024</a:t>
            </a:fld>
            <a:endParaRPr lang="en-US"/>
          </a:p>
        </p:txBody>
      </p:sp>
      <p:sp>
        <p:nvSpPr>
          <p:cNvPr id="6" name="Footer Placeholder 5">
            <a:extLst>
              <a:ext uri="{FF2B5EF4-FFF2-40B4-BE49-F238E27FC236}">
                <a16:creationId xmlns:a16="http://schemas.microsoft.com/office/drawing/2014/main" id="{FE2F0B7F-C2A1-EAE0-7DB5-EA5B2DA80E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BA57CC-7921-15EB-429D-6986C05A22FB}"/>
              </a:ext>
            </a:extLst>
          </p:cNvPr>
          <p:cNvSpPr>
            <a:spLocks noGrp="1"/>
          </p:cNvSpPr>
          <p:nvPr>
            <p:ph type="sldNum" sz="quarter" idx="12"/>
          </p:nvPr>
        </p:nvSpPr>
        <p:spPr/>
        <p:txBody>
          <a:bodyPr/>
          <a:lstStyle/>
          <a:p>
            <a:fld id="{B1C600DA-DDE0-4BBA-9F60-918B4C329077}" type="slidenum">
              <a:rPr lang="en-US" smtClean="0"/>
              <a:t>‹#›</a:t>
            </a:fld>
            <a:endParaRPr lang="en-US"/>
          </a:p>
        </p:txBody>
      </p:sp>
    </p:spTree>
    <p:extLst>
      <p:ext uri="{BB962C8B-B14F-4D97-AF65-F5344CB8AC3E}">
        <p14:creationId xmlns:p14="http://schemas.microsoft.com/office/powerpoint/2010/main" val="1663769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91DA6-3BDF-3DE0-B704-72F14CC67F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075120-3AF0-3ECD-4636-30E2803933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B91CD2-64D8-1DA3-5EDE-0C9387BE01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16BB25-7B86-FF4B-E493-1ADB8B247D1F}"/>
              </a:ext>
            </a:extLst>
          </p:cNvPr>
          <p:cNvSpPr>
            <a:spLocks noGrp="1"/>
          </p:cNvSpPr>
          <p:nvPr>
            <p:ph type="dt" sz="half" idx="10"/>
          </p:nvPr>
        </p:nvSpPr>
        <p:spPr/>
        <p:txBody>
          <a:bodyPr/>
          <a:lstStyle/>
          <a:p>
            <a:fld id="{7AC3D860-0984-4612-8CFD-6D7BB598CA6C}" type="datetimeFigureOut">
              <a:rPr lang="en-US" smtClean="0"/>
              <a:t>11/4/2024</a:t>
            </a:fld>
            <a:endParaRPr lang="en-US"/>
          </a:p>
        </p:txBody>
      </p:sp>
      <p:sp>
        <p:nvSpPr>
          <p:cNvPr id="6" name="Footer Placeholder 5">
            <a:extLst>
              <a:ext uri="{FF2B5EF4-FFF2-40B4-BE49-F238E27FC236}">
                <a16:creationId xmlns:a16="http://schemas.microsoft.com/office/drawing/2014/main" id="{941333AD-DE2C-E181-9DD9-BCC1CBE1B1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C85202-7116-7D33-6EBE-98A8A22B7A45}"/>
              </a:ext>
            </a:extLst>
          </p:cNvPr>
          <p:cNvSpPr>
            <a:spLocks noGrp="1"/>
          </p:cNvSpPr>
          <p:nvPr>
            <p:ph type="sldNum" sz="quarter" idx="12"/>
          </p:nvPr>
        </p:nvSpPr>
        <p:spPr/>
        <p:txBody>
          <a:bodyPr/>
          <a:lstStyle/>
          <a:p>
            <a:fld id="{B1C600DA-DDE0-4BBA-9F60-918B4C329077}" type="slidenum">
              <a:rPr lang="en-US" smtClean="0"/>
              <a:t>‹#›</a:t>
            </a:fld>
            <a:endParaRPr lang="en-US"/>
          </a:p>
        </p:txBody>
      </p:sp>
    </p:spTree>
    <p:extLst>
      <p:ext uri="{BB962C8B-B14F-4D97-AF65-F5344CB8AC3E}">
        <p14:creationId xmlns:p14="http://schemas.microsoft.com/office/powerpoint/2010/main" val="1231673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E79527-0263-532D-96AB-46401C3C1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F101BA-AC72-298A-3DCA-B205041F45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3534DE-A03D-CE61-1E4A-5407EDE5F1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AC3D860-0984-4612-8CFD-6D7BB598CA6C}" type="datetimeFigureOut">
              <a:rPr lang="en-US" smtClean="0"/>
              <a:t>11/4/2024</a:t>
            </a:fld>
            <a:endParaRPr lang="en-US"/>
          </a:p>
        </p:txBody>
      </p:sp>
      <p:sp>
        <p:nvSpPr>
          <p:cNvPr id="5" name="Footer Placeholder 4">
            <a:extLst>
              <a:ext uri="{FF2B5EF4-FFF2-40B4-BE49-F238E27FC236}">
                <a16:creationId xmlns:a16="http://schemas.microsoft.com/office/drawing/2014/main" id="{65B3F6D4-EBC8-21CC-E166-719C5F4231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379EF1D-D62F-088D-77B0-6B2A1C8BD2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1C600DA-DDE0-4BBA-9F60-918B4C329077}" type="slidenum">
              <a:rPr lang="en-US" smtClean="0"/>
              <a:t>‹#›</a:t>
            </a:fld>
            <a:endParaRPr lang="en-US"/>
          </a:p>
        </p:txBody>
      </p:sp>
    </p:spTree>
    <p:extLst>
      <p:ext uri="{BB962C8B-B14F-4D97-AF65-F5344CB8AC3E}">
        <p14:creationId xmlns:p14="http://schemas.microsoft.com/office/powerpoint/2010/main" val="984842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matplotlib.org/stable/index.html" TargetMode="External"/><Relationship Id="rId2" Type="http://schemas.openxmlformats.org/officeDocument/2006/relationships/hyperlink" Target="https://pandas.pydata.org/docs/"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sbmittal389/PythonMidterm/blob/main/Group1_PythonNotebook.ipynb" TargetMode="External"/><Relationship Id="rId2" Type="http://schemas.openxmlformats.org/officeDocument/2006/relationships/hyperlink" Target="https://github.com/sbmittal389/PythonMidterm"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C1E53-2047-8F5A-BA60-24ABABEB4A5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250D5E5-38FA-55B4-770C-F3EEF0EE2242}"/>
              </a:ext>
            </a:extLst>
          </p:cNvPr>
          <p:cNvSpPr>
            <a:spLocks noGrp="1"/>
          </p:cNvSpPr>
          <p:nvPr>
            <p:ph type="subTitle" idx="1"/>
          </p:nvPr>
        </p:nvSpPr>
        <p:spPr/>
        <p:txBody>
          <a:bodyPr/>
          <a:lstStyle/>
          <a:p>
            <a:endParaRPr lang="en-US" dirty="0"/>
          </a:p>
        </p:txBody>
      </p:sp>
      <p:sp>
        <p:nvSpPr>
          <p:cNvPr id="4" name="AutoShape 2" descr="A sleek, dark-themed background image for a Netflix dataset project presentation. The background includes subtle icons of movie reels, play buttons, and TV screens to represent streaming and media themes. The colors are black and dark red, creating a cinematic atmosphere suitable for the project title and participant names to be written over it. The design is professional and minimalistic, with space at the center for text overlay.">
            <a:extLst>
              <a:ext uri="{FF2B5EF4-FFF2-40B4-BE49-F238E27FC236}">
                <a16:creationId xmlns:a16="http://schemas.microsoft.com/office/drawing/2014/main" id="{055A2C51-40BB-03B6-9074-C511CB073EC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A sleek, dark-themed background image for a Netflix dataset project presentation. The background includes subtle icons of movie reels, play buttons, and TV screens to represent streaming and media themes. The colors are black and dark red, creating a cinematic atmosphere suitable for the project title and participant names to be written over it. The design is professional and minimalistic, with space at the center for text overlay.">
            <a:extLst>
              <a:ext uri="{FF2B5EF4-FFF2-40B4-BE49-F238E27FC236}">
                <a16:creationId xmlns:a16="http://schemas.microsoft.com/office/drawing/2014/main" id="{0FE84E59-2D78-30E3-1086-8EA8749A522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7" name="Picture 16" descr="A red and black logo&#10;&#10;Description automatically generated">
            <a:extLst>
              <a:ext uri="{FF2B5EF4-FFF2-40B4-BE49-F238E27FC236}">
                <a16:creationId xmlns:a16="http://schemas.microsoft.com/office/drawing/2014/main" id="{9B191F16-4C1E-BC6D-52B4-81EEF53A1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069" y="0"/>
            <a:ext cx="11035862" cy="6858000"/>
          </a:xfrm>
          <a:prstGeom prst="rect">
            <a:avLst/>
          </a:prstGeom>
        </p:spPr>
      </p:pic>
      <p:pic>
        <p:nvPicPr>
          <p:cNvPr id="19" name="Picture 18" descr="A red letter on a black background&#10;&#10;Description automatically generated">
            <a:extLst>
              <a:ext uri="{FF2B5EF4-FFF2-40B4-BE49-F238E27FC236}">
                <a16:creationId xmlns:a16="http://schemas.microsoft.com/office/drawing/2014/main" id="{89626AC8-20A1-8872-DCBC-A12750CD70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24544" y="4940835"/>
            <a:ext cx="2829115" cy="1589603"/>
          </a:xfrm>
          <a:prstGeom prst="rect">
            <a:avLst/>
          </a:prstGeom>
        </p:spPr>
      </p:pic>
      <p:sp>
        <p:nvSpPr>
          <p:cNvPr id="21" name="TextBox 20">
            <a:extLst>
              <a:ext uri="{FF2B5EF4-FFF2-40B4-BE49-F238E27FC236}">
                <a16:creationId xmlns:a16="http://schemas.microsoft.com/office/drawing/2014/main" id="{BEA8858A-EDC4-C424-2A48-18DF4005780B}"/>
              </a:ext>
            </a:extLst>
          </p:cNvPr>
          <p:cNvSpPr txBox="1"/>
          <p:nvPr/>
        </p:nvSpPr>
        <p:spPr>
          <a:xfrm>
            <a:off x="971550" y="2142554"/>
            <a:ext cx="2487931" cy="2769989"/>
          </a:xfrm>
          <a:prstGeom prst="rect">
            <a:avLst/>
          </a:prstGeom>
          <a:noFill/>
        </p:spPr>
        <p:txBody>
          <a:bodyPr wrap="square">
            <a:spAutoFit/>
          </a:bodyPr>
          <a:lstStyle/>
          <a:p>
            <a:r>
              <a:rPr lang="en-US" sz="2800" dirty="0">
                <a:latin typeface="Amasis MT Pro Medium" panose="02040604050005020304" pitchFamily="18" charset="0"/>
              </a:rPr>
              <a:t>Analysis On Netflix Dataset</a:t>
            </a:r>
          </a:p>
          <a:p>
            <a:r>
              <a:rPr lang="en-US" dirty="0"/>
              <a:t> </a:t>
            </a:r>
          </a:p>
          <a:p>
            <a:r>
              <a:rPr lang="en-US" dirty="0"/>
              <a:t>Dhruv Diyora  </a:t>
            </a:r>
          </a:p>
          <a:p>
            <a:r>
              <a:rPr lang="en-US" dirty="0"/>
              <a:t>Nand Patel</a:t>
            </a:r>
          </a:p>
          <a:p>
            <a:r>
              <a:rPr lang="en-US" dirty="0"/>
              <a:t>Arth Patel</a:t>
            </a:r>
          </a:p>
          <a:p>
            <a:r>
              <a:rPr lang="en-US" dirty="0"/>
              <a:t>Rishabh Gada</a:t>
            </a:r>
          </a:p>
        </p:txBody>
      </p:sp>
      <p:sp>
        <p:nvSpPr>
          <p:cNvPr id="23" name="TextBox 22">
            <a:extLst>
              <a:ext uri="{FF2B5EF4-FFF2-40B4-BE49-F238E27FC236}">
                <a16:creationId xmlns:a16="http://schemas.microsoft.com/office/drawing/2014/main" id="{D7D1BC10-B949-8851-28F9-E8DEE66570A7}"/>
              </a:ext>
            </a:extLst>
          </p:cNvPr>
          <p:cNvSpPr txBox="1"/>
          <p:nvPr/>
        </p:nvSpPr>
        <p:spPr>
          <a:xfrm>
            <a:off x="993366" y="1362313"/>
            <a:ext cx="6094476" cy="584775"/>
          </a:xfrm>
          <a:prstGeom prst="rect">
            <a:avLst/>
          </a:prstGeom>
          <a:noFill/>
        </p:spPr>
        <p:txBody>
          <a:bodyPr wrap="square">
            <a:spAutoFit/>
          </a:bodyPr>
          <a:lstStyle/>
          <a:p>
            <a:r>
              <a:rPr lang="en-US" sz="1600" dirty="0"/>
              <a:t>PYTHON</a:t>
            </a:r>
            <a:br>
              <a:rPr lang="en-US" sz="1600" dirty="0"/>
            </a:br>
            <a:r>
              <a:rPr lang="en-US" sz="1600" dirty="0"/>
              <a:t>CRN 73544</a:t>
            </a:r>
          </a:p>
        </p:txBody>
      </p:sp>
    </p:spTree>
    <p:extLst>
      <p:ext uri="{BB962C8B-B14F-4D97-AF65-F5344CB8AC3E}">
        <p14:creationId xmlns:p14="http://schemas.microsoft.com/office/powerpoint/2010/main" val="1367703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DA32DD-C933-B51F-56BC-1B59EA50D255}"/>
              </a:ext>
            </a:extLst>
          </p:cNvPr>
          <p:cNvSpPr>
            <a:spLocks noGrp="1"/>
          </p:cNvSpPr>
          <p:nvPr>
            <p:ph type="title"/>
          </p:nvPr>
        </p:nvSpPr>
        <p:spPr>
          <a:xfrm>
            <a:off x="793662" y="386930"/>
            <a:ext cx="10066122" cy="1298448"/>
          </a:xfrm>
        </p:spPr>
        <p:txBody>
          <a:bodyPr anchor="b">
            <a:normAutofit/>
          </a:bodyPr>
          <a:lstStyle/>
          <a:p>
            <a:r>
              <a:rPr lang="en-US" sz="4800" dirty="0">
                <a:solidFill>
                  <a:srgbClr val="C00000"/>
                </a:solidFill>
                <a:latin typeface="ADLaM Display" panose="02010000000000000000" pitchFamily="2" charset="0"/>
                <a:ea typeface="ADLaM Display" panose="02010000000000000000" pitchFamily="2" charset="0"/>
                <a:cs typeface="ADLaM Display" panose="02010000000000000000" pitchFamily="2" charset="0"/>
              </a:rPr>
              <a:t>RESULTS</a:t>
            </a:r>
          </a:p>
        </p:txBody>
      </p:sp>
      <p:sp>
        <p:nvSpPr>
          <p:cNvPr id="16" name="Rectangle 1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red text on a black background&#10;&#10;Description automatically generated">
            <a:extLst>
              <a:ext uri="{FF2B5EF4-FFF2-40B4-BE49-F238E27FC236}">
                <a16:creationId xmlns:a16="http://schemas.microsoft.com/office/drawing/2014/main" id="{ED6A4B95-0C0B-228F-DAC4-580CA9A22E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532" y="3259819"/>
            <a:ext cx="5150277" cy="2163115"/>
          </a:xfrm>
          <a:prstGeom prst="rect">
            <a:avLst/>
          </a:prstGeom>
        </p:spPr>
      </p:pic>
      <p:sp>
        <p:nvSpPr>
          <p:cNvPr id="20" name="Rectangle 19">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5">
            <a:extLst>
              <a:ext uri="{FF2B5EF4-FFF2-40B4-BE49-F238E27FC236}">
                <a16:creationId xmlns:a16="http://schemas.microsoft.com/office/drawing/2014/main" id="{BA1D6D59-68CF-19C2-7B9F-ED9F0BC6A1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release_year</a:t>
            </a:r>
            <a:r>
              <a:rPr kumimoji="0" lang="en-US" altLang="en-US" sz="1800" b="0" i="0" u="none" strike="noStrike" cap="none" normalizeH="0" baseline="0">
                <a:ln>
                  <a:noFill/>
                </a:ln>
                <a:solidFill>
                  <a:schemeClr val="tx1"/>
                </a:solidFill>
                <a:effectLst/>
                <a:latin typeface="Arial" panose="020B0604020202020204" pitchFamily="34" charset="0"/>
              </a:rPr>
              <a:t>: The year the show or movie was originally released.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D7F7D314-103D-4D62-99FD-4C32F02F1DAB}"/>
              </a:ext>
            </a:extLst>
          </p:cNvPr>
          <p:cNvPicPr>
            <a:picLocks noChangeAspect="1"/>
          </p:cNvPicPr>
          <p:nvPr/>
        </p:nvPicPr>
        <p:blipFill>
          <a:blip r:embed="rId3"/>
          <a:srcRect t="-64" r="1869"/>
          <a:stretch/>
        </p:blipFill>
        <p:spPr>
          <a:xfrm>
            <a:off x="660121" y="2540000"/>
            <a:ext cx="5334280" cy="3456798"/>
          </a:xfrm>
          <a:prstGeom prst="rect">
            <a:avLst/>
          </a:prstGeom>
        </p:spPr>
      </p:pic>
    </p:spTree>
    <p:extLst>
      <p:ext uri="{BB962C8B-B14F-4D97-AF65-F5344CB8AC3E}">
        <p14:creationId xmlns:p14="http://schemas.microsoft.com/office/powerpoint/2010/main" val="2965265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DA32DD-C933-B51F-56BC-1B59EA50D255}"/>
              </a:ext>
            </a:extLst>
          </p:cNvPr>
          <p:cNvSpPr>
            <a:spLocks noGrp="1"/>
          </p:cNvSpPr>
          <p:nvPr>
            <p:ph type="title"/>
          </p:nvPr>
        </p:nvSpPr>
        <p:spPr>
          <a:xfrm>
            <a:off x="793662" y="386930"/>
            <a:ext cx="10066122" cy="1298448"/>
          </a:xfrm>
        </p:spPr>
        <p:txBody>
          <a:bodyPr anchor="b">
            <a:normAutofit/>
          </a:bodyPr>
          <a:lstStyle/>
          <a:p>
            <a:r>
              <a:rPr lang="en-US" sz="4800" dirty="0">
                <a:solidFill>
                  <a:srgbClr val="C00000"/>
                </a:solidFill>
                <a:latin typeface="ADLaM Display" panose="02010000000000000000" pitchFamily="2" charset="0"/>
                <a:ea typeface="ADLaM Display" panose="02010000000000000000" pitchFamily="2" charset="0"/>
                <a:cs typeface="ADLaM Display" panose="02010000000000000000" pitchFamily="2" charset="0"/>
              </a:rPr>
              <a:t>RESULTS</a:t>
            </a:r>
          </a:p>
        </p:txBody>
      </p:sp>
      <p:sp>
        <p:nvSpPr>
          <p:cNvPr id="16" name="Rectangle 1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red text on a black background&#10;&#10;Description automatically generated">
            <a:extLst>
              <a:ext uri="{FF2B5EF4-FFF2-40B4-BE49-F238E27FC236}">
                <a16:creationId xmlns:a16="http://schemas.microsoft.com/office/drawing/2014/main" id="{ED6A4B95-0C0B-228F-DAC4-580CA9A22E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532" y="3259819"/>
            <a:ext cx="5150277" cy="2163115"/>
          </a:xfrm>
          <a:prstGeom prst="rect">
            <a:avLst/>
          </a:prstGeom>
        </p:spPr>
      </p:pic>
      <p:sp>
        <p:nvSpPr>
          <p:cNvPr id="20" name="Rectangle 19">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5">
            <a:extLst>
              <a:ext uri="{FF2B5EF4-FFF2-40B4-BE49-F238E27FC236}">
                <a16:creationId xmlns:a16="http://schemas.microsoft.com/office/drawing/2014/main" id="{BA1D6D59-68CF-19C2-7B9F-ED9F0BC6A1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release_year</a:t>
            </a:r>
            <a:r>
              <a:rPr kumimoji="0" lang="en-US" altLang="en-US" sz="1800" b="0" i="0" u="none" strike="noStrike" cap="none" normalizeH="0" baseline="0">
                <a:ln>
                  <a:noFill/>
                </a:ln>
                <a:solidFill>
                  <a:schemeClr val="tx1"/>
                </a:solidFill>
                <a:effectLst/>
                <a:latin typeface="Arial" panose="020B0604020202020204" pitchFamily="34" charset="0"/>
              </a:rPr>
              <a:t>: The year the show or movie was originally released.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811CD2AE-E869-A6D5-5876-B59F0BE7F6A9}"/>
              </a:ext>
            </a:extLst>
          </p:cNvPr>
          <p:cNvPicPr>
            <a:picLocks noChangeAspect="1"/>
          </p:cNvPicPr>
          <p:nvPr/>
        </p:nvPicPr>
        <p:blipFill>
          <a:blip r:embed="rId3"/>
          <a:stretch>
            <a:fillRect/>
          </a:stretch>
        </p:blipFill>
        <p:spPr>
          <a:xfrm>
            <a:off x="737407" y="2389218"/>
            <a:ext cx="4578585" cy="3753043"/>
          </a:xfrm>
          <a:prstGeom prst="rect">
            <a:avLst/>
          </a:prstGeom>
        </p:spPr>
      </p:pic>
    </p:spTree>
    <p:extLst>
      <p:ext uri="{BB962C8B-B14F-4D97-AF65-F5344CB8AC3E}">
        <p14:creationId xmlns:p14="http://schemas.microsoft.com/office/powerpoint/2010/main" val="1999494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DA32DD-C933-B51F-56BC-1B59EA50D255}"/>
              </a:ext>
            </a:extLst>
          </p:cNvPr>
          <p:cNvSpPr>
            <a:spLocks noGrp="1"/>
          </p:cNvSpPr>
          <p:nvPr>
            <p:ph type="title"/>
          </p:nvPr>
        </p:nvSpPr>
        <p:spPr>
          <a:xfrm>
            <a:off x="793662" y="386930"/>
            <a:ext cx="10066122" cy="1298448"/>
          </a:xfrm>
        </p:spPr>
        <p:txBody>
          <a:bodyPr anchor="b">
            <a:normAutofit/>
          </a:bodyPr>
          <a:lstStyle/>
          <a:p>
            <a:r>
              <a:rPr lang="en-US" sz="4800" dirty="0">
                <a:solidFill>
                  <a:srgbClr val="C00000"/>
                </a:solidFill>
                <a:latin typeface="ADLaM Display" panose="02010000000000000000" pitchFamily="2" charset="0"/>
                <a:ea typeface="ADLaM Display" panose="02010000000000000000" pitchFamily="2" charset="0"/>
                <a:cs typeface="ADLaM Display" panose="02010000000000000000" pitchFamily="2" charset="0"/>
              </a:rPr>
              <a:t>RESULTS</a:t>
            </a:r>
          </a:p>
        </p:txBody>
      </p:sp>
      <p:sp>
        <p:nvSpPr>
          <p:cNvPr id="16" name="Rectangle 1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red text on a black background&#10;&#10;Description automatically generated">
            <a:extLst>
              <a:ext uri="{FF2B5EF4-FFF2-40B4-BE49-F238E27FC236}">
                <a16:creationId xmlns:a16="http://schemas.microsoft.com/office/drawing/2014/main" id="{ED6A4B95-0C0B-228F-DAC4-580CA9A22E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532" y="3259819"/>
            <a:ext cx="5150277" cy="2163115"/>
          </a:xfrm>
          <a:prstGeom prst="rect">
            <a:avLst/>
          </a:prstGeom>
        </p:spPr>
      </p:pic>
      <p:sp>
        <p:nvSpPr>
          <p:cNvPr id="20" name="Rectangle 19">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5">
            <a:extLst>
              <a:ext uri="{FF2B5EF4-FFF2-40B4-BE49-F238E27FC236}">
                <a16:creationId xmlns:a16="http://schemas.microsoft.com/office/drawing/2014/main" id="{BA1D6D59-68CF-19C2-7B9F-ED9F0BC6A1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release_year</a:t>
            </a:r>
            <a:r>
              <a:rPr kumimoji="0" lang="en-US" altLang="en-US" sz="1800" b="0" i="0" u="none" strike="noStrike" cap="none" normalizeH="0" baseline="0">
                <a:ln>
                  <a:noFill/>
                </a:ln>
                <a:solidFill>
                  <a:schemeClr val="tx1"/>
                </a:solidFill>
                <a:effectLst/>
                <a:latin typeface="Arial" panose="020B0604020202020204" pitchFamily="34" charset="0"/>
              </a:rPr>
              <a:t>: The year the show or movie was originally released.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BE61DE9B-DBA6-04E7-D924-6DACFE3DDE10}"/>
              </a:ext>
            </a:extLst>
          </p:cNvPr>
          <p:cNvPicPr>
            <a:picLocks noChangeAspect="1"/>
          </p:cNvPicPr>
          <p:nvPr/>
        </p:nvPicPr>
        <p:blipFill>
          <a:blip r:embed="rId3"/>
          <a:stretch>
            <a:fillRect/>
          </a:stretch>
        </p:blipFill>
        <p:spPr>
          <a:xfrm>
            <a:off x="793662" y="2389218"/>
            <a:ext cx="4838020" cy="3589325"/>
          </a:xfrm>
          <a:prstGeom prst="rect">
            <a:avLst/>
          </a:prstGeom>
        </p:spPr>
      </p:pic>
    </p:spTree>
    <p:extLst>
      <p:ext uri="{BB962C8B-B14F-4D97-AF65-F5344CB8AC3E}">
        <p14:creationId xmlns:p14="http://schemas.microsoft.com/office/powerpoint/2010/main" val="1773691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DA32DD-C933-B51F-56BC-1B59EA50D255}"/>
              </a:ext>
            </a:extLst>
          </p:cNvPr>
          <p:cNvSpPr>
            <a:spLocks noGrp="1"/>
          </p:cNvSpPr>
          <p:nvPr>
            <p:ph type="title"/>
          </p:nvPr>
        </p:nvSpPr>
        <p:spPr>
          <a:xfrm>
            <a:off x="793662" y="386930"/>
            <a:ext cx="10066122" cy="1298448"/>
          </a:xfrm>
        </p:spPr>
        <p:txBody>
          <a:bodyPr anchor="b">
            <a:normAutofit/>
          </a:bodyPr>
          <a:lstStyle/>
          <a:p>
            <a:r>
              <a:rPr lang="en-US" sz="4800" dirty="0">
                <a:solidFill>
                  <a:srgbClr val="C00000"/>
                </a:solidFill>
                <a:latin typeface="ADLaM Display" panose="02010000000000000000" pitchFamily="2" charset="0"/>
                <a:ea typeface="ADLaM Display" panose="02010000000000000000" pitchFamily="2" charset="0"/>
                <a:cs typeface="ADLaM Display" panose="02010000000000000000" pitchFamily="2" charset="0"/>
              </a:rPr>
              <a:t>RESULTS</a:t>
            </a:r>
          </a:p>
        </p:txBody>
      </p:sp>
      <p:sp>
        <p:nvSpPr>
          <p:cNvPr id="16" name="Rectangle 1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red text on a black background&#10;&#10;Description automatically generated">
            <a:extLst>
              <a:ext uri="{FF2B5EF4-FFF2-40B4-BE49-F238E27FC236}">
                <a16:creationId xmlns:a16="http://schemas.microsoft.com/office/drawing/2014/main" id="{ED6A4B95-0C0B-228F-DAC4-580CA9A22E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532" y="3259819"/>
            <a:ext cx="5150277" cy="2163115"/>
          </a:xfrm>
          <a:prstGeom prst="rect">
            <a:avLst/>
          </a:prstGeom>
        </p:spPr>
      </p:pic>
      <p:sp>
        <p:nvSpPr>
          <p:cNvPr id="20" name="Rectangle 19">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5">
            <a:extLst>
              <a:ext uri="{FF2B5EF4-FFF2-40B4-BE49-F238E27FC236}">
                <a16:creationId xmlns:a16="http://schemas.microsoft.com/office/drawing/2014/main" id="{BA1D6D59-68CF-19C2-7B9F-ED9F0BC6A1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release_year</a:t>
            </a:r>
            <a:r>
              <a:rPr kumimoji="0" lang="en-US" altLang="en-US" sz="1800" b="0" i="0" u="none" strike="noStrike" cap="none" normalizeH="0" baseline="0">
                <a:ln>
                  <a:noFill/>
                </a:ln>
                <a:solidFill>
                  <a:schemeClr val="tx1"/>
                </a:solidFill>
                <a:effectLst/>
                <a:latin typeface="Arial" panose="020B0604020202020204" pitchFamily="34" charset="0"/>
              </a:rPr>
              <a:t>: The year the show or movie was originally released.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8BE2E933-6287-9437-5A2E-5A6BFE6387BA}"/>
              </a:ext>
            </a:extLst>
          </p:cNvPr>
          <p:cNvPicPr>
            <a:picLocks noChangeAspect="1"/>
          </p:cNvPicPr>
          <p:nvPr/>
        </p:nvPicPr>
        <p:blipFill>
          <a:blip r:embed="rId3"/>
          <a:stretch>
            <a:fillRect/>
          </a:stretch>
        </p:blipFill>
        <p:spPr>
          <a:xfrm>
            <a:off x="272441" y="2512749"/>
            <a:ext cx="5639090" cy="3562533"/>
          </a:xfrm>
          <a:prstGeom prst="rect">
            <a:avLst/>
          </a:prstGeom>
        </p:spPr>
      </p:pic>
    </p:spTree>
    <p:extLst>
      <p:ext uri="{BB962C8B-B14F-4D97-AF65-F5344CB8AC3E}">
        <p14:creationId xmlns:p14="http://schemas.microsoft.com/office/powerpoint/2010/main" val="2043779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DA32DD-C933-B51F-56BC-1B59EA50D255}"/>
              </a:ext>
            </a:extLst>
          </p:cNvPr>
          <p:cNvSpPr>
            <a:spLocks noGrp="1"/>
          </p:cNvSpPr>
          <p:nvPr>
            <p:ph type="title"/>
          </p:nvPr>
        </p:nvSpPr>
        <p:spPr>
          <a:xfrm>
            <a:off x="793662" y="386930"/>
            <a:ext cx="10066122" cy="1298448"/>
          </a:xfrm>
        </p:spPr>
        <p:txBody>
          <a:bodyPr anchor="b">
            <a:normAutofit/>
          </a:bodyPr>
          <a:lstStyle/>
          <a:p>
            <a:r>
              <a:rPr lang="en-US" sz="4800" dirty="0">
                <a:solidFill>
                  <a:srgbClr val="C00000"/>
                </a:solidFill>
                <a:latin typeface="ADLaM Display" panose="02010000000000000000" pitchFamily="2" charset="0"/>
                <a:ea typeface="ADLaM Display" panose="02010000000000000000" pitchFamily="2" charset="0"/>
                <a:cs typeface="ADLaM Display" panose="02010000000000000000" pitchFamily="2" charset="0"/>
              </a:rPr>
              <a:t>CONCLUSION</a:t>
            </a:r>
          </a:p>
        </p:txBody>
      </p:sp>
      <p:sp>
        <p:nvSpPr>
          <p:cNvPr id="16" name="Rectangle 1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64AA4DDF-25FA-C1E2-4306-D26C883F40DB}"/>
              </a:ext>
            </a:extLst>
          </p:cNvPr>
          <p:cNvSpPr>
            <a:spLocks noGrp="1"/>
          </p:cNvSpPr>
          <p:nvPr>
            <p:ph idx="1"/>
          </p:nvPr>
        </p:nvSpPr>
        <p:spPr>
          <a:xfrm>
            <a:off x="737407" y="2395728"/>
            <a:ext cx="5014788" cy="3843231"/>
          </a:xfrm>
        </p:spPr>
        <p:txBody>
          <a:bodyPr anchor="ctr">
            <a:normAutofit/>
          </a:bodyPr>
          <a:lstStyle/>
          <a:p>
            <a:r>
              <a:rPr lang="en-US" sz="1400" dirty="0"/>
              <a:t>In this analysis of the Netflix dataset, we gained insights into the streaming giant's extensive content library. By examining factors such as content type, genre, release year, country of origin, and viewer ratings, we uncovered trends that reflect audience preferences and the diversity of Netflix’s offerings.</a:t>
            </a:r>
          </a:p>
          <a:p>
            <a:r>
              <a:rPr lang="en-US" sz="1400" dirty="0"/>
              <a:t>These insights emphasize the importance of data-driven strategies in streaming services, helping to guide content acquisition, production, and marketing.</a:t>
            </a:r>
          </a:p>
          <a:p>
            <a:r>
              <a:rPr lang="en-US" sz="1400" dirty="0"/>
              <a:t> Overall, this analysis underscores how data can help platforms like Netflix tailor their offerings to meet changing viewer demands and remain competitive in the dynamic streaming industry.</a:t>
            </a:r>
          </a:p>
          <a:p>
            <a:pPr marL="0" indent="0">
              <a:buNone/>
            </a:pPr>
            <a:endParaRPr lang="en-US" sz="2000" dirty="0"/>
          </a:p>
        </p:txBody>
      </p:sp>
      <p:pic>
        <p:nvPicPr>
          <p:cNvPr id="7" name="Content Placeholder 6" descr="A red text on a black background&#10;&#10;Description automatically generated">
            <a:extLst>
              <a:ext uri="{FF2B5EF4-FFF2-40B4-BE49-F238E27FC236}">
                <a16:creationId xmlns:a16="http://schemas.microsoft.com/office/drawing/2014/main" id="{ED6A4B95-0C0B-228F-DAC4-580CA9A22E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532" y="3259819"/>
            <a:ext cx="5150277" cy="2163115"/>
          </a:xfrm>
          <a:prstGeom prst="rect">
            <a:avLst/>
          </a:prstGeom>
        </p:spPr>
      </p:pic>
      <p:sp>
        <p:nvSpPr>
          <p:cNvPr id="20" name="Rectangle 19">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5">
            <a:extLst>
              <a:ext uri="{FF2B5EF4-FFF2-40B4-BE49-F238E27FC236}">
                <a16:creationId xmlns:a16="http://schemas.microsoft.com/office/drawing/2014/main" id="{BA1D6D59-68CF-19C2-7B9F-ED9F0BC6A1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release_year</a:t>
            </a:r>
            <a:r>
              <a:rPr kumimoji="0" lang="en-US" altLang="en-US" sz="1800" b="0" i="0" u="none" strike="noStrike" cap="none" normalizeH="0" baseline="0">
                <a:ln>
                  <a:noFill/>
                </a:ln>
                <a:solidFill>
                  <a:schemeClr val="tx1"/>
                </a:solidFill>
                <a:effectLst/>
                <a:latin typeface="Arial" panose="020B0604020202020204" pitchFamily="34" charset="0"/>
              </a:rPr>
              <a:t>: The year the show or movie was originally released.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49298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DA32DD-C933-B51F-56BC-1B59EA50D255}"/>
              </a:ext>
            </a:extLst>
          </p:cNvPr>
          <p:cNvSpPr>
            <a:spLocks noGrp="1"/>
          </p:cNvSpPr>
          <p:nvPr>
            <p:ph type="title"/>
          </p:nvPr>
        </p:nvSpPr>
        <p:spPr>
          <a:xfrm>
            <a:off x="793662" y="386930"/>
            <a:ext cx="10066122" cy="1298448"/>
          </a:xfrm>
        </p:spPr>
        <p:txBody>
          <a:bodyPr anchor="b">
            <a:normAutofit/>
          </a:bodyPr>
          <a:lstStyle/>
          <a:p>
            <a:r>
              <a:rPr lang="en-US" sz="4800" dirty="0">
                <a:solidFill>
                  <a:srgbClr val="C00000"/>
                </a:solidFill>
                <a:latin typeface="ADLaM Display" panose="02010000000000000000" pitchFamily="2" charset="0"/>
                <a:ea typeface="ADLaM Display" panose="02010000000000000000" pitchFamily="2" charset="0"/>
                <a:cs typeface="ADLaM Display" panose="02010000000000000000" pitchFamily="2" charset="0"/>
              </a:rPr>
              <a:t>REFERENCES</a:t>
            </a:r>
          </a:p>
        </p:txBody>
      </p:sp>
      <p:sp>
        <p:nvSpPr>
          <p:cNvPr id="16" name="Rectangle 1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64AA4DDF-25FA-C1E2-4306-D26C883F40DB}"/>
              </a:ext>
            </a:extLst>
          </p:cNvPr>
          <p:cNvSpPr>
            <a:spLocks noGrp="1"/>
          </p:cNvSpPr>
          <p:nvPr>
            <p:ph idx="1"/>
          </p:nvPr>
        </p:nvSpPr>
        <p:spPr>
          <a:xfrm>
            <a:off x="737407" y="2395728"/>
            <a:ext cx="5014788" cy="3843231"/>
          </a:xfrm>
        </p:spPr>
        <p:txBody>
          <a:bodyPr anchor="ctr">
            <a:normAutofit/>
          </a:bodyPr>
          <a:lstStyle/>
          <a:p>
            <a:r>
              <a:rPr lang="en-US" sz="1400" dirty="0">
                <a:hlinkClick r:id="rId2">
                  <a:extLst>
                    <a:ext uri="{A12FA001-AC4F-418D-AE19-62706E023703}">
                      <ahyp:hlinkClr xmlns:ahyp="http://schemas.microsoft.com/office/drawing/2018/hyperlinkcolor" val="tx"/>
                    </a:ext>
                  </a:extLst>
                </a:hlinkClick>
              </a:rPr>
              <a:t>https://pandas.pydata.org/docs/</a:t>
            </a:r>
            <a:endParaRPr lang="en-US" sz="1400" dirty="0"/>
          </a:p>
          <a:p>
            <a:r>
              <a:rPr lang="en-US" sz="1400" dirty="0">
                <a:hlinkClick r:id="rId3">
                  <a:extLst>
                    <a:ext uri="{A12FA001-AC4F-418D-AE19-62706E023703}">
                      <ahyp:hlinkClr xmlns:ahyp="http://schemas.microsoft.com/office/drawing/2018/hyperlinkcolor" val="tx"/>
                    </a:ext>
                  </a:extLst>
                </a:hlinkClick>
              </a:rPr>
              <a:t>https://matplotlib.org/stable/index.html</a:t>
            </a:r>
            <a:endParaRPr lang="en-US" sz="1400" dirty="0"/>
          </a:p>
          <a:p>
            <a:r>
              <a:rPr lang="en-US" sz="1400" u="sng" dirty="0"/>
              <a:t>https://www.kaggle.com/datasets/shivamb/netflix-shows</a:t>
            </a:r>
          </a:p>
          <a:p>
            <a:pPr marL="0" indent="0">
              <a:buNone/>
            </a:pPr>
            <a:endParaRPr lang="en-US" sz="1400" dirty="0"/>
          </a:p>
        </p:txBody>
      </p:sp>
      <p:pic>
        <p:nvPicPr>
          <p:cNvPr id="7" name="Content Placeholder 6" descr="A red text on a black background&#10;&#10;Description automatically generated">
            <a:extLst>
              <a:ext uri="{FF2B5EF4-FFF2-40B4-BE49-F238E27FC236}">
                <a16:creationId xmlns:a16="http://schemas.microsoft.com/office/drawing/2014/main" id="{ED6A4B95-0C0B-228F-DAC4-580CA9A22E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1532" y="3259819"/>
            <a:ext cx="5150277" cy="2163115"/>
          </a:xfrm>
          <a:prstGeom prst="rect">
            <a:avLst/>
          </a:prstGeom>
        </p:spPr>
      </p:pic>
      <p:sp>
        <p:nvSpPr>
          <p:cNvPr id="20" name="Rectangle 19">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5">
            <a:extLst>
              <a:ext uri="{FF2B5EF4-FFF2-40B4-BE49-F238E27FC236}">
                <a16:creationId xmlns:a16="http://schemas.microsoft.com/office/drawing/2014/main" id="{BA1D6D59-68CF-19C2-7B9F-ED9F0BC6A1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release_year</a:t>
            </a:r>
            <a:r>
              <a:rPr kumimoji="0" lang="en-US" altLang="en-US" sz="1800" b="0" i="0" u="none" strike="noStrike" cap="none" normalizeH="0" baseline="0">
                <a:ln>
                  <a:noFill/>
                </a:ln>
                <a:solidFill>
                  <a:schemeClr val="tx1"/>
                </a:solidFill>
                <a:effectLst/>
                <a:latin typeface="Arial" panose="020B0604020202020204" pitchFamily="34" charset="0"/>
              </a:rPr>
              <a:t>: The year the show or movie was originally released.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0194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DA32DD-C933-B51F-56BC-1B59EA50D255}"/>
              </a:ext>
            </a:extLst>
          </p:cNvPr>
          <p:cNvSpPr>
            <a:spLocks noGrp="1"/>
          </p:cNvSpPr>
          <p:nvPr>
            <p:ph type="title"/>
          </p:nvPr>
        </p:nvSpPr>
        <p:spPr>
          <a:xfrm>
            <a:off x="793662" y="386930"/>
            <a:ext cx="10066122" cy="1298448"/>
          </a:xfrm>
        </p:spPr>
        <p:txBody>
          <a:bodyPr anchor="b">
            <a:normAutofit/>
          </a:bodyPr>
          <a:lstStyle/>
          <a:p>
            <a:r>
              <a:rPr lang="en-US" sz="4800" dirty="0">
                <a:solidFill>
                  <a:srgbClr val="C00000"/>
                </a:solidFill>
                <a:latin typeface="ADLaM Display" panose="02010000000000000000" pitchFamily="2" charset="0"/>
                <a:ea typeface="ADLaM Display" panose="02010000000000000000" pitchFamily="2" charset="0"/>
                <a:cs typeface="ADLaM Display" panose="02010000000000000000" pitchFamily="2" charset="0"/>
              </a:rPr>
              <a:t>GITHUB REPOSITORY CODE</a:t>
            </a:r>
          </a:p>
        </p:txBody>
      </p:sp>
      <p:sp>
        <p:nvSpPr>
          <p:cNvPr id="16" name="Rectangle 1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64AA4DDF-25FA-C1E2-4306-D26C883F40DB}"/>
              </a:ext>
            </a:extLst>
          </p:cNvPr>
          <p:cNvSpPr>
            <a:spLocks noGrp="1"/>
          </p:cNvSpPr>
          <p:nvPr>
            <p:ph idx="1"/>
          </p:nvPr>
        </p:nvSpPr>
        <p:spPr>
          <a:xfrm>
            <a:off x="737407" y="2395728"/>
            <a:ext cx="5014788" cy="3843231"/>
          </a:xfrm>
        </p:spPr>
        <p:txBody>
          <a:bodyPr anchor="ctr">
            <a:normAutofit/>
          </a:bodyPr>
          <a:lstStyle/>
          <a:p>
            <a:r>
              <a:rPr lang="en-US" sz="1400" dirty="0" err="1"/>
              <a:t>Github</a:t>
            </a:r>
            <a:r>
              <a:rPr lang="en-US" sz="1400" dirty="0"/>
              <a:t> Repository Link: </a:t>
            </a:r>
            <a:r>
              <a:rPr lang="en-US" sz="1400" dirty="0">
                <a:hlinkClick r:id="rId2"/>
              </a:rPr>
              <a:t>https://github.com/sbmittal389/PythonMidterm</a:t>
            </a:r>
            <a:endParaRPr lang="en-US" sz="1400" dirty="0"/>
          </a:p>
          <a:p>
            <a:r>
              <a:rPr lang="en-US" sz="1400" dirty="0" err="1"/>
              <a:t>Github</a:t>
            </a:r>
            <a:r>
              <a:rPr lang="en-US" sz="1400" dirty="0"/>
              <a:t> Code Link: </a:t>
            </a:r>
            <a:r>
              <a:rPr lang="en-US" sz="1400" dirty="0">
                <a:hlinkClick r:id="rId3"/>
              </a:rPr>
              <a:t>https://github.com/sbmittal389/PythonMidterm/blob/main/Group1_PythonNotebook.ipynb</a:t>
            </a:r>
            <a:endParaRPr lang="en-US" sz="1400" dirty="0"/>
          </a:p>
          <a:p>
            <a:r>
              <a:rPr lang="en-US" sz="1400" dirty="0"/>
              <a:t>Dataset </a:t>
            </a:r>
            <a:r>
              <a:rPr lang="en-US" sz="1400"/>
              <a:t>Link:</a:t>
            </a:r>
            <a:endParaRPr lang="en-US" sz="1400" dirty="0"/>
          </a:p>
        </p:txBody>
      </p:sp>
      <p:pic>
        <p:nvPicPr>
          <p:cNvPr id="7" name="Content Placeholder 6" descr="A red text on a black background&#10;&#10;Description automatically generated">
            <a:extLst>
              <a:ext uri="{FF2B5EF4-FFF2-40B4-BE49-F238E27FC236}">
                <a16:creationId xmlns:a16="http://schemas.microsoft.com/office/drawing/2014/main" id="{ED6A4B95-0C0B-228F-DAC4-580CA9A22E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1532" y="3259819"/>
            <a:ext cx="5150277" cy="2163115"/>
          </a:xfrm>
          <a:prstGeom prst="rect">
            <a:avLst/>
          </a:prstGeom>
        </p:spPr>
      </p:pic>
      <p:sp>
        <p:nvSpPr>
          <p:cNvPr id="20" name="Rectangle 19">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5">
            <a:extLst>
              <a:ext uri="{FF2B5EF4-FFF2-40B4-BE49-F238E27FC236}">
                <a16:creationId xmlns:a16="http://schemas.microsoft.com/office/drawing/2014/main" id="{BA1D6D59-68CF-19C2-7B9F-ED9F0BC6A1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release_year</a:t>
            </a:r>
            <a:r>
              <a:rPr kumimoji="0" lang="en-US" altLang="en-US" sz="1800" b="0" i="0" u="none" strike="noStrike" cap="none" normalizeH="0" baseline="0">
                <a:ln>
                  <a:noFill/>
                </a:ln>
                <a:solidFill>
                  <a:schemeClr val="tx1"/>
                </a:solidFill>
                <a:effectLst/>
                <a:latin typeface="Arial" panose="020B0604020202020204" pitchFamily="34" charset="0"/>
              </a:rPr>
              <a:t>: The year the show or movie was originally released.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94310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DA32DD-C933-B51F-56BC-1B59EA50D255}"/>
              </a:ext>
            </a:extLst>
          </p:cNvPr>
          <p:cNvSpPr>
            <a:spLocks noGrp="1"/>
          </p:cNvSpPr>
          <p:nvPr>
            <p:ph type="title"/>
          </p:nvPr>
        </p:nvSpPr>
        <p:spPr>
          <a:xfrm>
            <a:off x="793662" y="386930"/>
            <a:ext cx="10066122" cy="1298448"/>
          </a:xfrm>
        </p:spPr>
        <p:txBody>
          <a:bodyPr anchor="b">
            <a:normAutofit/>
          </a:bodyPr>
          <a:lstStyle/>
          <a:p>
            <a:r>
              <a:rPr lang="en-US" sz="4800" dirty="0">
                <a:solidFill>
                  <a:srgbClr val="C00000"/>
                </a:solidFill>
                <a:latin typeface="ADLaM Display" panose="02010000000000000000" pitchFamily="2" charset="0"/>
                <a:ea typeface="ADLaM Display" panose="02010000000000000000" pitchFamily="2" charset="0"/>
                <a:cs typeface="ADLaM Display" panose="02010000000000000000" pitchFamily="2" charset="0"/>
              </a:rPr>
              <a:t>ABSTRACT</a:t>
            </a:r>
          </a:p>
        </p:txBody>
      </p:sp>
      <p:sp>
        <p:nvSpPr>
          <p:cNvPr id="16" name="Rectangle 1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64AA4DDF-25FA-C1E2-4306-D26C883F40DB}"/>
              </a:ext>
            </a:extLst>
          </p:cNvPr>
          <p:cNvSpPr>
            <a:spLocks noGrp="1"/>
          </p:cNvSpPr>
          <p:nvPr>
            <p:ph idx="1"/>
          </p:nvPr>
        </p:nvSpPr>
        <p:spPr>
          <a:xfrm>
            <a:off x="571997" y="2203079"/>
            <a:ext cx="4530898" cy="3639450"/>
          </a:xfrm>
        </p:spPr>
        <p:txBody>
          <a:bodyPr anchor="ctr">
            <a:normAutofit/>
          </a:bodyPr>
          <a:lstStyle/>
          <a:p>
            <a:r>
              <a:rPr lang="en-US" sz="1400" dirty="0"/>
              <a:t>Providing a comprehensive analysis of Netflix's content catalog, utilizing data science techniques to explore trends, genre distributions, and the regional diversity of titles. </a:t>
            </a:r>
          </a:p>
          <a:p>
            <a:r>
              <a:rPr lang="en-US" sz="1400" dirty="0"/>
              <a:t>By leveraging Python libraries such as Pandas, Seaborn, and Matplotlib, we process and visualize data to uncover insights into content type, release years, and popular genres across various regions. </a:t>
            </a:r>
          </a:p>
          <a:p>
            <a:r>
              <a:rPr lang="en-US" sz="1400" dirty="0"/>
              <a:t>This analysis identifies key patterns in Netflix's content strategy, including content growth over time, genre preferences, and audience reach.</a:t>
            </a:r>
          </a:p>
        </p:txBody>
      </p:sp>
      <p:pic>
        <p:nvPicPr>
          <p:cNvPr id="7" name="Content Placeholder 6" descr="A red text on a black background&#10;&#10;Description automatically generated">
            <a:extLst>
              <a:ext uri="{FF2B5EF4-FFF2-40B4-BE49-F238E27FC236}">
                <a16:creationId xmlns:a16="http://schemas.microsoft.com/office/drawing/2014/main" id="{ED6A4B95-0C0B-228F-DAC4-580CA9A22E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532" y="3259819"/>
            <a:ext cx="5150277" cy="2163115"/>
          </a:xfrm>
          <a:prstGeom prst="rect">
            <a:avLst/>
          </a:prstGeom>
        </p:spPr>
      </p:pic>
      <p:sp>
        <p:nvSpPr>
          <p:cNvPr id="20" name="Rectangle 19">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8698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DA32DD-C933-B51F-56BC-1B59EA50D255}"/>
              </a:ext>
            </a:extLst>
          </p:cNvPr>
          <p:cNvSpPr>
            <a:spLocks noGrp="1"/>
          </p:cNvSpPr>
          <p:nvPr>
            <p:ph type="title"/>
          </p:nvPr>
        </p:nvSpPr>
        <p:spPr>
          <a:xfrm>
            <a:off x="793662" y="386930"/>
            <a:ext cx="10066122" cy="1298448"/>
          </a:xfrm>
        </p:spPr>
        <p:txBody>
          <a:bodyPr anchor="b">
            <a:normAutofit/>
          </a:bodyPr>
          <a:lstStyle/>
          <a:p>
            <a:r>
              <a:rPr lang="en-US" sz="4800" dirty="0">
                <a:solidFill>
                  <a:srgbClr val="C00000"/>
                </a:solidFill>
                <a:latin typeface="ADLaM Display" panose="02010000000000000000" pitchFamily="2" charset="0"/>
                <a:ea typeface="ADLaM Display" panose="02010000000000000000" pitchFamily="2" charset="0"/>
                <a:cs typeface="ADLaM Display" panose="02010000000000000000" pitchFamily="2" charset="0"/>
              </a:rPr>
              <a:t>INTRODUCTION</a:t>
            </a:r>
          </a:p>
        </p:txBody>
      </p:sp>
      <p:sp>
        <p:nvSpPr>
          <p:cNvPr id="16" name="Rectangle 1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64AA4DDF-25FA-C1E2-4306-D26C883F40DB}"/>
              </a:ext>
            </a:extLst>
          </p:cNvPr>
          <p:cNvSpPr>
            <a:spLocks noGrp="1"/>
          </p:cNvSpPr>
          <p:nvPr>
            <p:ph idx="1"/>
          </p:nvPr>
        </p:nvSpPr>
        <p:spPr>
          <a:xfrm>
            <a:off x="571997" y="2203079"/>
            <a:ext cx="4530898" cy="3639450"/>
          </a:xfrm>
        </p:spPr>
        <p:txBody>
          <a:bodyPr anchor="ctr">
            <a:noAutofit/>
          </a:bodyPr>
          <a:lstStyle/>
          <a:p>
            <a:r>
              <a:rPr lang="en-US" sz="1400" dirty="0"/>
              <a:t>As one of the world’s leading streaming platforms, Netflix continuously expands its catalog to meet the diverse preferences of its global audience.</a:t>
            </a:r>
          </a:p>
          <a:p>
            <a:r>
              <a:rPr lang="en-US" sz="1400" dirty="0"/>
              <a:t> Understanding the trends and characteristics within Netflix’s content library offers valuable insights into its content strategy and audience engagement approach.</a:t>
            </a:r>
          </a:p>
          <a:p>
            <a:r>
              <a:rPr lang="en-US" sz="1400" dirty="0"/>
              <a:t>Using Python for data processing and visualization, this analysis uncovers how Netflix balances global reach with local appeal, catering to varied tastes and demographics. </a:t>
            </a:r>
          </a:p>
        </p:txBody>
      </p:sp>
      <p:pic>
        <p:nvPicPr>
          <p:cNvPr id="7" name="Content Placeholder 6" descr="A red text on a black background&#10;&#10;Description automatically generated">
            <a:extLst>
              <a:ext uri="{FF2B5EF4-FFF2-40B4-BE49-F238E27FC236}">
                <a16:creationId xmlns:a16="http://schemas.microsoft.com/office/drawing/2014/main" id="{ED6A4B95-0C0B-228F-DAC4-580CA9A22E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532" y="3259819"/>
            <a:ext cx="5150277" cy="2163115"/>
          </a:xfrm>
          <a:prstGeom prst="rect">
            <a:avLst/>
          </a:prstGeom>
        </p:spPr>
      </p:pic>
      <p:sp>
        <p:nvSpPr>
          <p:cNvPr id="20" name="Rectangle 19">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8696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DA32DD-C933-B51F-56BC-1B59EA50D255}"/>
              </a:ext>
            </a:extLst>
          </p:cNvPr>
          <p:cNvSpPr>
            <a:spLocks noGrp="1"/>
          </p:cNvSpPr>
          <p:nvPr>
            <p:ph type="title"/>
          </p:nvPr>
        </p:nvSpPr>
        <p:spPr>
          <a:xfrm>
            <a:off x="793662" y="386930"/>
            <a:ext cx="10066122" cy="1298448"/>
          </a:xfrm>
        </p:spPr>
        <p:txBody>
          <a:bodyPr anchor="b">
            <a:normAutofit/>
          </a:bodyPr>
          <a:lstStyle/>
          <a:p>
            <a:r>
              <a:rPr lang="en-US" sz="4800" dirty="0">
                <a:solidFill>
                  <a:srgbClr val="C00000"/>
                </a:solidFill>
                <a:latin typeface="ADLaM Display" panose="02010000000000000000" pitchFamily="2" charset="0"/>
                <a:ea typeface="ADLaM Display" panose="02010000000000000000" pitchFamily="2" charset="0"/>
                <a:cs typeface="ADLaM Display" panose="02010000000000000000" pitchFamily="2" charset="0"/>
              </a:rPr>
              <a:t>DATASET</a:t>
            </a:r>
          </a:p>
        </p:txBody>
      </p:sp>
      <p:sp>
        <p:nvSpPr>
          <p:cNvPr id="16" name="Rectangle 1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64AA4DDF-25FA-C1E2-4306-D26C883F40DB}"/>
              </a:ext>
            </a:extLst>
          </p:cNvPr>
          <p:cNvSpPr>
            <a:spLocks noGrp="1"/>
          </p:cNvSpPr>
          <p:nvPr>
            <p:ph idx="1"/>
          </p:nvPr>
        </p:nvSpPr>
        <p:spPr>
          <a:xfrm>
            <a:off x="676893" y="2505896"/>
            <a:ext cx="5014788" cy="3843231"/>
          </a:xfrm>
        </p:spPr>
        <p:txBody>
          <a:bodyPr anchor="ctr">
            <a:normAutofit fontScale="47500" lnSpcReduction="20000"/>
          </a:bodyPr>
          <a:lstStyle/>
          <a:p>
            <a:r>
              <a:rPr lang="en-US" sz="2500" b="1" dirty="0"/>
              <a:t>The dataset row contains</a:t>
            </a:r>
          </a:p>
          <a:p>
            <a:pPr lvl="1"/>
            <a:r>
              <a:rPr lang="en-US" sz="2300" dirty="0"/>
              <a:t>Rows </a:t>
            </a:r>
          </a:p>
          <a:p>
            <a:pPr lvl="1"/>
            <a:r>
              <a:rPr lang="en-US" sz="2300" dirty="0"/>
              <a:t>Columns</a:t>
            </a:r>
          </a:p>
          <a:p>
            <a:pPr>
              <a:lnSpc>
                <a:spcPct val="100000"/>
              </a:lnSpc>
            </a:pPr>
            <a:r>
              <a:rPr lang="en-US" sz="2000" dirty="0"/>
              <a:t> </a:t>
            </a:r>
            <a:r>
              <a:rPr lang="en-US" sz="2500" b="1" dirty="0"/>
              <a:t>Column Details:</a:t>
            </a:r>
          </a:p>
          <a:p>
            <a:pPr lvl="1">
              <a:lnSpc>
                <a:spcPct val="100000"/>
              </a:lnSpc>
            </a:pPr>
            <a:r>
              <a:rPr lang="en-US" b="1" dirty="0" err="1"/>
              <a:t>show_id</a:t>
            </a:r>
            <a:r>
              <a:rPr lang="en-US" dirty="0"/>
              <a:t>: Unique identifier for each show.</a:t>
            </a:r>
          </a:p>
          <a:p>
            <a:pPr lvl="1">
              <a:lnSpc>
                <a:spcPct val="100000"/>
              </a:lnSpc>
            </a:pPr>
            <a:r>
              <a:rPr lang="en-US" b="1" dirty="0"/>
              <a:t>type</a:t>
            </a:r>
            <a:r>
              <a:rPr lang="en-US" dirty="0"/>
              <a:t>: Indicates whether the entry is a "Movie" or "TV Show.“</a:t>
            </a:r>
          </a:p>
          <a:p>
            <a:pPr lvl="1">
              <a:lnSpc>
                <a:spcPct val="100000"/>
              </a:lnSpc>
            </a:pPr>
            <a:r>
              <a:rPr lang="en-US" b="1" dirty="0"/>
              <a:t>title</a:t>
            </a:r>
            <a:r>
              <a:rPr lang="en-US" dirty="0"/>
              <a:t>: Title of the movie or TV show.</a:t>
            </a:r>
          </a:p>
          <a:p>
            <a:pPr lvl="1">
              <a:lnSpc>
                <a:spcPct val="100000"/>
              </a:lnSpc>
            </a:pPr>
            <a:r>
              <a:rPr lang="en-US" b="1" dirty="0"/>
              <a:t>director</a:t>
            </a:r>
            <a:r>
              <a:rPr lang="en-US" dirty="0"/>
              <a:t>: Director of the show or movie (may contain null values)</a:t>
            </a:r>
          </a:p>
          <a:p>
            <a:pPr lvl="1">
              <a:lnSpc>
                <a:spcPct val="100000"/>
              </a:lnSpc>
            </a:pPr>
            <a:r>
              <a:rPr lang="en-US" b="1" dirty="0"/>
              <a:t>cast</a:t>
            </a:r>
            <a:r>
              <a:rPr lang="en-US" dirty="0"/>
              <a:t>: Main cast members involved in the show or movie (may contain null values).</a:t>
            </a:r>
          </a:p>
          <a:p>
            <a:pPr lvl="1">
              <a:lnSpc>
                <a:spcPct val="100000"/>
              </a:lnSpc>
            </a:pPr>
            <a:r>
              <a:rPr lang="en-US" b="1" dirty="0" err="1"/>
              <a:t>date_added</a:t>
            </a:r>
            <a:r>
              <a:rPr lang="en-US" dirty="0"/>
              <a:t>: Date the show or movie was added to Netflix (in MM-DD-YYYY format).</a:t>
            </a:r>
          </a:p>
          <a:p>
            <a:pPr lvl="1">
              <a:lnSpc>
                <a:spcPct val="100000"/>
              </a:lnSpc>
            </a:pPr>
            <a:r>
              <a:rPr lang="en-US" b="1" dirty="0" err="1"/>
              <a:t>release_year</a:t>
            </a:r>
            <a:r>
              <a:rPr lang="en-US" b="1" dirty="0"/>
              <a:t> </a:t>
            </a:r>
            <a:r>
              <a:rPr lang="en-US" dirty="0"/>
              <a:t>: The year show was released.</a:t>
            </a:r>
          </a:p>
          <a:p>
            <a:pPr lvl="1">
              <a:lnSpc>
                <a:spcPct val="100000"/>
              </a:lnSpc>
            </a:pPr>
            <a:r>
              <a:rPr lang="en-US" b="1" dirty="0"/>
              <a:t>duration</a:t>
            </a:r>
            <a:r>
              <a:rPr lang="en-US" dirty="0"/>
              <a:t> : number of minutes or seasons show has</a:t>
            </a:r>
          </a:p>
          <a:p>
            <a:pPr lvl="1">
              <a:lnSpc>
                <a:spcPct val="100000"/>
              </a:lnSpc>
            </a:pPr>
            <a:r>
              <a:rPr lang="en-US" b="1" dirty="0" err="1"/>
              <a:t>listed_in</a:t>
            </a:r>
            <a:r>
              <a:rPr lang="en-US" b="1" dirty="0"/>
              <a:t> : </a:t>
            </a:r>
            <a:r>
              <a:rPr lang="en-US" dirty="0"/>
              <a:t>categories or </a:t>
            </a:r>
            <a:r>
              <a:rPr lang="en-US" dirty="0" err="1"/>
              <a:t>generes</a:t>
            </a:r>
            <a:r>
              <a:rPr lang="en-US" dirty="0"/>
              <a:t> to which show belongs</a:t>
            </a:r>
          </a:p>
          <a:p>
            <a:pPr lvl="1">
              <a:lnSpc>
                <a:spcPct val="100000"/>
              </a:lnSpc>
            </a:pPr>
            <a:r>
              <a:rPr lang="en-US" b="1" dirty="0"/>
              <a:t>description </a:t>
            </a:r>
            <a:r>
              <a:rPr lang="en-US" dirty="0"/>
              <a:t>: brief description of movie</a:t>
            </a:r>
          </a:p>
          <a:p>
            <a:pPr lvl="1">
              <a:lnSpc>
                <a:spcPct val="100000"/>
              </a:lnSpc>
            </a:pPr>
            <a:r>
              <a:rPr lang="en-US" b="1" dirty="0"/>
              <a:t>country</a:t>
            </a:r>
            <a:r>
              <a:rPr lang="en-US" dirty="0"/>
              <a:t>: Country where the show or movie was produced</a:t>
            </a:r>
            <a:endParaRPr lang="en-US" sz="1300" b="0" i="1" dirty="0">
              <a:latin typeface="Cambria Math" panose="02040503050406030204" pitchFamily="18" charset="0"/>
            </a:endParaRPr>
          </a:p>
          <a:p>
            <a:endParaRPr lang="en-US" sz="2000" dirty="0"/>
          </a:p>
        </p:txBody>
      </p:sp>
      <p:pic>
        <p:nvPicPr>
          <p:cNvPr id="7" name="Content Placeholder 6" descr="A red text on a black background&#10;&#10;Description automatically generated">
            <a:extLst>
              <a:ext uri="{FF2B5EF4-FFF2-40B4-BE49-F238E27FC236}">
                <a16:creationId xmlns:a16="http://schemas.microsoft.com/office/drawing/2014/main" id="{ED6A4B95-0C0B-228F-DAC4-580CA9A22E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532" y="3259819"/>
            <a:ext cx="5150277" cy="2163115"/>
          </a:xfrm>
          <a:prstGeom prst="rect">
            <a:avLst/>
          </a:prstGeom>
        </p:spPr>
      </p:pic>
      <p:sp>
        <p:nvSpPr>
          <p:cNvPr id="20" name="Rectangle 19">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5">
            <a:extLst>
              <a:ext uri="{FF2B5EF4-FFF2-40B4-BE49-F238E27FC236}">
                <a16:creationId xmlns:a16="http://schemas.microsoft.com/office/drawing/2014/main" id="{BA1D6D59-68CF-19C2-7B9F-ED9F0BC6A1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release_year</a:t>
            </a:r>
            <a:r>
              <a:rPr kumimoji="0" lang="en-US" altLang="en-US" sz="1800" b="0" i="0" u="none" strike="noStrike" cap="none" normalizeH="0" baseline="0">
                <a:ln>
                  <a:noFill/>
                </a:ln>
                <a:solidFill>
                  <a:schemeClr val="tx1"/>
                </a:solidFill>
                <a:effectLst/>
                <a:latin typeface="Arial" panose="020B0604020202020204" pitchFamily="34" charset="0"/>
              </a:rPr>
              <a:t>: The year the show or movie was originally released.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6196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DA32DD-C933-B51F-56BC-1B59EA50D255}"/>
              </a:ext>
            </a:extLst>
          </p:cNvPr>
          <p:cNvSpPr>
            <a:spLocks noGrp="1"/>
          </p:cNvSpPr>
          <p:nvPr>
            <p:ph type="title"/>
          </p:nvPr>
        </p:nvSpPr>
        <p:spPr>
          <a:xfrm>
            <a:off x="793662" y="386930"/>
            <a:ext cx="10066122" cy="1298448"/>
          </a:xfrm>
        </p:spPr>
        <p:txBody>
          <a:bodyPr anchor="b">
            <a:normAutofit/>
          </a:bodyPr>
          <a:lstStyle/>
          <a:p>
            <a:r>
              <a:rPr lang="en-US" sz="4800" dirty="0">
                <a:solidFill>
                  <a:srgbClr val="C00000"/>
                </a:solidFill>
                <a:latin typeface="ADLaM Display" panose="02010000000000000000" pitchFamily="2" charset="0"/>
                <a:ea typeface="ADLaM Display" panose="02010000000000000000" pitchFamily="2" charset="0"/>
                <a:cs typeface="ADLaM Display" panose="02010000000000000000" pitchFamily="2" charset="0"/>
              </a:rPr>
              <a:t>PREPROCESSING</a:t>
            </a:r>
          </a:p>
        </p:txBody>
      </p:sp>
      <p:sp>
        <p:nvSpPr>
          <p:cNvPr id="16" name="Rectangle 1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64AA4DDF-25FA-C1E2-4306-D26C883F40DB}"/>
              </a:ext>
            </a:extLst>
          </p:cNvPr>
          <p:cNvSpPr>
            <a:spLocks noGrp="1"/>
          </p:cNvSpPr>
          <p:nvPr>
            <p:ph idx="1"/>
          </p:nvPr>
        </p:nvSpPr>
        <p:spPr>
          <a:xfrm>
            <a:off x="737407" y="2395728"/>
            <a:ext cx="5014788" cy="3843231"/>
          </a:xfrm>
        </p:spPr>
        <p:txBody>
          <a:bodyPr anchor="ctr">
            <a:normAutofit/>
          </a:bodyPr>
          <a:lstStyle/>
          <a:p>
            <a:r>
              <a:rPr lang="en-US" sz="1400" b="1" dirty="0"/>
              <a:t>Handling Null Values</a:t>
            </a:r>
            <a:r>
              <a:rPr lang="en-US" sz="1400" dirty="0"/>
              <a:t>: Checked for null values within the dataset. Replaced any null values with zeros to ensure consistency in data representation.</a:t>
            </a:r>
          </a:p>
          <a:p>
            <a:r>
              <a:rPr lang="en-US" sz="1400" b="1" dirty="0"/>
              <a:t>Datetime Conversion</a:t>
            </a:r>
            <a:r>
              <a:rPr lang="en-US" sz="1400" dirty="0"/>
              <a:t>: Converted the 'Month' column from object type to datetime data type. This conversion enables time-based operations.</a:t>
            </a:r>
          </a:p>
          <a:p>
            <a:r>
              <a:rPr lang="en-US" sz="1400" b="1" dirty="0"/>
              <a:t>Data Exploration</a:t>
            </a:r>
            <a:r>
              <a:rPr lang="en-US" sz="1400" dirty="0"/>
              <a:t>: Explored the dataset to understand its structure, contents, and any potential patterns. Identified relevant features and variables for further analysis and visualization.</a:t>
            </a:r>
          </a:p>
          <a:p>
            <a:pPr marL="0" indent="0">
              <a:buNone/>
            </a:pPr>
            <a:endParaRPr lang="en-US" sz="2000" dirty="0"/>
          </a:p>
        </p:txBody>
      </p:sp>
      <p:pic>
        <p:nvPicPr>
          <p:cNvPr id="7" name="Content Placeholder 6" descr="A red text on a black background&#10;&#10;Description automatically generated">
            <a:extLst>
              <a:ext uri="{FF2B5EF4-FFF2-40B4-BE49-F238E27FC236}">
                <a16:creationId xmlns:a16="http://schemas.microsoft.com/office/drawing/2014/main" id="{ED6A4B95-0C0B-228F-DAC4-580CA9A22E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532" y="3259819"/>
            <a:ext cx="5150277" cy="2163115"/>
          </a:xfrm>
          <a:prstGeom prst="rect">
            <a:avLst/>
          </a:prstGeom>
        </p:spPr>
      </p:pic>
      <p:sp>
        <p:nvSpPr>
          <p:cNvPr id="20" name="Rectangle 19">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5">
            <a:extLst>
              <a:ext uri="{FF2B5EF4-FFF2-40B4-BE49-F238E27FC236}">
                <a16:creationId xmlns:a16="http://schemas.microsoft.com/office/drawing/2014/main" id="{BA1D6D59-68CF-19C2-7B9F-ED9F0BC6A1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release_year</a:t>
            </a:r>
            <a:r>
              <a:rPr kumimoji="0" lang="en-US" altLang="en-US" sz="1800" b="0" i="0" u="none" strike="noStrike" cap="none" normalizeH="0" baseline="0">
                <a:ln>
                  <a:noFill/>
                </a:ln>
                <a:solidFill>
                  <a:schemeClr val="tx1"/>
                </a:solidFill>
                <a:effectLst/>
                <a:latin typeface="Arial" panose="020B0604020202020204" pitchFamily="34" charset="0"/>
              </a:rPr>
              <a:t>: The year the show or movie was originally released.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7568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DA32DD-C933-B51F-56BC-1B59EA50D255}"/>
              </a:ext>
            </a:extLst>
          </p:cNvPr>
          <p:cNvSpPr>
            <a:spLocks noGrp="1"/>
          </p:cNvSpPr>
          <p:nvPr>
            <p:ph type="title"/>
          </p:nvPr>
        </p:nvSpPr>
        <p:spPr>
          <a:xfrm>
            <a:off x="793662" y="386930"/>
            <a:ext cx="10066122" cy="1298448"/>
          </a:xfrm>
        </p:spPr>
        <p:txBody>
          <a:bodyPr anchor="b">
            <a:normAutofit/>
          </a:bodyPr>
          <a:lstStyle/>
          <a:p>
            <a:r>
              <a:rPr lang="en-US" sz="4800" dirty="0">
                <a:solidFill>
                  <a:srgbClr val="C00000"/>
                </a:solidFill>
                <a:latin typeface="ADLaM Display" panose="02010000000000000000" pitchFamily="2" charset="0"/>
                <a:ea typeface="ADLaM Display" panose="02010000000000000000" pitchFamily="2" charset="0"/>
                <a:cs typeface="ADLaM Display" panose="02010000000000000000" pitchFamily="2" charset="0"/>
              </a:rPr>
              <a:t>LITERATURE REVIEW</a:t>
            </a:r>
          </a:p>
        </p:txBody>
      </p:sp>
      <p:sp>
        <p:nvSpPr>
          <p:cNvPr id="16" name="Rectangle 1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DACA18DF-8A1C-2CA3-C3C2-C599C8CBC873}"/>
              </a:ext>
            </a:extLst>
          </p:cNvPr>
          <p:cNvGraphicFramePr>
            <a:graphicFrameLocks noGrp="1"/>
          </p:cNvGraphicFramePr>
          <p:nvPr>
            <p:ph idx="1"/>
            <p:extLst>
              <p:ext uri="{D42A27DB-BD31-4B8C-83A1-F6EECF244321}">
                <p14:modId xmlns:p14="http://schemas.microsoft.com/office/powerpoint/2010/main" val="2674054900"/>
              </p:ext>
            </p:extLst>
          </p:nvPr>
        </p:nvGraphicFramePr>
        <p:xfrm>
          <a:off x="413908" y="2460014"/>
          <a:ext cx="5277773" cy="3754120"/>
        </p:xfrm>
        <a:graphic>
          <a:graphicData uri="http://schemas.openxmlformats.org/drawingml/2006/table">
            <a:tbl>
              <a:tblPr firstRow="1" bandRow="1">
                <a:tableStyleId>{5C22544A-7EE6-4342-B048-85BDC9FD1C3A}</a:tableStyleId>
              </a:tblPr>
              <a:tblGrid>
                <a:gridCol w="774337">
                  <a:extLst>
                    <a:ext uri="{9D8B030D-6E8A-4147-A177-3AD203B41FA5}">
                      <a16:colId xmlns:a16="http://schemas.microsoft.com/office/drawing/2014/main" val="1779746477"/>
                    </a:ext>
                  </a:extLst>
                </a:gridCol>
                <a:gridCol w="1182030">
                  <a:extLst>
                    <a:ext uri="{9D8B030D-6E8A-4147-A177-3AD203B41FA5}">
                      <a16:colId xmlns:a16="http://schemas.microsoft.com/office/drawing/2014/main" val="2289777487"/>
                    </a:ext>
                  </a:extLst>
                </a:gridCol>
                <a:gridCol w="2001963">
                  <a:extLst>
                    <a:ext uri="{9D8B030D-6E8A-4147-A177-3AD203B41FA5}">
                      <a16:colId xmlns:a16="http://schemas.microsoft.com/office/drawing/2014/main" val="1215615405"/>
                    </a:ext>
                  </a:extLst>
                </a:gridCol>
                <a:gridCol w="1319443">
                  <a:extLst>
                    <a:ext uri="{9D8B030D-6E8A-4147-A177-3AD203B41FA5}">
                      <a16:colId xmlns:a16="http://schemas.microsoft.com/office/drawing/2014/main" val="3241062891"/>
                    </a:ext>
                  </a:extLst>
                </a:gridCol>
              </a:tblGrid>
              <a:tr h="370840">
                <a:tc>
                  <a:txBody>
                    <a:bodyPr/>
                    <a:lstStyle/>
                    <a:p>
                      <a:r>
                        <a:rPr lang="en-US" sz="1400" dirty="0" err="1"/>
                        <a:t>S.No</a:t>
                      </a:r>
                      <a:endParaRPr lang="en-US" sz="1400" dirty="0"/>
                    </a:p>
                  </a:txBody>
                  <a:tcPr/>
                </a:tc>
                <a:tc>
                  <a:txBody>
                    <a:bodyPr/>
                    <a:lstStyle/>
                    <a:p>
                      <a:r>
                        <a:rPr lang="en-US" sz="1400" dirty="0"/>
                        <a:t>Author</a:t>
                      </a:r>
                    </a:p>
                  </a:txBody>
                  <a:tcPr/>
                </a:tc>
                <a:tc>
                  <a:txBody>
                    <a:bodyPr/>
                    <a:lstStyle/>
                    <a:p>
                      <a:r>
                        <a:rPr lang="en-US" sz="1400" dirty="0"/>
                        <a:t>Publication</a:t>
                      </a:r>
                    </a:p>
                  </a:txBody>
                  <a:tcPr/>
                </a:tc>
                <a:tc>
                  <a:txBody>
                    <a:bodyPr/>
                    <a:lstStyle/>
                    <a:p>
                      <a:r>
                        <a:rPr lang="en-US" sz="1400" dirty="0"/>
                        <a:t>Findings</a:t>
                      </a:r>
                    </a:p>
                  </a:txBody>
                  <a:tcPr/>
                </a:tc>
                <a:extLst>
                  <a:ext uri="{0D108BD9-81ED-4DB2-BD59-A6C34878D82A}">
                    <a16:rowId xmlns:a16="http://schemas.microsoft.com/office/drawing/2014/main" val="222838037"/>
                  </a:ext>
                </a:extLst>
              </a:tr>
              <a:tr h="370840">
                <a:tc>
                  <a:txBody>
                    <a:bodyPr/>
                    <a:lstStyle/>
                    <a:p>
                      <a:r>
                        <a:rPr lang="en-US" sz="1400" dirty="0"/>
                        <a:t>1</a:t>
                      </a:r>
                    </a:p>
                  </a:txBody>
                  <a:tcPr/>
                </a:tc>
                <a:tc>
                  <a:txBody>
                    <a:bodyPr/>
                    <a:lstStyle/>
                    <a:p>
                      <a:r>
                        <a:rPr lang="en-US" sz="1400" dirty="0"/>
                        <a:t>Michael D. Smith, Rahul </a:t>
                      </a:r>
                      <a:r>
                        <a:rPr lang="en-US" sz="1400" dirty="0" err="1"/>
                        <a:t>Telang</a:t>
                      </a:r>
                      <a:endParaRPr lang="en-US" sz="1400" dirty="0"/>
                    </a:p>
                  </a:txBody>
                  <a:tcPr/>
                </a:tc>
                <a:tc>
                  <a:txBody>
                    <a:bodyPr/>
                    <a:lstStyle/>
                    <a:p>
                      <a:r>
                        <a:rPr lang="en-US" sz="1200" i="1" dirty="0"/>
                        <a:t>Streaming, Sharing, and Stealing: Big Data and the Future of Entertainment,</a:t>
                      </a:r>
                      <a:r>
                        <a:rPr lang="en-US" sz="1200" dirty="0"/>
                        <a:t> MIT Press, (2016).</a:t>
                      </a:r>
                    </a:p>
                  </a:txBody>
                  <a:tcPr/>
                </a:tc>
                <a:tc>
                  <a:txBody>
                    <a:bodyPr/>
                    <a:lstStyle/>
                    <a:p>
                      <a:r>
                        <a:rPr lang="en-US" sz="1000" dirty="0"/>
                        <a:t>Analyzes the impact of streaming services like Netflix on traditional media consumption, highlighting shifts in viewer behavior and the importance of data analytics in content curation.</a:t>
                      </a:r>
                    </a:p>
                  </a:txBody>
                  <a:tcPr/>
                </a:tc>
                <a:extLst>
                  <a:ext uri="{0D108BD9-81ED-4DB2-BD59-A6C34878D82A}">
                    <a16:rowId xmlns:a16="http://schemas.microsoft.com/office/drawing/2014/main" val="2948848900"/>
                  </a:ext>
                </a:extLst>
              </a:tr>
              <a:tr h="370840">
                <a:tc>
                  <a:txBody>
                    <a:bodyPr/>
                    <a:lstStyle/>
                    <a:p>
                      <a:r>
                        <a:rPr lang="en-US" sz="1400" dirty="0"/>
                        <a:t>2</a:t>
                      </a:r>
                    </a:p>
                  </a:txBody>
                  <a:tcPr/>
                </a:tc>
                <a:tc>
                  <a:txBody>
                    <a:bodyPr/>
                    <a:lstStyle/>
                    <a:p>
                      <a:r>
                        <a:rPr lang="en-US" sz="1400" dirty="0"/>
                        <a:t>Shweta Yadav, Aditya Nigam</a:t>
                      </a:r>
                    </a:p>
                  </a:txBody>
                  <a:tcPr/>
                </a:tc>
                <a:tc>
                  <a:txBody>
                    <a:bodyPr/>
                    <a:lstStyle/>
                    <a:p>
                      <a:r>
                        <a:rPr lang="en-US" sz="1200" i="1" dirty="0"/>
                        <a:t>Predicting Success of Netflix Shows Using Data Mining Techniques,</a:t>
                      </a:r>
                      <a:r>
                        <a:rPr lang="en-US" sz="1200" dirty="0"/>
                        <a:t> International Journal of Computer Science and Information Security, 17(1), 1-7 (2019).</a:t>
                      </a:r>
                    </a:p>
                  </a:txBody>
                  <a:tcPr/>
                </a:tc>
                <a:tc>
                  <a:txBody>
                    <a:bodyPr/>
                    <a:lstStyle/>
                    <a:p>
                      <a:r>
                        <a:rPr lang="en-US" sz="1000" dirty="0"/>
                        <a:t>Explores predictive analytics for determining the success of Netflix shows based on factors like genre, cast, and rating, emphasizing the role of machine learning in recommendation systems.</a:t>
                      </a:r>
                    </a:p>
                  </a:txBody>
                  <a:tcPr/>
                </a:tc>
                <a:extLst>
                  <a:ext uri="{0D108BD9-81ED-4DB2-BD59-A6C34878D82A}">
                    <a16:rowId xmlns:a16="http://schemas.microsoft.com/office/drawing/2014/main" val="2623269075"/>
                  </a:ext>
                </a:extLst>
              </a:tr>
            </a:tbl>
          </a:graphicData>
        </a:graphic>
      </p:graphicFrame>
      <p:pic>
        <p:nvPicPr>
          <p:cNvPr id="7" name="Content Placeholder 6" descr="A red text on a black background&#10;&#10;Description automatically generated">
            <a:extLst>
              <a:ext uri="{FF2B5EF4-FFF2-40B4-BE49-F238E27FC236}">
                <a16:creationId xmlns:a16="http://schemas.microsoft.com/office/drawing/2014/main" id="{ED6A4B95-0C0B-228F-DAC4-580CA9A22E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532" y="3259819"/>
            <a:ext cx="5150277" cy="2163115"/>
          </a:xfrm>
          <a:prstGeom prst="rect">
            <a:avLst/>
          </a:prstGeom>
        </p:spPr>
      </p:pic>
      <p:sp>
        <p:nvSpPr>
          <p:cNvPr id="20" name="Rectangle 19">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5">
            <a:extLst>
              <a:ext uri="{FF2B5EF4-FFF2-40B4-BE49-F238E27FC236}">
                <a16:creationId xmlns:a16="http://schemas.microsoft.com/office/drawing/2014/main" id="{BA1D6D59-68CF-19C2-7B9F-ED9F0BC6A1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release_year</a:t>
            </a:r>
            <a:r>
              <a:rPr kumimoji="0" lang="en-US" altLang="en-US" sz="1800" b="0" i="0" u="none" strike="noStrike" cap="none" normalizeH="0" baseline="0">
                <a:ln>
                  <a:noFill/>
                </a:ln>
                <a:solidFill>
                  <a:schemeClr val="tx1"/>
                </a:solidFill>
                <a:effectLst/>
                <a:latin typeface="Arial" panose="020B0604020202020204" pitchFamily="34" charset="0"/>
              </a:rPr>
              <a:t>: The year the show or movie was originally released.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0856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DA32DD-C933-B51F-56BC-1B59EA50D255}"/>
              </a:ext>
            </a:extLst>
          </p:cNvPr>
          <p:cNvSpPr>
            <a:spLocks noGrp="1"/>
          </p:cNvSpPr>
          <p:nvPr>
            <p:ph type="title"/>
          </p:nvPr>
        </p:nvSpPr>
        <p:spPr>
          <a:xfrm>
            <a:off x="793662" y="386930"/>
            <a:ext cx="10066122" cy="1298448"/>
          </a:xfrm>
        </p:spPr>
        <p:txBody>
          <a:bodyPr anchor="b">
            <a:normAutofit/>
          </a:bodyPr>
          <a:lstStyle/>
          <a:p>
            <a:r>
              <a:rPr lang="en-US" sz="4800" dirty="0">
                <a:solidFill>
                  <a:srgbClr val="C00000"/>
                </a:solidFill>
                <a:latin typeface="ADLaM Display" panose="02010000000000000000" pitchFamily="2" charset="0"/>
                <a:ea typeface="ADLaM Display" panose="02010000000000000000" pitchFamily="2" charset="0"/>
                <a:cs typeface="ADLaM Display" panose="02010000000000000000" pitchFamily="2" charset="0"/>
              </a:rPr>
              <a:t>ARCHITECTURE/METHODOLOGY</a:t>
            </a:r>
          </a:p>
        </p:txBody>
      </p:sp>
      <p:sp>
        <p:nvSpPr>
          <p:cNvPr id="16" name="Rectangle 1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red text on a black background&#10;&#10;Description automatically generated">
            <a:extLst>
              <a:ext uri="{FF2B5EF4-FFF2-40B4-BE49-F238E27FC236}">
                <a16:creationId xmlns:a16="http://schemas.microsoft.com/office/drawing/2014/main" id="{ED6A4B95-0C0B-228F-DAC4-580CA9A22E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532" y="3259819"/>
            <a:ext cx="5150277" cy="2163115"/>
          </a:xfrm>
          <a:prstGeom prst="rect">
            <a:avLst/>
          </a:prstGeom>
        </p:spPr>
      </p:pic>
      <p:sp>
        <p:nvSpPr>
          <p:cNvPr id="20" name="Rectangle 19">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5">
            <a:extLst>
              <a:ext uri="{FF2B5EF4-FFF2-40B4-BE49-F238E27FC236}">
                <a16:creationId xmlns:a16="http://schemas.microsoft.com/office/drawing/2014/main" id="{BA1D6D59-68CF-19C2-7B9F-ED9F0BC6A1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release_year</a:t>
            </a:r>
            <a:r>
              <a:rPr kumimoji="0" lang="en-US" altLang="en-US" sz="1800" b="0" i="0" u="none" strike="noStrike" cap="none" normalizeH="0" baseline="0">
                <a:ln>
                  <a:noFill/>
                </a:ln>
                <a:solidFill>
                  <a:schemeClr val="tx1"/>
                </a:solidFill>
                <a:effectLst/>
                <a:latin typeface="Arial" panose="020B0604020202020204" pitchFamily="34" charset="0"/>
              </a:rPr>
              <a:t>: The year the show or movie was originally released.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9" name="Content Placeholder 8">
            <a:extLst>
              <a:ext uri="{FF2B5EF4-FFF2-40B4-BE49-F238E27FC236}">
                <a16:creationId xmlns:a16="http://schemas.microsoft.com/office/drawing/2014/main" id="{9E2D7072-EDDE-1154-9842-216A95E4F597}"/>
              </a:ext>
            </a:extLst>
          </p:cNvPr>
          <p:cNvGraphicFramePr>
            <a:graphicFrameLocks noGrp="1"/>
          </p:cNvGraphicFramePr>
          <p:nvPr>
            <p:ph idx="1"/>
            <p:extLst>
              <p:ext uri="{D42A27DB-BD31-4B8C-83A1-F6EECF244321}">
                <p14:modId xmlns:p14="http://schemas.microsoft.com/office/powerpoint/2010/main" val="254887420"/>
              </p:ext>
            </p:extLst>
          </p:nvPr>
        </p:nvGraphicFramePr>
        <p:xfrm>
          <a:off x="1368552" y="2072307"/>
          <a:ext cx="3441192"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3457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DA32DD-C933-B51F-56BC-1B59EA50D255}"/>
              </a:ext>
            </a:extLst>
          </p:cNvPr>
          <p:cNvSpPr>
            <a:spLocks noGrp="1"/>
          </p:cNvSpPr>
          <p:nvPr>
            <p:ph type="title"/>
          </p:nvPr>
        </p:nvSpPr>
        <p:spPr>
          <a:xfrm>
            <a:off x="793662" y="386930"/>
            <a:ext cx="10066122" cy="1298448"/>
          </a:xfrm>
        </p:spPr>
        <p:txBody>
          <a:bodyPr anchor="b">
            <a:normAutofit/>
          </a:bodyPr>
          <a:lstStyle/>
          <a:p>
            <a:r>
              <a:rPr lang="en-US" sz="4800" dirty="0">
                <a:solidFill>
                  <a:srgbClr val="C00000"/>
                </a:solidFill>
                <a:latin typeface="ADLaM Display" panose="02010000000000000000" pitchFamily="2" charset="0"/>
                <a:ea typeface="ADLaM Display" panose="02010000000000000000" pitchFamily="2" charset="0"/>
                <a:cs typeface="ADLaM Display" panose="02010000000000000000" pitchFamily="2" charset="0"/>
              </a:rPr>
              <a:t>RESULTS</a:t>
            </a:r>
          </a:p>
        </p:txBody>
      </p:sp>
      <p:sp>
        <p:nvSpPr>
          <p:cNvPr id="16" name="Rectangle 1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red text on a black background&#10;&#10;Description automatically generated">
            <a:extLst>
              <a:ext uri="{FF2B5EF4-FFF2-40B4-BE49-F238E27FC236}">
                <a16:creationId xmlns:a16="http://schemas.microsoft.com/office/drawing/2014/main" id="{ED6A4B95-0C0B-228F-DAC4-580CA9A22E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532" y="3259819"/>
            <a:ext cx="5150277" cy="2163115"/>
          </a:xfrm>
          <a:prstGeom prst="rect">
            <a:avLst/>
          </a:prstGeom>
        </p:spPr>
      </p:pic>
      <p:sp>
        <p:nvSpPr>
          <p:cNvPr id="20" name="Rectangle 19">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5">
            <a:extLst>
              <a:ext uri="{FF2B5EF4-FFF2-40B4-BE49-F238E27FC236}">
                <a16:creationId xmlns:a16="http://schemas.microsoft.com/office/drawing/2014/main" id="{BA1D6D59-68CF-19C2-7B9F-ED9F0BC6A1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release_year</a:t>
            </a:r>
            <a:r>
              <a:rPr kumimoji="0" lang="en-US" altLang="en-US" sz="1800" b="0" i="0" u="none" strike="noStrike" cap="none" normalizeH="0" baseline="0">
                <a:ln>
                  <a:noFill/>
                </a:ln>
                <a:solidFill>
                  <a:schemeClr val="tx1"/>
                </a:solidFill>
                <a:effectLst/>
                <a:latin typeface="Arial" panose="020B0604020202020204" pitchFamily="34" charset="0"/>
              </a:rPr>
              <a:t>: The year the show or movie was originally released.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7F7C4FC7-F251-9628-215B-02731DAFAE8B}"/>
              </a:ext>
            </a:extLst>
          </p:cNvPr>
          <p:cNvPicPr>
            <a:picLocks noChangeAspect="1"/>
          </p:cNvPicPr>
          <p:nvPr/>
        </p:nvPicPr>
        <p:blipFill>
          <a:blip r:embed="rId3"/>
          <a:stretch>
            <a:fillRect/>
          </a:stretch>
        </p:blipFill>
        <p:spPr>
          <a:xfrm>
            <a:off x="1488867" y="2583350"/>
            <a:ext cx="3124361" cy="3264068"/>
          </a:xfrm>
          <a:prstGeom prst="rect">
            <a:avLst/>
          </a:prstGeom>
        </p:spPr>
      </p:pic>
    </p:spTree>
    <p:extLst>
      <p:ext uri="{BB962C8B-B14F-4D97-AF65-F5344CB8AC3E}">
        <p14:creationId xmlns:p14="http://schemas.microsoft.com/office/powerpoint/2010/main" val="3702054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DA32DD-C933-B51F-56BC-1B59EA50D255}"/>
              </a:ext>
            </a:extLst>
          </p:cNvPr>
          <p:cNvSpPr>
            <a:spLocks noGrp="1"/>
          </p:cNvSpPr>
          <p:nvPr>
            <p:ph type="title"/>
          </p:nvPr>
        </p:nvSpPr>
        <p:spPr>
          <a:xfrm>
            <a:off x="793662" y="386930"/>
            <a:ext cx="10066122" cy="1298448"/>
          </a:xfrm>
        </p:spPr>
        <p:txBody>
          <a:bodyPr anchor="b">
            <a:normAutofit/>
          </a:bodyPr>
          <a:lstStyle/>
          <a:p>
            <a:r>
              <a:rPr lang="en-US" sz="4800" dirty="0">
                <a:solidFill>
                  <a:srgbClr val="C00000"/>
                </a:solidFill>
                <a:latin typeface="ADLaM Display" panose="02010000000000000000" pitchFamily="2" charset="0"/>
                <a:ea typeface="ADLaM Display" panose="02010000000000000000" pitchFamily="2" charset="0"/>
                <a:cs typeface="ADLaM Display" panose="02010000000000000000" pitchFamily="2" charset="0"/>
              </a:rPr>
              <a:t>RESULTS</a:t>
            </a:r>
          </a:p>
        </p:txBody>
      </p:sp>
      <p:sp>
        <p:nvSpPr>
          <p:cNvPr id="16" name="Rectangle 1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red text on a black background&#10;&#10;Description automatically generated">
            <a:extLst>
              <a:ext uri="{FF2B5EF4-FFF2-40B4-BE49-F238E27FC236}">
                <a16:creationId xmlns:a16="http://schemas.microsoft.com/office/drawing/2014/main" id="{ED6A4B95-0C0B-228F-DAC4-580CA9A22E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532" y="3259819"/>
            <a:ext cx="5150277" cy="2163115"/>
          </a:xfrm>
          <a:prstGeom prst="rect">
            <a:avLst/>
          </a:prstGeom>
        </p:spPr>
      </p:pic>
      <p:sp>
        <p:nvSpPr>
          <p:cNvPr id="20" name="Rectangle 19">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5">
            <a:extLst>
              <a:ext uri="{FF2B5EF4-FFF2-40B4-BE49-F238E27FC236}">
                <a16:creationId xmlns:a16="http://schemas.microsoft.com/office/drawing/2014/main" id="{BA1D6D59-68CF-19C2-7B9F-ED9F0BC6A1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release_year</a:t>
            </a:r>
            <a:r>
              <a:rPr kumimoji="0" lang="en-US" altLang="en-US" sz="1800" b="0" i="0" u="none" strike="noStrike" cap="none" normalizeH="0" baseline="0">
                <a:ln>
                  <a:noFill/>
                </a:ln>
                <a:solidFill>
                  <a:schemeClr val="tx1"/>
                </a:solidFill>
                <a:effectLst/>
                <a:latin typeface="Arial" panose="020B0604020202020204" pitchFamily="34" charset="0"/>
              </a:rPr>
              <a:t>: The year the show or movie was originally released.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9EE5403B-91E5-1D6A-43CC-8F6CC8305365}"/>
              </a:ext>
            </a:extLst>
          </p:cNvPr>
          <p:cNvPicPr>
            <a:picLocks noChangeAspect="1"/>
          </p:cNvPicPr>
          <p:nvPr/>
        </p:nvPicPr>
        <p:blipFill>
          <a:blip r:embed="rId3"/>
          <a:stretch>
            <a:fillRect/>
          </a:stretch>
        </p:blipFill>
        <p:spPr>
          <a:xfrm>
            <a:off x="808638" y="2599569"/>
            <a:ext cx="4476383" cy="3519475"/>
          </a:xfrm>
          <a:prstGeom prst="rect">
            <a:avLst/>
          </a:prstGeom>
        </p:spPr>
      </p:pic>
    </p:spTree>
    <p:extLst>
      <p:ext uri="{BB962C8B-B14F-4D97-AF65-F5344CB8AC3E}">
        <p14:creationId xmlns:p14="http://schemas.microsoft.com/office/powerpoint/2010/main" val="2582517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BEDF76F5B33246AC47B77A3BD41704" ma:contentTypeVersion="4" ma:contentTypeDescription="Create a new document." ma:contentTypeScope="" ma:versionID="5b10c893fd77c254caf619d28623d5e8">
  <xsd:schema xmlns:xsd="http://www.w3.org/2001/XMLSchema" xmlns:xs="http://www.w3.org/2001/XMLSchema" xmlns:p="http://schemas.microsoft.com/office/2006/metadata/properties" xmlns:ns3="a78d97a8-500d-4780-963d-dfdd27d5f382" targetNamespace="http://schemas.microsoft.com/office/2006/metadata/properties" ma:root="true" ma:fieldsID="3df8ad5de9813addf1a912366a5440ef" ns3:_="">
    <xsd:import namespace="a78d97a8-500d-4780-963d-dfdd27d5f382"/>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8d97a8-500d-4780-963d-dfdd27d5f3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289D364-50A4-4BB0-BAE7-CAC886785E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8d97a8-500d-4780-963d-dfdd27d5f3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48A8933-9CF7-40C2-BB1E-AA47A954715E}">
  <ds:schemaRefs>
    <ds:schemaRef ds:uri="http://schemas.microsoft.com/sharepoint/v3/contenttype/forms"/>
  </ds:schemaRefs>
</ds:datastoreItem>
</file>

<file path=customXml/itemProps3.xml><?xml version="1.0" encoding="utf-8"?>
<ds:datastoreItem xmlns:ds="http://schemas.openxmlformats.org/officeDocument/2006/customXml" ds:itemID="{192E9C91-43F8-4178-B6A1-22D5F0BB5C0E}">
  <ds:schemaRefs>
    <ds:schemaRef ds:uri="http://purl.org/dc/dcmitype/"/>
    <ds:schemaRef ds:uri="http://schemas.microsoft.com/office/2006/documentManagement/types"/>
    <ds:schemaRef ds:uri="http://purl.org/dc/terms/"/>
    <ds:schemaRef ds:uri="http://schemas.microsoft.com/office/infopath/2007/PartnerControls"/>
    <ds:schemaRef ds:uri="http://schemas.microsoft.com/office/2006/metadata/properties"/>
    <ds:schemaRef ds:uri="http://purl.org/dc/elements/1.1/"/>
    <ds:schemaRef ds:uri="http://www.w3.org/XML/1998/namespace"/>
    <ds:schemaRef ds:uri="http://schemas.openxmlformats.org/package/2006/metadata/core-properties"/>
    <ds:schemaRef ds:uri="a78d97a8-500d-4780-963d-dfdd27d5f382"/>
  </ds:schemaRefs>
</ds:datastoreItem>
</file>

<file path=docProps/app.xml><?xml version="1.0" encoding="utf-8"?>
<Properties xmlns="http://schemas.openxmlformats.org/officeDocument/2006/extended-properties" xmlns:vt="http://schemas.openxmlformats.org/officeDocument/2006/docPropsVTypes">
  <TotalTime>86</TotalTime>
  <Words>910</Words>
  <Application>Microsoft Office PowerPoint</Application>
  <PresentationFormat>Widescreen</PresentationFormat>
  <Paragraphs>87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ADLaM Display</vt:lpstr>
      <vt:lpstr>Amasis MT Pro Medium</vt:lpstr>
      <vt:lpstr>Aptos</vt:lpstr>
      <vt:lpstr>Aptos Display</vt:lpstr>
      <vt:lpstr>Arial</vt:lpstr>
      <vt:lpstr>Cambria Math</vt:lpstr>
      <vt:lpstr>Office Theme</vt:lpstr>
      <vt:lpstr>PowerPoint Presentation</vt:lpstr>
      <vt:lpstr>ABSTRACT</vt:lpstr>
      <vt:lpstr>INTRODUCTION</vt:lpstr>
      <vt:lpstr>DATASET</vt:lpstr>
      <vt:lpstr>PREPROCESSING</vt:lpstr>
      <vt:lpstr>LITERATURE REVIEW</vt:lpstr>
      <vt:lpstr>ARCHITECTURE/METHODOLOGY</vt:lpstr>
      <vt:lpstr>RESULTS</vt:lpstr>
      <vt:lpstr>RESULTS</vt:lpstr>
      <vt:lpstr>RESULTS</vt:lpstr>
      <vt:lpstr>RESULTS</vt:lpstr>
      <vt:lpstr>RESULTS</vt:lpstr>
      <vt:lpstr>RESULTS</vt:lpstr>
      <vt:lpstr>CONCLUSION</vt:lpstr>
      <vt:lpstr>REFERENCES</vt:lpstr>
      <vt:lpstr>GITHUB REPOSITORY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Gada, Mr. Rishabh Bharat</dc:creator>
  <cp:lastModifiedBy>Gada, Mr. Rishabh Bharat</cp:lastModifiedBy>
  <cp:revision>2</cp:revision>
  <dcterms:created xsi:type="dcterms:W3CDTF">2024-11-04T14:19:04Z</dcterms:created>
  <dcterms:modified xsi:type="dcterms:W3CDTF">2024-11-04T15:49:51Z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0x01010006BEDF76F5B33246AC47B77A3BD41704</vt:lpwstr>
  </property>
</Properties>
</file>