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95" r:id="rId7"/>
    <p:sldId id="296" r:id="rId8"/>
    <p:sldId id="274" r:id="rId9"/>
    <p:sldId id="271" r:id="rId10"/>
    <p:sldId id="273" r:id="rId11"/>
    <p:sldId id="279" r:id="rId12"/>
    <p:sldId id="280" r:id="rId13"/>
    <p:sldId id="278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F0502020204030204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56" autoAdjust="0"/>
  </p:normalViewPr>
  <p:slideViewPr>
    <p:cSldViewPr snapToGrid="0">
      <p:cViewPr varScale="1">
        <p:scale>
          <a:sx n="70" d="100"/>
          <a:sy n="70" d="100"/>
        </p:scale>
        <p:origin x="1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2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52F4E-1651-AE49-58E7-681E3AB49F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27600"/>
            <a:ext cx="608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K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Data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Predicting Customer Interest in Vehicle 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656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Findings</a:t>
            </a:r>
            <a:endParaRPr sz="4000"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109728" y="1157978"/>
            <a:ext cx="8686800" cy="348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Gen X(1965-1980) and Millennials(1981-1996) are more likely to buy motor vehicle policy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Customers with history of accidents/repairs 23% likely to buy motor vehicle policy.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Top Sales Agents with Jomo and Njoroge leading in cross sale conversions way ahead of the rest.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Males are 4% likely to buy policy compared to females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23% of policy holders previously insured are likely to buy motor vehicle policy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We’ve 12% chance of converting a customer with a DL compared to 5% without DL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b="1"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430306"/>
            <a:ext cx="5492400" cy="89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4000" dirty="0">
                <a:solidFill>
                  <a:srgbClr val="FF9800"/>
                </a:solidFill>
              </a:rPr>
              <a:t>Conclusion</a:t>
            </a:r>
            <a:br>
              <a:rPr lang="en-GB" dirty="0">
                <a:solidFill>
                  <a:srgbClr val="FF9800"/>
                </a:solidFill>
              </a:rPr>
            </a:b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813250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2000" dirty="0">
                <a:latin typeface="Roboto Condensed" panose="020B0604020202020204" charset="0"/>
                <a:ea typeface="Roboto Condensed" panose="020B0604020202020204" charset="0"/>
              </a:rPr>
              <a:t>Random Forest has the highest prediction accuracy and we recommend ICEA Lion Group to  use the model for prediction.</a:t>
            </a:r>
          </a:p>
          <a:p>
            <a:pPr marL="76200" lvl="0" indent="0">
              <a:lnSpc>
                <a:spcPct val="115000"/>
              </a:lnSpc>
              <a:spcBef>
                <a:spcPts val="1000"/>
              </a:spcBef>
              <a:buNone/>
            </a:pPr>
            <a:endParaRPr lang="en-GB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GB" sz="2000" dirty="0">
                <a:latin typeface="Roboto Condensed" panose="020B0604020202020204" charset="0"/>
                <a:ea typeface="Roboto Condensed" panose="020B0604020202020204" charset="0"/>
              </a:rPr>
              <a:t>The company needs to focus on the history of vehicle damage and the customers' vehicle insurance background to refine its marketing and communication strategies. </a:t>
            </a: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1" y="430305"/>
            <a:ext cx="860531" cy="733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Recommendations</a:t>
            </a:r>
            <a:endParaRPr sz="3600"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body" idx="1"/>
          </p:nvPr>
        </p:nvSpPr>
        <p:spPr>
          <a:xfrm>
            <a:off x="577842" y="1327350"/>
            <a:ext cx="8440652" cy="330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Target previously insured customers through policy upgrades &amp; renewal incentives.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Customize marketing messages for customers who have experienced previous vehicle damage, emphasize on comprehensive coverage.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Consider age-specific needs.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dirty="0">
                <a:latin typeface="Roboto Condensed" panose="020B0604020202020204" charset="0"/>
                <a:ea typeface="Roboto Condensed" panose="020B0604020202020204" charset="0"/>
              </a:rPr>
              <a:t>Provide customized insurance options based on the age of the vehicle to ensure all customers receive comprehensive protection.</a:t>
            </a:r>
            <a:endParaRPr lang="en-GB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Utilize sales agents for personalized recommendations.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sz="2000" b="1" dirty="0">
              <a:solidFill>
                <a:srgbClr val="FF9800"/>
              </a:solidFill>
            </a:endParaRPr>
          </a:p>
        </p:txBody>
      </p:sp>
      <p:sp>
        <p:nvSpPr>
          <p:cNvPr id="544" name="Google Shape;54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45" name="Google Shape;545;p35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46" name="Google Shape;546;p3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THANKS!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Overview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602724" y="1607264"/>
            <a:ext cx="7712505" cy="2964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GB" sz="1800" dirty="0"/>
              <a:t>ICEA Lion Group  is expanding its offerings beyond life insurance policies to include vehicle insurance.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8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GB" sz="1800" dirty="0"/>
              <a:t>The company aims to cross-sell motor vehicle insurance to its existing customers who have life insurance policies.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GB" sz="18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GB" sz="1800" dirty="0"/>
              <a:t>Aim is to </a:t>
            </a:r>
            <a:r>
              <a:rPr lang="en-US" sz="1800" dirty="0">
                <a:solidFill>
                  <a:srgbClr val="000000"/>
                </a:solidFill>
              </a:rPr>
              <a:t>employ predictive modeling techniques to optimize sales and revenue growth.</a:t>
            </a:r>
            <a:endParaRPr lang="en-KE" sz="1800" dirty="0"/>
          </a:p>
          <a:p>
            <a:pPr marL="171450" indent="-171450">
              <a:buClr>
                <a:schemeClr val="dk1"/>
              </a:buClr>
              <a:buSzPts val="1100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484059" y="1537988"/>
            <a:ext cx="3204021" cy="320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/>
              <a:t>Challenges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b="1" dirty="0"/>
          </a:p>
          <a:p>
            <a:pPr lvl="0" indent="-457200">
              <a:buFont typeface="Wingdings" panose="05000000000000000000" pitchFamily="2" charset="2"/>
              <a:buChar char="Ø"/>
            </a:pPr>
            <a:r>
              <a:rPr lang="en-GB" sz="1800" dirty="0"/>
              <a:t>Identifying right cross-selling opportunities</a:t>
            </a:r>
          </a:p>
          <a:p>
            <a:pPr marL="0" lvl="0" indent="0">
              <a:buNone/>
            </a:pPr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800" dirty="0"/>
              <a:t> Lack of personalization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800" dirty="0"/>
              <a:t>Measuring success</a:t>
            </a:r>
            <a:endParaRPr sz="18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Business Problem</a:t>
            </a:r>
            <a:endParaRPr sz="4000"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2" y="1537988"/>
            <a:ext cx="4458317" cy="309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b="1" dirty="0"/>
              <a:t>Strategic Approach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predictive modelling techniques to gain insights that will allow for precise prediction of the likelihood that current life insurance policyholders will show interest in Vehicle Insurance.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Objectives</a:t>
            </a:r>
            <a:endParaRPr sz="4000"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29836"/>
            <a:ext cx="7580130" cy="3106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Identify factors that influence life insurance policy holders interest in motor vehicle insurance.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Evaluate performance of different machine learning models in insurance cross-selling by comparing accuracy metrics.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Identify machine learning model that shows superior performance in predicting the likelihood of a customer accepting an offer for vehicle insurance.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5" y="608020"/>
            <a:ext cx="626625" cy="335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Research Questions</a:t>
            </a:r>
            <a:endParaRPr sz="3200"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299070" y="1434030"/>
            <a:ext cx="787719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GB" sz="1800" dirty="0"/>
              <a:t>What factors influence a life insurance policyholder's interest in purchasing vehicle insurance?</a:t>
            </a:r>
          </a:p>
          <a:p>
            <a:pPr marL="285750" lvl="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285750" lvl="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GB" sz="1800" dirty="0"/>
              <a:t>How do different machine learning models perform in cross-selling insurance and how do their accuracy metrics compare?</a:t>
            </a:r>
          </a:p>
          <a:p>
            <a:pPr marL="285750" lvl="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285750" lvl="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GB" sz="1800" dirty="0"/>
              <a:t>Which machine learning model is the most effective in predicting the likelihood of a customer accepting an offer for vehicle insurance?</a:t>
            </a:r>
            <a:endParaRPr sz="1800"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43" y="508380"/>
            <a:ext cx="341406" cy="347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179196"/>
            <a:ext cx="1958340" cy="1197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046D19-F0D6-48BC-B254-204287113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48871"/>
            <a:ext cx="7494495" cy="358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0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4" y="1327351"/>
            <a:ext cx="7818737" cy="3145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405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464" name="Google Shape;464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6134400" cy="460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tx1"/>
                </a:solidFill>
              </a:rPr>
              <a:t>Feature Importance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" name="AutoShape 2" descr="data:image/png;base64,iVBORw0KGgoAAAANSUhEUgAAAxYAAAJOCAYAAAAqFJGJAAAAOXRFWHRTb2Z0d2FyZQBNYXRwbG90bGliIHZlcnNpb24zLjcuMiwgaHR0cHM6Ly9tYXRwbG90bGliLm9yZy8pXeV/AAAACXBIWXMAAA9hAAAPYQGoP6dpAABxUElEQVR4nO3dd3gUVf/+8Xt3k0BCMYRAKNKNASQUCU0pUqR3QaSHEsDQOwEEiYD0EgSlFwFBEFB8UFQemkhRig8qNUBAQgstEEL67w9+u18iIISBLMm+X9fFpTs7s/vJ7slk7plzzpiSkpKSBAAAAAAGmO1dAAAAAIC0j2ABAAAAwDCCBQAAAADDCBYAAAAADCNYAAAAADCMYAEAAADAMIIFAAAAAMMIFgAAAAAMI1gAAB6Le6mmDJ8XAEfkZO8CAMAehg0bpvXr1//rOnnz5tV///vf51bDlClTNH/+/AeWDxw4UN26dXvoNnv37lWHDh0e+ZqVKlXSkiVLnlWJkqQtW7Zo8+bNmjRp0jN93ZTy8fFRr1691Lt3b7vW8Tj79+/X3LlzNW/ePHuXAgCpimABwCEFBgbqvffesz2eM2eO/vrrL33yySe2ZS4uLs+1hiNHjqhSpUrq169fsuW5c+d+7LajRo3Sa6+99sDyLFmyPKvybJ51UEnv1qxZo5MnT9q7DABIdQQLAA4pf/78yp8/v+2xh4eHXFxcVLp06VSr4ejRo2rduvVTvecrr7ySqrUCAPA4jLEAgH9x+PBhdenSRRUqVNDrr7+uHj166MSJE7bn9+7dKx8fH/38889q27atSpYsqbffflvLly//19eNiIhQRESEihYt+txqDw8P14ABA1S+fHmVKlVKHTt21F9//ZVsnb///ltDhgxR5cqV9dprr6lSpUoaMmSIrl+/Lklq37699u3bp3379snHx0d79+61/cx79+5N9lrt27dX+/btbY9r1Kih8ePHq2PHjnr99dc1atQoSdKNGzc0atQovfHGG/L19dW7776r3bt3p/jnq1Gjhj755BN9/PHHqlChgsqUKaOBAwcqKipK8+bNU9WqVVW2bFn17t3b9vNYt5s+fbo+/vhjlS9fXuXLl9fgwYOTrSNJu3btUps2bVS2bFlVqFBBAwcO1IULF2zPr1u3TsWLF9eaNWtUuXJlVa1aVX369NH69et1/vx5+fj4aN26dU/0OVvrCgkJ0cSJE/XGG2+oZMmS6tKli06fPv1AXW3btlWZMmVUuXJljRo1Sjdv3rQ9/yTf+6ZNm9S4cWOVLFlSFStW1KBBg3T58uUUfwcAcD+CBQA8wp49e9S6dWslJiZq3LhxGjt2rC5cuKD33ntPoaGhydbt37+/ihcvrtmzZ+vNN9/URx99pM8///yRr2090NuyZYuqV6+u1157TU2bNtX27dufqLbExETFx8cn+5eQkGB7/tq1a3rvvff0559/6oMPPtDUqVOVmJiotm3b2mqPjo5Whw4dFBoaqtGjR2vhwoVq166dvv32W02bNk2SNHr0aBUvXlzFixfX6tWrH9r96t+sWLFCPj4+mjVrlpo0aaKYmBh17NhRW7ZsUf/+/fXJJ58oV65c6tq161OFi8WLFys8PFzTp09Xjx499O233+qdd97Rrl279NFHH6l3797asmWLQkJCkm23cuVK7d+/X+PHj9egQYO0Y8cOde3aVYmJiZKkr7/+Wp07d5aXl5emTZumoKAgHTx4UK1atdLVq1dtr5OQkKDPPvtMY8eOVb9+/TRo0CBVq1ZNOXLk0OrVq/XWW2890edstWzZMp06dUoff/yxxo4dqz/++EPDhg2zPb99+3Z17dpV7u7umj59ugYPHqz//ve/6tOnj6Qn+97379+vQYMGqXbt2po/f76CgoK0Z88eDRw4MMWfPwDcj65QAPAIU6dOVb58+bRgwQJZLBZJUuXKlfX2229r1qxZmjFjhm3dWrVqacSIEZKkKlWq6PLly/r000/Vtm1bmc0PnsM5evSopHsHgmPHjlVsbKyWL1+uHj16aN68eapSpcq/1ubv7//Asvz58+vHH3+UJC1dulQ3btzQF198obx580qSqlatqvr162vmzJkKCQnRmTNnlCtXLk2YMMHWLaxixYo6fPiw9u3bJ+lel6vMmTNL0lN1vcqZM6eGDRtm+wy+/PJLHT16VF9++aVKlSplq6t9+/aaMmWKvvrqqxS9fqZMmTR9+nQ5OTnpjTfe0Pr163X58mWtWbNGWbJkUbVq1bRnzx4dOHAg2XYmk0mLFy+2jUnx8PBQz549tWPHDlWtWlWTJ0/WG2+8oenTp9u2ef3111W/fn0tWrRIgwcPti3v0aOH3nrrLdvjf3arO3LkyGM/Z6usWbNqzpw5tvZ29uxZzZo1S9evX1e2bNkUEhKiokWLavbs2bZtMmbMqGnTpunSpUtauXLlY7/3/fv3K0OGDAoICFCGDBkkSe7u7jp8+LCSkpJkMplS9B0AgBXBAgAe4s6dOzp8+LB69uxpO8iT7h34Va9e/YErC02aNEn2uHbt2tqyZYtOnz6tIkWKPPD6DRo0kI+Pj6pUqWI76K5cubKaNGmikJCQxwaLMWPGPHD1wHqQKEm7d+9WsWLF5OXlpfj4eEmS2WxW1apV9c0330iSihUrppUrVyoxMVHnzp3TmTNndOLECZ06dcq2jVFFihRJFqx2796tHDly6LXXXkv2HtWrV9ekSZN08+ZNvfTSS0/8+iVLlpST0//9KcuRI4cyZ86cbBC7u7u7jh8/nmy76tWrJ1unRo0acnZ21m+//aZ8+fLpypUrGjBgQLJt8ufPrzJlyjzQBezVV1/91xpT8jn7+voma2+5cuWSdO/qkqurq/78888HZsWqU6eO6tSpI+nJvvdy5cpp+vTpatSokerVq6eqVauqcuXKqlat2r/+HADwOAQLAHiIW7duKSkpSZ6eng885+npqVu3biVbljNnzmSPs2fPLkmKjIx86OvnzZvXdkbZytnZWW+++aZWr1792PoKFSokX1/fRz5/48YNhYWFPbLrkvVAdfHixZo7d66uX78uT09Pvfbaa3J1dX3g53ta//z8bty4oStXrjyyritXrqQoWFivptzP1dX1sdv98/sym81yd3dXZGSkbty4IenB2q3L/jlewfpd/5sn/Zz/Wbs1lCUmJurmzZtKSkr61/d7ku+9TJkymjdvnpYsWaKFCxfqs88+U44cORQQEKCOHTs+9mcBgEchWADAQ2TJkkUmk0kREREPPHflyhW5u7snW2Y9GLWy9sN/1EHgtm3bFBsbq9q1aydbHhMT88BrP40sWbKofPnyGjJkyEOfd3Fx0caNGzVhwgQNHDhQLVq0kIeHhySpb9++Onz48CNf29pVxjoewSoqKkqZMmV6bF0FCxbUlClTHvr8yy+//K/bPyv//L4SEhJ0/fp1eXh42D7/R3332bJlS9F7Pe3n/E+ZM2eWyWTStWvXki2PjY3V7t27VbJkySf63qV73fWqVKmi6Oho7dmzR8uWLdP48eNVunRpWxc1AEgpBm8DwEO4ubmpRIkS2rRpU7JB0bdu3dK2bdtUtmzZZOv/80Z633//vfLmzZtsStv7bdq0SUFBQclm87lz5462bdum8uXLG66/fPnyOn36tO3KhvXfN998ozVr1shisWj//v3KkiWLunXrZjvYjYqK0v79+5OFhn+OEbFeJbh/hqSbN28+MKD9UXVduHBB2bNnT1bX7t27k41led527typ2NhY2+MtW7YoPj5elSpVUqFChZQjRw5t3Lgx2Tbnzp3ToUOH9Prrr//ra//z83rSz/lxMmXKpGLFimnLli3Jlv/888/q1q2bLl68+ETf+8SJE9WiRQslJSXJ1dVV1atX19ChQyUl/04BIKUIFgDwCAMHDlRYWJi6du2qLVu26Pvvv1fHjh0VGxurXr16JVt3yZIl+uSTT/Tzzz9r1KhR2rp16wN99O/XtWtXxcfHq1u3btqyZYt++OEHdezYUXfu3LHN8GOEv7+/EhMT5e/vr02bNmn37t364IMPtGzZMhUuXFjSvfEJt27d0oQJE7R3715t3LhRbdu2VUREhKKjo22vlTVrVp0+fVq7d+/WzZs35ePjo9y5c+uTTz7Rjz/+qC1btqhbt25P1AWpefPmypMnjzp16qT169drz549mjZtmqZPn66cOXPK2dnZ8M/+JC5evKj3339f27dv16pVqzRy5EhVrlxZFSpUkNls1oABA/TLL7+of//+2r59uzZs2KBOnTrppZdeUqdOnf71tbNmzaqIiAht375dly9ffuLP+Un06dNHf/75p/r166cdO3Zow4YNGj16tKpXr65ixYo90fdeqVIl22xTu3bt0rZt2zR27Fi5u7urYsWKT/2ZAgBdoQDgESpVqqTFixcrJCREAwYMkIuLi/z8/DRx4kR5e3snW3f48OFav3695s6dq8KFCyskJMQ2oPZhXn31VS1fvlwzZszQ8OHDFRsbq3LlymncuHGPvMqREl5eXlq1apWmTp2qDz/8UDExMSpYsKDGjRunFi1aSJKaNWumv//+W1999ZVWrlwpLy8vVatWTW3atNEHH3ygkydP6pVXXlHbtm31xx9/KCAgQB9//LEaNWqkkJAQjR8/XgMGDJCnp6c6duyoU6dOPXDPhX9yc3PTihUrNHXqVE2ePFm3bt1S3rx5NXDgQHXu3Nnwz/2kGjRooKxZs6pfv35yc3NTs2bN1L9/f9vzzZs3V6ZMmTR37lz17NlTmTNnVpUqVTRgwADlyJHjX1+7efPm2r59u3r27Kk+ffooICDgiT7nJ1G9enXNnTtXs2bNUs+ePZUtWzbVq1dPffv2lfRk33vVqlU1ZcoULVq0SL169ZLJZFLZsmW1bNmyZ9IND4DjMiUlJSXZuwgASKv27t2rDh06aNmyZapQoYK9y8ETqFGjhsqXL68JEybYuxQASFfoCgUAAADAMIIFAAAAAMPoCgUAAADAMK5YAAAAADCMYAEAAADAMIIFAAAAAMPS/X0sEhMTFR8fL7PZLJPJZO9yAAAAgDQjKSlJiYmJcnJyktn879ck0n2wiI+P1+HDh+1dBgAAAJBm+fr6ysXF5V/XSffBwpqsfH19ZbFY7FxN+pKQkKDDhw/z2eKRaCN4HNoIHoc2gsehjTxf1s/3cVcrJAcIFtbuTxaLhcb2nPDZ4nFoI3gc2ggehzaCx6GNPF9PMqSAwdsAAAAADCNYAAAAADCMYAEAAADAMIIFAAAAAMMIFgAAAAAMI1gAAAAAMIxgAQAAAMAwggUAAAAAwwgWAAAAAAwjWAAAAAAwjGABAAAAwDCCBQAAAADDCBYAAAAADCNYAAAAADCMYAEAAADAMIIFAAAAAMMIFgAAAAAMI1jAEFdXV3uXAAAAgBcAwSKVJCTYu4Jnz2KxqHjx4rJYLPYu5blIj98ZAADA8+Jk7wIchcUitW0rHTli70rwJIoVk1assHcVAAAAaQfBIhUdOSIdPGjvKgAAAIBnj65QAAAAAAwjWAAAAAAwjGABAAAAwDCCBQAAAADDCBYAAAAADCNYAAAAADCMYAEAAADAMIIFAAAAAMMIFgAAAAAMI1gAAAAAMIxgAQAAAMAwggUAAAAAwwgWAAAAAAwjWAAAAAAwjGABAAAAwDCCBQAAAADDCBYAAAAADCNYAAAAADCMYAEAAADAMIIFAAAAAMMIFgAAAAAMI1gAAAAAMIxgAQAAAMAwggUAAAAAwwgWAAAAAAwjWAAAAAAwjGABAAAAwDC7BIurV68qMDBQfn5+qlChgsaNG6f4+PiHrtu1a1f5+vqqTJkytn87duxI5YoBAAAA/Bsne7xpv3795OXlpZ07dyoiIkLvv/++lixZoq5duz6w7h9//KGFCxeqfPnydqgUAAAAwJNI9SsWYWFh2rdvnwYPHixXV1fly5dPgYGBWrFixQPrnjt3Tjdv3lTx4sVTu0wAAAAAKZDqweLEiRNyd3eXl5eXbVmRIkUUHh6uyMjIZOsePnxYmTJlUv/+/VWxYkU1bNhQa9euTe2SAQAAADxGqneFioqKkqura7Jl1sd37txR1qxZbctjY2NVunRp9e/fX97e3tq7d6969+6tTJkyqV69eil634SEBOPFG2CxWOz6/ng69m43aZ318+NzxKPQRvA4tBE8Dm3k+UrJ55rqwcLNzU3R0dHJllkfZ8qUKdnypk2bqmnTprbHlStXVtOmTfXdd9+lOFgcPnz46Qp+BlxdXenOlUYdO3bsgfaKlLPn7x/SBtoIHoc2gsehjdhfqgcLb29v3bhxQxEREfL09JQkhYaGKleuXMqSJUuyddeuXfvA1YnY2FhlyJAhxe/r6+vLVQOkmI+Pj71LSNMSEhJ0+PBhfv/wSLQRPA5tBI9DG3m+rJ/vk0j1YFGwYEGVLVtW48ePV3BwsK5fv645c+aoRYsWD6x7+/ZtTZs2TQUKFFDRokW1Y8cOffvtt1q4cGGK39disdDYkGK0mWeD3z88Dm0Ej0MbwePQRuzPLtPNhoSEKDg4WDVr1pTZbFbTpk0VGBgoSSpTpozGjBmjxo0bq2PHjrpz54569eqlq1evKl++fJo4caL8/PzsUTYAAACAR7BLsPD09FRISMhDnzt48KDt/00mkwIDA22hAwAAAMCLyS533gYAAACQvhAsAAAAABhGsAAAAABgGMECAAAAgGEECwAAAACGESwAAAAAGEawAAAAAGAYwQIAAACAYQQLAAAAAIYRLAAAAAAYRrAAAAAAYBjBAgAAAIBhBAsAAAAAhhEsAAAAABhGsAAAAABgGMECAAAAgGEECwAAAACGESwAAAAAGEawAAAAAGAYwQIAAACAYQQLAAAAAIYRLAAAAAAYRrAAAAAAYBjBAgAAAIBhBAsAAAAAhhEsAAAAABhGsAAAAABgGMECAAAAgGEECwAAAACGESwAAAAAGEawAAAAAGAYwQIAAACAYQQLAAAAAIYRLAAAAAAYRrAAAAAAYBjBAgAAAIBhBAsAAAAAhhEsAAAAABhGsAAAAABgGMECAAAAgGEECwAAAACGESwAAAAAGEawAAAAAGAYwQIAAACAYQQLAAAAAIYRLAAAAAAYRrAAAAAAYBjBAgAAAIBhBAsAAAAAhhEsAAAAABhGsAAAAABgGMECAAAAgGEECwAAAACGESwAAAAAGEawAAAAAGAYwQIAAACAYQQLAAAAAIYRLAAAAAAYRrAAAAAAYBjBAgAAAIBhBAsAAAAAhhEsAAAAABhGsAAAAABgGMECAAAAgGEECwAAAACG2SVYXL16VYGBgfLz81OFChU0btw4xcfH/+s2x48fV6lSpbR3795UqhIAAADAk7JLsOjXr5/c3Ny0c+dOrV27Vrt379aSJUseuX50dLQGDhyou3fvpl6RAAAAAJ5YqgeLsLAw7du3T4MHD5arq6vy5cunwMBArVix4pHbjBkzRrVq1UrFKgEAAACkRKoHixMnTsjd3V1eXl62ZUWKFFF4eLgiIyMfWH/Dhg0KCwtTr169UrNMAAAAACnglNpvGBUVJVdX12TLrI/v3LmjrFmz2paHhoZq+vTp+uKLL2SxWAy9b0JCgqHtjTJaP+zD3u0mrbN+fnyOeBTaCB6HNoLHoY08Xyn5XFM9WLi5uSk6OjrZMuvjTJky2ZbFxMSof//+Gj58uPLkyWP4fQ8fPmz4NZ6Wq6urihcvbrf3x9M7duzYA+0VKWfP3z+kDbQRPA5tBI9DG7G/VA8W3t7eunHjhiIiIuTp6Snp3pWJXLlyKUuWLLb1Dh8+rDNnzmjEiBEaMWKEbXmPHj3UpEkTffjhhyl6X19fX64aIMV8fHzsXUKalpCQoMOHD/P7h0eijeBxaCN4HNrI82X9fJ9EqgeLggULqmzZsho/fryCg4N1/fp1zZkzRy1atEi2np+fn/73v/8lW+bj46PPPvtMFSpUSPH7WiwWGhtSjDbzbPD7h8ehjeBxaCN4HNqI/dllutmQkBDFx8erZs2aevfdd1WlShUFBgZKksqUKaNvvvnGHmUBAAAAeEqpfsVCkjw9PRUSEvLQ5w4ePPjI7Y4dO/a8SgIAAABggF2uWAAAAABIXwgWAAAAAAwjWAAAAAAwjGABAAAAwDCCBQAAAADDCBYAAAAADCNYAAAAADCMYAEAAADAMIIFAAAAAMMIFgAAAAAMI1gAAAAAMIxgAQAAAMAwggUAAAAAwwgWAAAAAAwjWAAAAAAwjGABAAAAwDCCBQAAAADDCBYAAAAADCNYAAAAADCMYAEAAADAMIIFAAAAAMMIFgAAAAAMI1gAAAAAMIxgAQAAAMAwggUAAAAAwwgWAAAAAAwjWAAAAAAwjGABAAAAwDCCBQAAAADDCBYAAAAADCNYAAAAADCMYAEAAADAMIIFAAAAAMMIFgAAAAAMI1gAAAAAMIxgAQAAAMAwggUAAAAAwwgWAAAAAAwjWAAAAAAwjGABAAAAwDCCBQAAAADDCBYAAAAADCNYAAAAADCMYAEAAADAMIIFAAAAAMMIFgAAAAAMI1gAAAAAMIxgAQAAAMAwggUAAAAAwwgWAAAAAAwjWAAAAAAwjGABAAAAwDCCBQAAAADDCBYAAAAADCNYAAAAADCMYAEAAADAMIIFAAAAAMMIFgAAAAAMI1gAAAAAMIxgAQAAAMAwggUAAAAAwwgWAAAAAAwjWAAAAAAwjGAB4LlydXW1dwkAACAVECyAF0RCYoK9S3jmLBaLihcvLovFYu9Snov0+J0BAPC0nFK6waVLl/Tpp5/qzJkzSkxMTPbcsmXLnug1rl69qg8++ED79u2TxWJR48aNNXToUDk5JS8nMTFRs2fP1tq1axUZGamXX35Z77//vurXr5/SsoEXnsVsUdt1bXXkyhF7l4InUCxHMa1ovsLeZQAA8MJIcbAICgpSRESEqlevLmdn56d60379+snLy0s7d+5URESE3n//fS1ZskRdu3ZNtt6KFSu0YcMGff7558qfP7+2bt2qwMBAlShRQvnz53+q9wZeZEeuHNHBiwftXQYAAECKpThYHD58WJs3b5aHh8dTvWFYWJj27dunHTt2yNXVVfny5VNgYKAmT578QLBo27at3nnnHbm5uSk2NlbXrl2Tq6urMmbM+FTvDQAAAOD5SHGwyJIli1xcXJ76DU+cOCF3d3d5eXnZlhUpUkTh4eGKjIxU1qxZbcvNZrPc3Nz0888/KyAgQElJSQoKClLOnDmf+v0BAAAAPHspDhaBgYEKCgpSQECAPD09kz2XJ0+ex24fFRX1wCwx1sd37txJFiysypcvr8OHD+vXX39VYGCgcuTIkeJxFgkJ9h1kmV4Hr6Z3qdluaCNpk733LWmd9fPjc8Sj0EbwOLSR5ysln2uKg8XIkSMlST/++KNMJpMkKSkpSSaTSUeOPH7QqZubm6Kjo5Mtsz7OlCnTQ7exXiGpVKmSmjRpoo0bN6Y4WBw+fDhF6z9Lrq6uKl68uN3eH0/v2LFjD7TX54E2knalVhtJ7+y5j0baQBvB49BG7C/FwWLLli2G3tDb21s3btxQRESE7YpHaGiocuXKpSxZsiRbd8KECZKkYcOG2ZbFxsbK3d09xe/r6+vLGWGkmI+Pj71LwAuONmJMQkKCDh8+zD4aj0QbwePQRp4v6+f7JFIcLPLmzfvAsvj4eB0/fvyhz/1TwYIFVbZsWY0fP17BwcG6fv265syZoxYtWjywrp+fnwYNGqSaNWuqbNmy2rZtmzZt2qRFixaltGxZLBYaG1KMNoPHoY08G+yj8Ti0ETwObcT+Uhwstm3bpjFjxujSpUtKSkr6vxdycnriNBMSEqLg4GDVrFlTZrNZTZs2VWBgoCSpTJkyGjNmjBo3bqxatWpp5MiRGjlypCIiIlSwYEHNmjVLr7/+ekrLBgAAAPAcpThYTJkyRbVr11bWrFl17NgxNWzYULNnz37oFYdH8fT0VEhIyEOfO3gw+Rz+LVq0SNFrAwAAAEh95pRucO7cOQ0ePFgNGjTQ9evXVbt2bU2dOlVffvnl86gPAAAAQBqQ4mDh4eEhs9msPHnyKDQ0VJL0yiuv6OLFi8+8OAAAAABpQ4qDhY+Pj2bOnClJyp49u7Zv3669e/cqQ4YMz7w4AAAAAGlDioPF4MGD9dNPP+nKlSvq06ePAgMD5e/vry5dujyP+gAAAACkASkevF2kSBH95z//kXRv6tmtW7cqKipKhQoVeubFAQAAAEgbUnzFQpKuXbumJUuWaNy4cXJzc9OZM2eecVkAAAAA0pIUB4s///xTdevW1ffff6+1a9fq+vXr6tu3r7766qvnUR8AAACANCDFweLjjz/WsGHDtGrVKjk5OSlfvnyaPXu2Fi5c+DzqAwAAAJAGpDhYHD9+XE2aNJEkmUwmSVKVKlV06dKlZ1sZAAAAgDTjqe5jcerUqWTLTp06JU9Pz2dWFAAAAIC0JcXBok2bNurevbu+/PJLxcfHa9OmTerbt69atWr1POoDAAAAkAakeLrZDh06yGKxaOnSpUpMTNTMmTPVqlUr+fv7P4fyAAAAAKQFKQ4WktS2bVu1bdv2WdcCAAAAII164mDxySefPHadXr16GSoGAAAAQNqUomCRJUsWFStWTElJSQ88b50hCgAAAIDjeeJgMXToUK1bt06XL19Wy5Yt1bRpU2XPnv151gYAAAAgjXjiWaE6deqkjRs3atKkSTp79qwaNmyonj17atu2bUpMTHyeNQIAAAB4waV4utmSJUtqzJgx2rp1q95++20tXrxY1atX17Rp055HfQAAAADSgBQHC6uMGTPq7bffVsOGDZUlSxYtWbLkGZYFAAAAIC15qulmf/nlF3311Vf673//q0KFCum9995Tw4YNn3VtAAAAANKIJw4WZ86c0fr16/X1118rLi5ODRs21KpVq+Tj4/M86wMAAACQBjxxsKhXr56yZcumRo0a6a233pKTk5MiIyP166+/2tYpV67ccykSAAAAwIvtiYNFUlKSrl27pqVLl2rp0qUPPG8ymXTkyJFnWhwAAACAtOGJg8XRo0efZx0AAAAA0rCnnhUKAAAAAKwIFgAAAAAMI1gAAAAAMIxgAQAAAMAwggUAAAAAwwgWAAAAAAwjWAAAAAAwjGABAAAAwDCCBQAAAADDCBYAAAAADCNYAAAAADCMYAEAAADAMIIFAAAAAMMIFgAAAAAMI1gAAAAAMIxgAQAAAMAwggUAAAAAwwgWAAAAAAwjWAAAAAAwjGABAAAAwDCCBQAAAADDCBYAAAAADCNYAAAAADCMYAEAAADAMIIFAAAAAMMIFgAAAAAMI1gAAAAAMIxgAQAAAMAwggUAAAAAwwgWAAAAAAwjWAAAAAAwjGABAAAAwDCCBQAAAADDCBYAAAAADCNYAAAAADCMYAEAAADAMIIFAAAAAMMIFgAAAAAMI1gAAAAAMIxgAQAAAMAwggUAAAAAw+wSLK5evarAwED5+fmpQoUKGjdunOLj4x+67hdffKE6deqoTJkyqlOnjlasWJHK1QIAAAB4HLsEi379+snNzU07d+7U2rVrtXv3bi1ZsuSB9X766SdNmzZNEydO1IEDBzRhwgTNmDFDmzdvTv2iAQAAADxSqgeLsLAw7du3T4MHD5arq6vy5cunwMDAh16JuHTpkgICAlS6dGmZTCaVKVNGFSpU0K+//praZQMAAAD4F06p/YYnTpyQu7u7vLy8bMuKFCmi8PBwRUZGKmvWrLblbdu2Tbbt1atX9euvvyooKCjV6gUAAADweKkeLKKiouTq6ppsmfXxnTt3kgWL+125ckXdu3dXiRIl1LBhwxS/b0JCQsqLfYYsFotd3x9PJzXbDW0kbbL3viWts35+fI54FNoIHoc28nyl5HNN9WDh5uam6OjoZMusjzNlyvTQbQ4dOqS+ffvKz89PH3/8sZycUl724cOHU17sM+Lq6qrixYvb7f3x9I4dO/ZAe30eaCNpV2q1kfTOnvtopA20ETwObcT+Uj1YeHt768aNG4qIiJCnp6ckKTQ0VLly5VKWLFkeWH/t2rUaO3as+vTpo86dOz/1+/r6+nJGGCnm4+Nj7xLwgqONGJOQkKDDhw+zj8Yj0UbwOLSR58v6+T6JVA8WBQsWVNmyZTV+/HgFBwfr+vXrmjNnjlq0aPHAups3b9aHH36oTz/9VFWqVDH0vhaLhcaGFKPN4HFoI88G+2g8Dm0Ej0MbsT+7TDcbEhKi+Ph41axZU++++66qVKmiwMBASVKZMmX0zTffSJI++eQTJSQkqE+fPipTpozt36hRo+xRNgAAAIBHSPUrFpLk6empkJCQhz538OBB2/9v3LgxtUoCAAAAYIBdrlgAAAAASF8IFgAAAAAMI1gAAAAAMIxgAQAAAMAwggUAAAAAwwgWAAAAAAwjWAAAAAAwjGABAAAAwDCCBQAAAADDCBYAAAAADCNYAAAAADCMYAEAAADAMIIFAAAAAMMIFgAAAAAMI1gAAAAAMIxgAQAAAMAwggUAAAAAwwgWAAAAAAwjWAAAAAAwjGABAAAAwDCCBQAAAADDCBYAAAAADCNYAAAAADCMYAEAAADAMIIFAAAAAMMIFgAAAAAMI1gAAAAAMIxgAQAAAMAwggUAAAAAwwgWAAAAAAwjWAAAAAAwjGABAAAAwDCCBQAAAADDCBYAAAAADCNYAAAAADCMYAEAAADAMIIFAAAAAMMIFgAAAAAMI1gAAAAAMIxgAQAAAMAwggUAAAAAwwgWAAAAAAwjWAAAAAAwjGABAAAAwDCCBQAAAADDCBYAAAAADCNYAAAAADCMYAEAAADAMIIFAAAAAMMIFgAAAAAMI1gAAAAAMIxgAQAAAMAwggUAAAAAwwgWAAAAAAwjWAAAAAAwjGABAAAAwDCCBQAAAADDCBYAAAAADCNYAAAAADCMYAEAAADAMIIFAAAAAMMIFgAAAAAMI1gAAAAAMIxgAQAAAMAwggUAAAAAw+wSLK5evarAwED5+fmpQoUKGjdunOLj4/91m82bN6tmzZqpVCEAAACAlLBLsOjXr5/c3Ny0c+dOrV27Vrt379aSJUseum5cXJzmz5+vAQMGKCkpKXULBQAAAPBEUj1YhIWFad++fRo8eLBcXV2VL18+BQYGasWKFQ9dv3Pnztq7d68CAgJSuVIAAAAAT8optd/wxIkTcnd3l5eXl21ZkSJFFB4ersjISGXNmjXZ+pMnT1auXLm0bt261C4VAAAAwBNK9WARFRUlV1fXZMusj+/cufNAsMiVK9czed+EhIRn8jpPy2Kx2PX98XRSs93QRtIme+9b0jrr58fniEehjeBxaCPPV0o+11QPFm5uboqOjk62zPo4U6ZMz+19Dx8+/Nxe+3FcXV1VvHhxu70/nt6xY8ceaK/PA20k7UqtNpLe2XMfjbSBNoLHoY3YX6oHC29vb924cUMRERHy9PSUJIWGhipXrlzKkiXLc3tfX19fzggjxXx8fOxdAl5wtBFjEhISdPjwYfbReCTaCB6HNvJ8WT/fJ5HqwaJgwYIqW7asxo8fr+DgYF2/fl1z5sxRixYtnuv7WiwWGhtSjDaDx6GNPBvso/E4tBE8Dm3E/uwy3WxISIji4+NVs2ZNvfvuu6pSpYoCAwMlSWXKlNE333xjj7IAAAAAPKVUv2IhSZ6engoJCXnocwcPHnzo8ubNm6t58+bPsywAAAAAT8kuVywAAAAApC8ECwAAAACGESwAAAAAGEawAAAAAGAYwQIAAACAYQQLAAAAAIYRLAAAAAAYRrAAAAAAYBjBAgAAAIBhBAsAAAAAhhEsAAAAABhGsAAAAABgGMECAAAAgGEECwAAAACGESwAAAAAGEawAAAAAGAYwQIAAACAYQQLAAAAAIYRLAAAAAAYRrAAAAAAYBjBAgAAAIBhBAsAAAAAhhEsAAAAABhGsAAAAABgGMECAAAAgGEECwAAAACGESwAAAAAGEawAAAAAGAYwQIAAACAYQQLAAAAAIYRLAAAAAAYRrAAAAAAYBjBAgAAAIBhBAsAAAAAhhEsAAAAABhGsAAAAABgGMECAAAAgGEECwAAAACGESwAAHbl6upq7xIAAM8AwQIA0oqEBHtX8MxZLBYVL15cFovF3qU8H+nwOwOAR3GydwEAgCdksUht20pHjti7EjyJYsWkFSvsXQUApBqCBQCkJUeOSAcP2rsKAAAeQFcoAAAAAIYRLAAAAAAYRrAAAAAAYBjBAgAAAIBhBAsAAAAAhhEsAAAAABhGsAAAAABgGMECAAAAgGEECwAAAACGESwAAMALzdXV1d4lAHgCTvYuAAAAPBsJkiz2LuIZs1gsKl68uL3LeG7S43cGx0WwAAAgnbBIaivpiL0LwRMpJmmFvYsAniGCBQAA6cgRSQftXQSQyugu92IgWAAAADiKdNj3Kr13l0tL3xnBAgAAwFHQXy5tSWP95QgWAAAAjoT+cnhOmG4WAAAAgGEECwAAAACGESwAAAAAGEawAAAAAGAYwQIAAACAYQQLAAAAAIYRLAAAAAAYZpdgcfXqVQUGBsrPz08VKlTQuHHjFB8f/9B1t2/frkaNGql06dKqV6+etm7dmsrVAgAAAHgcuwSLfv36yc3NTTt37tTatWu1e/duLVmy5IH1zpw5o969e6tv37767bff1Lt3b/Xr10+XLl1K/aIBAAAAPFKqB4uwsDDt27dPgwcPlqurq/Lly6fAwECtWPHg/crXr18vPz8/1apVS05OTqpfv77KlSun1atXp3bZAAAAAP5FqgeLEydOyN3dXV5eXrZlRYoUUXh4uCIjI5Ote/LkSb366qvJlr3yyis6evRoqtQKAAAA4Mk4pfYbRkVFydXVNdky6+M7d+4oa9as/7puxowZdefOnSd+v6SkJElSbGysLBbL05ZtmMViUalSUsaMdisBKeDjIyUkSAkJCan2nhaLRaVyllJGM40kLfDx9FFCQkKqtxF2JGnI/9+RpPp+RBItJG3wkZSg1P9bQyNJQ/5/I0nNNvJP1ve2HlP/m1QPFm5uboqOjk62zPo4U6ZMyZa7urrq7t27yZbdvXv3gfX+TWJioiTpr7/+eppyn6levexdAVLi0KHUf89e+XtJ+VP/ffF0DtmlkbAjSVPs0EZoIWnLIXu8KY0kbTlk7wLusR5T/5tUDxbe3t66ceOGIiIi5OnpKUkKDQ1Vrly5lCVLlmTrvvrqq/rzzz+TLTt58qRKlCjxxO/n5OQkX19fmc1mmUwm4z8AAAAA4CCSkpKUmJgoJ6fHx4ZUDxYFCxZU2bJlNX78eAUHB+v69euaM2eOWrRo8cC6jRs31uLFi7Vp0ybVrl1bP/zwg/bt26cRI0Y88fuZzWa5uLg8yx8BAAAAwD+Ykp6kw9QzFhERoeDgYO3du1dms1lNmzbVoEGDZLFYVKZMGY0ZM0aNGzeWJO3cuVNTpkzR2bNnlTdvXg0ePFjVqlVL7ZIBAAAA/Au7BAsAAAAA6YtdbpAHAAAAIH0hWAAAAAAwjGABAAAAwDCCBQAAAADDCBYAAAAADCNYAAAAADCMYAEgxaKjo7V48WKFhYXZuxQAQDp3/50RuEvCi41ggWQSEhLsXQLSgN9//11Tp07Vl19+qbNnz9q7HLxgrPuR+Ph4xcbGJnuOgwI8DO0CD2PdlyQmJtqWmUwm2ssLjBvkwSYhIUEWi0WhoaHasGGDwsLCVKlSJfn6+qpEiRL2Lg8viPj4eDk5Oenbb7/V9OnTVadOHbVt21Z58+a1d2l4ASQmJspsNuv48eP67LPPFB4ermLFisnX11fNmze3d3l4QVj/3sTGxsrFxUV3795VxowZbe0HuP+YZOnSpYqPj1dSUpIGDx4sDw8Pe5eHR+C3FzYWi0UnT55Uu3btFBsbqxIlSmj9+vUaN26cQkND7V0eXgCJiYlycnLSkSNHtH//frm7u2vJkiVaunSpzp07Z+/y8AIwm806deqUOnbsqMKFC6tv376Ki4vTlClTtGfPHnuXhxdAYmKiLBaLTpw4oaCgIPXo0UNDhgzRrl27CBWwsYaKdu3aKUuWLHr99dd19uxZNW3a1Pb3hnPjLx5+g2ETFxenRYsWqUOHDgoKClK3bt107do1lSlTRpkzZ9b169ftXSLszGw26+LFi/L391eBAgU0Y8YMTZs2Tbt379aqVat0/vx5e5eIF8DmzZvVrFkz9erVS5UqVdLvv/+uBg0aKG/evPrf//5n7/JgZ2azWadPn1bHjh3l4+Oj5s2bK2/evOrSpYuOHj0qiQNGR5eUlKTExEQtWbJETZs21eDBg9WiRQvFxcWpevXqiomJUWxsrEwmk71LxT8QLBzc/TtvJycnnT9/Xrly5ZIkNW3aVKVKldKAAQPUunVr7d+/315l4gXy559/6tVXX5W/v7/y5cununXravjw4Vq7dq0+//xznTp1yt4lIpXd3/9ZkkJDQxUVFSXp3n7E29tbI0aMUP/+/bVv3z57lIgXzIYNG1SrVi1169ZNtWrV0v79+/Xuu+/KYrHo6NGjHDA6OJPJJLPZrFu3btm6Yjdu3Fj58+fXmDFjNGjQIK1du9bOVeJhCBYOLCkpSSaTSVeuXLHtyPPkyaNjx46pefPm8vb21tSpU+Xk5KTs2bMrZ86c9i4ZLwBXV1f9/fff+uOPPyTd6wdbqVIl+fn5afny5QRQB5OUlCSz2awLFy5o8+bNkiQ/Pz9dvnxZDRo0kI+Pj6ZNmybpXtvJkyePPcuFnfxzYpALFy4od+7ckqRmzZrp5ZdfVnBwsCZMmKCtW7fao0TY2cMGapvNZn3++edq1aqVfH19NWXKFNtyHx8fu9SJf0ewcFAJCQkymUy6du2a5s+frxkzZigiIkKNGzfWkiVLJEnDhw+XJA0aNEiSGMDtgO6f3Ue6dxDp7e0tT09Pff/99zp37pwsFoskKVu2bOrevTsDdB2IdT8SERGhr776Sh9//LH27t2rWrVq6eLFi4qPj1eLFi0UGxurQYMGKTIyUnXq1LF32bADi8Wic+fO2a5oFi1aVGvWrFH9+vVVpkwZW/iMjIxUwYIF7Vgp7ME67ubUqVOaMWOG5s6dq8TERPXs2VNxcXEKCwvTuHHjFBcXp+HDh8tsNqt06dL2LhsPwaxQDuj+WVsmTpyo27dv69ixY6pVq5aGDx+uP//8UxMnTpSTk5OyZs2quLg4LVu2TM7OzszY4UCsM3KcPHlSn3/+ua5cuaICBQqoefPmunnzpoYPH65XXnlFuXPn1qVLl3T69Gl98803slgstm2RflmveB49elTDhg1T/vz5tW/fPuXJk0eDBw9WoUKF9PHHH+vkyZPKnj27nJ2d9dlnn8nZ2Zn24UCs3/Xt27c1ZMgQ7d+/XytXrlSmTJkUHBysQ4cOadmyZcqZM6fGjx+vo0eP6quvvqJ9OKAzZ86oadOmevPNN7V9+3ZVqFBBH3zwgS5cuKApU6boxo0bypMnjywWi+bPn8++5AVFsHBQFy5cUPPmzfX++++rSZMm2rlzp7Zu3SqTyaQRI0YoISFB4eHhku5dqTCbzbZpRuE4rDNytGvXTu7u7jp27Ji+/PJL7d+/X3/99Zf27t2rs2fPysvLS3369CF8Ophr166pZcuWat++vfz9/XXkyBFt2bJFO3bs0KBBg1S+fHldvXpVsbGxypUrl0wmE/sRB2INn0eOHNGYMWNUqFAh/fDDD8qcObMWLVqk6OhorVmzRv/5z39UunRpmUwmzZkzhwNGB2L9nhMSErRy5UrFxcWpc+fOunbtmq1L9tixY+Xl5aX//e9/ypIliwoUKMAxyQuMYOGgduzYoeXLl2vevHm2Zb/88oumTZumAgUKKDAwUEWKFLE9x8GiY7F+32PHjpXFYlFQUJCkewNxS5Ysqc6dO8vJyUkvv/xysu3Y0TuW0NBQjRw5UkuXLpWLi4sk6fz585o0aZKOHz+uQYMGqWbNmrb12Y84noiICLVp00b+/v5q06aNoqKiNGbMGO3evVtLlixRkSJFdPr0aXl4eChLliwcMDoQ6/4gNDRU33//vX777TfVqFFD7du3lyRbuChYsKAmTJhgm1jm/m3x4uFbcRD/zI8xMTHav3+/Tp8+bVv2xhtvKE+ePPrf//6nxYsXJ7ujMr/AjsE6puLOnTuSpLNnzyp//vyS7oWKIkWKKDg4WMOHD9fPP//8wPYcDKRv/9yPJCUl6Y8//tAvv/wi6V77yZs3r1599VVJ0tKlS5O1E/YjjufmzZvKnDmz6tatK0nKlCmTJk2apIIFCyowMFChoaEqVKiQLVRY75WD9M0aDM6ePasWLVrowIEDCgsL08qVK237GQ8PD61fv16//fabFi5cmGx79iUvLr4ZB2AdYHn79m1FRUUpNjZW5cuXl6+vr77++mtdvnzZtq67u7uqVKmiCxcu6NChQ/YrGqnOOnju6NGjeu+993TlyhWVLFlSmzZtUsOGDeXr66upU6dKkqKjo20zusAx3D/hQ1hYmK5cuaJXXnlFjRs31qpVq3TgwAFb15VLly7prbfeUoECBbR9+3bbHXPhGO6fAer27du6fPmyIiMjJd3bd0j3Zg67du2aunTpouvXr8tsNttmGEP6Zzabde3aNS1fvlxDhw7VwoULNW/ePGXOnFmNGjWyTRiSLVs27dmzR8OGDbNzxXhS/Aanc9b+i0ePHpW/v7/69Omjjz/+WG5ubmrUqJH27NmjUaNGadGiRerVq5f++OMPjRo1Srly5dJPP/1k7/KRiqw7+nnz5qlFixbKkSOH/Pz8ZDKZFBcXp4CAAEnS0KFDZTKZVLlyZTtXjNRyf+hs1aqVBg0apO7du+vcuXPy9/eXs7OzRowYoYEDB6pLly46cOCAhg4dqlKlStmmJea+BOlbbGysbcan+8dGlCpVSt7e3urdu7diY2Pl6uoqSbpy5YpGjRolb29vDRkyRImJibQRB3Lnzh3Nnz9f69evV0xMjCTZujxlzJhRzZs3V1xcnCQpc+bMtnEYePERLNI5i8WiEydOyN/fX1WrVpW3t7f27dun4OBgNWnSRIMGDVLhwoX166+/ytPTU6tXr5YkeXp6Kn/+/JxldBBJSUmKiopSx44dtW/fPuXLl0+SVLFiRbVp00avv/66mjRpoq5du+rChQtavXo1O3oHYu0H3bVrV7Vu3VqdOnWSyWRSYGCg3Nzc9PHHH6t3797y8PBQxYoVtXHjRknS9evX5eXlRTtJ5+Li4vTOO++oe/fu6tatm3755RddunTJ9vyECRPk7OysWrVqKSgoSB07dtSePXvUoEEDNWnSRBkyZOBKhQO4//4Ubm5uqlq1ql577TWtX79ex48fl5OTkwoXLqxJkybp1q1btinvrRjMnzYweDudi4mJUe/evVWxYkV17txZhw4dUkhIiK5fv67XXntNI0aMkKurq6Kjo3XlyhXFxcVpz549CgkJ0fLly+Xt7W3vHwHPkXXWlujoaLm6uur777/X2LFjVaVKFQUGBtoCRmJioo4fP65s2bIpR44cDLB0MImJiRo5cqRy5sypfv36KTQ0VCEhIYqIiNDNmzc1a9YsFSpUSPHx8Tp16pSOHTumixcvav78+Vq2bJmKFi1q7x8Bz1FERIT69u2rGjVq6Ny5czp8+LBu3bqld955R2XKlFH58uUlScuXL9fNmzeVlJSk999/XxaLRbNmzdLx48c1depUOTs7c9UinbL2njh//rx+//135c2bV76+vvrjjz/02Wef6c6dOxo2bJiKFi2qxMREXbx4UV5eXoSJNIijgnTuzp07On36tEaPHq3Y2FjNmDFDb731lhISEjR9+nQdOnRIS5culdls1jfffKMNGzYoZ86cWrRoEaHCAVjvvN6qVSuNHDlSdevWldls1rhx4+Tp6alWrVrp5ZdfltlsTnZwyABLx5KYmKgjR46oRo0aSkxM1IgRI1S9enWVLFlSnTp1Ur169bR8+XKVKFFCp06d0rx58+Tt7a2lS5cSKhyAp6en/Pz8tGnTJq1du1ZxcXFat26dPvzwQ7m7u8vHx0dNmjRRtWrVlC9fPh06dEg7d+7UwYMHtWLFCi1fvtw2qxjSn/u7Unbu3FnZsmVTfHy8mjVrpoCAAHXv3l0LFizQpEmT1K9fP5UsWVJ58uSRJKYdToM4MkhnrL+E1jPR2bJlU61atWSxWBQYGKjs2bPL399fv//+u8qXL69XXnlF2bJlk9lslr+/v9q1aycnJydlzpzZ3j8KUkmOHDlUokQJBQUFafLkyapdu7YSExM1YcIEmUwmtWzZ0nblwopuC47FyclJHTt2VNGiRTV8+HB5eXmpe/fuunbtmurXr6+iRYuqdOnScnJyUt26dW1TzDo7O9u5cjxv1tl92rRpo19//VWhoaEqUqSIvvvuO9WpU0cdOnTQvHnzNGXKFL322muaP3++9u7dq127dilz5sxavnw54TOds87+9P7776tnz5565513NHToUH3//fdKSEhQjx491LVrV02ePFnffPONSpYsaduWUJH20BUqHbHu4E+dOqVNmzbJYrHo/ffflyRdvnxZ/fv3V0hIiLJnz64hQ4YoQ4YMCg4OlslkYk5oB2L9rv/ZlSkoKEibN2/WjBkzVLVqVf3www8aMGCARowYodatW9uxYrworF0rO3TooMqVK2vw4MGKiorS7Nmzufmdg4uLi1Pv3r3l7u6u8+fP66WXXtK0adNsVyJCQ0NVoEABW/tISEhQYmIi4dNBLFu2TOfPn1dQUJAiIiI0duxYJSYmKiwsTA0bNlSHDh104cIF5c+fn2ORNI5gkc6cPn1azZs3V7ly5fTrr7+qRIkSmjt3riTZrkZkz55d586d04YNG+Tk5GS7ugHHcfHiRS1YsECtW7dOdiPEESNG6KefftLUqVNVuXJl7d27V35+fpw1gs3AgQO1ZcsWvf7667p06ZI2bNggZ2dn9iMOzPrd//HHH3rvvfdUuXJlffLJJ3JycnogbMbGxtLtyQGNHj1at2/f1qRJk9SiRQvVrFlTgYGBql27tm7evKnmzZvbbsTKic60jWCRDtzf/WnhwoUym83q3LmzwsPD1aVLF3l6emr27Nk6ePCg9uzZo7i4OA0dOlTOzs70X3RQmzZt0sKFC1W8eHF17dpVBQoUkHRvTE7t2rWVkJCguXPn2i5J005gFR4erp07dyo6Otp2soIrFZDuDeLu3bu3atasqa5du9IuHJT170VsbKwkycXFRdevX1dsbKy++uor/fHHH5ozZ44kqWfPnqpZs6aaNm1KmEgn+I1P46yDokJDQ7V582b9/vvvqlWrliQpT548WrhwoTp16qSBAwdq+vTpqlatmm1bdvqOw7qjv3v3rjJmzKj69evLyclJq1ev1meffaYePXqoQIECcnNzU4MGDZQxY0a99tprtu0JFbDKkyePWrVqZXuckJDAfgSS7g3irlu3rubNm6dGjRrJy8vL3iUhlVmPSU6cOKEpU6YoQ4YMKlasmK1b9t27d21XNoOCghQdHa0mTZrIbDZzAiudIB6mYda7lJ4+fVrvvfeedu/erb/++ksLFy7UjRs3JN07CFiyZIkOHDigKVOmJNuegwHHYN1Znzx5Un369FGbNm20adMm1a5dW40aNdLFixc1depU7d69W0FBQTp9+rT69evHfSrwUPe3idjYWA4EIEm2ex7VqlVLzs7O+vXXX+1cEVKbtQtTWFiYWrdurVy5cilLlizasGGDgoODJUmFCxfWyZMn1bBhQx09elRz586VxWKxBRKkfXSFSuNu3LihTz75RN7e3mrVqpV+++03zZ07Vzdu3NCcOXOUI0cOSdLVq1fl7u7OL66DOnnypNq3by9/f3/ly5dP9evXtz23Z88ezZ8/X3///bfy5s2ruXPn0mfeQdzfZSE+Pl5ubm4PPHe/+9vEihUrFBcXpw4dOtCFIZ1LaZ/3zz77TAEBAfy9cUCXLl3S7t27dfnyZXXr1k2RkZHatm2bPvnkE9WtW1cDBgzQ6dOnFR4erooVK8pisdB7Ip0hWKRR1jslT5gwQdu2bVNAQIA6duyohIQEHTx4UHPnzlVkZKRCQkKSXY7mUqPjSUxM1LBhw5Q3b1717dtXly5d0ocffqjIyEhFRkbqiy++kIuLi65du6acOXNy8zsHYT1YPHbsmKZMmaLr168rd+7cKlOmjNq1a/fAANv7Q8XKlSs1fvx4rV69OlmXOaQ/1nYSGhqqc+fOqUqVKo/8G/LPAMLJCcdh/a5btmypw4cPy9/fX4MHD5bFYtGtW7e0ZcsWffrpp/Lz89O4ceNs23FMkv5wmimNSUxMlHTvxmaZM2dWzZo1VaBAAW3fvl2HDx+WxWJR2bJl9f777yshIUGzZs1Ktj2/wI7HbDYrZ86cOnr0qMaPH6/27dsrJiZGLVu2VGxsrLZs2SIXFxflypVLZrOZm985gPu7LHTq1Elly5bVpEmTlC9fPn366afauXNnsvX/eaVixowZ+vLLLwkV6Zy1u+3ff/+tTp066cKFC//6N+T+ELF8+XJ98803qVEmXgDW7/7zzz9XyZIltWvXLoWHh0uSsmTJolq1asnf31937tyxHcdIHJOkR1yxSEOsyT48PFwHDx7UK6+8Ih8fH+3du1cLFixQ5syZ1alTJ5UsWVJJSUk6fvy4vL296abgYKztJDo6Wq6urpKkH3/8UatXr1aOHDlUvHhxtW/fXpLUuXNntWrVSnXq1LFnyUgl958dTEpK0sqVK3Xq1Cl98MEHkqRmzZqpbNmyateuncLDw/XGG28ku3q1YsUKzZw5U4sXLyZUOIirV69q7NixslgsmjJlyiPPMD/sitaqVatUokSJ1C4ZdmLdV9y9e1dNmjRRtmzZNHHixGSzDrq6unLvrHSO05JphHVg09GjR9W1a1dlyZJFMTEx6tKli1q3bq3ExEQtXrxYS5cuVevWreXn5ycfHx/btvwCOwZrOzl+/LjGjRsns9msN998U+3atdPbb7+tu3fv6sKFCzpz5ozmzp2rq1ev2u6SjPQtNjZWEyZMUMmSJdW0aVOZTCaFhYXp4sWLSkhIUIsWLVSoUCGNHDlS/v7+eu211/TGG28QKhyUNSj873//04ULF3Ty5EmdPHlSr7zyyr92ebK2ky+//FLFixe3V/mwA+vU0xkzZtTXX3+tpk2bKigoSGPHjlXhwoVtY7isV8KQPvHNphFms1lnz55Vjx491L17d23cuFGvvvqq1q5dqxUrVqhSpUrq1KmTwsLC9MsvvzywLdI/6x/7CxcuqG3btipdurRy5MihrVu3aurUqbp69aquX7+uoKAgDRgwQBcvXtTatWvl5OTE7E8O4OLFiwoPD9d3332nTZs2SZL8/Px0584dNWjQQN7e3po2bZqke90TrGcZJen777/XtGnTCBUO4P7utpJUvXp1DR06VMWKFdO4ceN05swZW5dJ6eGhYvHixYQKB3V/uNiwYYOOHz+uJUuWJFuHcTfpG12h0gDrAeP8+fN1+fJljRgxQpcvX7YNuDx79qw6dOigZs2a6e+//9Yrr7xCmHBQ58+f1+bNm5WQkKCAgABJ9/q8/vTTTypevLj69++v69evy2QyydPTk4HaDsJ68HfixAnNnz9fV69eVZs2bfTGG2+oT58+OnnypIYPH66SJUtq8uTJOn78uNatW2drF2fPnlV8fLwKFy5s558Ez5O1m9OZM2f0ww8/KDIyUoULF1bjxo31559/6tNPP1VCQoJGjhypAgUKPND9acaMGYTPdMx61/Qn+ZthXcc6JTVjKRwHR59pgDUkXLhwQbdv31Z8fLy6deum/Pnza/78+YqPj9e8efM0f/58vfrqq8nOJiF9i4mJsZ19lqQlS5Zo0qRJioiIsC1r3769atSoob/++ktjxoxRxowZbbM/MVA7/UtISJDJZFJ8fLy8vb3Vp08feXh4aMWKFTp06JCmT5+uqlWrav78+RoyZIiio6P11Vdf2a5kJSYmKn/+/IQKB2C9sVnr1q11+fJlXbt2TWvXrtV7772nUqVKqU2bNrJYLBo0aJAuXrxoCxXr169XcHCwlixZQqhIpy5duqQBAwboSc9FW0OFi4uLLBaL4uLinnOFeFFwRPECunPnjlasWKGwsDBlzJhRPj4+atmypbp16yaTyaTZs2crV65c6tWrlySpaNGiqlixotq2bWt7Da5YOIalS5dq06ZNunnzplq3bq1u3brp6tWr2rBhgzp37mybarhjx46KiorStWvXlCVLFtv2tJP0zXoG+sSJE5ozZ45CQ0P1/vvvKyAgQPPnz9f8+fPVpUsXjRkzRjExMYqKilK2bNlsQYTQ6VhiY2M1depUtWnTRr1791ZMTIyaNm2qsmXLKiIiQlWrVlV8fLwOHDignDlz2rYrW7asvvnmG7366qt2rB7PU1xcnOLj49W4cWOFhoZq48aNKlCgwCP3EUlJSbYpq3/44QflyZOHgfwOgqOKF8zt27fVvHlz7d+/X0lJSTp69Kg+/fRT9ejRQ7ly5ZKXl5cSEhKUKVMmxcfHKygoSDExMWrbti1XKhxQo0aN5Ofnp82bN2vVqlXKkSOHRo0aZRuge/HiRdu6gYGBGjFiBO3EQVgH8oeGhqpdu3YqWLCg2rdvr7x58+rVV19V+/btlSNHDi1evFjr169XhgwZ5OHhIZPJpKSkJEKFg4qMjFTdunUlSe+99558fX01bNgw9ezZU7/++qtq1KihQYMGyWw2KyEhQQkJCcqfPz+hIp17+eWX1bhxY504cUI5cuRQkSJFHjk+75/jbvr06aNMmTKldsmwE4LFC8QaKipUqKDPPvtM48aN06JFi9S/f3/9+eeftj7z2bNn119//aXmzZvbgof1YJEz0I4jKSlJuXPnVkBAgAoXLqzvvvtOX3zxhdzd3TVlyhT5+vqqRYsWOn/+vG0b60Ej7ST9sv6htx74ffnll2rVqpX69u2rli1bqmTJkjp9+rQuXLignj17ymKx6NixY8leg8GVjuGfJxhcXFxkNpv1+eefq2XLlipatKgmTZoks9ms27dvy8PDI9n69J1P/+5vI9myZVOfPn1UsmRJNW/e3HZfk/vDRWJiYrJQERISonXr1qlQoUKpXjvsg8HbL4jbt2+rWbNmql27tgYPHizp3qVHZ2dnxcbG6rvvvtPMmTM1fPhw1axZUwcOHFBcXJzKlSsni8VCtwUHZT0zdOnSJc2dO1ehoaGqW7euWrdurZs3b6pr167y8PDQ3Llz7V0qUsHdu3c1fvx4devWTS+//LIkqU+fPnJzc9OECRNs650+fVrNmjXT119/LYvFojx58hA2HYy1m9zZs2e1f/9+ubi4qEGDBtqwYYNCQkKUNWtWbdiwQZI0bNgw/f3331q2bBntxIFY28jVq1d148YN5ciRQ1mzZtWff/6padOm6caNG1qwYIGyZcum6OhoZcyY8aEzhDHuxrFwJPoCSEpK0pw5c3Tu3DlbqIiJiVGGDBkk3TuLVK9ePa1YsUL79+9XrVq1VLZsWdv2CQkJhAoHZb0C4eXlpe7du2vu3LnavHmzzGazWrVqpcWLF9vmDkf6d/z4cb3xxhvy9PTUvn37VL58eRUvXlyHDh3S0aNHVbRoUUlSvnz5VKZMGZnNZlsA4YqnY7FYLDp58qRatmwpb29vHTt2TIcOHbLNOrhz5069/fbbKly4sG7cuKHly5dzZdyBJCUl2e6dNWDAAEVGRsrHx0f+/v6qUqWKBg4cqKlTp8rf31/Zs2dXpUqVbL0qrFcqCBWOiSsWL4jQ0FCNGDFCN2/e1Jo1a5Q5c2bbVQjrlYvBgwcrR44cGjJkiL3LxQvm/isX8+fP1759+9SnTx/VqlVLEgeNjiQhIUGjRo3SmTNnNHToUHl5eSkgIEA+Pj6qVq2aqlSpogkTJujUqVP64osvaBcOxnoWOikpSePHj1fBggXVtm1bbdu2Tf3799e7776roKAgRUZGauvWrcqXL59KlSrFlXEHYv17cfXqVXXp0kVNmzZViRIl9Omnn8rJyUlt2rRRtWrVdPToUa1evVrnz5/X7Nmz5ezsrFWrVnHPGwdHsHiBnD17VkOGDNH169f19ddfK2PGjMmuXPTo0UM1a9ZUy5Yt7VwpXkTWcHHhwgV9//336tixIweNDuKfwXH37t364osvFBsbq0GDBilDhgyaOnWqDh8+rFy5csnFxUXz5s2Ts7MzodOB3H+figMHDmj79u3q0KGDypYtq9jYWP3yyy8aMGCAGjZsqODg4IduC8dw+fJlTZ06VVmyZNHIkSMl3btPkrVdtG3bVlWrVn1gu6VLl6p8+fIqVqxYqtaLFwfB4gVzf7j46quvlDlzZkn3+rhazzCyc3cs9/9Bv3+2jYf55/McNKZ/1rniz58/r/3796tw4cIqUaKE/vrrL82ePVvx8fHq16+fihUrpoiICEVHR+vll19mSlkHY903nDx5Uq1bt1aePHl07Ngx1a5dW1OnTpWzs7Pi4uK0e/dudevWTQMGDFC3bt3sXTZSWVJSkpKSkvTjjz9q8uTJslgs2rx5s+35v//+W+PGjdO1a9c0ePBg+fn5SeJvDf4PweIFZA0XkZGR2rRpkz788EPt379f69atk7OzM2eOHNCpU6d07tw5VatW7V/Xu3/nfvv2bVswRfpz9+5dnT9/XkWKFNFff/0lf39/eXp66saNG+rYsaM6duyoU6dOac6cOUpMTNS7776rt956y7Y9BwKOwxoqbt++rUmTJsnX11ctW7bUmjVrtHHjRuXNm1ejR49WxowZFRsbq7/++kslSpQgdDqQf+4PYmJitHXrVo0ZM0Y1a9bU2LFjbc+FhYVp9erVtmmHgfvRIl5A+fPn16RJk5Q1a1YVLVo0WaiIj48nVDigbdu2afz48bp27doj17l/GlnrHbhjY2NTq0SkoqSkJH366ad677339Ouvv2rVqlXq37+/Nm3apHbt2umnn37SwoULVbhwYfXs2VORkZH67bffkr0GBwSOw2Qy6caNGxo2bJj2799vu7ldw4YN1ahRI50/f14fffSRoqOj5eLiotKlS8vJyUnx8fF2rhypISEhQWazWX///bfWrFmjNWvWaP/+/apbt64++OADHTp0SB988IFt/QIFCmjIkCHcEwkPxV+WF1T+/Pk1btw49ejRQ+vXr7eFCs4gOQbr5WirChUqyMvLS2fPnpWkB25KdH8XqJUrV2rWrFlq0aKF7c6nSF9MJpPq1q2rWrVqadiwYbp8+bKaNGki6d6NEN9++21t3bpVixcvVsGCBTV27FgNGDDAzlUjtd2/D3F3d1eZMmUUFRWl7du3Kzw8XK6urmrSpIkaN26s//3vf1q6dGmy7fl7k/5ZZ386fvy4WrdurZ07d2rnzp3q1auXZsyYobfeekuBgYE6cOCA+vTp88D2nKDAP7HXeIEVLlxY/fr1k/R//ajhGEwmk+7evauMGTNKkl577TW5u7tr+vTpWrp0abKrVv+8y+nMmTP1+eefq3jx4napHc+X9fsuVqyYOnTooISEBH377bcKDQ2Vr6+vJKlbt24ymUz64osv5OXlpebNm0ui+5MjsXaZvX37tiIjI5UlSxZ16dJF2bNn19KlS7VmzRq1bNlSefLkUaNGjZQ9e/aHDsZF+mbtIjd69Gh17NhRXbt21Z07d1SnTh3dvHlTiYmJql+/vu7evatffvmFfQgeizEWqeT+g7/HDcCVkh8AREdHy9XV9bnXCPuKjo7W9u3b9cYbb0iS6tevr3fffVelS5dW1apVFRYWpuDgYHXp0kVvvPGG7WwkNyRyHNb9wv1XLy9evKiPPvpIx48f1/Tp01WiRAnb+l9//bUaNmxI90kHY20nx44d0+jRoxUbG6u4uDj5+vpq5MiR+vHHH7V06VJVr15dTZs2Vb58+WzbMobP8URFRal79+6aPXu2MmfOrHfeeUfFihXT0KFD1blzZ02ZMkW5c+e2HYcQLvBvaBmpICEhwXZW4O7du7p69eq/rn9/X/lVq1YpODj4ga4vSH/WrVunoKAgfffdd7p9+7YCAgK0f/9+jR07VoMGDdL58+dlsVh05MgRSfcCBaHCcVj7QZ86dUpTp07V6NGjNXXqVLm7u2vEiBEqXbq0Bg0aZGsfktSkSRNZLBb2Hw7GbDbr7Nmz6ty5s+rWrauQkBB17txZly5dUq9evdSgQQO1bNlS69ev1549e5JtS6hI/6wnpaKioiTdG6h96tQpbd68WR06dFCRIkX08ccf69KlS0pMTFTOnDmTndwkVODf0Dqes8TERFksFh07dkw9e/ZUQECAOnfurAULFigmJuaB9f/ZrWXy5Mnq0KEDO3sH0LZtW/n7+2vBggXatm2bOnbsqBkzZmjixIkKCwvT2rVrdfToUc2bN09//fWXbbvdu3dzl1MHYL1Tctu2bWUymZQrVy4dOHBAdevWVaZMmdSjRw+99tprat++vc6cOfPAtkjf/jnQetu2bapZs6b8/f318ssvq1mzZuratasiIyO1Y8cOtW7dWgMGDLB1k4NjsJ7ovHbtmurWratvvvlGHh4eat++vSZOnCiTyaSpU6dKkhYtWiRPT09lypTJzlUjLWGMxXNmNpt17tw5BQQEqEuXLqpWrZoOHTqkYcOGycfHR1WqVLGt+89QERISomXLlnGjmXTu/svKffv2lclk0vz582UymVS/fn2VKVNGK1as0IEDB1SoUCEtX75cBw8etI2hqFixotavX688efLY88fAc3L/fmHu3Llq1qyZhgwZooSEBP3444+qXLmyIiMjVaBAAQUGBqpQoULJurYg/Tt37pz27Nmjli1b2qaZjoiI0JEjRxQXFydnZ2dJUvny5RUXF6djx46pRo0aatiwoSS6PzkK64nOEydOaNeuXYqPj9eHH36oDBkyqFmzZrp+/br++9//qmfPnoqJidGNGzf0xRdfyGQy0f0JT4xg8RxYfwGtBwS7du1S6dKl1bFjR8XFxWn48OF699135eHhoR9//FFvv/32QwfgcgY6/bP+Qb9y5YqOHz+uPHnyqE+fPkpMTNSCBQskSXXq1JGHh4cqVqyoihUrysPDQ8uWLVPz5s2VMWNGmUwmQkU6ZjKZdPHiRV2+fFnR0dGqVKmSJKl58+by9vZWcHCwWrRooS5duqhBgwbq1auXJA4WHcmZM2f0wQcf6MSJEzp69KjGjRunQoUKad++fdq7d6/efPNNmUwmWSwW5c6dW7lz5062Pe3EMZjNZp05c0bvvfeeevfurVGjRun48ePq37+/ZsyYoQEDBqh27dr6448/lDNnTtWuXds27TAzhOFJ0VKesdjYWHXo0EG9evVS5cqVJUkRERHKkCGDJKlFixYqXLiwgoODFRQUJLPZrLffftsWKpYtW6Y5c+YQKhyA9ezR0aNHNWjQIEVFRemtt97S6NGj1a9fP7m4uNiuXNSpU0fZsmWTJNWuXVvr1q3T5cuXVaBAATv/FHjeYmJiNHnyZBUtWlRZs2bVggULNGvWLJUoUULjxo2TdK8bzD+vUnCw6DiqVKminj17avbs2apcubLy5cun7Nmza+PGjZo/f75+//13VahQQatWrVJ4eLjtSgUcz6ZNm1SlShX5+/tLkurVq6ccOXJowIABmjp1qurUqWO7m7Z07wQFoQIpwXWtZ8zFxUV58+ZV//79tW/fPkmSr6+vvvvuO7311lsqX768pk+fLkn6+++/5e3tbdv2119/1YwZM7RgwQJChQOw3pCoa9eu6tSpk7Zu3aoPPvhAu3fv1q5du9S9e3e1b99eH3/8sfbv32/bbv369Tp37pzc3NzsWD1SS4YMGVSsWDEtX75clStXVmxsrCIiImyhIigoSBkzZmSf4YDun9QxMTFR1atX165du/TZZ5/Jzc1NM2fOVLFixbRz507NmDFDCQkJ+uqrr+Tk5MSAfgdjvZFdXFycbTxObGysEhIS1LRpU3l4eGjIkCHasmVLsvU5QYGUYrrZZ+j+7kyjRo3S119/rc8++0yVKlXS1KlTtXTpUk2dOlV58uTRsmXL9Ndff2n9+vW2swFhYWFycXF54DI10q+dO3fqp59+0uDBg3Xq1CkNGzZMSUlJiomJUe3atTVs2DCtWrVKLVu2tO3gDx48qJdeekmFCxe2c/V4HqxdKe+/d018fLz69OmjkiVLKleuXFqzZo3+/vtvFSlSRHFxcVq0aJGcnZ3p/uRArN/1jRs3FBcXJ1dXV2XOnFnr16/X8OHD1adPH73//vuSpMjISGXMmDFZe+IsdPoWFRWlb7/9VkWKFEl2BWL9+vX64IMPtHr16mQnI6x31l6/fr3Wrl2rokWLpnrNSB/Yszwj1p289aZmQ4cOVaZMmRQYGKj58+erW7ducnd318SJE+Xt7S03NzetW7cuWf9FurWkf9bwGRUVJWdnZ1ksFq1evVonTpzQrVu3VKJECQUHB+uTTz7RjRs3JEnvvfeepP87GChTpowdfwI8b2azWeHh4frkk0/05ptvqkGDBnJycpKPj48OHjyouXPnqmnTptq1a5e8vLxUuHDhB+5tgfTt/tkGg4KCFBsbqwoVKuiDDz5Qs2bNJN27kmWxWHT9+nWVK1dONWrUkHRvH0Q7Sd+SkpL08ccfa9OmTXJzc1PZsmVVsmRJvffee2rWrJmOHDmiVq1aKTg4WF5eXvr666919uxZrVixQufOndPevXsJFnhq7F2eAWuoOHbsmKZNm6bIyEjVrFlTAwYMUFRUlLp166bPPvtMXbp00TvvvKOsWbPa7kFA/0XHYjKZFBERoV69eql169Zq0qSJJk+eLJPJpOzZs9sG5l64cMF2120r2onjiI2NlSSNHDlSP/zwgypXrqzOnTvrnXfe0dq1a9WiRQu9+eabtvUTExNpHw7EbDYrLCxM/v7+CgwMVM2aNZUnTx6FhYUpPj5ezZo1k8Vi0axZs+Tu7q6BAwfatn3czVmRPhQsWFBlypTRuHHjNG/ePO3atUvLli1TrVq1VLVqVb300ktasWKFsmXLpsTERC1btkwWi0Vubm5MLwtD6Ar1jJw+fVqtWrVSjx495OrqqjfffFP58+dXTEyMQkJCtHLlSs2cOVNVq1a1bfMkd+BG+tSnTx+dOnVKvXr1Us2aNeXs7Kyvv/5aERER2rdvn86fP6/169fL2dmZduLAQkND9fXXX2vXrl22M82FChXS+PHj6fLkoKwnsubNm6fz589rzJgxOnbsmEaMGKH4+HjbvW6qVq2qa9euyd3dXWazmW5yDiYqKkr169fX4MGD1bBhQyUlJalkyZLy9vbWkSNH1LhxY0VHR2vatGm6deuWsmXLplWrVmnmzJlavXq18ufPb+8fAWkUg7efkjWPWf+7fv161axZU507d1br1q2VP39+XblyRYsXL1bHjh1Vq1YtLV68ONlrcLDoGKyD4O4fLBkSEiJfX1998skn+vHHHxUXF6dr167pwIEDKlCggDZs2CBnZ2fFx8fTThxYkSJF1LdvX3311VeqV6+eMmfOrHPnzjGfvAOy/q2x7kdy5cqlH3/8UQEBAerfv79y586tuXPnqnbt2tqxY4ckycPDQ2az2dZ1Co4hISFBmTJlUoMGDRQWFiZJatOmjapVq6ZVq1Zp6dKlypAhg27evKlLly6pd+/eateunRYtWqQFCxYQKmAIVyyeQnR0tDp27Kh58+bJ3d1d0r3+rM7OzgoODlZcXJwsFotCQ0M1dOhQjR49WqVKleIGMw7s0qVLmjRpkvr165dsWtCgoCDt2rVLI0eOTDbtsMR9CHDP/Ves7t69qwwZMshkMnElywFduXJFgYGBGjNmjAoVKqSlS5cqISFBhQsXVr169STdu8lm0aJFbQO34bh27typnj17KkeOHHrttdc0ZcoU2wD+mJgY2zT4+/btk4eHh7JmzaqcOXPas2SkAxzlPgUnJyd17NhRTk5OOnv2rCSpaNGi2rhxo06ePClnZ2eZzWZ5e3vLxcXFdqbJeuYIjsP6fR85ckTnz5/XxIkTFR4ebnt+3LhxMpvNmj59unbv3p1sW0IFJNlChCTbDRETExMJFQ7o5s2byp49u4YOHaq///5bPXr0UPfu3eXu7q6NGzdq0KBBCg0NVUBAgL1LxQugSpUqtvE3EydOTHY8Yg0VSUlJKl++vF555RVCBZ4JgsVTcHZ2VoMGDTRmzBjVq1fPNr6ievXq6tKli7Zt26ajR4/a+rz6+vratuWKhWOwBgrrwd9bb72lfv36KTo6WsHBwbpw4YKke+2hWrVqql+/vipWrGi3evFi+2eIYD/iGP55r4lXXnlF/fv3l4+Pj3r16qU///xTTk5O2rJli1asWCFJtinMuU8FJOm1117TpUuX5Ozs/NDnOUGBZ42uUCnwz65MCQkJev/993X8+HEtWbJEbm5umjdvnr799lsVLVpUGTNm1KxZs+Ts7Ew3KAdi7cJ0+vRpbdiwQTdu3FC2bNnUu3dv7du3T4sWLdLdu3fVs2dPrV+/Xjdu3NCnn35qu6JFOwFgFRoaqkOHDqlBgwa2meKOHj2qRYsW6Y8//tC8efP08ssvJ5tumKmHcb+GDRuqVq1a6tevn71LgQMgWKTQuXPn9Pvvv8tkMqlBgwaSpM6dO+vMmTNauHChChUqpPDwcGXNmlWZMmWSyWRiJ++Ajh8/ro4dO6pJkya6deuW/vrrL8XGxurzzz9XWFiYPvvsM505c0b58uXTp59+SvgEIOle3/dDhw7pzJkzKlSokE6cOKGPPvpIo0ePVvPmzW1dWHbs2KHAwEBlypRJK1euVJEiRSQx2yD+T1JSkhITE9WvXz/lyJFDo0aNsndJcAAEi8eIiYnR0aNHVapUKZ06dUqtW7dWvnz5FBoaqurVq2vatGmSpK5du+rkyZOaN2+eXn31Vdv2HCw6Futds3v27Ck/P79kd77t0aOHnJyctGzZMiUmJurSpUvy8vLi5mYAJEm3b99Wp06dlDVrVl29elUvvfSSlixZouXLl2v8+PEaOXKkWrRooQwZMiguLk6jRo1S0aJF1a5dO8Zk4ZHCw8Pl5eVFG0Gq4Ij3McaNG6egoCBt27ZNkyZN0tChQ/Xll1/qk08+0e7du22XFhcsWCBPT0/NnDkz2faEivTv9u3btv7NJpNJMTExunnzpsqXLy9JiouLU9asWRUYGKjz58/r7NmzMpvNyp07t637E6ECcGxRUVF699135evrq4ULF2r9+vWaPXu2TCaT2rdvrw8++EDjx4/X8uXLdeLECQUHB+v69evq0KGDLBYLYyrwSHny5KGNINVw1PsYQUFByp07t+bMmaOYmBi99dZbMpvNqlixoqZPn669e/dqwIABkqS1a9dq1qxZdq4Yqe2HH35QQkKC7W7JL730kqKjo/X9999Lkm3Q3MsvvywPDw/bdH9WhE8Ac+fOVenSpW3dVUwmk9zc3GwTQbz++uvq0KGD5s+fr8GDB+vEiROaNWuWbdYwzkbjcWgjSA0c0fyLuLg4ubq6avbs2fLw8NC+ffu0b98+2+Dc8uXLa+bMmdq0aZPtSgVTyjqexo0bq3Xr1mrfvr0mT54sSWrZsqX++OMPLViwwHaWaO7cucqaNau8vLzsWS6AF1BYWJjKlSsn6d7fHune3xOz2awLFy6oadOmatCggdavX6/Jkydr5cqV3EQTwAuH/hcPYQ0Ozs7OiouLU8aMGRUSEqJevXppyZIlypo1q8qXLy8nJyeVLVtW69atk4+Pj217zkA7luvXr+vixYuqUaOGvvzyS+XMmVMdO3ZUZGSkvvnmGy1evFivvvqqbt++rZUrV9ruQ0A7ASBJsbGxOnXqlPz8/CTpgalBc+fOrZdffllnz55ViRIlbMvpRgngRcMe6R+sg2hPnjypzz//XOHh4SpWrJjq16+vOXPmqHv37rZ+r+XKlZOTk5OKFy+ebFs4hsTERMXHx6tbt26qV6+eunfvrowZM2rRokWyWCzq06ePWrdurZ07dypv3rzy8/OTxWKhnQBIxmw2K0eOHPr111/VqlUrW3fJuLg4OTs7686dO8qVK9cDVzs5OQHgRcNe6f+7c+eOdu/ebQsV7du3V+bMmdWwYUMdOnRIAwcO1MWLFzVnzhy5urpqzJgxOnLkSLLX4GDRsZjNZrm4uOi9997T119/rfDwcDVr1kxdunTRokWLNG/ePOXIkUPNmzdXhQoVbIPnaCcA7ufk5KSAgABt2bJFc+bMsY3Xsl65+PDDD2UymVSmTBl7lgkAj8URzv/3+eefa926dfriiy+0atUqtW7dWn369JF0r2981apVlZCQoKSkJM2aNUtTp061XamA47B2k7P+V7o3qHLTpk06efKkqlatqvr168tsNmvSpEnKkSOHmjVrZtuewXMAHqZSpUoaOXKkxo4dq9DQUJUpU0YvvfSSdu7cqVOnTumrr77iJpoAXnjsnf4/b29vSfcuPd++fdt2h9OmTZuqWLFiGjZsmLp06aKvv/5arq6uGjlyJNO3OSCLxaIzZ85oypQp2rRpk6R7badYsWKaOHGiEhIS5OnpqXr16mnSpElq3LixnSsGkFa0bt1aS5YsUVxcnNavX6+tW7cqV65cWrdunW2gNqECwIuMG+Tdp02bNsqVK5c8PT0VFRWlI0eOqEiRIraZflq3bq1+/fqpQoUK3N3Uge3evVuffvqpLl++rBw5cqhr1656+eWXNXfuXNWqVUu1a9dOtv79VzcA4HHi4+OVmJiYbGpq9iMA0gKH7wplveW9xWJRy5YttW3bNlWuXFn9+/eXp6en+vfvL0kaPHiwYmJibLN2ECoch/UP+p07d2Q2m1WpUiVVqlRJly5d0qRJk/TFF1/oxIkTkqSMGTM+ECw4GACQEg8bh8V+BEBa4JBXLGJjY3Xu3DkVKVIk2fJLly6pUaNGGj9+vPLly6egoCBJkpubm0wmkxYtWiRnZ2fOHDkQa3/m48ePa9q0abp165ZcXFxUo0YNtW/fXpIUHh6uHTt26PPPP5eHh4eWLVtG8AQAAA7H4YJFYmKi+vbtq3379ql169aqVq1aspk2Fi5cqN9//10hISEKDw9XdHS0EhMTVaRIEZnNZqYKdUBhYWFq27atunbtqlKlSumPP/7QuHHjtHjxYlWqVMm23qVLl5QzZ07bnXAJFwAAwJE4XLCQpHPnzmnPnj1asGCBMmbMqOzZsyswMFCFCxdWRESEAgICtHjxYhUuXDjZdszG4TisvxYmk0mLFy/WX3/9pcmTJysxMVGtW7dW0aJF1bZtW124cEHVqlVLti3tBAAAOCKHPPrJly+fWrZsqS+++EIjR46Ui4uLpkyZok6dOunq1asqXLiwPv/8c8XHxyfbjoNFx5CQkCCTyaTr169Lks6fPy9XV1dJUvPmzZUnTx6NGTNGs2fP1p49ex7YnnYCAAAckUP36fHw8JCHh4fKlSuno0eP6ueff9bkyZN14cIFZcmShS5PDsja1e348eNq166dVqxYoQoVKmjMmDH6+eef9dZbb2nUqFGSpCtXrqhixYp2rhgAAODF4PBHzta+8EWLFlXRokXVqFEjXbhwQSVKlEj2PByDk5OTbt++rXnz5ikgIEDe3t7KnDmzatSooS1btqhKlSo6f/68Zs6cqdu3b6tly5b2LhkAAOCF4PDB4p+hwcvLS15eXpKYN9xR3LlzR8uXL1dMTIw8PDy0a9cu/f7778qfP78kKXfu3GrdurVy5cqlESNGqGTJkrJYLPrqq6/k5OREOwEAAJCDDt4GrG7fvq3mzZurcOHCunDhgrJmzapXXnlFZ8+eVWxsrLp3767KlSvb1r927ZoyZ84sZ2dnmUwmZgkDAAD4/xhlCod1+/ZtvfPOO3rzzTf12WefaenSpbp7966yZ8+uUaNGyWw2a+3atfrll19s27i7u8vFxcU2pSyhAgAA4B6CBRySNVRUqVJFo0ePlnQvNJQsWVLR0dEqUKCABg8erBs3bmjt2rXavn27pOQzPjH2BgAA4P8QLOBwEhMT5e/vL1dXV40cOdK2/Pvvv9f333+vOnXqSJJKlCihoUOH6uTJkzp48KC9ygUAAEgTGGMBh7R3716NGjVK7du3V7t27bRlyxYFBQVp6tSpqlKlihITEyXdu0Jx5swZ5c+fn/tTAAAA/AuCBRzWb7/9pmHDhqlcuXL66aefNGvWLFWsWPGRszwx+xMAAMCjESzg0Pbv36/OnTuradOmGjNmjL3LAQAASLPo2wGHVrZsWS1atEi7du3S0qVLde3aNXuXBAAAkCYRLODwypYtqwkTJujzzz/XmjVrdPv2bXuXBAAAkOYQLABJfn5+Cg4O1p9//qlMmTLZuxwAAIA0hzEWwH2SkpJsN7/jPhUAAABPjisWwH0IFQAAAE+HYAH8A6ECAAAg5QgWAAAAAAwjWAAAAAAwjGABAAAAwDCCBQAAAADDCBYAgCdy69Yt7k4PAHgkggUApBM1atSQr6+vypQpk+xf586dn8nrv/322zpx4sQzea3H2bt3r3x8fDRv3rwHnhs2bJiGDRuWKnUAAJ6ck70LAAA8O2PGjFHz5s2fy2tfv379ubzuv5k5c6b8/Pz0+uuvp/p7AwBShisWAOAgYmNjNXPmTNWsWVPly5dXQECAwsLCbM8fOHBAHTp0UOXKleXr66vmzZvr0KFDkqQ6depIkgICAjR//nytW7dONWrUSPb67du316xZsyTdu6rQp08f1atXTxUrVtTZs2cVERGhQYMG6c0331TlypU1atQo3b59+19rbt26tQYMGPDIUJOUlKR58+apUaNG8vPzU7ly5TRw4EDdvXvXVkdwcLC6d++uMmXK6O2339bu3bv10UcfqVy5cnrzzTe1Zs0a2+udPXtWPXr0UIUKFVS9enVNnz5dsbGxkqTbt2+rf//+qlChgt5880116dJFoaGhKfgGACB9I1gAgIOYPn26tm3bpiVLlmjnzp0qVaqUOnfurJiYGN29e1fvv/++6tSpox07dmjv3r3Knz+/Jk2aJEnavHmzJGn+/PkKCAh4ovfbuXOnZs6cqR9++EEvv/yyAgMDZTabtXnzZm3cuFGXL1/WqFGj/vU1hgwZIg8PDw0bNkxJSUkPPP/dd99p2bJlmjVrln777TetWrVKP//8szZu3Ghb56uvvlJAQID279+vkiVLqkuXLipYsKB2796t7t27Kzg4WLGxsbpz5478/f3l7e2tHTt2aOXKlfrll19sYWnRokW6ffu2tm/frq1btypHjhyaMmXKE30WAOAICBYAkI6MGTNGfn5+yf7duXNHSUlJWrVqlQYMGKB8+fIpQ4YM6tmzp+Li4rRt2zY5Oztr9erVatOmjWJjY3X+/Hm5u7vr0qVLT11L6dKl9eqrrypr1qz6448/9Oeff2r06NHKnDmzsmXLpqFDh+o///nPv3axcnFx0YwZM/Tbb79p4cKFDzxftWpVrV27VgULFtS1a9d0/fr1B+quWLGi/Pz8ZDabVbFiRbm5ual9+/ZycnJS9erVFRsbq4iICG3btk2xsbEaMGCAMmTIoNy5c6tv375asWKFJCljxow6evSoNmzYoEuXLmn8+PH69NNPn/rzAYD0hjEWAJCOjB49+qFjLK5evao7d+6ob9++Mpv/75xSXFyczp8/L4vFor179yogIEB37tzRK6+8Iicnp4deJXhSOXPmtP3/33//rYSEBFWrVi3ZOi4uLjp37pyyZcv2yNfJnz+/xo4dq8GDB6ts2bLJnktKStL06dO1detWeXh4qFixYoqLi0tWt7u7u+3/LRaLsmbNantsMpkkSYmJiTp//ryuXbumcuXKJXv9uLg4Xb16VQEBAXJxcdHatWsVHBysfPnyaeDAgapdu3bKPhgASKcIFgDgALJly6YMGTJo0aJFKl26tG35qVOn5OXlpd9//10fffSRVq1apRIlSki61/Xn9OnTD309s9lsG3tg9c8rD9aDdknKlSuXMmbMqL1798pisUi6N+bj3LlzKlCgwGPrr1evnvbu3asBAwbIx8fHFhamTJmi8PBw/fe//1XmzJklSY0aNXpkHf8mV65cyp8/v77//nvbstu3b+vq1avy8PDQsWPHVKNGDfn7++vWrVtauXKl+vfvrz179ihLlixP9B4AkJ7RFQoAHIDZbFaLFi00depUXbx4UYmJiVq/fr0aNmyosLAw3bp1S2azWRkzZpQkHTp0SMuWLUsWHlxcXHTr1i1JUpEiRRQREaE9e/YoKSlJX3/99b8OZC5ZsqQKFCigCRMmKCoqSnfv3tX48ePl7++vhISEJ/oZhg8frpdeeklbt261Lbt9+7YyZMggi8WimJgYLVq0SMePH1dcXFyKP6Pq1asrKipKCxYsUGxsrCIjIzV06FD1799fJpNJa9as0ZAhQ3T16lVlzpxZmTNnlpubm1xcXFL8XgCQHhEsAMBBDB06VKVKlVKbNm3k5+enJUuWKCQkRMWLF9ebb76pNm3aqG3btipXrpzGjBmj9u3b69q1a4qIiJAktWrVSgMHDtT06dPl6+ur999/X8OGDVP58uW1Z88e28xRD+Pk5KS5c+cqIiJCtWvXVuXKlXX27FktXrxYGTJkeKL6reMtMmXKZFvWr18/3b17V2+88YZq1KihQ4cOqUmTJjp+/HiKP5/MmTNryZIl2rt3r6pWrapatWrJbDbbxlEMGDBABQoUUIMGDfT6669r3bp1mjNnzhPXDwDpnSnJSAdaAAAAABBXLAAAAAA8AwQLAAAAAIYRLAAAAAAYRrAAAAAAYBjBAgAAAIBhBAsAAAAAhhEsAAAAABhGsAAAAABgGMECAAAAgGEECwAAAACGESwAAAAAGEawAAAAAGDY/wM3bk54M8OKiwAAAABJRU5ErkJggg==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67553" y="4283817"/>
            <a:ext cx="8417859" cy="86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1"/>
                </a:solidFill>
              </a:rPr>
              <a:t>Whether vehicle has previous damage and whether it has been insured previously are two most important features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1BF0A-F1F8-D28B-55BF-CD88CB8A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2" y="649224"/>
            <a:ext cx="7779751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89,56,124$</a:t>
            </a:r>
            <a:endParaRPr sz="3000" dirty="0"/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0399"/>
            <a:ext cx="8782050" cy="4581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450</Words>
  <Application>Microsoft Office PowerPoint</Application>
  <PresentationFormat>On-screen Show (16:9)</PresentationFormat>
  <Paragraphs>67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Roboto Condensed</vt:lpstr>
      <vt:lpstr>Roboto Condensed Light</vt:lpstr>
      <vt:lpstr>Arvo</vt:lpstr>
      <vt:lpstr>Arial</vt:lpstr>
      <vt:lpstr>Calibri</vt:lpstr>
      <vt:lpstr>Salerio template</vt:lpstr>
      <vt:lpstr>Predicting Customer Interest in Vehicle Insurance</vt:lpstr>
      <vt:lpstr>Project Overview</vt:lpstr>
      <vt:lpstr>Business Problem</vt:lpstr>
      <vt:lpstr>Objectives</vt:lpstr>
      <vt:lpstr>Research Questions</vt:lpstr>
      <vt:lpstr>PowerPoint Presentation</vt:lpstr>
      <vt:lpstr>PowerPoint Presentation</vt:lpstr>
      <vt:lpstr>Feature Importance</vt:lpstr>
      <vt:lpstr>89,56,124$</vt:lpstr>
      <vt:lpstr>Findings</vt:lpstr>
      <vt:lpstr>Conclusion 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Interest in Vehicle Insurance</dc:title>
  <dc:creator>HP</dc:creator>
  <cp:lastModifiedBy>Robert G. Babu</cp:lastModifiedBy>
  <cp:revision>24</cp:revision>
  <dcterms:modified xsi:type="dcterms:W3CDTF">2024-05-03T11:31:18Z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61c8d1-c6c7-4cb3-9b02-1d6313cd950a_Enabled">
    <vt:lpwstr>true</vt:lpwstr>
  </property>
  <property fmtid="{D5CDD505-2E9C-101B-9397-08002B2CF9AE}" pid="3" name="MSIP_Label_4961c8d1-c6c7-4cb3-9b02-1d6313cd950a_SetDate">
    <vt:lpwstr>2024-05-03T11:30:58Z</vt:lpwstr>
  </property>
  <property fmtid="{D5CDD505-2E9C-101B-9397-08002B2CF9AE}" pid="4" name="MSIP_Label_4961c8d1-c6c7-4cb3-9b02-1d6313cd950a_Method">
    <vt:lpwstr>Standard</vt:lpwstr>
  </property>
  <property fmtid="{D5CDD505-2E9C-101B-9397-08002B2CF9AE}" pid="5" name="MSIP_Label_4961c8d1-c6c7-4cb3-9b02-1d6313cd950a_Name">
    <vt:lpwstr>Public Data</vt:lpwstr>
  </property>
  <property fmtid="{D5CDD505-2E9C-101B-9397-08002B2CF9AE}" pid="6" name="MSIP_Label_4961c8d1-c6c7-4cb3-9b02-1d6313cd950a_SiteId">
    <vt:lpwstr>40659a17-8b43-4a58-8370-8f29e2486381</vt:lpwstr>
  </property>
  <property fmtid="{D5CDD505-2E9C-101B-9397-08002B2CF9AE}" pid="7" name="MSIP_Label_4961c8d1-c6c7-4cb3-9b02-1d6313cd950a_ActionId">
    <vt:lpwstr>e865801f-b0be-444f-98cc-5fc8a05f4232</vt:lpwstr>
  </property>
  <property fmtid="{D5CDD505-2E9C-101B-9397-08002B2CF9AE}" pid="8" name="MSIP_Label_4961c8d1-c6c7-4cb3-9b02-1d6313cd950a_ContentBits">
    <vt:lpwstr>2</vt:lpwstr>
  </property>
  <property fmtid="{D5CDD505-2E9C-101B-9397-08002B2CF9AE}" pid="9" name="ClassificationContentMarkingFooterLocations">
    <vt:lpwstr>Salerio template:3</vt:lpwstr>
  </property>
  <property fmtid="{D5CDD505-2E9C-101B-9397-08002B2CF9AE}" pid="10" name="ClassificationContentMarkingFooterText">
    <vt:lpwstr>Public Data</vt:lpwstr>
  </property>
</Properties>
</file>