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2" r:id="rId3"/>
    <p:sldId id="283" r:id="rId4"/>
    <p:sldId id="286" r:id="rId5"/>
    <p:sldId id="285" r:id="rId6"/>
    <p:sldId id="263" r:id="rId7"/>
    <p:sldId id="267" r:id="rId8"/>
    <p:sldId id="287" r:id="rId9"/>
    <p:sldId id="303" r:id="rId10"/>
    <p:sldId id="279" r:id="rId11"/>
    <p:sldId id="271" r:id="rId12"/>
    <p:sldId id="302" r:id="rId13"/>
    <p:sldId id="292" r:id="rId14"/>
    <p:sldId id="294" r:id="rId15"/>
    <p:sldId id="291" r:id="rId16"/>
    <p:sldId id="297" r:id="rId17"/>
    <p:sldId id="307" r:id="rId18"/>
    <p:sldId id="289" r:id="rId19"/>
    <p:sldId id="299" r:id="rId20"/>
    <p:sldId id="300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93"/>
    <a:srgbClr val="FF99CC"/>
    <a:srgbClr val="E375A4"/>
    <a:srgbClr val="EE5B71"/>
    <a:srgbClr val="BACDFE"/>
    <a:srgbClr val="F47579"/>
    <a:srgbClr val="192D5D"/>
    <a:srgbClr val="4B4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250" autoAdjust="0"/>
  </p:normalViewPr>
  <p:slideViewPr>
    <p:cSldViewPr snapToGrid="0" snapToObjects="1" showGuides="1">
      <p:cViewPr varScale="1">
        <p:scale>
          <a:sx n="121" d="100"/>
          <a:sy n="121" d="100"/>
        </p:scale>
        <p:origin x="1598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7F7C0-D96D-8245-85E0-DB8F6AC173F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BD78B-271E-D94C-A1D0-B26C45BE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72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3931528-4AEC-48BB-8D77-7D4398274F20}" type="datetimeFigureOut">
              <a:rPr lang="en-US"/>
              <a:pPr>
                <a:defRPr/>
              </a:pPr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4068DF5-795D-4014-9B42-975697A86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8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97BBA1-4093-4BF7-98C2-FF9CC9DC463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context of gene expression data, it makes more sense to apply the SSVI inference technique on </a:t>
            </a:r>
            <a:r>
              <a:rPr lang="en-US" b="1" dirty="0"/>
              <a:t>DS-NMF model</a:t>
            </a:r>
            <a:r>
              <a:rPr lang="en-US" dirty="0"/>
              <a:t>.</a:t>
            </a:r>
          </a:p>
          <a:p>
            <a:r>
              <a:rPr lang="en-US" b="1" dirty="0"/>
              <a:t>My contribution </a:t>
            </a:r>
            <a:r>
              <a:rPr lang="en-US" dirty="0"/>
              <a:t>during the AMSI vacation research program was deriving and implementing SSVI technique for the DS-NMF model.</a:t>
            </a:r>
          </a:p>
          <a:p>
            <a:endParaRPr lang="en-US" dirty="0"/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latin typeface="Arial Nova Light" panose="020B0304020202020204" pitchFamily="34" charset="0"/>
              </a:rPr>
              <a:t>I derived and implemented SSVI inference technique for DS-NMF model.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latin typeface="Arial Nova Light" panose="020B0304020202020204" pitchFamily="34" charset="0"/>
              </a:rPr>
              <a:t>Binary masks allow enhanced interpretation for ‘sparse’ processes that involve a small subset of genes and/or cells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068DF5-795D-4014-9B42-975697A86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543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latin typeface="Arial Nova Light" panose="020B0304020202020204" pitchFamily="34" charset="0"/>
              </a:rPr>
              <a:t>Goal of simulation study is to assess how well DSSVI can capture the sparsity structure in W, and to compare other parts with SSVI.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latin typeface="Arial Nova Light" panose="020B0304020202020204" pitchFamily="34" charset="0"/>
              </a:rPr>
              <a:t>Comparison: DSSVI vs SSVI when sparsity structure is present in both true matrices of factor loadings and activations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latin typeface="Arial Nova Light" panose="020B0304020202020204" pitchFamily="34" charset="0"/>
              </a:rPr>
              <a:t>Sparsity is in both loadings and activations, to see if DSSVI can capture additional sparsity, and capture the existing sparsity as good as existing SSVI method.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068DF5-795D-4014-9B42-975697A86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274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latin typeface="Arial Nova Light" panose="020B0304020202020204" pitchFamily="34" charset="0"/>
              </a:rPr>
              <a:t>Say 10 independent samples X were drawn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latin typeface="Arial Nova Light" panose="020B0304020202020204" pitchFamily="34" charset="0"/>
              </a:rPr>
              <a:t>(30 runs in total)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latin typeface="Arial Nova Light" panose="020B0304020202020204" pitchFamily="34" charset="0"/>
              </a:rPr>
              <a:t>Best run (according to log </a:t>
            </a:r>
            <a:r>
              <a:rPr lang="en-AU" dirty="0" err="1">
                <a:latin typeface="Arial Nova Light" panose="020B0304020202020204" pitchFamily="34" charset="0"/>
              </a:rPr>
              <a:t>ll</a:t>
            </a:r>
            <a:r>
              <a:rPr lang="en-AU" dirty="0">
                <a:latin typeface="Arial Nova Light" panose="020B0304020202020204" pitchFamily="34" charset="0"/>
              </a:rPr>
              <a:t>) for each independent sample was chosen take part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latin typeface="Arial Nova Light" panose="020B0304020202020204" pitchFamily="34" charset="0"/>
              </a:rPr>
              <a:t>Rightmost matrix is the true mean of data that samples are drawn from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068DF5-795D-4014-9B42-975697A86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790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Posterior mean of S^W is obtained from DSSVI algorithm. Entries are [0,1] and rounded off to nearest whole number for accuracy calculation.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Median is around 0.8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068DF5-795D-4014-9B42-975697A86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552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run with highest accuracy 0.8967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068DF5-795D-4014-9B42-975697A86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779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introduce what RRMSE means, why RRMSE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068DF5-795D-4014-9B42-975697A86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684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Visual comparison of estimated factor loadings for DSSVI and SSVI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SSVI roughly captures overall structure, however cannot capture sparsity (instead gives little values around 0.1~)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DSSVI gives much better interpretation in the context of single cell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Can know which factors affect which genes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068DF5-795D-4014-9B42-975697A86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835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068DF5-795D-4014-9B42-975697A86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400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068DF5-795D-4014-9B42-975697A86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577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068DF5-795D-4014-9B42-975697A86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136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Nonnegative matrix </a:t>
            </a:r>
            <a:r>
              <a:rPr lang="en-US" sz="18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factorisation</a:t>
            </a:r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(NMF) is a dimension reduction technique, which decomposes data matrix X into a product of 2 nonnegative matrices of factor loadings W and activations H.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Here, matrix H in pink represents the lower-dimensional intrinsic features of data.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The loadings matrix W relates the high-dimensional matrix X to activations matrix H.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The nonnegativity constraint on the entries of these two matrices allow intuitive interpretation when analysing the meaning of the two matrices.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068DF5-795D-4014-9B42-975697A86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56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068DF5-795D-4014-9B42-975697A86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536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For example, in my research project, I will use NMF in single-cell RNA-seq data, where the matrix X represents gene expression counts, with rows corresponding to genes and columns representing cells.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Here, we want to identify the underlying biological processes (factors) by factorizing X.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Now, the question is, how can we form physically meaningful interpretation with NMF? How is it exactly going to help?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068DF5-795D-4014-9B42-975697A86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860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H and S^H </a:t>
            </a:r>
          </a:p>
          <a:p>
            <a:r>
              <a:rPr lang="en-US" dirty="0"/>
              <a:t>Say we give gamma priors, and Bernoulli prior for S, and </a:t>
            </a:r>
            <a:r>
              <a:rPr lang="en-US" dirty="0" err="1"/>
              <a:t>pi_k</a:t>
            </a:r>
            <a:r>
              <a:rPr lang="en-US" dirty="0"/>
              <a:t> beta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068DF5-795D-4014-9B42-975697A86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754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Doubly Sparse NMF is an existing model as well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single cell data, it is possible that underlying biological processes (or factors) are associated with only a subset of genes and cells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Hence it is natural to put sparsity constraint in the loading matrix as well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Mention similar to previous S-NMF model, here we learn the </a:t>
            </a:r>
            <a:r>
              <a:rPr lang="en-US" dirty="0" err="1"/>
              <a:t>pi_i</a:t>
            </a:r>
            <a:r>
              <a:rPr lang="en-US" dirty="0"/>
              <a:t> for W as well, so that we can silence insignificant factors in both matrices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068DF5-795D-4014-9B42-975697A86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139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Mention theta is the parameter, x is the data collected to learn about theta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Model specifies joint probability, but posterior cannot be computed directly since the marginal is intractable in complex high-dimensional problems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Particularly, we will focus on VI in this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068DF5-795D-4014-9B42-975697A86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669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Acknowledge </a:t>
            </a:r>
            <a:r>
              <a:rPr lang="en-US" dirty="0" err="1"/>
              <a:t>blei</a:t>
            </a:r>
            <a:r>
              <a:rPr lang="en-US" dirty="0"/>
              <a:t> et al. 2017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Say q(theta), theta is a vector of parameters not just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068DF5-795D-4014-9B42-975697A86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685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independence assumption simplifies the optimisation procedure,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enables tractable,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068DF5-795D-4014-9B42-975697A86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736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context of gene expression data, it makes more sense to apply the SSVI inference technique on </a:t>
            </a:r>
            <a:r>
              <a:rPr lang="en-US" b="1" dirty="0"/>
              <a:t>DS-NMF model</a:t>
            </a:r>
            <a:r>
              <a:rPr lang="en-US" dirty="0"/>
              <a:t>.</a:t>
            </a:r>
          </a:p>
          <a:p>
            <a:r>
              <a:rPr lang="en-US" b="1" dirty="0"/>
              <a:t>My contribution </a:t>
            </a:r>
            <a:r>
              <a:rPr lang="en-US" dirty="0"/>
              <a:t>during the AMSI vacation research program was deriving and implementing SSVI technique for the DS-NMF model.</a:t>
            </a:r>
          </a:p>
          <a:p>
            <a:endParaRPr lang="en-US" dirty="0"/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latin typeface="Arial Nova Light" panose="020B0304020202020204" pitchFamily="34" charset="0"/>
              </a:rPr>
              <a:t>I derived and implemented SSVI inference technique for DS-NMF model.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latin typeface="Arial Nova Light" panose="020B0304020202020204" pitchFamily="34" charset="0"/>
              </a:rPr>
              <a:t>Binary masks allow enhanced interpretation for ‘sparse’ processes that involve a small subset of genes and/or cells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068DF5-795D-4014-9B42-975697A86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96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A042-FA27-3F40-95C0-3D6F64FBD44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A9F6-44C9-8547-93FC-4F7E097D49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31273"/>
            <a:ext cx="7886700" cy="8594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1FC2C-E1F8-4675-A029-E5BFB9CC8AAA}" type="datetimeFigureOut">
              <a:rPr lang="en-US" smtClean="0"/>
              <a:pPr>
                <a:defRPr/>
              </a:pPr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9A7BC-68FE-4270-A9D0-7767E173B6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A042-FA27-3F40-95C0-3D6F64FBD44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A9F6-44C9-8547-93FC-4F7E097D49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A042-FA27-3F40-95C0-3D6F64FBD44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A9F6-44C9-8547-93FC-4F7E097D49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A042-FA27-3F40-95C0-3D6F64FBD44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A9F6-44C9-8547-93FC-4F7E097D49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A042-FA27-3F40-95C0-3D6F64FBD44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A9F6-44C9-8547-93FC-4F7E097D49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A042-FA27-3F40-95C0-3D6F64FBD44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A9F6-44C9-8547-93FC-4F7E097D49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A042-FA27-3F40-95C0-3D6F64FBD44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A9F6-44C9-8547-93FC-4F7E097D49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A042-FA27-3F40-95C0-3D6F64FBD44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A9F6-44C9-8547-93FC-4F7E097D49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A042-FA27-3F40-95C0-3D6F64FBD44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A9F6-44C9-8547-93FC-4F7E097D49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A042-FA27-3F40-95C0-3D6F64FBD44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A9F6-44C9-8547-93FC-4F7E097D49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72836"/>
            <a:ext cx="7886700" cy="952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953491"/>
            <a:ext cx="7886700" cy="3973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19584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731FC2C-E1F8-4675-A029-E5BFB9CC8AAA}" type="datetimeFigureOut">
              <a:rPr lang="en-US" smtClean="0"/>
              <a:pPr>
                <a:defRPr/>
              </a:pPr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19584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19838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B9A7BC-68FE-4270-A9D0-7767E173B6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0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12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6.png"/><Relationship Id="rId5" Type="http://schemas.openxmlformats.org/officeDocument/2006/relationships/image" Target="../media/image17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0.png"/><Relationship Id="rId4" Type="http://schemas.openxmlformats.org/officeDocument/2006/relationships/image" Target="../media/image27.png"/><Relationship Id="rId9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hyperlink" Target="https://rbghks0126.github.io/website/AMSI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Moo4-KR5qNg&amp;t=1502s&amp;ab_channel=StevenVanVaerenbergh" TargetMode="External"/><Relationship Id="rId4" Type="http://schemas.openxmlformats.org/officeDocument/2006/relationships/hyperlink" Target="https://arxiv.org/abs/1411.180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8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130.png"/><Relationship Id="rId12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image" Target="../media/image160.png"/><Relationship Id="rId4" Type="http://schemas.openxmlformats.org/officeDocument/2006/relationships/image" Target="../media/image12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12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8.jp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825909" y="1938866"/>
            <a:ext cx="7492181" cy="3115734"/>
          </a:xfrm>
        </p:spPr>
        <p:txBody>
          <a:bodyPr/>
          <a:lstStyle/>
          <a:p>
            <a:r>
              <a:rPr lang="en-US" sz="3500" b="1" dirty="0">
                <a:solidFill>
                  <a:srgbClr val="EE5B71"/>
                </a:solidFill>
                <a:latin typeface="Arial"/>
                <a:cs typeface="Arial"/>
              </a:rPr>
              <a:t>Variational Inference for Bayesian Nonnegative Matrix Factorisation</a:t>
            </a:r>
            <a:br>
              <a:rPr lang="en-US" sz="3500" b="1" dirty="0">
                <a:solidFill>
                  <a:srgbClr val="EE5B71"/>
                </a:solidFill>
                <a:latin typeface="Arial"/>
                <a:cs typeface="Arial"/>
              </a:rPr>
            </a:br>
            <a:br>
              <a:rPr lang="en-AU" sz="2000" dirty="0">
                <a:solidFill>
                  <a:srgbClr val="EE5B71"/>
                </a:solidFill>
                <a:latin typeface="Arial"/>
                <a:cs typeface="Arial"/>
              </a:rPr>
            </a:br>
            <a:r>
              <a:rPr lang="en-US" sz="3000" dirty="0">
                <a:solidFill>
                  <a:srgbClr val="EE5B71"/>
                </a:solidFill>
                <a:latin typeface="Arial"/>
                <a:cs typeface="Arial"/>
              </a:rPr>
              <a:t>Gyu Hwan Park</a:t>
            </a:r>
            <a:br>
              <a:rPr lang="en-AU" sz="3000" dirty="0">
                <a:solidFill>
                  <a:srgbClr val="EE5B71"/>
                </a:solidFill>
                <a:latin typeface="Arial"/>
                <a:cs typeface="Arial"/>
              </a:rPr>
            </a:br>
            <a:r>
              <a:rPr lang="en-US" sz="2500" dirty="0">
                <a:solidFill>
                  <a:srgbClr val="EE5B71"/>
                </a:solidFill>
                <a:latin typeface="Arial"/>
                <a:cs typeface="Arial"/>
              </a:rPr>
              <a:t>Supervised by </a:t>
            </a:r>
            <a:r>
              <a:rPr lang="en-US" sz="2500" dirty="0" err="1">
                <a:solidFill>
                  <a:srgbClr val="EE5B71"/>
                </a:solidFill>
                <a:latin typeface="Arial"/>
                <a:cs typeface="Arial"/>
              </a:rPr>
              <a:t>Heejung</a:t>
            </a:r>
            <a:r>
              <a:rPr lang="en-US" sz="2500" dirty="0">
                <a:solidFill>
                  <a:srgbClr val="EE5B71"/>
                </a:solidFill>
                <a:latin typeface="Arial"/>
                <a:cs typeface="Arial"/>
              </a:rPr>
              <a:t> Shim</a:t>
            </a:r>
            <a:br>
              <a:rPr lang="en-US" sz="2500" dirty="0">
                <a:solidFill>
                  <a:srgbClr val="EE5B71"/>
                </a:solidFill>
                <a:latin typeface="Arial"/>
                <a:cs typeface="Arial"/>
              </a:rPr>
            </a:br>
            <a:r>
              <a:rPr lang="en-US" sz="2500" dirty="0">
                <a:solidFill>
                  <a:srgbClr val="EE5B71"/>
                </a:solidFill>
                <a:latin typeface="Arial"/>
                <a:cs typeface="Arial"/>
              </a:rPr>
              <a:t>University of Melbourne</a:t>
            </a:r>
            <a:endParaRPr lang="en-US" altLang="en-US" sz="2500" dirty="0">
              <a:solidFill>
                <a:srgbClr val="EE5B7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111" y="6064598"/>
            <a:ext cx="29265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i="1" dirty="0">
                <a:solidFill>
                  <a:srgbClr val="FFC000"/>
                </a:solidFill>
                <a:latin typeface="Arial"/>
                <a:cs typeface="Arial"/>
              </a:rPr>
              <a:t>Vacation Research Scholarships are funded jointly by </a:t>
            </a:r>
            <a:endParaRPr lang="en-AU" sz="800" i="1" dirty="0">
              <a:solidFill>
                <a:srgbClr val="FFC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4793"/>
            <a:ext cx="8229600" cy="923027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Arial Nova Light" panose="020B0304020202020204" pitchFamily="34" charset="0"/>
              </a:rPr>
              <a:t>DS-NMF with Structured Stochastic VI (DSSVI)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23768"/>
                <a:ext cx="8229600" cy="414763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AU" dirty="0">
                    <a:latin typeface="Arial Nova Light" panose="020B0304020202020204" pitchFamily="34" charset="0"/>
                  </a:rPr>
                  <a:t>Inference: </a:t>
                </a:r>
                <a:r>
                  <a:rPr lang="en-AU" i="1" dirty="0">
                    <a:latin typeface="Arial Nova Light" panose="020B0304020202020204" pitchFamily="34" charset="0"/>
                  </a:rPr>
                  <a:t>Structured Stochastic Variational Inference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009A93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solidFill>
                                <a:srgbClr val="009A9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9A9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9A9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9A9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>
                  <a:latin typeface="Arial Nova Light" panose="020B03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AU" dirty="0">
                    <a:latin typeface="Arial Nova Light" panose="020B0304020202020204" pitchFamily="34" charset="0"/>
                  </a:rPr>
                  <a:t>Dependencies restored between W and S</a:t>
                </a:r>
                <a:r>
                  <a:rPr lang="en-AU" baseline="30000" dirty="0">
                    <a:latin typeface="Arial Nova Light" panose="020B0304020202020204" pitchFamily="34" charset="0"/>
                  </a:rPr>
                  <a:t>W</a:t>
                </a:r>
                <a:r>
                  <a:rPr lang="en-AU" dirty="0">
                    <a:latin typeface="Arial Nova Light" panose="020B0304020202020204" pitchFamily="34" charset="0"/>
                  </a:rPr>
                  <a:t>, H and S</a:t>
                </a:r>
                <a:r>
                  <a:rPr lang="en-AU" baseline="30000" dirty="0">
                    <a:latin typeface="Arial Nova Light" panose="020B0304020202020204" pitchFamily="34" charset="0"/>
                  </a:rPr>
                  <a:t>H</a:t>
                </a:r>
              </a:p>
              <a:p>
                <a:pPr>
                  <a:lnSpc>
                    <a:spcPct val="100000"/>
                  </a:lnSpc>
                </a:pPr>
                <a:endParaRPr lang="en-AU" baseline="30000" dirty="0">
                  <a:latin typeface="Arial Nova Light" panose="020B03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AU" baseline="30000" dirty="0">
                  <a:latin typeface="Arial Nova Light" panose="020B03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AU" baseline="30000" dirty="0">
                  <a:latin typeface="Arial Nova Light" panose="020B03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AU" baseline="30000" dirty="0">
                  <a:latin typeface="Arial Nova Light" panose="020B03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AU" baseline="30000" dirty="0">
                  <a:latin typeface="Arial Nova Light" panose="020B03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AU" baseline="30000" dirty="0">
                  <a:latin typeface="Arial Nova Light" panose="020B03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AU" baseline="30000" dirty="0">
                  <a:latin typeface="Arial Nova Light" panose="020B03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AU" baseline="30000" dirty="0">
                  <a:latin typeface="Arial Nova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23768"/>
                <a:ext cx="8229600" cy="4147636"/>
              </a:xfrm>
              <a:blipFill>
                <a:blip r:embed="rId4"/>
                <a:stretch>
                  <a:fillRect l="-741" t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4A2165DE-FCF4-4CC0-B8E4-030EA629B4A3}"/>
              </a:ext>
            </a:extLst>
          </p:cNvPr>
          <p:cNvSpPr/>
          <p:nvPr/>
        </p:nvSpPr>
        <p:spPr>
          <a:xfrm>
            <a:off x="1866026" y="4116972"/>
            <a:ext cx="1191749" cy="16714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F5D923-5A33-4A61-9661-E1D5892452BB}"/>
                  </a:ext>
                </a:extLst>
              </p:cNvPr>
              <p:cNvSpPr txBox="1"/>
              <p:nvPr/>
            </p:nvSpPr>
            <p:spPr>
              <a:xfrm>
                <a:off x="3137800" y="4752657"/>
                <a:ext cx="4949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F5D923-5A33-4A61-9661-E1D589245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800" y="4752657"/>
                <a:ext cx="49497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96F9AA6-4B1B-42B4-8BBD-F8B8A3E6E6F3}"/>
              </a:ext>
            </a:extLst>
          </p:cNvPr>
          <p:cNvSpPr/>
          <p:nvPr/>
        </p:nvSpPr>
        <p:spPr>
          <a:xfrm>
            <a:off x="7048917" y="3653921"/>
            <a:ext cx="676058" cy="229129"/>
          </a:xfrm>
          <a:prstGeom prst="rect">
            <a:avLst/>
          </a:prstGeom>
          <a:solidFill>
            <a:srgbClr val="FF99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4" name="Picture 33" descr="Shape&#10;&#10;Description automatically generated">
            <a:extLst>
              <a:ext uri="{FF2B5EF4-FFF2-40B4-BE49-F238E27FC236}">
                <a16:creationId xmlns:a16="http://schemas.microsoft.com/office/drawing/2014/main" id="{F34FA568-8754-49DE-8A97-2C11D9C055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8917" y="4237342"/>
            <a:ext cx="676059" cy="2291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3FF001E-A624-43FB-B5BF-8E3AB92AD7BD}"/>
              </a:ext>
            </a:extLst>
          </p:cNvPr>
          <p:cNvSpPr txBox="1"/>
          <p:nvPr/>
        </p:nvSpPr>
        <p:spPr>
          <a:xfrm>
            <a:off x="2296280" y="4767906"/>
            <a:ext cx="29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D5D12E2-C622-4164-ADA9-3AA922C2C25C}"/>
                  </a:ext>
                </a:extLst>
              </p:cNvPr>
              <p:cNvSpPr txBox="1"/>
              <p:nvPr/>
            </p:nvSpPr>
            <p:spPr>
              <a:xfrm>
                <a:off x="4466934" y="4509997"/>
                <a:ext cx="1162353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𝐇</m:t>
                      </m:r>
                      <m:r>
                        <a:rPr kumimoji="0" 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99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99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e>
                        <m:sup>
                          <m:r>
                            <a:rPr kumimoji="0" lang="en-US" sz="1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99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sup>
                      </m:sSup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99CC"/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D5D12E2-C622-4164-ADA9-3AA922C2C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934" y="4509997"/>
                <a:ext cx="1162353" cy="374270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48C7FF-D3A2-4199-8862-2DEA5F2BDEFB}"/>
                  </a:ext>
                </a:extLst>
              </p:cNvPr>
              <p:cNvSpPr txBox="1"/>
              <p:nvPr/>
            </p:nvSpPr>
            <p:spPr>
              <a:xfrm>
                <a:off x="6914930" y="3886269"/>
                <a:ext cx="1025032" cy="342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𝐇</m:t>
                      </m:r>
                      <m:r>
                        <a:rPr kumimoji="0" lang="en-US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99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6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99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e>
                        <m:sup>
                          <m:r>
                            <a:rPr kumimoji="0" lang="en-US" sz="16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99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sup>
                      </m:sSup>
                    </m:oMath>
                  </m:oMathPara>
                </a14:m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99CC"/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48C7FF-D3A2-4199-8862-2DEA5F2BD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930" y="3886269"/>
                <a:ext cx="1025032" cy="342979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 descr="A picture containing logo&#10;&#10;Description automatically generated">
            <a:extLst>
              <a:ext uri="{FF2B5EF4-FFF2-40B4-BE49-F238E27FC236}">
                <a16:creationId xmlns:a16="http://schemas.microsoft.com/office/drawing/2014/main" id="{59F392B6-1344-415C-99C8-0B15873861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 flipH="1" flipV="1">
            <a:off x="7438758" y="5048202"/>
            <a:ext cx="340975" cy="10637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422E17E-6162-42DD-B808-E50F3A0D5184}"/>
              </a:ext>
            </a:extLst>
          </p:cNvPr>
          <p:cNvSpPr/>
          <p:nvPr/>
        </p:nvSpPr>
        <p:spPr>
          <a:xfrm flipH="1">
            <a:off x="6905098" y="5046246"/>
            <a:ext cx="353797" cy="1063716"/>
          </a:xfrm>
          <a:prstGeom prst="rect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02D30CE-29A7-4FD2-A947-268F152CE211}"/>
                  </a:ext>
                </a:extLst>
              </p:cNvPr>
              <p:cNvSpPr txBox="1"/>
              <p:nvPr/>
            </p:nvSpPr>
            <p:spPr>
              <a:xfrm>
                <a:off x="3492231" y="5812454"/>
                <a:ext cx="1162353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9A9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  <m:r>
                        <a:rPr kumimoji="0" 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9A9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9A9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9A9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e>
                        <m:sup>
                          <m:r>
                            <a:rPr kumimoji="0" lang="en-US" sz="1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9A9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𝐖</m:t>
                          </m:r>
                        </m:sup>
                      </m:sSup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Nova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02D30CE-29A7-4FD2-A947-268F152CE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231" y="5812454"/>
                <a:ext cx="1162353" cy="374270"/>
              </a:xfrm>
              <a:prstGeom prst="rect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14B535-B679-45DE-B4D6-F1FE220F4D91}"/>
                  </a:ext>
                </a:extLst>
              </p:cNvPr>
              <p:cNvSpPr txBox="1"/>
              <p:nvPr/>
            </p:nvSpPr>
            <p:spPr>
              <a:xfrm flipH="1">
                <a:off x="6802627" y="4702953"/>
                <a:ext cx="1184563" cy="342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9A9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kumimoji="0" lang="en-US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9A9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9A9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6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9A9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e>
                        <m:sup>
                          <m:r>
                            <a:rPr kumimoji="0" lang="en-US" sz="16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9A9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𝐖</m:t>
                          </m:r>
                        </m:sup>
                      </m:sSup>
                    </m:oMath>
                  </m:oMathPara>
                </a14:m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9A93"/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14B535-B679-45DE-B4D6-F1FE220F4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02627" y="4702953"/>
                <a:ext cx="1184563" cy="342979"/>
              </a:xfrm>
              <a:prstGeom prst="rect">
                <a:avLst/>
              </a:prstGeom>
              <a:blipFill>
                <a:blip r:embed="rId11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row: Curved Right 45">
            <a:extLst>
              <a:ext uri="{FF2B5EF4-FFF2-40B4-BE49-F238E27FC236}">
                <a16:creationId xmlns:a16="http://schemas.microsoft.com/office/drawing/2014/main" id="{F5A6B665-DF12-45AF-87A6-99698C682DDA}"/>
              </a:ext>
            </a:extLst>
          </p:cNvPr>
          <p:cNvSpPr/>
          <p:nvPr/>
        </p:nvSpPr>
        <p:spPr>
          <a:xfrm>
            <a:off x="6676699" y="3785232"/>
            <a:ext cx="292039" cy="589304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Arrow: Curved Right 47">
            <a:extLst>
              <a:ext uri="{FF2B5EF4-FFF2-40B4-BE49-F238E27FC236}">
                <a16:creationId xmlns:a16="http://schemas.microsoft.com/office/drawing/2014/main" id="{2C11C614-B832-4439-8EEF-1935E745CEAA}"/>
              </a:ext>
            </a:extLst>
          </p:cNvPr>
          <p:cNvSpPr/>
          <p:nvPr/>
        </p:nvSpPr>
        <p:spPr>
          <a:xfrm rot="16200000">
            <a:off x="7229528" y="6111129"/>
            <a:ext cx="265896" cy="493539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Picture 24" descr="A picture containing shoji, building, pink&#10;&#10;Description automatically generated">
            <a:extLst>
              <a:ext uri="{FF2B5EF4-FFF2-40B4-BE49-F238E27FC236}">
                <a16:creationId xmlns:a16="http://schemas.microsoft.com/office/drawing/2014/main" id="{9BD1F66A-0DF9-4967-8AD9-C08EFDFD4D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31355" y="4118616"/>
            <a:ext cx="1181145" cy="3950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EB57C92B-8BCD-4527-90EC-C1242738B62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33569" y="4112265"/>
            <a:ext cx="552687" cy="16714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6C31CD6-CCE3-4771-95B1-193CE51642E2}"/>
              </a:ext>
            </a:extLst>
          </p:cNvPr>
          <p:cNvSpPr txBox="1"/>
          <p:nvPr/>
        </p:nvSpPr>
        <p:spPr>
          <a:xfrm>
            <a:off x="998564" y="4773603"/>
            <a:ext cx="886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Arial" charset="0"/>
              </a:rPr>
              <a:t>features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062E2C-41F2-495E-8BDF-9E0BEBAD8CDB}"/>
              </a:ext>
            </a:extLst>
          </p:cNvPr>
          <p:cNvSpPr txBox="1"/>
          <p:nvPr/>
        </p:nvSpPr>
        <p:spPr>
          <a:xfrm>
            <a:off x="2012909" y="3780062"/>
            <a:ext cx="9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Arial" charset="0"/>
              </a:rPr>
              <a:t>samples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05550-87C8-4530-9A50-C188781D7480}"/>
              </a:ext>
            </a:extLst>
          </p:cNvPr>
          <p:cNvSpPr txBox="1"/>
          <p:nvPr/>
        </p:nvSpPr>
        <p:spPr>
          <a:xfrm>
            <a:off x="457200" y="6083195"/>
            <a:ext cx="334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Arial Nova Light" panose="020B0304020202020204" pitchFamily="34" charset="0"/>
              </a:rPr>
              <a:t>Liang et al. (2014)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1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4793"/>
            <a:ext cx="8229600" cy="923027"/>
          </a:xfrm>
        </p:spPr>
        <p:txBody>
          <a:bodyPr/>
          <a:lstStyle/>
          <a:p>
            <a:r>
              <a:rPr lang="en-AU" dirty="0">
                <a:latin typeface="Arial Nova Light" panose="020B0304020202020204" pitchFamily="34" charset="0"/>
              </a:rPr>
              <a:t>Simulation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23768"/>
                <a:ext cx="8229600" cy="4147636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AU" dirty="0">
                    <a:latin typeface="Arial Nova Light" panose="020B0304020202020204" pitchFamily="34" charset="0"/>
                  </a:rPr>
                  <a:t>Assess performance of DSSVI on estimating sparse </a:t>
                </a:r>
                <a:r>
                  <a:rPr lang="en-AU" i="1" dirty="0">
                    <a:latin typeface="Arial Nova Light" panose="020B0304020202020204" pitchFamily="34" charset="0"/>
                  </a:rPr>
                  <a:t>S</a:t>
                </a:r>
                <a:r>
                  <a:rPr lang="en-AU" i="1" baseline="30000" dirty="0">
                    <a:latin typeface="Arial Nova Light" panose="020B0304020202020204" pitchFamily="34" charset="0"/>
                  </a:rPr>
                  <a:t>W</a:t>
                </a:r>
                <a:endParaRPr lang="en-AU" i="1" dirty="0">
                  <a:latin typeface="Arial Nova Light" panose="020B03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AU" dirty="0">
                    <a:latin typeface="Arial Nova Light" panose="020B0304020202020204" pitchFamily="34" charset="0"/>
                  </a:rPr>
                  <a:t>Compare </a:t>
                </a:r>
                <a:r>
                  <a:rPr lang="en-AU" b="1" dirty="0">
                    <a:latin typeface="Arial Nova Light" panose="020B0304020202020204" pitchFamily="34" charset="0"/>
                  </a:rPr>
                  <a:t>DSSVI vs SSVI</a:t>
                </a:r>
                <a:r>
                  <a:rPr lang="en-AU" dirty="0">
                    <a:latin typeface="Arial Nova Light" panose="020B0304020202020204" pitchFamily="34" charset="0"/>
                  </a:rPr>
                  <a:t> on estimating:</a:t>
                </a:r>
                <a:endParaRPr lang="en-AU" b="1" dirty="0">
                  <a:latin typeface="Arial Nova Light" panose="020B0304020202020204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AU" dirty="0">
                    <a:latin typeface="Arial Nova Light" panose="020B0304020202020204" pitchFamily="34" charset="0"/>
                  </a:rPr>
                  <a:t>Factor loadings</a:t>
                </a: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p>
                      <m:sSupPr>
                        <m:ctrlPr>
                          <a:rPr kumimoji="0" lang="en-US" sz="18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p>
                    </m:sSup>
                  </m:oMath>
                </a14:m>
                <a:r>
                  <a:rPr lang="en-AU" i="1" dirty="0">
                    <a:latin typeface="Arial Nova Light" panose="020B0304020202020204" pitchFamily="34" charset="0"/>
                  </a:rPr>
                  <a:t> </a:t>
                </a:r>
                <a:endParaRPr lang="en-AU">
                  <a:latin typeface="Arial Nova Light" panose="020B0304020202020204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AU" dirty="0">
                    <a:latin typeface="Arial Nova Light" panose="020B0304020202020204" pitchFamily="34" charset="0"/>
                  </a:rPr>
                  <a:t>Sparse binary mask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AU" dirty="0">
                    <a:latin typeface="Arial Nova Light" panose="020B0304020202020204" pitchFamily="34" charset="0"/>
                  </a:rPr>
                  <a:t>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AU" dirty="0">
                    <a:latin typeface="Arial Nova Light" panose="020B0304020202020204" pitchFamily="34" charset="0"/>
                  </a:rPr>
                  <a:t>Activations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AU" dirty="0">
                  <a:latin typeface="Arial Nova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23768"/>
                <a:ext cx="8229600" cy="4147636"/>
              </a:xfrm>
              <a:blipFill>
                <a:blip r:embed="rId4"/>
                <a:stretch>
                  <a:fillRect l="-741" t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B049BEA-1AA2-4490-BAE9-220FABFCF9B4}"/>
              </a:ext>
            </a:extLst>
          </p:cNvPr>
          <p:cNvSpPr/>
          <p:nvPr/>
        </p:nvSpPr>
        <p:spPr>
          <a:xfrm>
            <a:off x="2568267" y="4424405"/>
            <a:ext cx="1191749" cy="16714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D2BF8F-2E53-40D5-A9B2-9B88B3F2DD46}"/>
                  </a:ext>
                </a:extLst>
              </p:cNvPr>
              <p:cNvSpPr txBox="1"/>
              <p:nvPr/>
            </p:nvSpPr>
            <p:spPr>
              <a:xfrm>
                <a:off x="3769385" y="5060090"/>
                <a:ext cx="4949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D2BF8F-2E53-40D5-A9B2-9B88B3F2D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385" y="5060090"/>
                <a:ext cx="49497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3309FE1-1C78-4836-AF92-CA895C28181B}"/>
              </a:ext>
            </a:extLst>
          </p:cNvPr>
          <p:cNvSpPr txBox="1"/>
          <p:nvPr/>
        </p:nvSpPr>
        <p:spPr>
          <a:xfrm>
            <a:off x="1737622" y="5081036"/>
            <a:ext cx="1046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Arial" charset="0"/>
              </a:rPr>
              <a:t>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AA0A9-6AF0-49BF-AB3B-10DD9AC02E4F}"/>
              </a:ext>
            </a:extLst>
          </p:cNvPr>
          <p:cNvSpPr txBox="1"/>
          <p:nvPr/>
        </p:nvSpPr>
        <p:spPr>
          <a:xfrm>
            <a:off x="2780997" y="4118797"/>
            <a:ext cx="1050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Arial" charset="0"/>
              </a:rPr>
              <a:t>samples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85DBF-25E5-4D60-AEE7-DE5EAA4E7C1B}"/>
              </a:ext>
            </a:extLst>
          </p:cNvPr>
          <p:cNvSpPr txBox="1"/>
          <p:nvPr/>
        </p:nvSpPr>
        <p:spPr>
          <a:xfrm>
            <a:off x="2998521" y="5070688"/>
            <a:ext cx="29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Arial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98A174-F898-4823-86EE-98E013546705}"/>
                  </a:ext>
                </a:extLst>
              </p:cNvPr>
              <p:cNvSpPr txBox="1"/>
              <p:nvPr/>
            </p:nvSpPr>
            <p:spPr>
              <a:xfrm>
                <a:off x="5598486" y="4817430"/>
                <a:ext cx="1162353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H</m:t>
                      </m:r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98A174-F898-4823-86EE-98E013546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486" y="4817430"/>
                <a:ext cx="1162353" cy="374270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09C1E3-8B06-4C2B-B558-A74105E7BA32}"/>
                  </a:ext>
                </a:extLst>
              </p:cNvPr>
              <p:cNvSpPr txBox="1"/>
              <p:nvPr/>
            </p:nvSpPr>
            <p:spPr>
              <a:xfrm>
                <a:off x="4623783" y="6119887"/>
                <a:ext cx="1162353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sup>
                      </m:sSup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09C1E3-8B06-4C2B-B558-A74105E7B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783" y="6119887"/>
                <a:ext cx="1162353" cy="374270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picture containing shoji, building, pink&#10;&#10;Description automatically generated">
            <a:extLst>
              <a:ext uri="{FF2B5EF4-FFF2-40B4-BE49-F238E27FC236}">
                <a16:creationId xmlns:a16="http://schemas.microsoft.com/office/drawing/2014/main" id="{2430FFEF-D3C8-4C22-9300-C990CCF7BD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0454" y="4426574"/>
            <a:ext cx="1181145" cy="3950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A0FB4618-4C53-4CE2-97A5-57D7770595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8840" y="4424402"/>
            <a:ext cx="552687" cy="16714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FC4C74-AB81-412D-9678-E912CFA7B6B2}"/>
              </a:ext>
            </a:extLst>
          </p:cNvPr>
          <p:cNvSpPr txBox="1"/>
          <p:nvPr/>
        </p:nvSpPr>
        <p:spPr>
          <a:xfrm>
            <a:off x="5748103" y="4124816"/>
            <a:ext cx="1037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Arial" charset="0"/>
              </a:rPr>
              <a:t>samples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A360A5-168D-4212-99EB-1147FF70FEE1}"/>
              </a:ext>
            </a:extLst>
          </p:cNvPr>
          <p:cNvSpPr txBox="1"/>
          <p:nvPr/>
        </p:nvSpPr>
        <p:spPr>
          <a:xfrm>
            <a:off x="6760839" y="4480444"/>
            <a:ext cx="93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Arial" charset="0"/>
              </a:rPr>
              <a:t>factors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6E4381-DA5F-4662-A21C-90E3CF27A3C1}"/>
              </a:ext>
            </a:extLst>
          </p:cNvPr>
          <p:cNvSpPr txBox="1"/>
          <p:nvPr/>
        </p:nvSpPr>
        <p:spPr>
          <a:xfrm>
            <a:off x="4816039" y="4118797"/>
            <a:ext cx="93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Arial" charset="0"/>
              </a:rPr>
              <a:t>factors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A39791-882A-43ED-92B0-5BD0EF2180C1}"/>
              </a:ext>
            </a:extLst>
          </p:cNvPr>
          <p:cNvSpPr txBox="1"/>
          <p:nvPr/>
        </p:nvSpPr>
        <p:spPr>
          <a:xfrm>
            <a:off x="4108281" y="5081036"/>
            <a:ext cx="827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Arial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88281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4793"/>
            <a:ext cx="8229600" cy="9230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dirty="0">
                <a:latin typeface="Arial Nova Light" panose="020B0304020202020204" pitchFamily="34" charset="0"/>
              </a:rPr>
              <a:t>Simulated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3768"/>
            <a:ext cx="8229600" cy="41476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dirty="0">
                <a:latin typeface="Arial Nova Light" panose="020B0304020202020204" pitchFamily="34" charset="0"/>
              </a:rPr>
              <a:t>300 genes (features)</a:t>
            </a:r>
          </a:p>
          <a:p>
            <a:pPr>
              <a:lnSpc>
                <a:spcPct val="100000"/>
              </a:lnSpc>
            </a:pPr>
            <a:r>
              <a:rPr lang="en-AU" dirty="0">
                <a:latin typeface="Arial Nova Light" panose="020B0304020202020204" pitchFamily="34" charset="0"/>
              </a:rPr>
              <a:t>300 cells (samples)</a:t>
            </a:r>
          </a:p>
          <a:p>
            <a:pPr>
              <a:lnSpc>
                <a:spcPct val="100000"/>
              </a:lnSpc>
            </a:pPr>
            <a:r>
              <a:rPr lang="en-AU" dirty="0">
                <a:latin typeface="Arial Nova Light" panose="020B0304020202020204" pitchFamily="34" charset="0"/>
              </a:rPr>
              <a:t>4 factors 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CB412E0-856C-481A-AE67-7137A4593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45485"/>
            <a:ext cx="9144000" cy="28099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307F13-E4F0-4588-A14A-DFFA9FA577B4}"/>
                  </a:ext>
                </a:extLst>
              </p:cNvPr>
              <p:cNvSpPr txBox="1"/>
              <p:nvPr/>
            </p:nvSpPr>
            <p:spPr>
              <a:xfrm>
                <a:off x="695036" y="6144712"/>
                <a:ext cx="77539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=                    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009A93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solidFill>
                                <a:srgbClr val="009A9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9A9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9A9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9A9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solidFill>
                            <a:srgbClr val="FF99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>
                  <a:latin typeface="Arial Nova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307F13-E4F0-4588-A14A-DFFA9FA57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36" y="6144712"/>
                <a:ext cx="7753927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448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4793"/>
            <a:ext cx="8229600" cy="923027"/>
          </a:xfrm>
        </p:spPr>
        <p:txBody>
          <a:bodyPr/>
          <a:lstStyle/>
          <a:p>
            <a:r>
              <a:rPr lang="en-AU" dirty="0">
                <a:latin typeface="Arial Nova Light" panose="020B0304020202020204" pitchFamily="34" charset="0"/>
              </a:rPr>
              <a:t>DSSVI: Capturing sparsity in S</a:t>
            </a:r>
            <a:r>
              <a:rPr lang="en-AU" baseline="30000" dirty="0">
                <a:latin typeface="Arial Nova Light" panose="020B0304020202020204" pitchFamily="34" charset="0"/>
              </a:rPr>
              <a:t>W</a:t>
            </a:r>
            <a:endParaRPr lang="en-AU" dirty="0">
              <a:latin typeface="Arial Nova Light" panose="020B03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3768"/>
            <a:ext cx="4714568" cy="41476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dirty="0">
                <a:latin typeface="Arial Nova Light" panose="020B0304020202020204" pitchFamily="34" charset="0"/>
              </a:rPr>
              <a:t>Use posterior mean for evaluation</a:t>
            </a:r>
          </a:p>
          <a:p>
            <a:pPr>
              <a:lnSpc>
                <a:spcPct val="100000"/>
              </a:lnSpc>
            </a:pPr>
            <a:r>
              <a:rPr lang="en-AU" dirty="0">
                <a:latin typeface="Arial Nova Light" panose="020B0304020202020204" pitchFamily="34" charset="0"/>
              </a:rPr>
              <a:t>Accuracy of binary mask </a:t>
            </a:r>
            <a:r>
              <a:rPr lang="en-AU" b="1" i="1" dirty="0">
                <a:latin typeface="Arial Nova Light" panose="020B0304020202020204" pitchFamily="34" charset="0"/>
              </a:rPr>
              <a:t>S</a:t>
            </a:r>
            <a:r>
              <a:rPr lang="en-AU" b="1" i="1" baseline="30000" dirty="0">
                <a:latin typeface="Arial Nova Light" panose="020B0304020202020204" pitchFamily="34" charset="0"/>
              </a:rPr>
              <a:t>W</a:t>
            </a:r>
            <a:r>
              <a:rPr lang="en-AU" dirty="0">
                <a:latin typeface="Arial Nova Light" panose="020B0304020202020204" pitchFamily="34" charset="0"/>
              </a:rPr>
              <a:t>: proportion of correctly inferred 0’s and 1’s</a:t>
            </a:r>
          </a:p>
          <a:p>
            <a:pPr>
              <a:lnSpc>
                <a:spcPct val="100000"/>
              </a:lnSpc>
            </a:pPr>
            <a:endParaRPr lang="en-AU" dirty="0">
              <a:latin typeface="Arial Nova Light" panose="020B0304020202020204" pitchFamily="34" charset="0"/>
            </a:endParaRPr>
          </a:p>
          <a:p>
            <a:pPr>
              <a:lnSpc>
                <a:spcPct val="100000"/>
              </a:lnSpc>
            </a:pPr>
            <a:endParaRPr lang="en-AU" dirty="0">
              <a:latin typeface="Arial Nova Light" panose="020B0304020202020204" pitchFamily="34" charset="0"/>
            </a:endParaRPr>
          </a:p>
        </p:txBody>
      </p:sp>
      <p:pic>
        <p:nvPicPr>
          <p:cNvPr id="17" name="Picture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9B941A2B-4BA3-40E3-9DC7-C0BFA8ADA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259" y="2129164"/>
            <a:ext cx="3145541" cy="41422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73151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4793"/>
            <a:ext cx="8229600" cy="923027"/>
          </a:xfrm>
        </p:spPr>
        <p:txBody>
          <a:bodyPr/>
          <a:lstStyle/>
          <a:p>
            <a:r>
              <a:rPr lang="en-AU" dirty="0">
                <a:latin typeface="Arial Nova Light" panose="020B0304020202020204" pitchFamily="34" charset="0"/>
              </a:rPr>
              <a:t>DSSVI: Estimated S</a:t>
            </a:r>
            <a:r>
              <a:rPr lang="en-AU" baseline="30000" dirty="0">
                <a:latin typeface="Arial Nova Light" panose="020B0304020202020204" pitchFamily="34" charset="0"/>
              </a:rPr>
              <a:t>W</a:t>
            </a:r>
            <a:endParaRPr lang="en-AU" dirty="0">
              <a:latin typeface="Arial Nova Light" panose="020B03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7820"/>
            <a:ext cx="8229600" cy="41476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AU" dirty="0">
              <a:latin typeface="Arial Nova Light" panose="020B0304020202020204" pitchFamily="34" charset="0"/>
            </a:endParaRPr>
          </a:p>
          <a:p>
            <a:pPr>
              <a:lnSpc>
                <a:spcPct val="100000"/>
              </a:lnSpc>
            </a:pPr>
            <a:endParaRPr lang="en-AU" dirty="0">
              <a:latin typeface="Arial Nova Light" panose="020B0304020202020204" pitchFamily="34" charset="0"/>
            </a:endParaRPr>
          </a:p>
          <a:p>
            <a:pPr>
              <a:lnSpc>
                <a:spcPct val="100000"/>
              </a:lnSpc>
            </a:pPr>
            <a:endParaRPr lang="en-AU" dirty="0">
              <a:latin typeface="Arial Nova Light" panose="020B0304020202020204" pitchFamily="34" charset="0"/>
            </a:endParaRPr>
          </a:p>
          <a:p>
            <a:pPr>
              <a:lnSpc>
                <a:spcPct val="100000"/>
              </a:lnSpc>
            </a:pPr>
            <a:endParaRPr lang="en-AU" dirty="0">
              <a:latin typeface="Arial Nova Light" panose="020B0304020202020204" pitchFamily="34" charset="0"/>
            </a:endParaRPr>
          </a:p>
          <a:p>
            <a:pPr>
              <a:lnSpc>
                <a:spcPct val="100000"/>
              </a:lnSpc>
            </a:pPr>
            <a:endParaRPr lang="en-AU" dirty="0">
              <a:latin typeface="Arial Nova Light" panose="020B0304020202020204" pitchFamily="34" charset="0"/>
            </a:endParaRPr>
          </a:p>
          <a:p>
            <a:pPr>
              <a:lnSpc>
                <a:spcPct val="100000"/>
              </a:lnSpc>
            </a:pPr>
            <a:endParaRPr lang="en-AU" dirty="0">
              <a:latin typeface="Arial Nova Light" panose="020B0304020202020204" pitchFamily="34" charset="0"/>
            </a:endParaRPr>
          </a:p>
          <a:p>
            <a:pPr>
              <a:lnSpc>
                <a:spcPct val="100000"/>
              </a:lnSpc>
            </a:pPr>
            <a:endParaRPr lang="en-AU" dirty="0">
              <a:latin typeface="Arial Nova Light" panose="020B0304020202020204" pitchFamily="34" charset="0"/>
            </a:endParaRPr>
          </a:p>
          <a:p>
            <a:pPr>
              <a:lnSpc>
                <a:spcPct val="100000"/>
              </a:lnSpc>
            </a:pPr>
            <a:endParaRPr lang="en-AU" dirty="0">
              <a:latin typeface="Arial Nova Light" panose="020B0304020202020204" pitchFamily="34" charset="0"/>
            </a:endParaRPr>
          </a:p>
          <a:p>
            <a:pPr>
              <a:lnSpc>
                <a:spcPct val="100000"/>
              </a:lnSpc>
            </a:pPr>
            <a:endParaRPr lang="en-AU" dirty="0">
              <a:latin typeface="Arial Nova Light" panose="020B0304020202020204" pitchFamily="34" charset="0"/>
            </a:endParaRPr>
          </a:p>
          <a:p>
            <a:pPr>
              <a:lnSpc>
                <a:spcPct val="100000"/>
              </a:lnSpc>
            </a:pPr>
            <a:endParaRPr lang="en-AU" dirty="0">
              <a:latin typeface="Arial Nova Light" panose="020B03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AU" dirty="0">
              <a:latin typeface="Arial Nova Light" panose="020B0304020202020204" pitchFamily="34" charset="0"/>
            </a:endParaRPr>
          </a:p>
          <a:p>
            <a:pPr>
              <a:lnSpc>
                <a:spcPct val="100000"/>
              </a:lnSpc>
            </a:pPr>
            <a:endParaRPr lang="en-AU" dirty="0">
              <a:latin typeface="Arial Nova Light" panose="020B0304020202020204" pitchFamily="34" charset="0"/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C654F99-2016-45D2-A634-879BC4161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07820"/>
            <a:ext cx="9144000" cy="370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46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4793"/>
            <a:ext cx="8229600" cy="923027"/>
          </a:xfrm>
        </p:spPr>
        <p:txBody>
          <a:bodyPr>
            <a:normAutofit/>
          </a:bodyPr>
          <a:lstStyle/>
          <a:p>
            <a:r>
              <a:rPr lang="en-AU" dirty="0">
                <a:latin typeface="Arial Nova Light" panose="020B0304020202020204" pitchFamily="34" charset="0"/>
              </a:rPr>
              <a:t>Estimation of sparse factor loadings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2123768"/>
                <a:ext cx="4667693" cy="4147636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AU" i="1" dirty="0">
                    <a:latin typeface="Arial Nova Light" panose="020B0304020202020204" pitchFamily="34" charset="0"/>
                  </a:rPr>
                  <a:t>Relative Root Mean Squared Error (RRMSE):</a:t>
                </a:r>
                <a:endParaRPr lang="en-AU" dirty="0">
                  <a:latin typeface="Arial Nova Light" panose="020B03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RRMSE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</m:oMath>
                  </m:oMathPara>
                </a14:m>
                <a:endParaRPr lang="en-AU" dirty="0">
                  <a:latin typeface="Arial Nova Light" panose="020B03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AU" sz="1000" dirty="0">
                  <a:latin typeface="Arial Nova Light" panose="020B03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AU" dirty="0">
                    <a:latin typeface="Arial Nova Light" panose="020B0304020202020204" pitchFamily="34" charset="0"/>
                  </a:rPr>
                  <a:t>DSSVI can estimate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9A93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solidFill>
                          <a:srgbClr val="009A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p>
                      <m:sSupPr>
                        <m:ctrlPr>
                          <a:rPr lang="en-US" i="1">
                            <a:solidFill>
                              <a:srgbClr val="009A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9A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solidFill>
                              <a:srgbClr val="009A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p>
                    </m:sSup>
                  </m:oMath>
                </a14:m>
                <a:r>
                  <a:rPr lang="en-AU" dirty="0">
                    <a:latin typeface="Arial Nova Light" panose="020B0304020202020204" pitchFamily="34" charset="0"/>
                  </a:rPr>
                  <a:t> better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2123768"/>
                <a:ext cx="4667693" cy="4147636"/>
              </a:xfrm>
              <a:blipFill>
                <a:blip r:embed="rId4"/>
                <a:stretch>
                  <a:fillRect l="-1305" t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D3B754A-B4DB-46DF-B706-343ECFBF6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1259" y="2129164"/>
            <a:ext cx="3145541" cy="41422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D5EBA43-FCDB-4871-9782-A3BECD7DE5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1258" y="2129164"/>
            <a:ext cx="3145542" cy="41422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8840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4793"/>
            <a:ext cx="8229600" cy="923027"/>
          </a:xfrm>
        </p:spPr>
        <p:txBody>
          <a:bodyPr>
            <a:normAutofit/>
          </a:bodyPr>
          <a:lstStyle/>
          <a:p>
            <a:r>
              <a:rPr lang="en-AU" dirty="0">
                <a:latin typeface="Arial Nova Light" panose="020B0304020202020204" pitchFamily="34" charset="0"/>
              </a:rPr>
              <a:t>Estimation of sparse factor loadings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3768"/>
            <a:ext cx="8229600" cy="4147636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endParaRPr lang="en-AU" i="1" dirty="0">
              <a:latin typeface="Arial Nova Light" panose="020B0304020202020204" pitchFamily="34" charset="0"/>
            </a:endParaRPr>
          </a:p>
          <a:p>
            <a:pPr>
              <a:lnSpc>
                <a:spcPct val="100000"/>
              </a:lnSpc>
            </a:pPr>
            <a:endParaRPr lang="en-AU" i="1" dirty="0">
              <a:latin typeface="Arial Nova Light" panose="020B0304020202020204" pitchFamily="34" charset="0"/>
            </a:endParaRPr>
          </a:p>
          <a:p>
            <a:pPr>
              <a:lnSpc>
                <a:spcPct val="100000"/>
              </a:lnSpc>
            </a:pPr>
            <a:endParaRPr lang="en-AU" i="1" dirty="0">
              <a:latin typeface="Arial Nova Light" panose="020B0304020202020204" pitchFamily="34" charset="0"/>
            </a:endParaRPr>
          </a:p>
          <a:p>
            <a:pPr>
              <a:lnSpc>
                <a:spcPct val="100000"/>
              </a:lnSpc>
            </a:pPr>
            <a:endParaRPr lang="en-AU" i="1" dirty="0">
              <a:latin typeface="Arial Nova Light" panose="020B0304020202020204" pitchFamily="34" charset="0"/>
            </a:endParaRPr>
          </a:p>
          <a:p>
            <a:pPr>
              <a:lnSpc>
                <a:spcPct val="100000"/>
              </a:lnSpc>
            </a:pPr>
            <a:endParaRPr lang="en-AU" i="1" dirty="0">
              <a:latin typeface="Arial Nova Light" panose="020B0304020202020204" pitchFamily="34" charset="0"/>
            </a:endParaRPr>
          </a:p>
          <a:p>
            <a:pPr>
              <a:lnSpc>
                <a:spcPct val="100000"/>
              </a:lnSpc>
            </a:pPr>
            <a:endParaRPr lang="en-AU" i="1" dirty="0">
              <a:latin typeface="Arial Nova Light" panose="020B0304020202020204" pitchFamily="34" charset="0"/>
            </a:endParaRPr>
          </a:p>
          <a:p>
            <a:pPr>
              <a:lnSpc>
                <a:spcPct val="100000"/>
              </a:lnSpc>
            </a:pPr>
            <a:endParaRPr lang="en-AU" i="1" dirty="0">
              <a:latin typeface="Arial Nova Light" panose="020B0304020202020204" pitchFamily="34" charset="0"/>
            </a:endParaRPr>
          </a:p>
          <a:p>
            <a:pPr>
              <a:lnSpc>
                <a:spcPct val="100000"/>
              </a:lnSpc>
            </a:pPr>
            <a:endParaRPr lang="en-AU" i="1" dirty="0">
              <a:latin typeface="Arial Nova Light" panose="020B03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AU" dirty="0">
                <a:latin typeface="Arial Nova Light" panose="020B0304020202020204" pitchFamily="34" charset="0"/>
              </a:rPr>
              <a:t>SSVI fails to capture the sparse structure of factor loadings</a:t>
            </a:r>
          </a:p>
          <a:p>
            <a:pPr>
              <a:lnSpc>
                <a:spcPct val="100000"/>
              </a:lnSpc>
            </a:pPr>
            <a:r>
              <a:rPr lang="en-AU" dirty="0">
                <a:latin typeface="Arial Nova Light" panose="020B0304020202020204" pitchFamily="34" charset="0"/>
              </a:rPr>
              <a:t>DSSVI can identify which fraction of genes are affected by which factors</a:t>
            </a:r>
          </a:p>
        </p:txBody>
      </p:sp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84FD5D17-93B6-4BA1-86D8-99E4CF075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06021"/>
            <a:ext cx="9144000" cy="3045957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DDAEBA8-F578-4B96-BCC0-4839BA819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0500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54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4793"/>
            <a:ext cx="8229600" cy="923027"/>
          </a:xfrm>
        </p:spPr>
        <p:txBody>
          <a:bodyPr/>
          <a:lstStyle/>
          <a:p>
            <a:r>
              <a:rPr lang="en-AU" dirty="0">
                <a:latin typeface="Arial Nova Light" panose="020B0304020202020204" pitchFamily="34" charset="0"/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3768"/>
            <a:ext cx="8229600" cy="41476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dirty="0">
                <a:latin typeface="Arial Nova Light" panose="020B0304020202020204" pitchFamily="34" charset="0"/>
              </a:rPr>
              <a:t>DSSVI can capture sparsity in S</a:t>
            </a:r>
            <a:r>
              <a:rPr lang="en-AU" baseline="30000" dirty="0">
                <a:latin typeface="Arial Nova Light" panose="020B0304020202020204" pitchFamily="34" charset="0"/>
              </a:rPr>
              <a:t>H</a:t>
            </a:r>
            <a:r>
              <a:rPr lang="en-AU" dirty="0">
                <a:latin typeface="Arial Nova Light" panose="020B0304020202020204" pitchFamily="34" charset="0"/>
              </a:rPr>
              <a:t> as good as SSVI</a:t>
            </a:r>
          </a:p>
          <a:p>
            <a:pPr>
              <a:lnSpc>
                <a:spcPct val="100000"/>
              </a:lnSpc>
            </a:pPr>
            <a:r>
              <a:rPr lang="en-AU" dirty="0">
                <a:latin typeface="Arial Nova Light" panose="020B0304020202020204" pitchFamily="34" charset="0"/>
              </a:rPr>
              <a:t>DSSVI performs better in estimating mean of observations</a:t>
            </a:r>
          </a:p>
          <a:p>
            <a:pPr>
              <a:lnSpc>
                <a:spcPct val="100000"/>
              </a:lnSpc>
            </a:pPr>
            <a:r>
              <a:rPr lang="en-AU" dirty="0">
                <a:latin typeface="Arial Nova Light" panose="020B0304020202020204" pitchFamily="34" charset="0"/>
              </a:rPr>
              <a:t>DSSVI can flexibly learn whether or not sparsity is present in true data</a:t>
            </a:r>
          </a:p>
          <a:p>
            <a:pPr>
              <a:lnSpc>
                <a:spcPct val="100000"/>
              </a:lnSpc>
            </a:pPr>
            <a:endParaRPr lang="en-AU" dirty="0">
              <a:latin typeface="Arial Nova Light" panose="020B0304020202020204" pitchFamily="34" charset="0"/>
            </a:endParaRPr>
          </a:p>
          <a:p>
            <a:pPr>
              <a:lnSpc>
                <a:spcPct val="100000"/>
              </a:lnSpc>
            </a:pPr>
            <a:endParaRPr lang="en-AU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988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4793"/>
            <a:ext cx="8229600" cy="923027"/>
          </a:xfrm>
        </p:spPr>
        <p:txBody>
          <a:bodyPr/>
          <a:lstStyle/>
          <a:p>
            <a:r>
              <a:rPr lang="en-AU" dirty="0">
                <a:latin typeface="Arial Nova Light" panose="020B030402020202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3768"/>
            <a:ext cx="8229600" cy="41476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dirty="0">
                <a:latin typeface="Arial Nova Light" panose="020B0304020202020204" pitchFamily="34" charset="0"/>
              </a:rPr>
              <a:t>Apply to real data</a:t>
            </a:r>
          </a:p>
          <a:p>
            <a:pPr lvl="1">
              <a:lnSpc>
                <a:spcPct val="100000"/>
              </a:lnSpc>
            </a:pPr>
            <a:r>
              <a:rPr lang="en-AU" dirty="0">
                <a:latin typeface="Arial Nova Light" panose="020B0304020202020204" pitchFamily="34" charset="0"/>
              </a:rPr>
              <a:t>Single cell RNA-seq data</a:t>
            </a:r>
          </a:p>
          <a:p>
            <a:pPr>
              <a:lnSpc>
                <a:spcPct val="100000"/>
              </a:lnSpc>
            </a:pPr>
            <a:r>
              <a:rPr lang="en-AU" dirty="0">
                <a:latin typeface="Arial Nova Light" panose="020B0304020202020204" pitchFamily="34" charset="0"/>
              </a:rPr>
              <a:t>Implement log-predictive likelihood metric </a:t>
            </a:r>
            <a:r>
              <a:rPr lang="en-AU">
                <a:latin typeface="Arial Nova Light" panose="020B0304020202020204" pitchFamily="34" charset="0"/>
              </a:rPr>
              <a:t>for evaluation</a:t>
            </a:r>
            <a:endParaRPr lang="en-AU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151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4793"/>
            <a:ext cx="8229600" cy="923027"/>
          </a:xfrm>
        </p:spPr>
        <p:txBody>
          <a:bodyPr/>
          <a:lstStyle/>
          <a:p>
            <a:r>
              <a:rPr lang="en-AU" dirty="0">
                <a:latin typeface="Arial Nova Light" panose="020B03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3768"/>
            <a:ext cx="8229600" cy="41476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dirty="0">
                <a:latin typeface="Arial Nova Light" panose="020B0304020202020204" pitchFamily="34" charset="0"/>
              </a:rPr>
              <a:t>DSSVI enhances performance and interpretation</a:t>
            </a:r>
          </a:p>
          <a:p>
            <a:pPr lvl="1">
              <a:lnSpc>
                <a:spcPct val="100000"/>
              </a:lnSpc>
            </a:pPr>
            <a:r>
              <a:rPr lang="en-AU" dirty="0">
                <a:latin typeface="Arial Nova Light" panose="020B0304020202020204" pitchFamily="34" charset="0"/>
              </a:rPr>
              <a:t>Can capture sparsity in factor loadings well</a:t>
            </a:r>
          </a:p>
          <a:p>
            <a:pPr lvl="1">
              <a:lnSpc>
                <a:spcPct val="100000"/>
              </a:lnSpc>
            </a:pPr>
            <a:r>
              <a:rPr lang="en-AU" dirty="0">
                <a:latin typeface="Arial Nova Light" panose="020B0304020202020204" pitchFamily="34" charset="0"/>
              </a:rPr>
              <a:t>Can capture sparsity in activations as good as SSVI</a:t>
            </a:r>
          </a:p>
          <a:p>
            <a:pPr>
              <a:lnSpc>
                <a:spcPct val="100000"/>
              </a:lnSpc>
            </a:pPr>
            <a:r>
              <a:rPr lang="en-AU" dirty="0">
                <a:latin typeface="Arial Nova Light" panose="020B0304020202020204" pitchFamily="34" charset="0"/>
              </a:rPr>
              <a:t>More details: </a:t>
            </a:r>
            <a:r>
              <a:rPr lang="en-AU" dirty="0">
                <a:latin typeface="Arial Nova Light" panose="020B0304020202020204" pitchFamily="34" charset="0"/>
                <a:hlinkClick r:id="rId4"/>
              </a:rPr>
              <a:t>https://rbghks0126.github.io/website/AMSI.html</a:t>
            </a:r>
            <a:endParaRPr lang="en-AU" dirty="0">
              <a:latin typeface="Arial Nova Light" panose="020B0304020202020204" pitchFamily="34" charset="0"/>
            </a:endParaRPr>
          </a:p>
          <a:p>
            <a:pPr>
              <a:lnSpc>
                <a:spcPct val="100000"/>
              </a:lnSpc>
            </a:pPr>
            <a:endParaRPr lang="en-AU" dirty="0">
              <a:latin typeface="Arial Nova Light" panose="020B0304020202020204" pitchFamily="34" charset="0"/>
            </a:endParaRPr>
          </a:p>
          <a:p>
            <a:pPr>
              <a:lnSpc>
                <a:spcPct val="100000"/>
              </a:lnSpc>
            </a:pPr>
            <a:endParaRPr lang="en-AU" dirty="0">
              <a:latin typeface="Arial Nova Light" panose="020B0304020202020204" pitchFamily="34" charset="0"/>
            </a:endParaRPr>
          </a:p>
          <a:p>
            <a:pPr>
              <a:lnSpc>
                <a:spcPct val="100000"/>
              </a:lnSpc>
            </a:pPr>
            <a:endParaRPr lang="en-AU" dirty="0">
              <a:latin typeface="Arial Nova Light" panose="020B03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3CD5C-FB3E-41B7-8A2E-98E7AC09C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3490" y="3693147"/>
            <a:ext cx="5237019" cy="27958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196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4793"/>
            <a:ext cx="8229600" cy="923027"/>
          </a:xfrm>
        </p:spPr>
        <p:txBody>
          <a:bodyPr>
            <a:normAutofit/>
          </a:bodyPr>
          <a:lstStyle/>
          <a:p>
            <a:r>
              <a:rPr lang="en-AU" dirty="0">
                <a:latin typeface="Arial Nova Light" panose="020B0304020202020204" pitchFamily="34" charset="0"/>
              </a:rPr>
              <a:t>Nonnegative Matrix Factorisation (NMF)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3768"/>
            <a:ext cx="8229600" cy="41476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dirty="0">
                <a:latin typeface="Arial Nova Light" panose="020B0304020202020204" pitchFamily="34" charset="0"/>
              </a:rPr>
              <a:t>Decompose data matrix (</a:t>
            </a:r>
            <a:r>
              <a:rPr lang="en-AU" b="1" dirty="0">
                <a:latin typeface="Arial Nova Light" panose="020B0304020202020204" pitchFamily="34" charset="0"/>
              </a:rPr>
              <a:t>X</a:t>
            </a:r>
            <a:r>
              <a:rPr lang="en-AU" dirty="0">
                <a:latin typeface="Arial Nova Light" panose="020B0304020202020204" pitchFamily="34" charset="0"/>
              </a:rPr>
              <a:t>) as a product of two nonnegative matrices of factor loadings (</a:t>
            </a:r>
            <a:r>
              <a:rPr lang="en-AU" b="1" dirty="0">
                <a:latin typeface="Arial Nova Light" panose="020B0304020202020204" pitchFamily="34" charset="0"/>
              </a:rPr>
              <a:t>W</a:t>
            </a:r>
            <a:r>
              <a:rPr lang="en-AU" dirty="0">
                <a:latin typeface="Arial Nova Light" panose="020B0304020202020204" pitchFamily="34" charset="0"/>
              </a:rPr>
              <a:t>)</a:t>
            </a:r>
            <a:r>
              <a:rPr lang="en-AU" b="1" dirty="0">
                <a:latin typeface="Arial Nova Light" panose="020B0304020202020204" pitchFamily="34" charset="0"/>
              </a:rPr>
              <a:t> </a:t>
            </a:r>
            <a:r>
              <a:rPr lang="en-AU" dirty="0">
                <a:latin typeface="Arial Nova Light" panose="020B0304020202020204" pitchFamily="34" charset="0"/>
              </a:rPr>
              <a:t>and activations (</a:t>
            </a:r>
            <a:r>
              <a:rPr lang="en-AU" b="1" dirty="0">
                <a:latin typeface="Arial Nova Light" panose="020B0304020202020204" pitchFamily="34" charset="0"/>
              </a:rPr>
              <a:t>H</a:t>
            </a:r>
            <a:r>
              <a:rPr lang="en-AU" dirty="0">
                <a:latin typeface="Arial Nova Light" panose="020B0304020202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AU" dirty="0">
                <a:latin typeface="Arial Nova Light" panose="020B0304020202020204" pitchFamily="34" charset="0"/>
              </a:rPr>
              <a:t>Nonnegativity constraint for interpretation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D17E67-C2F8-4150-AD19-F498F1CF754E}"/>
              </a:ext>
            </a:extLst>
          </p:cNvPr>
          <p:cNvSpPr/>
          <p:nvPr/>
        </p:nvSpPr>
        <p:spPr>
          <a:xfrm>
            <a:off x="1651820" y="4113237"/>
            <a:ext cx="1538749" cy="21581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 Nova Light" panose="020B0304020202020204" pitchFamily="34" charset="0"/>
              </a:rPr>
              <a:t>data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1F019-AFE3-4575-8E45-D83302CEF94E}"/>
              </a:ext>
            </a:extLst>
          </p:cNvPr>
          <p:cNvSpPr txBox="1"/>
          <p:nvPr/>
        </p:nvSpPr>
        <p:spPr>
          <a:xfrm>
            <a:off x="1880419" y="3743905"/>
            <a:ext cx="108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</a:rPr>
              <a:t>samples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4BC96-4550-4F3B-90B7-AF37F6213481}"/>
              </a:ext>
            </a:extLst>
          </p:cNvPr>
          <p:cNvSpPr txBox="1"/>
          <p:nvPr/>
        </p:nvSpPr>
        <p:spPr>
          <a:xfrm>
            <a:off x="571470" y="5007654"/>
            <a:ext cx="108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</a:rPr>
              <a:t>features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B13055-FE7D-418B-87C6-1D8EDD0A3FD0}"/>
              </a:ext>
            </a:extLst>
          </p:cNvPr>
          <p:cNvSpPr/>
          <p:nvPr/>
        </p:nvSpPr>
        <p:spPr>
          <a:xfrm>
            <a:off x="5066908" y="4113237"/>
            <a:ext cx="717817" cy="2158166"/>
          </a:xfrm>
          <a:prstGeom prst="rect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544992-5411-4CB1-8B5D-1BEEB184D97C}"/>
                  </a:ext>
                </a:extLst>
              </p:cNvPr>
              <p:cNvSpPr txBox="1"/>
              <p:nvPr/>
            </p:nvSpPr>
            <p:spPr>
              <a:xfrm>
                <a:off x="3388775" y="4957565"/>
                <a:ext cx="6390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544992-5411-4CB1-8B5D-1BEEB184D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775" y="4957565"/>
                <a:ext cx="63909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0246438-5869-4D8A-9EA1-AAB873FFB6B2}"/>
              </a:ext>
            </a:extLst>
          </p:cNvPr>
          <p:cNvSpPr txBox="1"/>
          <p:nvPr/>
        </p:nvSpPr>
        <p:spPr>
          <a:xfrm>
            <a:off x="4866847" y="3729698"/>
            <a:ext cx="111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00"/>
                </a:solidFill>
                <a:latin typeface="Arial Nova Light" panose="020B0304020202020204" pitchFamily="34" charset="0"/>
              </a:rPr>
              <a:t>factors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982F7B-C5EF-48FE-9C7B-83E816E227AD}"/>
              </a:ext>
            </a:extLst>
          </p:cNvPr>
          <p:cNvSpPr txBox="1"/>
          <p:nvPr/>
        </p:nvSpPr>
        <p:spPr>
          <a:xfrm>
            <a:off x="4001062" y="5000551"/>
            <a:ext cx="109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</a:rPr>
              <a:t>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D8A2F7-DC57-4091-8B43-5F1E106D30CB}"/>
              </a:ext>
            </a:extLst>
          </p:cNvPr>
          <p:cNvSpPr/>
          <p:nvPr/>
        </p:nvSpPr>
        <p:spPr>
          <a:xfrm>
            <a:off x="5922154" y="4113237"/>
            <a:ext cx="1538749" cy="516870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activations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 Nova Light" panose="020B0304020202020204" pitchFamily="34" charset="0"/>
              </a:rPr>
              <a:t>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72E361-0F86-46FD-8AA9-2A47F9577B1C}"/>
              </a:ext>
            </a:extLst>
          </p:cNvPr>
          <p:cNvSpPr txBox="1"/>
          <p:nvPr/>
        </p:nvSpPr>
        <p:spPr>
          <a:xfrm>
            <a:off x="6150753" y="3736802"/>
            <a:ext cx="108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</a:rPr>
              <a:t>samples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EEA535-4368-42DF-AEA3-C8E44C1A20CE}"/>
              </a:ext>
            </a:extLst>
          </p:cNvPr>
          <p:cNvSpPr txBox="1"/>
          <p:nvPr/>
        </p:nvSpPr>
        <p:spPr>
          <a:xfrm>
            <a:off x="7456714" y="4187006"/>
            <a:ext cx="109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00"/>
                </a:solidFill>
                <a:latin typeface="Arial Nova Light" panose="020B0304020202020204" pitchFamily="34" charset="0"/>
              </a:rPr>
              <a:t>factors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3DE186-6312-402E-BAB4-ADD90CFA0236}"/>
              </a:ext>
            </a:extLst>
          </p:cNvPr>
          <p:cNvSpPr txBox="1"/>
          <p:nvPr/>
        </p:nvSpPr>
        <p:spPr>
          <a:xfrm>
            <a:off x="5001255" y="5011504"/>
            <a:ext cx="109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 Nova Light" panose="020B0304020202020204" pitchFamily="34" charset="0"/>
              </a:rPr>
              <a:t>l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</a:rPr>
              <a:t>oadings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 panose="020B030402020202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</a:rPr>
              <a:t>    W</a:t>
            </a:r>
          </a:p>
        </p:txBody>
      </p:sp>
    </p:spTree>
    <p:extLst>
      <p:ext uri="{BB962C8B-B14F-4D97-AF65-F5344CB8AC3E}">
        <p14:creationId xmlns:p14="http://schemas.microsoft.com/office/powerpoint/2010/main" val="3413746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4793"/>
            <a:ext cx="8229600" cy="923027"/>
          </a:xfrm>
        </p:spPr>
        <p:txBody>
          <a:bodyPr/>
          <a:lstStyle/>
          <a:p>
            <a:r>
              <a:rPr lang="en-AU" dirty="0">
                <a:latin typeface="Arial Nova Light" panose="020B0304020202020204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3768"/>
            <a:ext cx="8229600" cy="414763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Arial Nova Light" panose="020B0304020202020204" pitchFamily="34" charset="0"/>
              </a:rPr>
              <a:t>D. </a:t>
            </a:r>
            <a:r>
              <a:rPr lang="en-US" dirty="0" err="1">
                <a:latin typeface="Arial Nova Light" panose="020B0304020202020204" pitchFamily="34" charset="0"/>
              </a:rPr>
              <a:t>Blei</a:t>
            </a:r>
            <a:r>
              <a:rPr lang="en-US" dirty="0">
                <a:latin typeface="Arial Nova Light" panose="020B0304020202020204" pitchFamily="34" charset="0"/>
              </a:rPr>
              <a:t>, A. </a:t>
            </a:r>
            <a:r>
              <a:rPr lang="en-US" dirty="0" err="1">
                <a:latin typeface="Arial Nova Light" panose="020B0304020202020204" pitchFamily="34" charset="0"/>
              </a:rPr>
              <a:t>Kucukelbir</a:t>
            </a:r>
            <a:r>
              <a:rPr lang="en-US" dirty="0">
                <a:latin typeface="Arial Nova Light" panose="020B0304020202020204" pitchFamily="34" charset="0"/>
              </a:rPr>
              <a:t>, and J. McAuliffe (2017). Variational Inference: A Review for Statisticians. Journal of the American Statistical Association.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Arial Nova Light" panose="020B0304020202020204" pitchFamily="34" charset="0"/>
              </a:rPr>
              <a:t>D. Liang, M. D. Hoffman and D. Ellis (2013). Beta Process Sparse Nonnegative Matrix Factorization for Music. ISMIR.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Arial Nova Light" panose="020B0304020202020204" pitchFamily="34" charset="0"/>
              </a:rPr>
              <a:t>D. Liang and M. D. Hoffman (2014). Beta process non-negative matrix factorization with stochastic structured mean-field variational inference. [online] Available: </a:t>
            </a:r>
            <a:r>
              <a:rPr lang="en-US" dirty="0">
                <a:latin typeface="Arial Nova Light" panose="020B0304020202020204" pitchFamily="34" charset="0"/>
                <a:hlinkClick r:id="rId4"/>
              </a:rPr>
              <a:t>https://arxiv.org/abs/1411.1804</a:t>
            </a:r>
            <a:r>
              <a:rPr lang="en-US" dirty="0">
                <a:latin typeface="Arial Nova Light" panose="020B0304020202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Arial Nova Light" panose="020B0304020202020204" pitchFamily="34" charset="0"/>
              </a:rPr>
              <a:t>Tamara Broderick: Variational Bayes and Beyond: Bayesian Inference for Big Data (ICML 2018 tutorial) (2018). YouTube video, added by Steven Van </a:t>
            </a:r>
            <a:r>
              <a:rPr lang="en-US" b="0" i="0" dirty="0" err="1">
                <a:effectLst/>
                <a:latin typeface="Arial Nova Light" panose="020B0304020202020204" pitchFamily="34" charset="0"/>
              </a:rPr>
              <a:t>Vaerenbergh</a:t>
            </a:r>
            <a:r>
              <a:rPr lang="en-US" dirty="0">
                <a:latin typeface="Arial Nova Light" panose="020B0304020202020204" pitchFamily="34" charset="0"/>
              </a:rPr>
              <a:t> [online]. Available: </a:t>
            </a:r>
            <a:r>
              <a:rPr lang="en-US" dirty="0">
                <a:latin typeface="Arial Nova Light" panose="020B0304020202020204" pitchFamily="34" charset="0"/>
                <a:hlinkClick r:id="rId5"/>
              </a:rPr>
              <a:t>https://www.youtube.com/watch?v=Moo4-KR5qNg&amp;t=1502s&amp;ab_channel=StevenVanVaerenbergh</a:t>
            </a:r>
            <a:r>
              <a:rPr lang="en-US" dirty="0">
                <a:latin typeface="Arial Nova Light" panose="020B0304020202020204" pitchFamily="34" charset="0"/>
              </a:rPr>
              <a:t>   </a:t>
            </a:r>
            <a:br>
              <a:rPr lang="en-US" b="0" i="0" dirty="0">
                <a:solidFill>
                  <a:srgbClr val="000000"/>
                </a:solidFill>
                <a:effectLst/>
                <a:latin typeface="Arial Nova Light" panose="020B0304020202020204" pitchFamily="34" charset="0"/>
              </a:rPr>
            </a:br>
            <a:endParaRPr lang="en-US" dirty="0">
              <a:latin typeface="Arial Nova Light" panose="020B0304020202020204" pitchFamily="34" charset="0"/>
            </a:endParaRPr>
          </a:p>
          <a:p>
            <a:pPr>
              <a:lnSpc>
                <a:spcPct val="100000"/>
              </a:lnSpc>
            </a:pPr>
            <a:endParaRPr lang="en-AU" dirty="0">
              <a:latin typeface="Arial Nova Light" panose="020B0304020202020204" pitchFamily="34" charset="0"/>
            </a:endParaRPr>
          </a:p>
          <a:p>
            <a:pPr>
              <a:lnSpc>
                <a:spcPct val="100000"/>
              </a:lnSpc>
            </a:pPr>
            <a:endParaRPr lang="en-AU" dirty="0">
              <a:latin typeface="Arial Nova Light" panose="020B0304020202020204" pitchFamily="34" charset="0"/>
            </a:endParaRPr>
          </a:p>
          <a:p>
            <a:pPr>
              <a:lnSpc>
                <a:spcPct val="100000"/>
              </a:lnSpc>
            </a:pPr>
            <a:endParaRPr lang="en-AU" dirty="0">
              <a:latin typeface="Arial Nova Light" panose="020B0304020202020204" pitchFamily="34" charset="0"/>
            </a:endParaRPr>
          </a:p>
          <a:p>
            <a:pPr>
              <a:lnSpc>
                <a:spcPct val="100000"/>
              </a:lnSpc>
            </a:pPr>
            <a:endParaRPr lang="en-AU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06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4793"/>
            <a:ext cx="8229600" cy="923027"/>
          </a:xfrm>
        </p:spPr>
        <p:txBody>
          <a:bodyPr>
            <a:normAutofit/>
          </a:bodyPr>
          <a:lstStyle/>
          <a:p>
            <a:r>
              <a:rPr lang="en-AU" dirty="0">
                <a:latin typeface="Arial Nova Light" panose="020B0304020202020204" pitchFamily="34" charset="0"/>
              </a:rPr>
              <a:t>Example: single-cell RNA-seq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3768"/>
            <a:ext cx="8229600" cy="41476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dirty="0">
                <a:latin typeface="Arial Nova Light" panose="020B0304020202020204" pitchFamily="34" charset="0"/>
              </a:rPr>
              <a:t>Identify underlying biological processes (factors) in gene expression data</a:t>
            </a:r>
          </a:p>
          <a:p>
            <a:pPr>
              <a:lnSpc>
                <a:spcPct val="100000"/>
              </a:lnSpc>
            </a:pPr>
            <a:r>
              <a:rPr lang="en-AU" dirty="0">
                <a:latin typeface="Arial Nova Light" panose="020B0304020202020204" pitchFamily="34" charset="0"/>
              </a:rPr>
              <a:t>How can we form meaningful interpretation?</a:t>
            </a:r>
          </a:p>
          <a:p>
            <a:pPr>
              <a:lnSpc>
                <a:spcPct val="100000"/>
              </a:lnSpc>
            </a:pPr>
            <a:endParaRPr lang="en-AU" dirty="0">
              <a:latin typeface="Arial Nova Light" panose="020B0304020202020204" pitchFamily="34" charset="0"/>
            </a:endParaRPr>
          </a:p>
          <a:p>
            <a:pPr marL="342900" lvl="1" indent="0">
              <a:lnSpc>
                <a:spcPct val="100000"/>
              </a:lnSpc>
              <a:buNone/>
            </a:pPr>
            <a:endParaRPr lang="en-AU" dirty="0">
              <a:latin typeface="Arial Nova Light" panose="020B03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D17E67-C2F8-4150-AD19-F498F1CF754E}"/>
              </a:ext>
            </a:extLst>
          </p:cNvPr>
          <p:cNvSpPr/>
          <p:nvPr/>
        </p:nvSpPr>
        <p:spPr>
          <a:xfrm>
            <a:off x="1651820" y="4113237"/>
            <a:ext cx="1538749" cy="21581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1F019-AFE3-4575-8E45-D83302CEF94E}"/>
              </a:ext>
            </a:extLst>
          </p:cNvPr>
          <p:cNvSpPr txBox="1"/>
          <p:nvPr/>
        </p:nvSpPr>
        <p:spPr>
          <a:xfrm>
            <a:off x="2109021" y="3730947"/>
            <a:ext cx="71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Arial" charset="0"/>
              </a:rPr>
              <a:t>cells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4BC96-4550-4F3B-90B7-AF37F6213481}"/>
              </a:ext>
            </a:extLst>
          </p:cNvPr>
          <p:cNvSpPr txBox="1"/>
          <p:nvPr/>
        </p:nvSpPr>
        <p:spPr>
          <a:xfrm>
            <a:off x="769676" y="5007654"/>
            <a:ext cx="88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Arial" charset="0"/>
              </a:rPr>
              <a:t>genes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B13055-FE7D-418B-87C6-1D8EDD0A3FD0}"/>
              </a:ext>
            </a:extLst>
          </p:cNvPr>
          <p:cNvSpPr/>
          <p:nvPr/>
        </p:nvSpPr>
        <p:spPr>
          <a:xfrm>
            <a:off x="5066908" y="4113237"/>
            <a:ext cx="717817" cy="2158166"/>
          </a:xfrm>
          <a:prstGeom prst="rect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544992-5411-4CB1-8B5D-1BEEB184D97C}"/>
                  </a:ext>
                </a:extLst>
              </p:cNvPr>
              <p:cNvSpPr txBox="1"/>
              <p:nvPr/>
            </p:nvSpPr>
            <p:spPr>
              <a:xfrm>
                <a:off x="3388775" y="4957565"/>
                <a:ext cx="6390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544992-5411-4CB1-8B5D-1BEEB184D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775" y="4957565"/>
                <a:ext cx="63909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0246438-5869-4D8A-9EA1-AAB873FFB6B2}"/>
              </a:ext>
            </a:extLst>
          </p:cNvPr>
          <p:cNvSpPr txBox="1"/>
          <p:nvPr/>
        </p:nvSpPr>
        <p:spPr>
          <a:xfrm>
            <a:off x="4762369" y="3743905"/>
            <a:ext cx="132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Arial" charset="0"/>
              </a:rPr>
              <a:t>factors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982F7B-C5EF-48FE-9C7B-83E816E227AD}"/>
              </a:ext>
            </a:extLst>
          </p:cNvPr>
          <p:cNvSpPr txBox="1"/>
          <p:nvPr/>
        </p:nvSpPr>
        <p:spPr>
          <a:xfrm>
            <a:off x="4226078" y="5003732"/>
            <a:ext cx="819431" cy="373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Arial" charset="0"/>
              </a:rPr>
              <a:t>genes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D8A2F7-DC57-4091-8B43-5F1E106D30CB}"/>
              </a:ext>
            </a:extLst>
          </p:cNvPr>
          <p:cNvSpPr/>
          <p:nvPr/>
        </p:nvSpPr>
        <p:spPr>
          <a:xfrm>
            <a:off x="5922154" y="4113237"/>
            <a:ext cx="1538749" cy="516870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rPr>
              <a:t>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72E361-0F86-46FD-8AA9-2A47F9577B1C}"/>
              </a:ext>
            </a:extLst>
          </p:cNvPr>
          <p:cNvSpPr txBox="1"/>
          <p:nvPr/>
        </p:nvSpPr>
        <p:spPr>
          <a:xfrm>
            <a:off x="6382628" y="3748785"/>
            <a:ext cx="64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Arial" charset="0"/>
              </a:rPr>
              <a:t>cells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EEA535-4368-42DF-AEA3-C8E44C1A20CE}"/>
              </a:ext>
            </a:extLst>
          </p:cNvPr>
          <p:cNvSpPr txBox="1"/>
          <p:nvPr/>
        </p:nvSpPr>
        <p:spPr>
          <a:xfrm>
            <a:off x="7460902" y="4187006"/>
            <a:ext cx="122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Arial" charset="0"/>
              </a:rPr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68550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4793"/>
            <a:ext cx="8229600" cy="923027"/>
          </a:xfrm>
        </p:spPr>
        <p:txBody>
          <a:bodyPr>
            <a:normAutofit/>
          </a:bodyPr>
          <a:lstStyle/>
          <a:p>
            <a:r>
              <a:rPr lang="en-AU" dirty="0">
                <a:latin typeface="Arial Nova Light" panose="020B0304020202020204" pitchFamily="34" charset="0"/>
              </a:rPr>
              <a:t>Sparse NMF (S-NMF)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23767"/>
                <a:ext cx="8229600" cy="228944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AU" dirty="0">
                    <a:latin typeface="Arial Nova Light" panose="020B0304020202020204" pitchFamily="34" charset="0"/>
                  </a:rPr>
                  <a:t>Binary mask </a:t>
                </a:r>
                <a:r>
                  <a:rPr lang="en-AU" b="1" dirty="0">
                    <a:latin typeface="Arial Nova Light" panose="020B0304020202020204" pitchFamily="34" charset="0"/>
                  </a:rPr>
                  <a:t>S</a:t>
                </a:r>
                <a:r>
                  <a:rPr lang="en-AU" b="1" baseline="30000" dirty="0">
                    <a:latin typeface="Arial Nova Light" panose="020B0304020202020204" pitchFamily="34" charset="0"/>
                  </a:rPr>
                  <a:t>H</a:t>
                </a:r>
                <a:r>
                  <a:rPr lang="en-AU" dirty="0">
                    <a:latin typeface="Arial Nova Light" panose="020B0304020202020204" pitchFamily="34" charset="0"/>
                  </a:rPr>
                  <a:t> imposes sparsity on </a:t>
                </a:r>
                <a:r>
                  <a:rPr lang="en-AU" b="1" dirty="0">
                    <a:latin typeface="Arial Nova Light" panose="020B0304020202020204" pitchFamily="34" charset="0"/>
                  </a:rPr>
                  <a:t>H</a:t>
                </a:r>
                <a:endParaRPr lang="en-AU" b="1" i="1" dirty="0">
                  <a:latin typeface="Arial Nova Light" panose="020B0304020202020204" pitchFamily="34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>
                  <a:latin typeface="Arial Nova Light" panose="020B03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AU" dirty="0">
                    <a:latin typeface="Arial Nova Light" panose="020B0304020202020204" pitchFamily="34" charset="0"/>
                  </a:rPr>
                  <a:t>Idea: factors may only be associated with a fraction of cells </a:t>
                </a:r>
              </a:p>
              <a:p>
                <a:pPr>
                  <a:lnSpc>
                    <a:spcPct val="100000"/>
                  </a:lnSpc>
                </a:pPr>
                <a:r>
                  <a:rPr lang="en-AU" dirty="0">
                    <a:latin typeface="Arial Nova Light" panose="020B0304020202020204" pitchFamily="34" charset="0"/>
                  </a:rPr>
                  <a:t>Liang et al. (2013)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AU" sz="2100" dirty="0">
                  <a:highlight>
                    <a:srgbClr val="FFFF00"/>
                  </a:highlight>
                  <a:latin typeface="Arial Nova Light" panose="020B03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AU" dirty="0">
                  <a:latin typeface="Arial Nova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23767"/>
                <a:ext cx="8229600" cy="2289445"/>
              </a:xfrm>
              <a:blipFill>
                <a:blip r:embed="rId4"/>
                <a:stretch>
                  <a:fillRect l="-741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F9BB40C-F1C4-48E0-905B-18BB791E1F7A}"/>
              </a:ext>
            </a:extLst>
          </p:cNvPr>
          <p:cNvSpPr/>
          <p:nvPr/>
        </p:nvSpPr>
        <p:spPr>
          <a:xfrm>
            <a:off x="1307368" y="4297405"/>
            <a:ext cx="1191749" cy="16714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359CCC-82BF-4399-8771-5038D7AC54F2}"/>
                  </a:ext>
                </a:extLst>
              </p:cNvPr>
              <p:cNvSpPr txBox="1"/>
              <p:nvPr/>
            </p:nvSpPr>
            <p:spPr>
              <a:xfrm>
                <a:off x="2508486" y="4933090"/>
                <a:ext cx="4949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359CCC-82BF-4399-8771-5038D7AC5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486" y="4933090"/>
                <a:ext cx="49497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A943F9B9-0AB7-451A-A02B-5856E721B234}"/>
              </a:ext>
            </a:extLst>
          </p:cNvPr>
          <p:cNvSpPr/>
          <p:nvPr/>
        </p:nvSpPr>
        <p:spPr>
          <a:xfrm>
            <a:off x="7877454" y="4104719"/>
            <a:ext cx="676058" cy="229129"/>
          </a:xfrm>
          <a:prstGeom prst="rect">
            <a:avLst/>
          </a:prstGeom>
          <a:solidFill>
            <a:srgbClr val="FF99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4446C-08B2-4414-9CCF-267ED80CF491}"/>
              </a:ext>
            </a:extLst>
          </p:cNvPr>
          <p:cNvSpPr txBox="1"/>
          <p:nvPr/>
        </p:nvSpPr>
        <p:spPr>
          <a:xfrm>
            <a:off x="476723" y="4954036"/>
            <a:ext cx="1046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Arial" charset="0"/>
              </a:rPr>
              <a:t>features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48D01B-AB9C-43BE-B4FE-F45280AF1E99}"/>
              </a:ext>
            </a:extLst>
          </p:cNvPr>
          <p:cNvSpPr txBox="1"/>
          <p:nvPr/>
        </p:nvSpPr>
        <p:spPr>
          <a:xfrm>
            <a:off x="1520098" y="3991797"/>
            <a:ext cx="1050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Arial" charset="0"/>
              </a:rPr>
              <a:t>samples</a:t>
            </a:r>
          </a:p>
        </p:txBody>
      </p:sp>
      <p:pic>
        <p:nvPicPr>
          <p:cNvPr id="28" name="Picture 27" descr="Shape&#10;&#10;Description automatically generated">
            <a:extLst>
              <a:ext uri="{FF2B5EF4-FFF2-40B4-BE49-F238E27FC236}">
                <a16:creationId xmlns:a16="http://schemas.microsoft.com/office/drawing/2014/main" id="{6EC885BA-5915-4E55-ACE3-38ACC01A69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7454" y="4688140"/>
            <a:ext cx="676059" cy="2291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05863E8-6DFC-40F0-A92F-244243CFC309}"/>
              </a:ext>
            </a:extLst>
          </p:cNvPr>
          <p:cNvSpPr txBox="1"/>
          <p:nvPr/>
        </p:nvSpPr>
        <p:spPr>
          <a:xfrm>
            <a:off x="1737622" y="4943688"/>
            <a:ext cx="29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Arial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8A445C-83B1-4112-8F93-BE3742C009F9}"/>
                  </a:ext>
                </a:extLst>
              </p:cNvPr>
              <p:cNvSpPr txBox="1"/>
              <p:nvPr/>
            </p:nvSpPr>
            <p:spPr>
              <a:xfrm>
                <a:off x="4337587" y="4690430"/>
                <a:ext cx="1162353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H</m:t>
                      </m:r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8A445C-83B1-4112-8F93-BE3742C00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587" y="4690430"/>
                <a:ext cx="1162353" cy="374270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AA9FD1-1E55-4609-BD8F-AE00A8D8DBB7}"/>
                  </a:ext>
                </a:extLst>
              </p:cNvPr>
              <p:cNvSpPr txBox="1"/>
              <p:nvPr/>
            </p:nvSpPr>
            <p:spPr>
              <a:xfrm>
                <a:off x="7743467" y="4337067"/>
                <a:ext cx="1025032" cy="342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H</m:t>
                      </m:r>
                      <m:r>
                        <a:rPr kumimoji="0" 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AA9FD1-1E55-4609-BD8F-AE00A8D8D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467" y="4337067"/>
                <a:ext cx="1025032" cy="342979"/>
              </a:xfrm>
              <a:prstGeom prst="rect">
                <a:avLst/>
              </a:prstGeom>
              <a:blipFill>
                <a:blip r:embed="rId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01D594A-B404-4FC0-ABCF-44613E4BB2D8}"/>
                  </a:ext>
                </a:extLst>
              </p:cNvPr>
              <p:cNvSpPr txBox="1"/>
              <p:nvPr/>
            </p:nvSpPr>
            <p:spPr>
              <a:xfrm>
                <a:off x="3362884" y="5992887"/>
                <a:ext cx="1162353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sup>
                      </m:sSup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01D594A-B404-4FC0-ABCF-44613E4BB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884" y="5992887"/>
                <a:ext cx="1162353" cy="374270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Up 40">
            <a:extLst>
              <a:ext uri="{FF2B5EF4-FFF2-40B4-BE49-F238E27FC236}">
                <a16:creationId xmlns:a16="http://schemas.microsoft.com/office/drawing/2014/main" id="{87AB072A-B836-429B-9B85-71CC5B4F94A7}"/>
              </a:ext>
            </a:extLst>
          </p:cNvPr>
          <p:cNvSpPr/>
          <p:nvPr/>
        </p:nvSpPr>
        <p:spPr>
          <a:xfrm rot="16200000">
            <a:off x="7076390" y="4144552"/>
            <a:ext cx="163976" cy="676057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42" name="Picture 41" descr="A picture containing shoji, building, pink&#10;&#10;Description automatically generated">
            <a:extLst>
              <a:ext uri="{FF2B5EF4-FFF2-40B4-BE49-F238E27FC236}">
                <a16:creationId xmlns:a16="http://schemas.microsoft.com/office/drawing/2014/main" id="{FCBCB9A9-836A-4E8B-97FC-35A7AB44D9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9555" y="4299574"/>
            <a:ext cx="1181145" cy="3950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48FA2FB-53C6-41FE-88C5-B786DDFB0D1A}"/>
              </a:ext>
            </a:extLst>
          </p:cNvPr>
          <p:cNvSpPr txBox="1"/>
          <p:nvPr/>
        </p:nvSpPr>
        <p:spPr>
          <a:xfrm>
            <a:off x="4487204" y="3997816"/>
            <a:ext cx="1037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Arial" charset="0"/>
              </a:rPr>
              <a:t>samples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9359CE-CC21-4B2E-90F6-D1CDBEB5541C}"/>
              </a:ext>
            </a:extLst>
          </p:cNvPr>
          <p:cNvSpPr txBox="1"/>
          <p:nvPr/>
        </p:nvSpPr>
        <p:spPr>
          <a:xfrm>
            <a:off x="5499940" y="4353444"/>
            <a:ext cx="93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Arial" charset="0"/>
              </a:rPr>
              <a:t>factors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60F327-4E04-4F89-B8FC-88EA3483AEDD}"/>
              </a:ext>
            </a:extLst>
          </p:cNvPr>
          <p:cNvSpPr txBox="1"/>
          <p:nvPr/>
        </p:nvSpPr>
        <p:spPr>
          <a:xfrm>
            <a:off x="3555140" y="3991797"/>
            <a:ext cx="93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Arial" charset="0"/>
              </a:rPr>
              <a:t>factors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C761B2-B31F-4BB6-8164-1889A35C9FB8}"/>
              </a:ext>
            </a:extLst>
          </p:cNvPr>
          <p:cNvSpPr txBox="1"/>
          <p:nvPr/>
        </p:nvSpPr>
        <p:spPr>
          <a:xfrm>
            <a:off x="2847382" y="4954036"/>
            <a:ext cx="827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Arial" charset="0"/>
              </a:rPr>
              <a:t>features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D89D430-4FA7-4E24-B826-F70B81B77E40}"/>
              </a:ext>
            </a:extLst>
          </p:cNvPr>
          <p:cNvSpPr/>
          <p:nvPr/>
        </p:nvSpPr>
        <p:spPr>
          <a:xfrm flipH="1">
            <a:off x="3612791" y="4280041"/>
            <a:ext cx="571925" cy="1688848"/>
          </a:xfrm>
          <a:prstGeom prst="rect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30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4793"/>
            <a:ext cx="8229600" cy="923027"/>
          </a:xfrm>
        </p:spPr>
        <p:txBody>
          <a:bodyPr/>
          <a:lstStyle/>
          <a:p>
            <a:r>
              <a:rPr lang="en-AU" dirty="0">
                <a:latin typeface="Arial Nova Light" panose="020B0304020202020204" pitchFamily="34" charset="0"/>
              </a:rPr>
              <a:t>Doubly Sparse NMF (DS-NMF)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23768"/>
                <a:ext cx="8229600" cy="213397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AU" dirty="0">
                    <a:latin typeface="Arial Nova Light" panose="020B0304020202020204" pitchFamily="34" charset="0"/>
                  </a:rPr>
                  <a:t>Additional binary mask </a:t>
                </a:r>
                <a:r>
                  <a:rPr lang="en-AU" b="1" dirty="0">
                    <a:latin typeface="Arial Nova Light" panose="020B0304020202020204" pitchFamily="34" charset="0"/>
                  </a:rPr>
                  <a:t>S</a:t>
                </a:r>
                <a:r>
                  <a:rPr lang="en-AU" b="1" baseline="30000" dirty="0">
                    <a:latin typeface="Arial Nova Light" panose="020B0304020202020204" pitchFamily="34" charset="0"/>
                  </a:rPr>
                  <a:t>W</a:t>
                </a:r>
                <a:r>
                  <a:rPr lang="en-AU" dirty="0">
                    <a:latin typeface="Arial Nova Light" panose="020B0304020202020204" pitchFamily="34" charset="0"/>
                  </a:rPr>
                  <a:t> imposes sparsity on </a:t>
                </a:r>
                <a:r>
                  <a:rPr lang="en-AU" b="1" dirty="0">
                    <a:latin typeface="Arial Nova Light" panose="020B0304020202020204" pitchFamily="34" charset="0"/>
                  </a:rPr>
                  <a:t>W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100" dirty="0">
                  <a:latin typeface="Arial Nova Light" panose="020B03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AU" dirty="0">
                    <a:latin typeface="Arial Nova Light" panose="020B0304020202020204" pitchFamily="34" charset="0"/>
                  </a:rPr>
                  <a:t>Learn from data which factors affect which subset of features and samples</a:t>
                </a:r>
              </a:p>
              <a:p>
                <a:pPr>
                  <a:lnSpc>
                    <a:spcPct val="100000"/>
                  </a:lnSpc>
                </a:pPr>
                <a:endParaRPr lang="en-AU" b="1" dirty="0">
                  <a:latin typeface="Arial Nova Light" panose="020B0304020202020204" pitchFamily="34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AU" sz="2100" dirty="0">
                  <a:latin typeface="Arial Nova Light" panose="020B0304020202020204" pitchFamily="34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AU" sz="2100" dirty="0">
                  <a:latin typeface="Arial Nova Light" panose="020B03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AU" dirty="0">
                  <a:latin typeface="Arial Nova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23768"/>
                <a:ext cx="8229600" cy="2133975"/>
              </a:xfrm>
              <a:blipFill>
                <a:blip r:embed="rId4"/>
                <a:stretch>
                  <a:fillRect l="-741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D2ED51E-AD98-4A82-AD0E-615F88A5CCDC}"/>
              </a:ext>
            </a:extLst>
          </p:cNvPr>
          <p:cNvSpPr/>
          <p:nvPr/>
        </p:nvSpPr>
        <p:spPr>
          <a:xfrm>
            <a:off x="1307368" y="4297405"/>
            <a:ext cx="1191749" cy="16714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AEFE04-70D9-4017-A1C0-45A748AB8485}"/>
                  </a:ext>
                </a:extLst>
              </p:cNvPr>
              <p:cNvSpPr txBox="1"/>
              <p:nvPr/>
            </p:nvSpPr>
            <p:spPr>
              <a:xfrm>
                <a:off x="2508486" y="4933090"/>
                <a:ext cx="4949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AEFE04-70D9-4017-A1C0-45A748AB8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486" y="4933090"/>
                <a:ext cx="49497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AF3CD799-ADC8-4341-87FF-7FFC9BEA7FD0}"/>
              </a:ext>
            </a:extLst>
          </p:cNvPr>
          <p:cNvSpPr/>
          <p:nvPr/>
        </p:nvSpPr>
        <p:spPr>
          <a:xfrm>
            <a:off x="7877454" y="4104719"/>
            <a:ext cx="676058" cy="229129"/>
          </a:xfrm>
          <a:prstGeom prst="rect">
            <a:avLst/>
          </a:prstGeom>
          <a:solidFill>
            <a:srgbClr val="FF99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62527-55EE-4451-9264-08F456CDAC1C}"/>
              </a:ext>
            </a:extLst>
          </p:cNvPr>
          <p:cNvSpPr txBox="1"/>
          <p:nvPr/>
        </p:nvSpPr>
        <p:spPr>
          <a:xfrm>
            <a:off x="476723" y="4954036"/>
            <a:ext cx="1046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Arial" charset="0"/>
              </a:rPr>
              <a:t>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68FEB-F1E9-4938-8E50-C9F128D1E345}"/>
              </a:ext>
            </a:extLst>
          </p:cNvPr>
          <p:cNvSpPr txBox="1"/>
          <p:nvPr/>
        </p:nvSpPr>
        <p:spPr>
          <a:xfrm>
            <a:off x="1520098" y="3991797"/>
            <a:ext cx="1050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Arial" charset="0"/>
              </a:rPr>
              <a:t>samples</a:t>
            </a:r>
          </a:p>
        </p:txBody>
      </p:sp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A4AB07FD-7752-4F91-82F6-A2C33EEB9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7454" y="4688140"/>
            <a:ext cx="676059" cy="2291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579E9C7-CECC-467E-92AD-10EBE68B07E2}"/>
              </a:ext>
            </a:extLst>
          </p:cNvPr>
          <p:cNvSpPr txBox="1"/>
          <p:nvPr/>
        </p:nvSpPr>
        <p:spPr>
          <a:xfrm>
            <a:off x="1737622" y="4943688"/>
            <a:ext cx="29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Arial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10504D2-60A3-4FA8-AD13-FD54A5F92474}"/>
                  </a:ext>
                </a:extLst>
              </p:cNvPr>
              <p:cNvSpPr txBox="1"/>
              <p:nvPr/>
            </p:nvSpPr>
            <p:spPr>
              <a:xfrm>
                <a:off x="4337587" y="4690430"/>
                <a:ext cx="1162353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H</m:t>
                      </m:r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10504D2-60A3-4FA8-AD13-FD54A5F92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587" y="4690430"/>
                <a:ext cx="1162353" cy="374270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DD2E2E-A6F7-4A08-8C52-362208CB717B}"/>
                  </a:ext>
                </a:extLst>
              </p:cNvPr>
              <p:cNvSpPr txBox="1"/>
              <p:nvPr/>
            </p:nvSpPr>
            <p:spPr>
              <a:xfrm>
                <a:off x="7743467" y="4337067"/>
                <a:ext cx="1025032" cy="342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H</m:t>
                      </m:r>
                      <m:r>
                        <a:rPr kumimoji="0" 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DD2E2E-A6F7-4A08-8C52-362208CB7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467" y="4337067"/>
                <a:ext cx="1025032" cy="342979"/>
              </a:xfrm>
              <a:prstGeom prst="rect">
                <a:avLst/>
              </a:prstGeom>
              <a:blipFill>
                <a:blip r:embed="rId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091A9B81-CD23-43FE-BAC1-FBBAF4E347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 flipH="1" flipV="1">
            <a:off x="8267295" y="5409949"/>
            <a:ext cx="340975" cy="10637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7DB8643-9EC4-4EE9-ABCF-8766F5A977D0}"/>
              </a:ext>
            </a:extLst>
          </p:cNvPr>
          <p:cNvSpPr/>
          <p:nvPr/>
        </p:nvSpPr>
        <p:spPr>
          <a:xfrm flipH="1">
            <a:off x="7733635" y="5407993"/>
            <a:ext cx="353797" cy="1063716"/>
          </a:xfrm>
          <a:prstGeom prst="rect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85F85F-5596-4B61-A41C-BDEDC3610B38}"/>
                  </a:ext>
                </a:extLst>
              </p:cNvPr>
              <p:cNvSpPr txBox="1"/>
              <p:nvPr/>
            </p:nvSpPr>
            <p:spPr>
              <a:xfrm>
                <a:off x="3362884" y="5992887"/>
                <a:ext cx="1162353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sup>
                      </m:sSup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85F85F-5596-4B61-A41C-BDEDC3610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884" y="5992887"/>
                <a:ext cx="1162353" cy="374270"/>
              </a:xfrm>
              <a:prstGeom prst="rect">
                <a:avLst/>
              </a:prstGeom>
              <a:blipFill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3AED97-A0CA-46E5-8C9A-1FFD1195D312}"/>
                  </a:ext>
                </a:extLst>
              </p:cNvPr>
              <p:cNvSpPr txBox="1"/>
              <p:nvPr/>
            </p:nvSpPr>
            <p:spPr>
              <a:xfrm flipH="1">
                <a:off x="7631164" y="5064700"/>
                <a:ext cx="1184563" cy="342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W</m:t>
                      </m:r>
                      <m:r>
                        <a:rPr kumimoji="0" 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sup>
                      </m:sSup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3AED97-A0CA-46E5-8C9A-1FFD1195D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1164" y="5064700"/>
                <a:ext cx="1184563" cy="342979"/>
              </a:xfrm>
              <a:prstGeom prst="rect">
                <a:avLst/>
              </a:prstGeom>
              <a:blipFill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row: Up 35">
            <a:extLst>
              <a:ext uri="{FF2B5EF4-FFF2-40B4-BE49-F238E27FC236}">
                <a16:creationId xmlns:a16="http://schemas.microsoft.com/office/drawing/2014/main" id="{1CF348E1-BAB0-401F-B44B-EEB9623D3226}"/>
              </a:ext>
            </a:extLst>
          </p:cNvPr>
          <p:cNvSpPr/>
          <p:nvPr/>
        </p:nvSpPr>
        <p:spPr>
          <a:xfrm rot="16200000">
            <a:off x="6058770" y="4173142"/>
            <a:ext cx="163976" cy="2711302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4C3B8A38-0E0F-4782-AD55-332FD15E349E}"/>
              </a:ext>
            </a:extLst>
          </p:cNvPr>
          <p:cNvSpPr/>
          <p:nvPr/>
        </p:nvSpPr>
        <p:spPr>
          <a:xfrm rot="16200000">
            <a:off x="7076390" y="4144552"/>
            <a:ext cx="163976" cy="676057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8" name="Picture 27" descr="A picture containing shoji, building, pink&#10;&#10;Description automatically generated">
            <a:extLst>
              <a:ext uri="{FF2B5EF4-FFF2-40B4-BE49-F238E27FC236}">
                <a16:creationId xmlns:a16="http://schemas.microsoft.com/office/drawing/2014/main" id="{93A18ABD-4140-4A5C-8246-8DC5CF5AF1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99555" y="4299574"/>
            <a:ext cx="1181145" cy="3950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9" name="Picture 28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3AED9310-2D1C-497C-AB39-E2D13D072D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17941" y="4297402"/>
            <a:ext cx="552687" cy="16714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309119C-1707-479A-B84D-A33F62AC71B3}"/>
              </a:ext>
            </a:extLst>
          </p:cNvPr>
          <p:cNvSpPr txBox="1"/>
          <p:nvPr/>
        </p:nvSpPr>
        <p:spPr>
          <a:xfrm>
            <a:off x="4487204" y="3997816"/>
            <a:ext cx="1037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Arial" charset="0"/>
              </a:rPr>
              <a:t>samples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C4E24C-D210-4150-80BA-364ABD9FF4A3}"/>
              </a:ext>
            </a:extLst>
          </p:cNvPr>
          <p:cNvSpPr txBox="1"/>
          <p:nvPr/>
        </p:nvSpPr>
        <p:spPr>
          <a:xfrm>
            <a:off x="5499940" y="4353444"/>
            <a:ext cx="93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Arial" charset="0"/>
              </a:rPr>
              <a:t>factors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223D23-4F09-49CF-B040-8ACE8E6A885D}"/>
              </a:ext>
            </a:extLst>
          </p:cNvPr>
          <p:cNvSpPr txBox="1"/>
          <p:nvPr/>
        </p:nvSpPr>
        <p:spPr>
          <a:xfrm>
            <a:off x="3555140" y="3991797"/>
            <a:ext cx="93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Arial" charset="0"/>
              </a:rPr>
              <a:t>factors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F4AF7C-AFCA-4F50-B8D1-C8C8ADC4F97C}"/>
              </a:ext>
            </a:extLst>
          </p:cNvPr>
          <p:cNvSpPr txBox="1"/>
          <p:nvPr/>
        </p:nvSpPr>
        <p:spPr>
          <a:xfrm>
            <a:off x="2847382" y="4954036"/>
            <a:ext cx="827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Arial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10977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4793"/>
            <a:ext cx="8229600" cy="923027"/>
          </a:xfrm>
        </p:spPr>
        <p:txBody>
          <a:bodyPr/>
          <a:lstStyle/>
          <a:p>
            <a:r>
              <a:rPr lang="en-AU" dirty="0">
                <a:latin typeface="Arial Nova Light" panose="020B0304020202020204" pitchFamily="34" charset="0"/>
              </a:rPr>
              <a:t>Bayesian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23768"/>
                <a:ext cx="8229600" cy="4147636"/>
              </a:xfrm>
            </p:spPr>
            <p:txBody>
              <a:bodyPr/>
              <a:lstStyle/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AU" dirty="0">
                  <a:latin typeface="Arial Nova Light" panose="020B0304020202020204" pitchFamily="34" charset="0"/>
                </a:endParaRPr>
              </a:p>
              <a:p>
                <a:endParaRPr lang="en-AU" dirty="0">
                  <a:latin typeface="Arial Nova Light" panose="020B0304020202020204" pitchFamily="34" charset="0"/>
                </a:endParaRPr>
              </a:p>
              <a:p>
                <a:endParaRPr lang="en-AU" dirty="0">
                  <a:latin typeface="Arial Nova Light" panose="020B0304020202020204" pitchFamily="34" charset="0"/>
                </a:endParaRPr>
              </a:p>
              <a:p>
                <a:r>
                  <a:rPr lang="en-AU" dirty="0">
                    <a:latin typeface="Arial Nova Light" panose="020B0304020202020204" pitchFamily="34" charset="0"/>
                  </a:rPr>
                  <a:t>Posterior is typically intractable to compute</a:t>
                </a:r>
              </a:p>
              <a:p>
                <a:pPr>
                  <a:lnSpc>
                    <a:spcPct val="100000"/>
                  </a:lnSpc>
                </a:pPr>
                <a:r>
                  <a:rPr lang="en-AU" dirty="0">
                    <a:latin typeface="Arial Nova Light" panose="020B0304020202020204" pitchFamily="34" charset="0"/>
                  </a:rPr>
                  <a:t>Resort to approximate methods like Markov Chain Monte Carlo (MCMC) or </a:t>
                </a:r>
                <a:r>
                  <a:rPr lang="en-AU" b="1" dirty="0">
                    <a:latin typeface="Arial Nova Light" panose="020B0304020202020204" pitchFamily="34" charset="0"/>
                  </a:rPr>
                  <a:t>Variational Inference (VI)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23768"/>
                <a:ext cx="8229600" cy="4147636"/>
              </a:xfrm>
              <a:blipFill>
                <a:blip r:embed="rId4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450A4D1-0E82-402C-BF6A-16B65163C3CD}"/>
              </a:ext>
            </a:extLst>
          </p:cNvPr>
          <p:cNvSpPr txBox="1"/>
          <p:nvPr/>
        </p:nvSpPr>
        <p:spPr>
          <a:xfrm>
            <a:off x="876300" y="2752725"/>
            <a:ext cx="132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  <a:latin typeface="Arial Nova Light" panose="020B0304020202020204" pitchFamily="34" charset="0"/>
              </a:rPr>
              <a:t>posterior</a:t>
            </a:r>
          </a:p>
          <a:p>
            <a:r>
              <a:rPr lang="en-US" dirty="0">
                <a:solidFill>
                  <a:srgbClr val="0070C0"/>
                </a:solidFill>
                <a:latin typeface="Arial Nova Light" panose="020B0304020202020204" pitchFamily="34" charset="0"/>
              </a:rPr>
              <a:t>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4B165B-B23C-45F4-B9B8-DE800C9D1889}"/>
              </a:ext>
            </a:extLst>
          </p:cNvPr>
          <p:cNvSpPr txBox="1"/>
          <p:nvPr/>
        </p:nvSpPr>
        <p:spPr>
          <a:xfrm>
            <a:off x="3962399" y="3512582"/>
            <a:ext cx="224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 Nova Light" panose="020B0304020202020204" pitchFamily="34" charset="0"/>
              </a:rPr>
              <a:t>marginal probability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CB746F-092A-4B51-A1E7-97A641D082AA}"/>
              </a:ext>
            </a:extLst>
          </p:cNvPr>
          <p:cNvSpPr txBox="1"/>
          <p:nvPr/>
        </p:nvSpPr>
        <p:spPr>
          <a:xfrm>
            <a:off x="3048000" y="2243307"/>
            <a:ext cx="509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Nova Light" panose="020B0304020202020204" pitchFamily="34" charset="0"/>
              </a:rPr>
              <a:t>Joint probability       likelihood   prior</a:t>
            </a:r>
          </a:p>
        </p:txBody>
      </p:sp>
    </p:spTree>
    <p:extLst>
      <p:ext uri="{BB962C8B-B14F-4D97-AF65-F5344CB8AC3E}">
        <p14:creationId xmlns:p14="http://schemas.microsoft.com/office/powerpoint/2010/main" val="400243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4793"/>
            <a:ext cx="8229600" cy="923027"/>
          </a:xfrm>
        </p:spPr>
        <p:txBody>
          <a:bodyPr/>
          <a:lstStyle/>
          <a:p>
            <a:r>
              <a:rPr lang="en-AU" dirty="0">
                <a:latin typeface="Arial Nova Light" panose="020B0304020202020204" pitchFamily="34" charset="0"/>
              </a:rPr>
              <a:t>Variational Inference (VI)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23768"/>
                <a:ext cx="8229600" cy="414763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AU" dirty="0">
                    <a:latin typeface="Arial Nova Light" panose="020B0304020202020204" pitchFamily="34" charset="0"/>
                  </a:rPr>
                  <a:t>Approximate the posterior distribution with ‘</a:t>
                </a:r>
                <a:r>
                  <a:rPr lang="en-AU" b="1" dirty="0">
                    <a:latin typeface="Arial Nova Light" panose="020B0304020202020204" pitchFamily="34" charset="0"/>
                  </a:rPr>
                  <a:t>closest</a:t>
                </a:r>
                <a:r>
                  <a:rPr lang="en-AU" dirty="0">
                    <a:latin typeface="Arial Nova Light" panose="020B0304020202020204" pitchFamily="34" charset="0"/>
                  </a:rPr>
                  <a:t>’ variational distribution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AU" b="1" dirty="0">
                    <a:latin typeface="Arial Nova Light" panose="020B0304020202020204" pitchFamily="34" charset="0"/>
                  </a:rPr>
                  <a:t> </a:t>
                </a:r>
                <a:r>
                  <a:rPr lang="en-AU" dirty="0">
                    <a:latin typeface="Arial Nova Light" panose="020B0304020202020204" pitchFamily="34" charset="0"/>
                  </a:rPr>
                  <a:t>from a ‘</a:t>
                </a:r>
                <a:r>
                  <a:rPr lang="en-AU" b="1" dirty="0">
                    <a:latin typeface="Arial Nova Light" panose="020B0304020202020204" pitchFamily="34" charset="0"/>
                  </a:rPr>
                  <a:t>nice</a:t>
                </a:r>
                <a:r>
                  <a:rPr lang="en-AU" dirty="0">
                    <a:latin typeface="Arial Nova Light" panose="020B0304020202020204" pitchFamily="34" charset="0"/>
                  </a:rPr>
                  <a:t>’ family of distributions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AU" sz="1500" dirty="0">
                  <a:latin typeface="Arial Nova Light" panose="020B03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q</m:t>
                          </m:r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Q</m:t>
                          </m:r>
                        </m:sub>
                      </m:sSub>
                      <m:r>
                        <a:rPr lang="en-US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𝑲𝑳</m:t>
                      </m:r>
                      <m:d>
                        <m:dPr>
                          <m:ctrlPr>
                            <a:rPr lang="en-US" b="1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| </m:t>
                          </m:r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b="1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e>
                              <m:r>
                                <a:rPr lang="en-US" b="1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b="1" i="1" dirty="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</a:br>
                <a:endParaRPr lang="en-AU" dirty="0">
                  <a:latin typeface="Arial Nova Light" panose="020B03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AU" sz="1500" dirty="0">
                  <a:latin typeface="Arial Nova Light" panose="020B03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AU" dirty="0">
                    <a:latin typeface="Arial Nova Light" panose="020B0304020202020204" pitchFamily="34" charset="0"/>
                  </a:rPr>
                  <a:t>Equivalent to maximising the </a:t>
                </a:r>
                <a:r>
                  <a:rPr lang="en-AU" i="1" dirty="0">
                    <a:latin typeface="Arial Nova Light" panose="020B0304020202020204" pitchFamily="34" charset="0"/>
                  </a:rPr>
                  <a:t>Evidence Lower                                       Bound (ELBO)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AU" sz="1500" i="1" dirty="0">
                  <a:latin typeface="Arial Nova Light" panose="020B03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ELBO</m:t>
                      </m:r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AU" i="1" dirty="0">
                  <a:latin typeface="Arial Nova Light" panose="020B03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AU" dirty="0">
                  <a:latin typeface="Arial Nova Light" panose="020B03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AU" b="1" dirty="0">
                  <a:latin typeface="Arial Nova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23768"/>
                <a:ext cx="8229600" cy="4147636"/>
              </a:xfrm>
              <a:blipFill>
                <a:blip r:embed="rId4"/>
                <a:stretch>
                  <a:fillRect l="-741" t="-881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8E75067-E6F3-4ABB-9BFB-3060310F1C82}"/>
              </a:ext>
            </a:extLst>
          </p:cNvPr>
          <p:cNvGrpSpPr/>
          <p:nvPr/>
        </p:nvGrpSpPr>
        <p:grpSpPr>
          <a:xfrm>
            <a:off x="6177715" y="3723366"/>
            <a:ext cx="2744337" cy="2415398"/>
            <a:chOff x="6177715" y="3517490"/>
            <a:chExt cx="2744337" cy="2415398"/>
          </a:xfrm>
        </p:grpSpPr>
        <p:pic>
          <p:nvPicPr>
            <p:cNvPr id="10" name="Picture 9" descr="Diagram&#10;&#10;Description automatically generated">
              <a:extLst>
                <a:ext uri="{FF2B5EF4-FFF2-40B4-BE49-F238E27FC236}">
                  <a16:creationId xmlns:a16="http://schemas.microsoft.com/office/drawing/2014/main" id="{0CA17282-E9EF-4D1F-B357-23B1D88E0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7715" y="3517490"/>
              <a:ext cx="2672125" cy="210762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7B3B52-3EC5-4F3A-B041-862B0195463B}"/>
                </a:ext>
              </a:extLst>
            </p:cNvPr>
            <p:cNvSpPr txBox="1"/>
            <p:nvPr/>
          </p:nvSpPr>
          <p:spPr>
            <a:xfrm>
              <a:off x="7337924" y="5625111"/>
              <a:ext cx="1584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 Nova Light" panose="020B0304020202020204" pitchFamily="34" charset="0"/>
                </a:rPr>
                <a:t>Source: Broderick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87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4793"/>
            <a:ext cx="8229600" cy="923027"/>
          </a:xfrm>
        </p:spPr>
        <p:txBody>
          <a:bodyPr/>
          <a:lstStyle/>
          <a:p>
            <a:r>
              <a:rPr lang="en-AU" dirty="0">
                <a:latin typeface="Arial Nova Light" panose="020B0304020202020204" pitchFamily="34" charset="0"/>
              </a:rPr>
              <a:t>Variational Inference (VI)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3768"/>
            <a:ext cx="8229600" cy="41476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dirty="0">
                <a:latin typeface="Arial Nova Light" panose="020B0304020202020204" pitchFamily="34" charset="0"/>
              </a:rPr>
              <a:t>Common choice for family </a:t>
            </a:r>
            <a:r>
              <a:rPr lang="en-AU" b="1" dirty="0">
                <a:latin typeface="Arial Nova Light" panose="020B0304020202020204" pitchFamily="34" charset="0"/>
              </a:rPr>
              <a:t>Q</a:t>
            </a:r>
            <a:r>
              <a:rPr lang="en-AU" dirty="0">
                <a:latin typeface="Arial Nova Light" panose="020B0304020202020204" pitchFamily="34" charset="0"/>
              </a:rPr>
              <a:t>: mean-field variational family</a:t>
            </a:r>
          </a:p>
          <a:p>
            <a:pPr lvl="1">
              <a:lnSpc>
                <a:spcPct val="100000"/>
              </a:lnSpc>
            </a:pPr>
            <a:r>
              <a:rPr lang="en-AU" dirty="0">
                <a:latin typeface="Arial Nova Light" panose="020B0304020202020204" pitchFamily="34" charset="0"/>
              </a:rPr>
              <a:t>Assumption: independence of parameters in variational distribution</a:t>
            </a:r>
          </a:p>
          <a:p>
            <a:pPr>
              <a:lnSpc>
                <a:spcPct val="100000"/>
              </a:lnSpc>
            </a:pPr>
            <a:r>
              <a:rPr lang="en-AU" dirty="0">
                <a:latin typeface="Arial Nova Light" panose="020B0304020202020204" pitchFamily="34" charset="0"/>
              </a:rPr>
              <a:t>Enables tractable, often closed-form iterative optimisation</a:t>
            </a:r>
          </a:p>
          <a:p>
            <a:pPr marL="0" indent="0">
              <a:lnSpc>
                <a:spcPct val="100000"/>
              </a:lnSpc>
              <a:buNone/>
            </a:pPr>
            <a:endParaRPr lang="en-AU" dirty="0">
              <a:latin typeface="Arial Nova Light" panose="020B03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AU" b="1" dirty="0">
              <a:latin typeface="Arial Nova Light" panose="020B03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1DADBF-0F24-4F55-A452-F906A1C60684}"/>
              </a:ext>
            </a:extLst>
          </p:cNvPr>
          <p:cNvGrpSpPr/>
          <p:nvPr/>
        </p:nvGrpSpPr>
        <p:grpSpPr>
          <a:xfrm>
            <a:off x="6177715" y="3723366"/>
            <a:ext cx="2744337" cy="2415398"/>
            <a:chOff x="6177715" y="3517490"/>
            <a:chExt cx="2744337" cy="2415398"/>
          </a:xfrm>
        </p:grpSpPr>
        <p:pic>
          <p:nvPicPr>
            <p:cNvPr id="10" name="Picture 9" descr="Diagram&#10;&#10;Description automatically generated">
              <a:extLst>
                <a:ext uri="{FF2B5EF4-FFF2-40B4-BE49-F238E27FC236}">
                  <a16:creationId xmlns:a16="http://schemas.microsoft.com/office/drawing/2014/main" id="{95B7614B-348A-4E8A-8583-B59B365A7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7715" y="3517490"/>
              <a:ext cx="2672125" cy="210762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109ED1-E76A-4F7C-BBD7-78CF7BEAC974}"/>
                </a:ext>
              </a:extLst>
            </p:cNvPr>
            <p:cNvSpPr txBox="1"/>
            <p:nvPr/>
          </p:nvSpPr>
          <p:spPr>
            <a:xfrm>
              <a:off x="7337924" y="5625111"/>
              <a:ext cx="1584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 Nova Light" panose="020B0304020202020204" pitchFamily="34" charset="0"/>
                </a:rPr>
                <a:t>Source: Broderick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22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4793"/>
            <a:ext cx="8229600" cy="923027"/>
          </a:xfrm>
        </p:spPr>
        <p:txBody>
          <a:bodyPr/>
          <a:lstStyle/>
          <a:p>
            <a:r>
              <a:rPr lang="en-AU" dirty="0">
                <a:latin typeface="Arial Nova Light" panose="020B0304020202020204" pitchFamily="34" charset="0"/>
              </a:rPr>
              <a:t>DS-NMF with VI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23768"/>
                <a:ext cx="8229600" cy="4147636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100" dirty="0">
                  <a:latin typeface="Arial Nova Light" panose="020B03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AU" dirty="0">
                  <a:latin typeface="Arial Nova Light" panose="020B03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AU" dirty="0">
                    <a:latin typeface="Arial Nova Light" panose="020B0304020202020204" pitchFamily="34" charset="0"/>
                  </a:rPr>
                  <a:t>Independence assumed between W and S</a:t>
                </a:r>
                <a:r>
                  <a:rPr lang="en-AU" baseline="30000" dirty="0">
                    <a:latin typeface="Arial Nova Light" panose="020B0304020202020204" pitchFamily="34" charset="0"/>
                  </a:rPr>
                  <a:t>W</a:t>
                </a:r>
                <a:r>
                  <a:rPr lang="en-AU" dirty="0">
                    <a:latin typeface="Arial Nova Light" panose="020B0304020202020204" pitchFamily="34" charset="0"/>
                  </a:rPr>
                  <a:t>, H and S</a:t>
                </a:r>
                <a:r>
                  <a:rPr lang="en-AU" baseline="30000" dirty="0">
                    <a:latin typeface="Arial Nova Light" panose="020B0304020202020204" pitchFamily="34" charset="0"/>
                  </a:rPr>
                  <a:t>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23768"/>
                <a:ext cx="8229600" cy="4147636"/>
              </a:xfrm>
              <a:blipFill>
                <a:blip r:embed="rId4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4A2165DE-FCF4-4CC0-B8E4-030EA629B4A3}"/>
              </a:ext>
            </a:extLst>
          </p:cNvPr>
          <p:cNvSpPr/>
          <p:nvPr/>
        </p:nvSpPr>
        <p:spPr>
          <a:xfrm>
            <a:off x="1866026" y="4116972"/>
            <a:ext cx="1191749" cy="16714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F5D923-5A33-4A61-9661-E1D5892452BB}"/>
                  </a:ext>
                </a:extLst>
              </p:cNvPr>
              <p:cNvSpPr txBox="1"/>
              <p:nvPr/>
            </p:nvSpPr>
            <p:spPr>
              <a:xfrm>
                <a:off x="3137800" y="4752657"/>
                <a:ext cx="4949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F5D923-5A33-4A61-9661-E1D589245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800" y="4752657"/>
                <a:ext cx="49497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96F9AA6-4B1B-42B4-8BBD-F8B8A3E6E6F3}"/>
              </a:ext>
            </a:extLst>
          </p:cNvPr>
          <p:cNvSpPr/>
          <p:nvPr/>
        </p:nvSpPr>
        <p:spPr>
          <a:xfrm>
            <a:off x="7048917" y="3653921"/>
            <a:ext cx="676058" cy="229129"/>
          </a:xfrm>
          <a:prstGeom prst="rect">
            <a:avLst/>
          </a:prstGeom>
          <a:solidFill>
            <a:srgbClr val="FF99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41ED9C-D9F1-44E7-95FC-7C71DD499219}"/>
              </a:ext>
            </a:extLst>
          </p:cNvPr>
          <p:cNvSpPr txBox="1"/>
          <p:nvPr/>
        </p:nvSpPr>
        <p:spPr>
          <a:xfrm>
            <a:off x="998564" y="4773603"/>
            <a:ext cx="886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Arial" charset="0"/>
              </a:rPr>
              <a:t>features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884B1F-34AF-47B8-BF46-DFA89354DC11}"/>
              </a:ext>
            </a:extLst>
          </p:cNvPr>
          <p:cNvSpPr txBox="1"/>
          <p:nvPr/>
        </p:nvSpPr>
        <p:spPr>
          <a:xfrm>
            <a:off x="2012909" y="3780062"/>
            <a:ext cx="9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Arial" charset="0"/>
              </a:rPr>
              <a:t>samples</a:t>
            </a:r>
          </a:p>
        </p:txBody>
      </p:sp>
      <p:pic>
        <p:nvPicPr>
          <p:cNvPr id="34" name="Picture 33" descr="Shape&#10;&#10;Description automatically generated">
            <a:extLst>
              <a:ext uri="{FF2B5EF4-FFF2-40B4-BE49-F238E27FC236}">
                <a16:creationId xmlns:a16="http://schemas.microsoft.com/office/drawing/2014/main" id="{F34FA568-8754-49DE-8A97-2C11D9C055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8917" y="4237342"/>
            <a:ext cx="676059" cy="2291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3FF001E-A624-43FB-B5BF-8E3AB92AD7BD}"/>
              </a:ext>
            </a:extLst>
          </p:cNvPr>
          <p:cNvSpPr txBox="1"/>
          <p:nvPr/>
        </p:nvSpPr>
        <p:spPr>
          <a:xfrm>
            <a:off x="2296280" y="4767906"/>
            <a:ext cx="29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Arial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D5D12E2-C622-4164-ADA9-3AA922C2C25C}"/>
                  </a:ext>
                </a:extLst>
              </p:cNvPr>
              <p:cNvSpPr txBox="1"/>
              <p:nvPr/>
            </p:nvSpPr>
            <p:spPr>
              <a:xfrm>
                <a:off x="4466934" y="4509997"/>
                <a:ext cx="1162353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𝐇</m:t>
                      </m:r>
                      <m:r>
                        <a:rPr kumimoji="0" 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e>
                        <m:sup>
                          <m:r>
                            <a:rPr kumimoji="0" lang="en-US" sz="1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sup>
                      </m:sSup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D5D12E2-C622-4164-ADA9-3AA922C2C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934" y="4509997"/>
                <a:ext cx="1162353" cy="374270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48C7FF-D3A2-4199-8862-2DEA5F2BDEFB}"/>
                  </a:ext>
                </a:extLst>
              </p:cNvPr>
              <p:cNvSpPr txBox="1"/>
              <p:nvPr/>
            </p:nvSpPr>
            <p:spPr>
              <a:xfrm>
                <a:off x="6914930" y="3886269"/>
                <a:ext cx="1025032" cy="342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𝐇</m:t>
                      </m:r>
                      <m:r>
                        <a:rPr kumimoji="0" lang="en-US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6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e>
                        <m:sup>
                          <m:r>
                            <a:rPr kumimoji="0" lang="en-US" sz="16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sup>
                      </m:sSup>
                    </m:oMath>
                  </m:oMathPara>
                </a14:m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48C7FF-D3A2-4199-8862-2DEA5F2BD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930" y="3886269"/>
                <a:ext cx="1025032" cy="342979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A422E17E-6162-42DD-B808-E50F3A0D5184}"/>
              </a:ext>
            </a:extLst>
          </p:cNvPr>
          <p:cNvSpPr/>
          <p:nvPr/>
        </p:nvSpPr>
        <p:spPr>
          <a:xfrm flipH="1">
            <a:off x="6905098" y="5046246"/>
            <a:ext cx="353797" cy="1063716"/>
          </a:xfrm>
          <a:prstGeom prst="rect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02D30CE-29A7-4FD2-A947-268F152CE211}"/>
                  </a:ext>
                </a:extLst>
              </p:cNvPr>
              <p:cNvSpPr txBox="1"/>
              <p:nvPr/>
            </p:nvSpPr>
            <p:spPr>
              <a:xfrm>
                <a:off x="3492231" y="5812454"/>
                <a:ext cx="1162353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  <m:r>
                        <a:rPr kumimoji="0" 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e>
                        <m:sup>
                          <m:r>
                            <a:rPr kumimoji="0" lang="en-US" sz="1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𝐖</m:t>
                          </m:r>
                        </m:sup>
                      </m:sSup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02D30CE-29A7-4FD2-A947-268F152CE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231" y="5812454"/>
                <a:ext cx="1162353" cy="374270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14B535-B679-45DE-B4D6-F1FE220F4D91}"/>
                  </a:ext>
                </a:extLst>
              </p:cNvPr>
              <p:cNvSpPr txBox="1"/>
              <p:nvPr/>
            </p:nvSpPr>
            <p:spPr>
              <a:xfrm flipH="1">
                <a:off x="6802627" y="4702953"/>
                <a:ext cx="1184563" cy="342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𝐖</m:t>
                      </m:r>
                      <m:r>
                        <a:rPr kumimoji="0" lang="en-US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6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e>
                        <m:sup>
                          <m:r>
                            <a:rPr kumimoji="0" lang="en-US" sz="16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𝐖</m:t>
                          </m:r>
                        </m:sup>
                      </m:sSup>
                    </m:oMath>
                  </m:oMathPara>
                </a14:m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14B535-B679-45DE-B4D6-F1FE220F4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02627" y="4702953"/>
                <a:ext cx="1184563" cy="342979"/>
              </a:xfrm>
              <a:prstGeom prst="rect">
                <a:avLst/>
              </a:prstGeom>
              <a:blipFill>
                <a:blip r:embed="rId10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 descr="A picture containing shoji, building, pink&#10;&#10;Description automatically generated">
            <a:extLst>
              <a:ext uri="{FF2B5EF4-FFF2-40B4-BE49-F238E27FC236}">
                <a16:creationId xmlns:a16="http://schemas.microsoft.com/office/drawing/2014/main" id="{9BD1F66A-0DF9-4967-8AD9-C08EFDFD4D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31355" y="4118616"/>
            <a:ext cx="1181145" cy="3950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EB57C92B-8BCD-4527-90EC-C1242738B6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33569" y="4112265"/>
            <a:ext cx="552687" cy="16714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0" name="Picture 19" descr="A picture containing logo&#10;&#10;Description automatically generated">
            <a:extLst>
              <a:ext uri="{FF2B5EF4-FFF2-40B4-BE49-F238E27FC236}">
                <a16:creationId xmlns:a16="http://schemas.microsoft.com/office/drawing/2014/main" id="{D0ACDEAB-C6CA-4F80-9439-E829FC12F4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 flipH="1" flipV="1">
            <a:off x="7438758" y="5048202"/>
            <a:ext cx="340975" cy="10637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099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rgbClr val="FFFFFF"/>
      </a:lt1>
      <a:dk2>
        <a:srgbClr val="182D5D"/>
      </a:dk2>
      <a:lt2>
        <a:srgbClr val="E7E6E6"/>
      </a:lt2>
      <a:accent1>
        <a:srgbClr val="009A93"/>
      </a:accent1>
      <a:accent2>
        <a:srgbClr val="F3F6D3"/>
      </a:accent2>
      <a:accent3>
        <a:srgbClr val="CEECEA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5384</TotalTime>
  <Words>1536</Words>
  <Application>Microsoft Office PowerPoint</Application>
  <PresentationFormat>On-screen Show (4:3)</PresentationFormat>
  <Paragraphs>264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Nova Light</vt:lpstr>
      <vt:lpstr>Calibri</vt:lpstr>
      <vt:lpstr>Cambria Math</vt:lpstr>
      <vt:lpstr>Office Theme</vt:lpstr>
      <vt:lpstr>Variational Inference for Bayesian Nonnegative Matrix Factorisation  Gyu Hwan Park Supervised by Heejung Shim University of Melbourne</vt:lpstr>
      <vt:lpstr>Nonnegative Matrix Factorisation (NMF)</vt:lpstr>
      <vt:lpstr>Example: single-cell RNA-seq data</vt:lpstr>
      <vt:lpstr>Sparse NMF (S-NMF)</vt:lpstr>
      <vt:lpstr>Doubly Sparse NMF (DS-NMF) </vt:lpstr>
      <vt:lpstr>Bayesian inference</vt:lpstr>
      <vt:lpstr>Variational Inference (VI)</vt:lpstr>
      <vt:lpstr>Variational Inference (VI)</vt:lpstr>
      <vt:lpstr>DS-NMF with VI</vt:lpstr>
      <vt:lpstr>DS-NMF with Structured Stochastic VI (DSSVI)</vt:lpstr>
      <vt:lpstr>Simulation study</vt:lpstr>
      <vt:lpstr>Simulated dataset</vt:lpstr>
      <vt:lpstr>DSSVI: Capturing sparsity in SW</vt:lpstr>
      <vt:lpstr>DSSVI: Estimated SW</vt:lpstr>
      <vt:lpstr>Estimation of sparse factor loadings</vt:lpstr>
      <vt:lpstr>Estimation of sparse factor loadings</vt:lpstr>
      <vt:lpstr>Discussion</vt:lpstr>
      <vt:lpstr>Next steps</vt:lpstr>
      <vt:lpstr>Conclusion</vt:lpstr>
      <vt:lpstr>References</vt:lpstr>
    </vt:vector>
  </TitlesOfParts>
  <Company>AMSI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  Project title University Supervisor</dc:title>
  <dc:creator>jo wilson</dc:creator>
  <cp:lastModifiedBy>Gyu Hwan Park</cp:lastModifiedBy>
  <cp:revision>955</cp:revision>
  <dcterms:created xsi:type="dcterms:W3CDTF">2012-11-28T05:35:13Z</dcterms:created>
  <dcterms:modified xsi:type="dcterms:W3CDTF">2021-03-02T00:33:02Z</dcterms:modified>
</cp:coreProperties>
</file>