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01"/>
    <a:srgbClr val="9CCA7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1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6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9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5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905F-2D29-4436-94D2-97A130801A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0CC91-3F08-413D-925F-0BA3B4B0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hevron 118"/>
          <p:cNvSpPr/>
          <p:nvPr/>
        </p:nvSpPr>
        <p:spPr>
          <a:xfrm>
            <a:off x="1753664" y="444649"/>
            <a:ext cx="1674306" cy="276225"/>
          </a:xfrm>
          <a:prstGeom prst="chevron">
            <a:avLst/>
          </a:prstGeom>
          <a:noFill/>
          <a:ln w="12700">
            <a:solidFill>
              <a:srgbClr val="246B0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Chevron 117"/>
          <p:cNvSpPr/>
          <p:nvPr/>
        </p:nvSpPr>
        <p:spPr>
          <a:xfrm>
            <a:off x="3579840" y="444649"/>
            <a:ext cx="1674306" cy="276225"/>
          </a:xfrm>
          <a:prstGeom prst="chevron">
            <a:avLst/>
          </a:prstGeom>
          <a:noFill/>
          <a:ln w="12700">
            <a:solidFill>
              <a:srgbClr val="246B0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Chevron 116"/>
          <p:cNvSpPr/>
          <p:nvPr/>
        </p:nvSpPr>
        <p:spPr>
          <a:xfrm>
            <a:off x="5403407" y="444649"/>
            <a:ext cx="1674306" cy="276225"/>
          </a:xfrm>
          <a:prstGeom prst="chevron">
            <a:avLst/>
          </a:prstGeom>
          <a:noFill/>
          <a:ln w="12700">
            <a:solidFill>
              <a:srgbClr val="246B0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Chevron 115"/>
          <p:cNvSpPr/>
          <p:nvPr/>
        </p:nvSpPr>
        <p:spPr>
          <a:xfrm>
            <a:off x="7213512" y="444649"/>
            <a:ext cx="1674306" cy="276225"/>
          </a:xfrm>
          <a:prstGeom prst="chevron">
            <a:avLst/>
          </a:prstGeom>
          <a:noFill/>
          <a:ln w="12700">
            <a:solidFill>
              <a:srgbClr val="246B0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6544" y="897148"/>
            <a:ext cx="1285335" cy="12853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6544" y="2507412"/>
            <a:ext cx="1285335" cy="12853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6544" y="4117676"/>
            <a:ext cx="1285335" cy="1285335"/>
          </a:xfrm>
          <a:prstGeom prst="rect">
            <a:avLst/>
          </a:prstGeom>
          <a:solidFill>
            <a:srgbClr val="E8E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95398" y="1254425"/>
            <a:ext cx="224287" cy="414068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47798" y="1406824"/>
            <a:ext cx="235789" cy="242977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73036" y="1066082"/>
            <a:ext cx="267419" cy="395377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74628" y="1112089"/>
            <a:ext cx="310551" cy="35943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78146" y="1541972"/>
            <a:ext cx="414068" cy="339306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95398" y="2861093"/>
            <a:ext cx="224287" cy="41406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7798" y="3013492"/>
            <a:ext cx="235789" cy="2429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3036" y="2672750"/>
            <a:ext cx="267419" cy="395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74628" y="2718757"/>
            <a:ext cx="310551" cy="359434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78146" y="3148640"/>
            <a:ext cx="414068" cy="339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95398" y="4477110"/>
            <a:ext cx="224287" cy="4140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47798" y="4629509"/>
            <a:ext cx="235789" cy="2429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73036" y="4288767"/>
            <a:ext cx="267419" cy="3953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74628" y="4334774"/>
            <a:ext cx="310551" cy="3594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78146" y="4764657"/>
            <a:ext cx="414068" cy="3393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54237" y="2510285"/>
            <a:ext cx="1285335" cy="1285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23091" y="2869719"/>
            <a:ext cx="224287" cy="4140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5491" y="3022118"/>
            <a:ext cx="235789" cy="2429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00729" y="2681376"/>
            <a:ext cx="267419" cy="39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02321" y="2727383"/>
            <a:ext cx="310551" cy="359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05839" y="3157266"/>
            <a:ext cx="414068" cy="3393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81930" y="2505972"/>
            <a:ext cx="1285335" cy="128533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50784" y="2865406"/>
            <a:ext cx="224287" cy="41406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03184" y="3017805"/>
            <a:ext cx="235789" cy="24297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28422" y="2677063"/>
            <a:ext cx="267419" cy="39537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30014" y="2723070"/>
            <a:ext cx="310551" cy="35943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33532" y="3152953"/>
            <a:ext cx="414068" cy="3393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54237" y="900021"/>
            <a:ext cx="1285335" cy="1285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123091" y="1259455"/>
            <a:ext cx="224287" cy="4140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75491" y="1411854"/>
            <a:ext cx="235789" cy="2429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00729" y="1071112"/>
            <a:ext cx="267419" cy="39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2321" y="1117119"/>
            <a:ext cx="310551" cy="359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05839" y="1547002"/>
            <a:ext cx="414068" cy="3393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54237" y="4120549"/>
            <a:ext cx="1285335" cy="1285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23091" y="4479983"/>
            <a:ext cx="224287" cy="4140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75491" y="4632382"/>
            <a:ext cx="235789" cy="2429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00729" y="4291640"/>
            <a:ext cx="267419" cy="39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002321" y="4337647"/>
            <a:ext cx="310551" cy="359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105839" y="4767530"/>
            <a:ext cx="414068" cy="3393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15194" y="2505972"/>
            <a:ext cx="1285335" cy="12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861686" y="2677063"/>
            <a:ext cx="267419" cy="39537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15194" y="892833"/>
            <a:ext cx="1285335" cy="12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663278" y="1109931"/>
            <a:ext cx="310551" cy="35943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515194" y="4116236"/>
            <a:ext cx="1285335" cy="12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766796" y="4763217"/>
            <a:ext cx="414068" cy="3393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866775" y="903798"/>
            <a:ext cx="0" cy="128533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>
            <a:off x="1669212" y="1746042"/>
            <a:ext cx="0" cy="128533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27254" y="835814"/>
            <a:ext cx="2632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01195" y="2142711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14 21 28 35 42 49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023374" y="4099684"/>
                <a:ext cx="1968351" cy="1233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1314450" algn="l"/>
                  </a:tabLst>
                </a:pPr>
                <a:r>
                  <a:rPr lang="en-US" sz="1200" b="1" dirty="0">
                    <a:solidFill>
                      <a:srgbClr val="246B01"/>
                    </a:solidFill>
                  </a:rPr>
                  <a:t>Precision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6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rgbClr val="246B01"/>
                    </a:solidFill>
                  </a:rPr>
                  <a:t>Accuracy</a:t>
                </a:r>
                <a:r>
                  <a:rPr lang="en-US" sz="1200" dirty="0"/>
                  <a:t>: </a:t>
                </a:r>
                <a:r>
                  <a:rPr lang="en-US" sz="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6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rgbClr val="246B01"/>
                    </a:solidFill>
                  </a:rPr>
                  <a:t>F1 Score</a:t>
                </a:r>
                <a:r>
                  <a:rPr lang="en-US" sz="1200" dirty="0"/>
                  <a:t>: </a:t>
                </a:r>
                <a:r>
                  <a:rPr lang="en-US" sz="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74" y="4099684"/>
                <a:ext cx="1968351" cy="1233223"/>
              </a:xfrm>
              <a:prstGeom prst="rect">
                <a:avLst/>
              </a:prstGeom>
              <a:blipFill>
                <a:blip r:embed="rId2"/>
                <a:stretch>
                  <a:fillRect l="-4644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1846351" y="444262"/>
            <a:ext cx="151060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246B01"/>
                </a:solidFill>
              </a:rPr>
              <a:t>1: Normalize images </a:t>
            </a:r>
          </a:p>
        </p:txBody>
      </p:sp>
      <p:sp>
        <p:nvSpPr>
          <p:cNvPr id="100" name="Right Arrow 99"/>
          <p:cNvSpPr/>
          <p:nvPr/>
        </p:nvSpPr>
        <p:spPr>
          <a:xfrm>
            <a:off x="2374029" y="1333903"/>
            <a:ext cx="445702" cy="403194"/>
          </a:xfrm>
          <a:prstGeom prst="rightArrow">
            <a:avLst>
              <a:gd name="adj1" fmla="val 40550"/>
              <a:gd name="adj2" fmla="val 5944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374029" y="2955669"/>
            <a:ext cx="445702" cy="403194"/>
          </a:xfrm>
          <a:prstGeom prst="rightArrow">
            <a:avLst>
              <a:gd name="adj1" fmla="val 40550"/>
              <a:gd name="adj2" fmla="val 5944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2374029" y="4557306"/>
            <a:ext cx="445702" cy="403194"/>
          </a:xfrm>
          <a:prstGeom prst="rightArrow">
            <a:avLst>
              <a:gd name="adj1" fmla="val 40550"/>
              <a:gd name="adj2" fmla="val 5944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>
            <a:off x="4201722" y="2955669"/>
            <a:ext cx="445702" cy="403194"/>
          </a:xfrm>
          <a:prstGeom prst="rightArrow">
            <a:avLst>
              <a:gd name="adj1" fmla="val 40550"/>
              <a:gd name="adj2" fmla="val 5944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6019887" y="2918692"/>
            <a:ext cx="445702" cy="403194"/>
          </a:xfrm>
          <a:prstGeom prst="rightArrow">
            <a:avLst>
              <a:gd name="adj1" fmla="val 40550"/>
              <a:gd name="adj2" fmla="val 5944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757884" y="444262"/>
            <a:ext cx="133337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246B01"/>
                </a:solidFill>
              </a:rPr>
              <a:t>2: Identify objects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92189" y="444262"/>
            <a:ext cx="150560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246B01"/>
                </a:solidFill>
              </a:rPr>
              <a:t>3: Separate into cells</a:t>
            </a:r>
          </a:p>
        </p:txBody>
      </p:sp>
      <p:sp>
        <p:nvSpPr>
          <p:cNvPr id="108" name="Right Arrow 107"/>
          <p:cNvSpPr/>
          <p:nvPr/>
        </p:nvSpPr>
        <p:spPr>
          <a:xfrm>
            <a:off x="7860092" y="2918692"/>
            <a:ext cx="445702" cy="403194"/>
          </a:xfrm>
          <a:prstGeom prst="rightArrow">
            <a:avLst>
              <a:gd name="adj1" fmla="val 40550"/>
              <a:gd name="adj2" fmla="val 5944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296317" y="444262"/>
            <a:ext cx="157325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246B01"/>
                </a:solidFill>
              </a:rPr>
              <a:t>4. Maximize precision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348458" y="2505972"/>
            <a:ext cx="1285335" cy="12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8438249" y="2688515"/>
            <a:ext cx="1105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“True objects”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8023374" y="1009470"/>
                <a:ext cx="1767827" cy="964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rgbClr val="246B01"/>
                    </a:solidFill>
                  </a:rPr>
                  <a:t>Intersection over union </a:t>
                </a:r>
                <a:r>
                  <a:rPr lang="en-US" sz="1200" dirty="0">
                    <a:solidFill>
                      <a:schemeClr val="tx1"/>
                    </a:solidFill>
                  </a:rPr>
                  <a:t>for set of predicted objects A and true objects B:</a:t>
                </a:r>
              </a:p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𝐼𝑜𝑈</m:t>
                      </m:r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74" y="1009470"/>
                <a:ext cx="1767827" cy="964303"/>
              </a:xfrm>
              <a:prstGeom prst="rect">
                <a:avLst/>
              </a:prstGeom>
              <a:blipFill>
                <a:blip r:embed="rId3"/>
                <a:stretch>
                  <a:fillRect l="-5172" t="-5063" r="-3103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36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36FB05C-AABC-479C-8A7D-1C510570288C}"/>
              </a:ext>
            </a:extLst>
          </p:cNvPr>
          <p:cNvSpPr/>
          <p:nvPr/>
        </p:nvSpPr>
        <p:spPr>
          <a:xfrm>
            <a:off x="6515747" y="903411"/>
            <a:ext cx="1114176" cy="111417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C25471-88EA-4605-816B-6C98D9E16090}"/>
              </a:ext>
            </a:extLst>
          </p:cNvPr>
          <p:cNvGrpSpPr/>
          <p:nvPr/>
        </p:nvGrpSpPr>
        <p:grpSpPr>
          <a:xfrm>
            <a:off x="1499932" y="799265"/>
            <a:ext cx="263214" cy="1384995"/>
            <a:chOff x="827254" y="835814"/>
            <a:chExt cx="263214" cy="1384995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866775" y="903798"/>
              <a:ext cx="0" cy="12853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827254" y="835814"/>
              <a:ext cx="2632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752DBC-AD3D-4DEE-BA0B-55C42A46668F}"/>
              </a:ext>
            </a:extLst>
          </p:cNvPr>
          <p:cNvGrpSpPr/>
          <p:nvPr/>
        </p:nvGrpSpPr>
        <p:grpSpPr>
          <a:xfrm>
            <a:off x="1650944" y="1987740"/>
            <a:ext cx="1378213" cy="276999"/>
            <a:chOff x="1026544" y="2142711"/>
            <a:chExt cx="1378213" cy="276999"/>
          </a:xfrm>
        </p:grpSpPr>
        <p:cxnSp>
          <p:nvCxnSpPr>
            <p:cNvPr id="83" name="Straight Arrow Connector 82"/>
            <p:cNvCxnSpPr/>
            <p:nvPr/>
          </p:nvCxnSpPr>
          <p:spPr>
            <a:xfrm rot="16200000">
              <a:off x="1669212" y="1746042"/>
              <a:ext cx="0" cy="12853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101195" y="214271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14 21 28 35 42 49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738825" y="3644419"/>
                <a:ext cx="1939184" cy="1471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246B01"/>
                    </a:solidFill>
                  </a:rPr>
                  <a:t>Precision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 at each threshold:</a:t>
                </a:r>
              </a:p>
              <a:p>
                <a:pPr algn="ctr"/>
                <a:endParaRPr lang="en-US" sz="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b="1" dirty="0">
                    <a:solidFill>
                      <a:srgbClr val="246B01"/>
                    </a:solidFill>
                  </a:rPr>
                  <a:t>Average precision </a:t>
                </a:r>
                <a:r>
                  <a:rPr lang="en-US" sz="1200" dirty="0">
                    <a:solidFill>
                      <a:schemeClr val="tx1"/>
                    </a:solidFill>
                  </a:rPr>
                  <a:t>of an image:</a:t>
                </a:r>
              </a:p>
              <a:p>
                <a:pPr algn="ctr"/>
                <a:endParaRPr lang="en-US" sz="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𝑡h𝑟𝑒𝑠h𝑜𝑙𝑑𝑠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Precision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825" y="3644419"/>
                <a:ext cx="1939184" cy="1471108"/>
              </a:xfrm>
              <a:prstGeom prst="rect">
                <a:avLst/>
              </a:prstGeom>
              <a:blipFill>
                <a:blip r:embed="rId2"/>
                <a:stretch>
                  <a:fillRect l="-4389" t="-3320" r="-14734" b="-4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8A8AA5D-EB81-4F89-97D8-824F68968472}"/>
              </a:ext>
            </a:extLst>
          </p:cNvPr>
          <p:cNvGrpSpPr/>
          <p:nvPr/>
        </p:nvGrpSpPr>
        <p:grpSpPr>
          <a:xfrm>
            <a:off x="1993245" y="349783"/>
            <a:ext cx="7134154" cy="276999"/>
            <a:chOff x="1993245" y="513685"/>
            <a:chExt cx="7134154" cy="2769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B776DCD-711F-4A17-84FE-B87995B612A8}"/>
                </a:ext>
              </a:extLst>
            </p:cNvPr>
            <p:cNvGrpSpPr/>
            <p:nvPr/>
          </p:nvGrpSpPr>
          <p:grpSpPr>
            <a:xfrm>
              <a:off x="1993245" y="513685"/>
              <a:ext cx="1674306" cy="276999"/>
              <a:chOff x="1753664" y="444262"/>
              <a:chExt cx="1674306" cy="276999"/>
            </a:xfrm>
          </p:grpSpPr>
          <p:sp>
            <p:nvSpPr>
              <p:cNvPr id="119" name="Chevron 118"/>
              <p:cNvSpPr/>
              <p:nvPr/>
            </p:nvSpPr>
            <p:spPr>
              <a:xfrm>
                <a:off x="1753664" y="444649"/>
                <a:ext cx="1674306" cy="276225"/>
              </a:xfrm>
              <a:prstGeom prst="chevron">
                <a:avLst/>
              </a:prstGeom>
              <a:noFill/>
              <a:ln w="12700">
                <a:solidFill>
                  <a:srgbClr val="246B0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46351" y="444262"/>
                <a:ext cx="1510606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246B01"/>
                    </a:solidFill>
                  </a:rPr>
                  <a:t>1: Normalize images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A67FE6D-1790-4B61-80C4-A62538C4E542}"/>
                </a:ext>
              </a:extLst>
            </p:cNvPr>
            <p:cNvGrpSpPr/>
            <p:nvPr/>
          </p:nvGrpSpPr>
          <p:grpSpPr>
            <a:xfrm>
              <a:off x="3819421" y="513685"/>
              <a:ext cx="1674306" cy="276999"/>
              <a:chOff x="3579840" y="444262"/>
              <a:chExt cx="1674306" cy="276999"/>
            </a:xfrm>
          </p:grpSpPr>
          <p:sp>
            <p:nvSpPr>
              <p:cNvPr id="118" name="Chevron 117"/>
              <p:cNvSpPr/>
              <p:nvPr/>
            </p:nvSpPr>
            <p:spPr>
              <a:xfrm>
                <a:off x="3579840" y="444649"/>
                <a:ext cx="1674306" cy="276225"/>
              </a:xfrm>
              <a:prstGeom prst="chevron">
                <a:avLst/>
              </a:prstGeom>
              <a:noFill/>
              <a:ln w="12700">
                <a:solidFill>
                  <a:srgbClr val="246B0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757884" y="444262"/>
                <a:ext cx="1333378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246B01"/>
                    </a:solidFill>
                  </a:rPr>
                  <a:t>2: Identify objects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76D24F-E2BD-40FC-9B94-1DC215985DEF}"/>
                </a:ext>
              </a:extLst>
            </p:cNvPr>
            <p:cNvGrpSpPr/>
            <p:nvPr/>
          </p:nvGrpSpPr>
          <p:grpSpPr>
            <a:xfrm>
              <a:off x="5642988" y="513685"/>
              <a:ext cx="1674306" cy="276999"/>
              <a:chOff x="5403407" y="444262"/>
              <a:chExt cx="1674306" cy="276999"/>
            </a:xfrm>
          </p:grpSpPr>
          <p:sp>
            <p:nvSpPr>
              <p:cNvPr id="117" name="Chevron 116"/>
              <p:cNvSpPr/>
              <p:nvPr/>
            </p:nvSpPr>
            <p:spPr>
              <a:xfrm>
                <a:off x="5403407" y="444649"/>
                <a:ext cx="1674306" cy="276225"/>
              </a:xfrm>
              <a:prstGeom prst="chevron">
                <a:avLst/>
              </a:prstGeom>
              <a:noFill/>
              <a:ln w="12700">
                <a:solidFill>
                  <a:srgbClr val="246B0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492189" y="444262"/>
                <a:ext cx="1505605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246B01"/>
                    </a:solidFill>
                  </a:rPr>
                  <a:t>3: Separate into cells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C6F6FE-57F8-4267-80CF-78274FEA31BC}"/>
                </a:ext>
              </a:extLst>
            </p:cNvPr>
            <p:cNvGrpSpPr/>
            <p:nvPr/>
          </p:nvGrpSpPr>
          <p:grpSpPr>
            <a:xfrm>
              <a:off x="7453093" y="513685"/>
              <a:ext cx="1674306" cy="276999"/>
              <a:chOff x="7213512" y="444262"/>
              <a:chExt cx="1674306" cy="276999"/>
            </a:xfrm>
          </p:grpSpPr>
          <p:sp>
            <p:nvSpPr>
              <p:cNvPr id="116" name="Chevron 115"/>
              <p:cNvSpPr/>
              <p:nvPr/>
            </p:nvSpPr>
            <p:spPr>
              <a:xfrm>
                <a:off x="7213512" y="444649"/>
                <a:ext cx="1674306" cy="276225"/>
              </a:xfrm>
              <a:prstGeom prst="chevron">
                <a:avLst/>
              </a:prstGeom>
              <a:noFill/>
              <a:ln w="12700">
                <a:solidFill>
                  <a:srgbClr val="246B0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296317" y="444262"/>
                <a:ext cx="1573251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246B01"/>
                    </a:solidFill>
                  </a:rPr>
                  <a:t>4. Maximize precision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46688A-1660-4002-9355-8C83BAA41FDC}"/>
              </a:ext>
            </a:extLst>
          </p:cNvPr>
          <p:cNvGrpSpPr/>
          <p:nvPr/>
        </p:nvGrpSpPr>
        <p:grpSpPr>
          <a:xfrm>
            <a:off x="1752976" y="907538"/>
            <a:ext cx="7461083" cy="3908340"/>
            <a:chOff x="1026544" y="897148"/>
            <a:chExt cx="8607249" cy="4508736"/>
          </a:xfrm>
        </p:grpSpPr>
        <p:sp>
          <p:nvSpPr>
            <p:cNvPr id="3" name="Rectangle 2"/>
            <p:cNvSpPr/>
            <p:nvPr/>
          </p:nvSpPr>
          <p:spPr>
            <a:xfrm>
              <a:off x="1026544" y="897148"/>
              <a:ext cx="1285335" cy="12853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26544" y="2507412"/>
              <a:ext cx="1285335" cy="12853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6544" y="4117676"/>
              <a:ext cx="1285335" cy="1285335"/>
            </a:xfrm>
            <a:prstGeom prst="rect">
              <a:avLst/>
            </a:prstGeom>
            <a:solidFill>
              <a:srgbClr val="E8E8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95398" y="1254425"/>
              <a:ext cx="224287" cy="4140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447798" y="1406824"/>
              <a:ext cx="235789" cy="2429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73036" y="1066082"/>
              <a:ext cx="267419" cy="3953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74628" y="1112089"/>
              <a:ext cx="310551" cy="3594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8146" y="1541972"/>
              <a:ext cx="414068" cy="3393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295398" y="2861093"/>
              <a:ext cx="224287" cy="4140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47798" y="3013492"/>
              <a:ext cx="235789" cy="2429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373036" y="2672750"/>
              <a:ext cx="267419" cy="3953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74628" y="2718757"/>
              <a:ext cx="310551" cy="359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78146" y="3148640"/>
              <a:ext cx="414068" cy="3393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295398" y="4477110"/>
              <a:ext cx="224287" cy="4140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447798" y="4629509"/>
              <a:ext cx="235789" cy="2429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73036" y="4288767"/>
              <a:ext cx="267419" cy="3953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174628" y="4334774"/>
              <a:ext cx="310551" cy="3594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278146" y="4764657"/>
              <a:ext cx="414068" cy="33930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54237" y="2510285"/>
              <a:ext cx="1285335" cy="1285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23091" y="2869719"/>
              <a:ext cx="224287" cy="4140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5491" y="3022118"/>
              <a:ext cx="235789" cy="2429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200729" y="2681376"/>
              <a:ext cx="267419" cy="3953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002321" y="2727383"/>
              <a:ext cx="310551" cy="3594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05839" y="3157266"/>
              <a:ext cx="414068" cy="3393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81930" y="2505972"/>
              <a:ext cx="1285335" cy="128533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50784" y="2865406"/>
              <a:ext cx="224287" cy="4140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103184" y="3017805"/>
              <a:ext cx="235789" cy="2429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028422" y="2677063"/>
              <a:ext cx="267419" cy="3953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830014" y="2723070"/>
              <a:ext cx="310551" cy="35943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3532" y="3152953"/>
              <a:ext cx="414068" cy="3393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54237" y="900021"/>
              <a:ext cx="1285335" cy="1285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123091" y="1259455"/>
              <a:ext cx="224287" cy="4140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275491" y="1411854"/>
              <a:ext cx="235789" cy="2429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200729" y="1071112"/>
              <a:ext cx="267419" cy="3953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002321" y="1117119"/>
              <a:ext cx="310551" cy="3594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5839" y="1547002"/>
              <a:ext cx="414068" cy="3393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54237" y="4120549"/>
              <a:ext cx="1285335" cy="1285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123091" y="4479983"/>
              <a:ext cx="224287" cy="4140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275491" y="4632382"/>
              <a:ext cx="235789" cy="2429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200729" y="4291640"/>
              <a:ext cx="267419" cy="3953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02321" y="4337647"/>
              <a:ext cx="310551" cy="3594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105839" y="4767530"/>
              <a:ext cx="414068" cy="3393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15194" y="2505972"/>
              <a:ext cx="1285335" cy="12853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861686" y="2677063"/>
              <a:ext cx="267419" cy="3953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515194" y="4116236"/>
              <a:ext cx="1285335" cy="12853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766796" y="4763217"/>
              <a:ext cx="414068" cy="3393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ight Arrow 99"/>
            <p:cNvSpPr/>
            <p:nvPr/>
          </p:nvSpPr>
          <p:spPr>
            <a:xfrm>
              <a:off x="2374029" y="1333903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/>
            <p:cNvSpPr/>
            <p:nvPr/>
          </p:nvSpPr>
          <p:spPr>
            <a:xfrm>
              <a:off x="2374029" y="2955669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ight Arrow 101"/>
            <p:cNvSpPr/>
            <p:nvPr/>
          </p:nvSpPr>
          <p:spPr>
            <a:xfrm>
              <a:off x="2374029" y="4557306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ight Arrow 102"/>
            <p:cNvSpPr/>
            <p:nvPr/>
          </p:nvSpPr>
          <p:spPr>
            <a:xfrm>
              <a:off x="4201722" y="2955669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ight Arrow 103"/>
            <p:cNvSpPr/>
            <p:nvPr/>
          </p:nvSpPr>
          <p:spPr>
            <a:xfrm>
              <a:off x="6019887" y="2918692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ight Arrow 107"/>
            <p:cNvSpPr/>
            <p:nvPr/>
          </p:nvSpPr>
          <p:spPr>
            <a:xfrm>
              <a:off x="7860092" y="2918692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348458" y="2505972"/>
              <a:ext cx="1285335" cy="12853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8108509" y="2462271"/>
            <a:ext cx="1105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“True objects”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7738825" y="949179"/>
                <a:ext cx="1939184" cy="964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246B01"/>
                    </a:solidFill>
                  </a:rPr>
                  <a:t>Intersection over union threshold </a:t>
                </a:r>
                <a:r>
                  <a:rPr lang="en-US" sz="1200" dirty="0">
                    <a:solidFill>
                      <a:schemeClr val="tx1"/>
                    </a:solidFill>
                  </a:rPr>
                  <a:t>for set of predicted objects A and true objects B:</a:t>
                </a:r>
              </a:p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𝐼𝑜𝑈</m:t>
                      </m:r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825" y="949179"/>
                <a:ext cx="1939184" cy="964303"/>
              </a:xfrm>
              <a:prstGeom prst="rect">
                <a:avLst/>
              </a:prstGeom>
              <a:blipFill>
                <a:blip r:embed="rId3"/>
                <a:stretch>
                  <a:fillRect l="-1881" t="-5063" r="-3762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8CD9A2C3-6BCE-4AA0-BA16-803BD96B6EFB}"/>
              </a:ext>
            </a:extLst>
          </p:cNvPr>
          <p:cNvSpPr/>
          <p:nvPr/>
        </p:nvSpPr>
        <p:spPr>
          <a:xfrm>
            <a:off x="6644112" y="1091599"/>
            <a:ext cx="269197" cy="3115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4CA1F3A-4DB2-4263-A963-FD1D6D726086}"/>
              </a:ext>
            </a:extLst>
          </p:cNvPr>
          <p:cNvGrpSpPr/>
          <p:nvPr/>
        </p:nvGrpSpPr>
        <p:grpSpPr>
          <a:xfrm>
            <a:off x="1026544" y="400285"/>
            <a:ext cx="9149607" cy="5005599"/>
            <a:chOff x="1026544" y="400285"/>
            <a:chExt cx="9149607" cy="5005599"/>
          </a:xfrm>
        </p:grpSpPr>
        <p:sp>
          <p:nvSpPr>
            <p:cNvPr id="2" name="Chevron 1"/>
            <p:cNvSpPr/>
            <p:nvPr/>
          </p:nvSpPr>
          <p:spPr>
            <a:xfrm>
              <a:off x="1209396" y="400954"/>
              <a:ext cx="2103476" cy="347029"/>
            </a:xfrm>
            <a:prstGeom prst="chevron">
              <a:avLst/>
            </a:prstGeom>
            <a:noFill/>
            <a:ln w="12700">
              <a:solidFill>
                <a:srgbClr val="246B0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3370852" y="400954"/>
              <a:ext cx="2103476" cy="347029"/>
            </a:xfrm>
            <a:prstGeom prst="chevron">
              <a:avLst/>
            </a:prstGeom>
            <a:noFill/>
            <a:ln w="12700">
              <a:solidFill>
                <a:srgbClr val="246B0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hevron 3"/>
            <p:cNvSpPr/>
            <p:nvPr/>
          </p:nvSpPr>
          <p:spPr>
            <a:xfrm>
              <a:off x="5532308" y="400954"/>
              <a:ext cx="2103476" cy="347029"/>
            </a:xfrm>
            <a:prstGeom prst="chevron">
              <a:avLst/>
            </a:prstGeom>
            <a:noFill/>
            <a:ln w="12700">
              <a:solidFill>
                <a:srgbClr val="246B0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hevron 4"/>
            <p:cNvSpPr/>
            <p:nvPr/>
          </p:nvSpPr>
          <p:spPr>
            <a:xfrm>
              <a:off x="7693764" y="400954"/>
              <a:ext cx="2103476" cy="347029"/>
            </a:xfrm>
            <a:prstGeom prst="chevron">
              <a:avLst/>
            </a:prstGeom>
            <a:noFill/>
            <a:ln w="12700">
              <a:solidFill>
                <a:srgbClr val="246B0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26544" y="897148"/>
              <a:ext cx="1285335" cy="12853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6544" y="2507412"/>
              <a:ext cx="1285335" cy="12853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6544" y="4117676"/>
              <a:ext cx="1285335" cy="1285335"/>
            </a:xfrm>
            <a:prstGeom prst="rect">
              <a:avLst/>
            </a:prstGeom>
            <a:solidFill>
              <a:srgbClr val="E8E8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398" y="1254425"/>
              <a:ext cx="224287" cy="4140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47798" y="1406824"/>
              <a:ext cx="235789" cy="2429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73036" y="1066082"/>
              <a:ext cx="267419" cy="3953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74628" y="1112089"/>
              <a:ext cx="310551" cy="3594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78146" y="1541972"/>
              <a:ext cx="414068" cy="3393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398" y="2861093"/>
              <a:ext cx="224287" cy="4140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47798" y="3013492"/>
              <a:ext cx="235789" cy="2429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73036" y="2672750"/>
              <a:ext cx="267419" cy="3953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74628" y="2718757"/>
              <a:ext cx="310551" cy="3594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146" y="3148640"/>
              <a:ext cx="414068" cy="3393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95398" y="4477110"/>
              <a:ext cx="224287" cy="4140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47798" y="4629509"/>
              <a:ext cx="235789" cy="2429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373036" y="4288767"/>
              <a:ext cx="267419" cy="3953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74628" y="4334774"/>
              <a:ext cx="310551" cy="3594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278146" y="4764657"/>
              <a:ext cx="414068" cy="33930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54237" y="2510285"/>
              <a:ext cx="1285335" cy="1285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3091" y="2869719"/>
              <a:ext cx="224287" cy="4140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275491" y="3022118"/>
              <a:ext cx="235789" cy="2429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00729" y="2681376"/>
              <a:ext cx="267419" cy="3953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02321" y="2727383"/>
              <a:ext cx="310551" cy="3594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05839" y="3157266"/>
              <a:ext cx="414068" cy="3393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81930" y="2505972"/>
              <a:ext cx="1285335" cy="128533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0784" y="2865406"/>
              <a:ext cx="224287" cy="4140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03184" y="3017805"/>
              <a:ext cx="235789" cy="2429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8422" y="2677063"/>
              <a:ext cx="267419" cy="3953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30014" y="2723070"/>
              <a:ext cx="310551" cy="35943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33532" y="3152953"/>
              <a:ext cx="414068" cy="3393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54237" y="900021"/>
              <a:ext cx="1285335" cy="1285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23091" y="1259455"/>
              <a:ext cx="224287" cy="4140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5491" y="1411854"/>
              <a:ext cx="235789" cy="2429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200729" y="1071112"/>
              <a:ext cx="267419" cy="3953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002321" y="1117119"/>
              <a:ext cx="310551" cy="3594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05839" y="1547002"/>
              <a:ext cx="414068" cy="3393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54237" y="4120549"/>
              <a:ext cx="1285335" cy="1285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123091" y="4479983"/>
              <a:ext cx="224287" cy="4140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275491" y="4632382"/>
              <a:ext cx="235789" cy="2429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00729" y="4291640"/>
              <a:ext cx="267419" cy="3953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002321" y="4337647"/>
              <a:ext cx="310551" cy="3594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105839" y="4767530"/>
              <a:ext cx="414068" cy="3393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15194" y="2505972"/>
              <a:ext cx="1285335" cy="12853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861686" y="2677063"/>
              <a:ext cx="267419" cy="3953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15194" y="892833"/>
              <a:ext cx="1285335" cy="12853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663278" y="1109931"/>
              <a:ext cx="310551" cy="35943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15194" y="4116236"/>
              <a:ext cx="1285335" cy="12853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766796" y="4763217"/>
              <a:ext cx="414068" cy="3393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023374" y="4006381"/>
                  <a:ext cx="2152777" cy="13951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tabLst>
                      <a:tab pos="1314450" algn="l"/>
                    </a:tabLst>
                  </a:pPr>
                  <a:r>
                    <a:rPr lang="en-US" sz="1400" b="1" dirty="0">
                      <a:solidFill>
                        <a:srgbClr val="246B01"/>
                      </a:solidFill>
                    </a:rPr>
                    <a:t>Precision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endParaRPr lang="en-US" sz="700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>
                      <a:solidFill>
                        <a:srgbClr val="246B01"/>
                      </a:solidFill>
                    </a:rPr>
                    <a:t>Accuracy</a:t>
                  </a:r>
                  <a:r>
                    <a:rPr lang="en-US" sz="1400" dirty="0"/>
                    <a:t>: </a:t>
                  </a:r>
                  <a:r>
                    <a:rPr lang="en-US" sz="3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endParaRPr lang="en-US" sz="700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>
                      <a:solidFill>
                        <a:srgbClr val="246B01"/>
                      </a:solidFill>
                    </a:rPr>
                    <a:t>F1 Score</a:t>
                  </a:r>
                  <a:r>
                    <a:rPr lang="en-US" sz="1400" dirty="0"/>
                    <a:t>: </a:t>
                  </a:r>
                  <a:r>
                    <a:rPr lang="en-US" sz="2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374" y="4006381"/>
                  <a:ext cx="2152777" cy="1395190"/>
                </a:xfrm>
                <a:prstGeom prst="rect">
                  <a:avLst/>
                </a:prstGeom>
                <a:blipFill>
                  <a:blip r:embed="rId2"/>
                  <a:stretch>
                    <a:fillRect l="-5099" b="-3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1295398" y="400285"/>
              <a:ext cx="2017473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46B01"/>
                  </a:solidFill>
                </a:rPr>
                <a:t>1: Normalize images </a:t>
              </a:r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2374029" y="1333903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2374029" y="2955669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2374029" y="4557306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4201722" y="2955669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/>
            <p:cNvSpPr/>
            <p:nvPr/>
          </p:nvSpPr>
          <p:spPr>
            <a:xfrm>
              <a:off x="6019887" y="2918692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68148" y="403617"/>
              <a:ext cx="200618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46B01"/>
                  </a:solidFill>
                </a:rPr>
                <a:t>2: Identify objects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41674" y="412885"/>
              <a:ext cx="1994109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46B01"/>
                  </a:solidFill>
                </a:rPr>
                <a:t>3: Separate into cells</a:t>
              </a:r>
            </a:p>
          </p:txBody>
        </p:sp>
        <p:sp>
          <p:nvSpPr>
            <p:cNvPr id="67" name="Right Arrow 66"/>
            <p:cNvSpPr/>
            <p:nvPr/>
          </p:nvSpPr>
          <p:spPr>
            <a:xfrm>
              <a:off x="7860092" y="2918692"/>
              <a:ext cx="445702" cy="403194"/>
            </a:xfrm>
            <a:prstGeom prst="rightArrow">
              <a:avLst>
                <a:gd name="adj1" fmla="val 40550"/>
                <a:gd name="adj2" fmla="val 5944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00529" y="409367"/>
              <a:ext cx="1996711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46B01"/>
                  </a:solidFill>
                </a:rPr>
                <a:t>4. Minimize error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48458" y="2505972"/>
              <a:ext cx="1285335" cy="12853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48458" y="2688515"/>
              <a:ext cx="1285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Error: 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Predicted vs True Objects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023374" y="1009470"/>
                  <a:ext cx="1940135" cy="1100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246B01"/>
                      </a:solidFill>
                    </a:rPr>
                    <a:t>Intersection over union </a:t>
                  </a:r>
                  <a:r>
                    <a:rPr lang="en-US" sz="1400" dirty="0"/>
                    <a:t>for 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predicted objects A and true objects B:</a:t>
                  </a:r>
                </a:p>
                <a:p>
                  <a:pPr algn="ctr"/>
                  <a:endParaRPr lang="en-US" sz="7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𝐼𝑜𝑈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m:rPr>
                                <m:nor/>
                              </m:rPr>
                              <a:rPr lang="en-US" sz="12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374" y="1009470"/>
                  <a:ext cx="1940135" cy="1100879"/>
                </a:xfrm>
                <a:prstGeom prst="rect">
                  <a:avLst/>
                </a:prstGeom>
                <a:blipFill>
                  <a:blip r:embed="rId3"/>
                  <a:stretch>
                    <a:fillRect l="-5660" t="-5556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8F123E59-B955-45B2-BDBB-8600A0696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33" y="188697"/>
            <a:ext cx="9156986" cy="50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7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0C7EA1-03A5-42F4-B7C7-4A5993220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" r="3409" b="15201"/>
          <a:stretch/>
        </p:blipFill>
        <p:spPr>
          <a:xfrm>
            <a:off x="431321" y="198646"/>
            <a:ext cx="8198329" cy="460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182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Rebecca</dc:creator>
  <cp:lastModifiedBy>Rebecca Han</cp:lastModifiedBy>
  <cp:revision>26</cp:revision>
  <dcterms:created xsi:type="dcterms:W3CDTF">2018-02-01T16:58:38Z</dcterms:created>
  <dcterms:modified xsi:type="dcterms:W3CDTF">2018-04-09T20:41:12Z</dcterms:modified>
</cp:coreProperties>
</file>