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18288000" cy="27432000"/>
  <p:notesSz cx="6858000" cy="9144000"/>
  <p:defaultTextStyle>
    <a:defPPr>
      <a:defRPr lang="en-US"/>
    </a:defPPr>
    <a:lvl1pPr marL="0" algn="l" defTabSz="2194560" rtl="0" eaLnBrk="1" latinLnBrk="0" hangingPunct="1">
      <a:defRPr sz="4320" kern="1200">
        <a:solidFill>
          <a:schemeClr val="tx1"/>
        </a:solidFill>
        <a:latin typeface="+mn-lt"/>
        <a:ea typeface="+mn-ea"/>
        <a:cs typeface="+mn-cs"/>
      </a:defRPr>
    </a:lvl1pPr>
    <a:lvl2pPr marL="1097280" algn="l" defTabSz="2194560" rtl="0" eaLnBrk="1" latinLnBrk="0" hangingPunct="1">
      <a:defRPr sz="4320" kern="1200">
        <a:solidFill>
          <a:schemeClr val="tx1"/>
        </a:solidFill>
        <a:latin typeface="+mn-lt"/>
        <a:ea typeface="+mn-ea"/>
        <a:cs typeface="+mn-cs"/>
      </a:defRPr>
    </a:lvl2pPr>
    <a:lvl3pPr marL="2194560" algn="l" defTabSz="2194560" rtl="0" eaLnBrk="1" latinLnBrk="0" hangingPunct="1">
      <a:defRPr sz="4320" kern="1200">
        <a:solidFill>
          <a:schemeClr val="tx1"/>
        </a:solidFill>
        <a:latin typeface="+mn-lt"/>
        <a:ea typeface="+mn-ea"/>
        <a:cs typeface="+mn-cs"/>
      </a:defRPr>
    </a:lvl3pPr>
    <a:lvl4pPr marL="3291840" algn="l" defTabSz="2194560" rtl="0" eaLnBrk="1" latinLnBrk="0" hangingPunct="1">
      <a:defRPr sz="4320" kern="1200">
        <a:solidFill>
          <a:schemeClr val="tx1"/>
        </a:solidFill>
        <a:latin typeface="+mn-lt"/>
        <a:ea typeface="+mn-ea"/>
        <a:cs typeface="+mn-cs"/>
      </a:defRPr>
    </a:lvl4pPr>
    <a:lvl5pPr marL="4389120" algn="l" defTabSz="2194560" rtl="0" eaLnBrk="1" latinLnBrk="0" hangingPunct="1">
      <a:defRPr sz="4320" kern="1200">
        <a:solidFill>
          <a:schemeClr val="tx1"/>
        </a:solidFill>
        <a:latin typeface="+mn-lt"/>
        <a:ea typeface="+mn-ea"/>
        <a:cs typeface="+mn-cs"/>
      </a:defRPr>
    </a:lvl5pPr>
    <a:lvl6pPr marL="5486400" algn="l" defTabSz="2194560" rtl="0" eaLnBrk="1" latinLnBrk="0" hangingPunct="1">
      <a:defRPr sz="4320" kern="1200">
        <a:solidFill>
          <a:schemeClr val="tx1"/>
        </a:solidFill>
        <a:latin typeface="+mn-lt"/>
        <a:ea typeface="+mn-ea"/>
        <a:cs typeface="+mn-cs"/>
      </a:defRPr>
    </a:lvl6pPr>
    <a:lvl7pPr marL="6583680" algn="l" defTabSz="2194560" rtl="0" eaLnBrk="1" latinLnBrk="0" hangingPunct="1">
      <a:defRPr sz="4320" kern="1200">
        <a:solidFill>
          <a:schemeClr val="tx1"/>
        </a:solidFill>
        <a:latin typeface="+mn-lt"/>
        <a:ea typeface="+mn-ea"/>
        <a:cs typeface="+mn-cs"/>
      </a:defRPr>
    </a:lvl7pPr>
    <a:lvl8pPr marL="7680960" algn="l" defTabSz="2194560" rtl="0" eaLnBrk="1" latinLnBrk="0" hangingPunct="1">
      <a:defRPr sz="4320" kern="1200">
        <a:solidFill>
          <a:schemeClr val="tx1"/>
        </a:solidFill>
        <a:latin typeface="+mn-lt"/>
        <a:ea typeface="+mn-ea"/>
        <a:cs typeface="+mn-cs"/>
      </a:defRPr>
    </a:lvl8pPr>
    <a:lvl9pPr marL="8778240" algn="l" defTabSz="2194560" rtl="0" eaLnBrk="1" latinLnBrk="0" hangingPunct="1">
      <a:defRPr sz="432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56"/>
    <p:restoredTop sz="94715"/>
  </p:normalViewPr>
  <p:slideViewPr>
    <p:cSldViewPr snapToGrid="0" snapToObjects="1">
      <p:cViewPr>
        <p:scale>
          <a:sx n="60" d="100"/>
          <a:sy n="60" d="100"/>
        </p:scale>
        <p:origin x="1160" y="-52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4489452"/>
            <a:ext cx="15544800" cy="9550400"/>
          </a:xfrm>
        </p:spPr>
        <p:txBody>
          <a:bodyPr anchor="b"/>
          <a:lstStyle>
            <a:lvl1pPr algn="ctr">
              <a:defRPr sz="12000"/>
            </a:lvl1pPr>
          </a:lstStyle>
          <a:p>
            <a:r>
              <a:rPr lang="en-US" smtClean="0"/>
              <a:t>Click to edit Master title style</a:t>
            </a:r>
            <a:endParaRPr lang="en-US" dirty="0"/>
          </a:p>
        </p:txBody>
      </p:sp>
      <p:sp>
        <p:nvSpPr>
          <p:cNvPr id="3" name="Subtitle 2"/>
          <p:cNvSpPr>
            <a:spLocks noGrp="1"/>
          </p:cNvSpPr>
          <p:nvPr>
            <p:ph type="subTitle" idx="1"/>
          </p:nvPr>
        </p:nvSpPr>
        <p:spPr>
          <a:xfrm>
            <a:off x="2286000" y="14408152"/>
            <a:ext cx="13716000" cy="6623048"/>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F235B18-53D3-954A-8345-9C581200B186}" type="datetimeFigureOut">
              <a:rPr lang="en-US" smtClean="0"/>
              <a:t>12/17/17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024568-C7FE-A948-8646-6925D590A15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235B18-53D3-954A-8345-9C581200B186}" type="datetimeFigureOut">
              <a:rPr lang="en-US" smtClean="0"/>
              <a:t>12/17/17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024568-C7FE-A948-8646-6925D590A15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1" y="1460500"/>
            <a:ext cx="3943350" cy="2324735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1" y="1460500"/>
            <a:ext cx="11601450" cy="2324735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235B18-53D3-954A-8345-9C581200B186}" type="datetimeFigureOut">
              <a:rPr lang="en-US" smtClean="0"/>
              <a:t>12/17/17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024568-C7FE-A948-8646-6925D590A15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235B18-53D3-954A-8345-9C581200B186}" type="datetimeFigureOut">
              <a:rPr lang="en-US" smtClean="0"/>
              <a:t>12/17/17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024568-C7FE-A948-8646-6925D590A15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7776" y="6838958"/>
            <a:ext cx="15773400" cy="11410948"/>
          </a:xfrm>
        </p:spPr>
        <p:txBody>
          <a:bodyPr anchor="b"/>
          <a:lstStyle>
            <a:lvl1pPr>
              <a:defRPr sz="12000"/>
            </a:lvl1pPr>
          </a:lstStyle>
          <a:p>
            <a:r>
              <a:rPr lang="en-US" smtClean="0"/>
              <a:t>Click to edit Master title style</a:t>
            </a:r>
            <a:endParaRPr lang="en-US" dirty="0"/>
          </a:p>
        </p:txBody>
      </p:sp>
      <p:sp>
        <p:nvSpPr>
          <p:cNvPr id="3" name="Text Placeholder 2"/>
          <p:cNvSpPr>
            <a:spLocks noGrp="1"/>
          </p:cNvSpPr>
          <p:nvPr>
            <p:ph type="body" idx="1"/>
          </p:nvPr>
        </p:nvSpPr>
        <p:spPr>
          <a:xfrm>
            <a:off x="1247776" y="18357858"/>
            <a:ext cx="15773400" cy="6000748"/>
          </a:xfrm>
        </p:spPr>
        <p:txBody>
          <a:bodyPr/>
          <a:lstStyle>
            <a:lvl1pPr marL="0" indent="0">
              <a:buNone/>
              <a:defRPr sz="4800">
                <a:solidFill>
                  <a:schemeClr val="tx1"/>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235B18-53D3-954A-8345-9C581200B186}" type="datetimeFigureOut">
              <a:rPr lang="en-US" smtClean="0"/>
              <a:t>12/17/17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024568-C7FE-A948-8646-6925D590A15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7302500"/>
            <a:ext cx="7772400" cy="174053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9258300" y="7302500"/>
            <a:ext cx="7772400" cy="174053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F235B18-53D3-954A-8345-9C581200B186}" type="datetimeFigureOut">
              <a:rPr lang="en-US" smtClean="0"/>
              <a:t>12/17/17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024568-C7FE-A948-8646-6925D590A15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9682" y="1460506"/>
            <a:ext cx="15773400" cy="530225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9684" y="6724652"/>
            <a:ext cx="7736680" cy="3295648"/>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smtClean="0"/>
              <a:t>Click to edit Master text styles</a:t>
            </a:r>
          </a:p>
        </p:txBody>
      </p:sp>
      <p:sp>
        <p:nvSpPr>
          <p:cNvPr id="4" name="Content Placeholder 3"/>
          <p:cNvSpPr>
            <a:spLocks noGrp="1"/>
          </p:cNvSpPr>
          <p:nvPr>
            <p:ph sz="half" idx="2"/>
          </p:nvPr>
        </p:nvSpPr>
        <p:spPr>
          <a:xfrm>
            <a:off x="1259684" y="10020300"/>
            <a:ext cx="7736680" cy="147383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9258301" y="6724652"/>
            <a:ext cx="7774782" cy="3295648"/>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smtClean="0"/>
              <a:t>Click to edit Master text styles</a:t>
            </a:r>
          </a:p>
        </p:txBody>
      </p:sp>
      <p:sp>
        <p:nvSpPr>
          <p:cNvPr id="6" name="Content Placeholder 5"/>
          <p:cNvSpPr>
            <a:spLocks noGrp="1"/>
          </p:cNvSpPr>
          <p:nvPr>
            <p:ph sz="quarter" idx="4"/>
          </p:nvPr>
        </p:nvSpPr>
        <p:spPr>
          <a:xfrm>
            <a:off x="9258301" y="10020300"/>
            <a:ext cx="7774782" cy="147383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235B18-53D3-954A-8345-9C581200B186}" type="datetimeFigureOut">
              <a:rPr lang="en-US" smtClean="0"/>
              <a:t>12/17/17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024568-C7FE-A948-8646-6925D590A15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F235B18-53D3-954A-8345-9C581200B186}" type="datetimeFigureOut">
              <a:rPr lang="en-US" smtClean="0"/>
              <a:t>12/17/17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024568-C7FE-A948-8646-6925D590A15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235B18-53D3-954A-8345-9C581200B186}" type="datetimeFigureOut">
              <a:rPr lang="en-US" smtClean="0"/>
              <a:t>12/17/17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024568-C7FE-A948-8646-6925D590A15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2" y="1828800"/>
            <a:ext cx="5898356" cy="6400800"/>
          </a:xfrm>
        </p:spPr>
        <p:txBody>
          <a:bodyPr anchor="b"/>
          <a:lstStyle>
            <a:lvl1pPr>
              <a:defRPr sz="6400"/>
            </a:lvl1pPr>
          </a:lstStyle>
          <a:p>
            <a:r>
              <a:rPr lang="en-US" smtClean="0"/>
              <a:t>Click to edit Master title style</a:t>
            </a:r>
            <a:endParaRPr lang="en-US" dirty="0"/>
          </a:p>
        </p:txBody>
      </p:sp>
      <p:sp>
        <p:nvSpPr>
          <p:cNvPr id="3" name="Content Placeholder 2"/>
          <p:cNvSpPr>
            <a:spLocks noGrp="1"/>
          </p:cNvSpPr>
          <p:nvPr>
            <p:ph idx="1"/>
          </p:nvPr>
        </p:nvSpPr>
        <p:spPr>
          <a:xfrm>
            <a:off x="7774782" y="3949706"/>
            <a:ext cx="9258300" cy="19494500"/>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59682" y="8229600"/>
            <a:ext cx="5898356" cy="15246352"/>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235B18-53D3-954A-8345-9C581200B186}" type="datetimeFigureOut">
              <a:rPr lang="en-US" smtClean="0"/>
              <a:t>12/17/17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024568-C7FE-A948-8646-6925D590A15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2" y="1828800"/>
            <a:ext cx="5898356" cy="6400800"/>
          </a:xfrm>
        </p:spPr>
        <p:txBody>
          <a:bodyPr anchor="b"/>
          <a:lstStyle>
            <a:lvl1pPr>
              <a:defRPr sz="6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774782" y="3949706"/>
            <a:ext cx="9258300" cy="19494500"/>
          </a:xfrm>
        </p:spPr>
        <p:txBody>
          <a:bodyPr anchor="t"/>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259682" y="8229600"/>
            <a:ext cx="5898356" cy="15246352"/>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235B18-53D3-954A-8345-9C581200B186}" type="datetimeFigureOut">
              <a:rPr lang="en-US" smtClean="0"/>
              <a:t>12/17/17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024568-C7FE-A948-8646-6925D590A15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1460506"/>
            <a:ext cx="15773400" cy="530225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7300" y="7302500"/>
            <a:ext cx="15773400" cy="1740535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7300" y="25425406"/>
            <a:ext cx="4114800" cy="1460500"/>
          </a:xfrm>
          <a:prstGeom prst="rect">
            <a:avLst/>
          </a:prstGeom>
        </p:spPr>
        <p:txBody>
          <a:bodyPr vert="horz" lIns="91440" tIns="45720" rIns="91440" bIns="45720" rtlCol="0" anchor="ctr"/>
          <a:lstStyle>
            <a:lvl1pPr algn="l">
              <a:defRPr sz="2400">
                <a:solidFill>
                  <a:schemeClr val="tx1">
                    <a:tint val="75000"/>
                  </a:schemeClr>
                </a:solidFill>
              </a:defRPr>
            </a:lvl1pPr>
          </a:lstStyle>
          <a:p>
            <a:fld id="{5F235B18-53D3-954A-8345-9C581200B186}" type="datetimeFigureOut">
              <a:rPr lang="en-US" smtClean="0"/>
              <a:t>12/17/17</a:t>
            </a:fld>
            <a:endParaRPr lang="en-US"/>
          </a:p>
        </p:txBody>
      </p:sp>
      <p:sp>
        <p:nvSpPr>
          <p:cNvPr id="5" name="Footer Placeholder 4"/>
          <p:cNvSpPr>
            <a:spLocks noGrp="1"/>
          </p:cNvSpPr>
          <p:nvPr>
            <p:ph type="ftr" sz="quarter" idx="3"/>
          </p:nvPr>
        </p:nvSpPr>
        <p:spPr>
          <a:xfrm>
            <a:off x="6057900" y="25425406"/>
            <a:ext cx="6172200" cy="1460500"/>
          </a:xfrm>
          <a:prstGeom prst="rect">
            <a:avLst/>
          </a:prstGeom>
        </p:spPr>
        <p:txBody>
          <a:bodyPr vert="horz" lIns="91440" tIns="45720" rIns="91440" bIns="45720" rtlCol="0" anchor="ctr"/>
          <a:lstStyle>
            <a:lvl1pPr algn="ctr">
              <a:defRPr sz="2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2915900" y="25425406"/>
            <a:ext cx="4114800" cy="1460500"/>
          </a:xfrm>
          <a:prstGeom prst="rect">
            <a:avLst/>
          </a:prstGeom>
        </p:spPr>
        <p:txBody>
          <a:bodyPr vert="horz" lIns="91440" tIns="45720" rIns="91440" bIns="45720" rtlCol="0" anchor="ctr"/>
          <a:lstStyle>
            <a:lvl1pPr algn="r">
              <a:defRPr sz="2400">
                <a:solidFill>
                  <a:schemeClr val="tx1">
                    <a:tint val="75000"/>
                  </a:schemeClr>
                </a:solidFill>
              </a:defRPr>
            </a:lvl1pPr>
          </a:lstStyle>
          <a:p>
            <a:fld id="{59024568-C7FE-A948-8646-6925D590A15F}" type="slidenum">
              <a:rPr lang="en-US" smtClean="0"/>
              <a:t>‹#›</a:t>
            </a:fld>
            <a:endParaRPr lang="en-US"/>
          </a:p>
        </p:txBody>
      </p:sp>
    </p:spTree>
    <p:extLst>
      <p:ext uri="{BB962C8B-B14F-4D97-AF65-F5344CB8AC3E}">
        <p14:creationId xmlns:p14="http://schemas.microsoft.com/office/powerpoint/2010/main" val="10818348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tiff"/><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image" Target="../media/image1.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39720"/>
            <a:ext cx="18288000" cy="27432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endParaRPr lang="en-US"/>
          </a:p>
        </p:txBody>
      </p:sp>
      <p:pic>
        <p:nvPicPr>
          <p:cNvPr id="7" name="Picture 6"/>
          <p:cNvPicPr>
            <a:picLocks noChangeAspect="1"/>
          </p:cNvPicPr>
          <p:nvPr/>
        </p:nvPicPr>
        <p:blipFill>
          <a:blip r:embed="rId2"/>
          <a:stretch>
            <a:fillRect/>
          </a:stretch>
        </p:blipFill>
        <p:spPr>
          <a:xfrm>
            <a:off x="566057" y="422317"/>
            <a:ext cx="2540000" cy="2540000"/>
          </a:xfrm>
          <a:prstGeom prst="rect">
            <a:avLst/>
          </a:prstGeom>
        </p:spPr>
      </p:pic>
      <p:sp>
        <p:nvSpPr>
          <p:cNvPr id="9" name="TextBox 8"/>
          <p:cNvSpPr txBox="1"/>
          <p:nvPr/>
        </p:nvSpPr>
        <p:spPr>
          <a:xfrm>
            <a:off x="3106057" y="468484"/>
            <a:ext cx="14615886" cy="3077766"/>
          </a:xfrm>
          <a:prstGeom prst="rect">
            <a:avLst/>
          </a:prstGeom>
          <a:noFill/>
        </p:spPr>
        <p:txBody>
          <a:bodyPr wrap="square" rtlCol="0">
            <a:spAutoFit/>
          </a:bodyPr>
          <a:lstStyle/>
          <a:p>
            <a:r>
              <a:rPr lang="en-US" sz="6600" dirty="0" smtClean="0"/>
              <a:t>Analysis of Cyberbullying against women</a:t>
            </a:r>
          </a:p>
          <a:p>
            <a:endParaRPr lang="en-US" sz="4800" dirty="0" smtClean="0"/>
          </a:p>
          <a:p>
            <a:r>
              <a:rPr lang="en-US" sz="4000" dirty="0" smtClean="0"/>
              <a:t>        Shweta Bharti, Rahul Bhansali, Jatin Garg, Aditya </a:t>
            </a:r>
            <a:r>
              <a:rPr lang="en-US" sz="4000" smtClean="0"/>
              <a:t>Tomer</a:t>
            </a:r>
            <a:endParaRPr lang="en-US" sz="4000" dirty="0" smtClean="0"/>
          </a:p>
          <a:p>
            <a:r>
              <a:rPr lang="en-US" sz="4000" dirty="0"/>
              <a:t> </a:t>
            </a:r>
            <a:r>
              <a:rPr lang="en-US" sz="4000" dirty="0" smtClean="0"/>
              <a:t>                                         Graduate School SBU</a:t>
            </a:r>
            <a:endParaRPr lang="en-US" sz="4000" dirty="0"/>
          </a:p>
        </p:txBody>
      </p:sp>
      <p:sp>
        <p:nvSpPr>
          <p:cNvPr id="11" name="TextBox 10"/>
          <p:cNvSpPr txBox="1"/>
          <p:nvPr/>
        </p:nvSpPr>
        <p:spPr>
          <a:xfrm>
            <a:off x="6726807" y="4965134"/>
            <a:ext cx="6902641" cy="3400931"/>
          </a:xfrm>
          <a:prstGeom prst="rect">
            <a:avLst/>
          </a:prstGeom>
          <a:solidFill>
            <a:schemeClr val="accent1">
              <a:lumMod val="60000"/>
              <a:lumOff val="40000"/>
            </a:schemeClr>
          </a:solidFill>
        </p:spPr>
        <p:txBody>
          <a:bodyPr wrap="square" rtlCol="0">
            <a:spAutoFit/>
          </a:bodyPr>
          <a:lstStyle/>
          <a:p>
            <a:r>
              <a:rPr lang="en-US" sz="4000" b="1" dirty="0" smtClean="0"/>
              <a:t>Introduction</a:t>
            </a:r>
          </a:p>
          <a:p>
            <a:pPr algn="just"/>
            <a:r>
              <a:rPr lang="en-US" sz="2500" dirty="0" smtClean="0"/>
              <a:t>In </a:t>
            </a:r>
            <a:r>
              <a:rPr lang="en-US" sz="2500" dirty="0"/>
              <a:t>this project, we examine </a:t>
            </a:r>
            <a:r>
              <a:rPr lang="en-US" sz="2500" dirty="0" smtClean="0"/>
              <a:t>and </a:t>
            </a:r>
            <a:r>
              <a:rPr lang="en-US" sz="2500" dirty="0"/>
              <a:t>explore violence and abuse faced by women in social media, specifically, on Twitter. </a:t>
            </a:r>
            <a:r>
              <a:rPr lang="en-US" sz="2500" dirty="0" smtClean="0"/>
              <a:t>The </a:t>
            </a:r>
            <a:r>
              <a:rPr lang="en-US" sz="2500" dirty="0"/>
              <a:t>motivation for the project is primarily driven by United Nations’ </a:t>
            </a:r>
            <a:r>
              <a:rPr lang="en-US" sz="2500" i="1" dirty="0"/>
              <a:t>Sustainable Development Goals(SDGs) </a:t>
            </a:r>
            <a:r>
              <a:rPr lang="en-US" sz="2500" dirty="0"/>
              <a:t>#5 which is Achieving Gender Equality and Empowering All Women and Girls.</a:t>
            </a:r>
            <a:r>
              <a:rPr lang="en-US" sz="2500" dirty="0" smtClean="0">
                <a:effectLst/>
              </a:rPr>
              <a:t> </a:t>
            </a:r>
            <a:endParaRPr lang="en-US" sz="2500" dirty="0"/>
          </a:p>
        </p:txBody>
      </p:sp>
      <p:sp>
        <p:nvSpPr>
          <p:cNvPr id="13" name="TextBox 12"/>
          <p:cNvSpPr txBox="1"/>
          <p:nvPr/>
        </p:nvSpPr>
        <p:spPr>
          <a:xfrm>
            <a:off x="13871263" y="4961398"/>
            <a:ext cx="3850681" cy="3396550"/>
          </a:xfrm>
          <a:prstGeom prst="rect">
            <a:avLst/>
          </a:prstGeom>
          <a:solidFill>
            <a:schemeClr val="accent1">
              <a:lumMod val="60000"/>
              <a:lumOff val="40000"/>
            </a:schemeClr>
          </a:solidFill>
        </p:spPr>
        <p:txBody>
          <a:bodyPr wrap="square" rtlCol="0">
            <a:spAutoFit/>
          </a:bodyPr>
          <a:lstStyle/>
          <a:p>
            <a:r>
              <a:rPr lang="en-US" sz="4000" b="1" dirty="0" smtClean="0"/>
              <a:t>Data</a:t>
            </a:r>
          </a:p>
          <a:p>
            <a:endParaRPr lang="en-US" sz="4000" b="1" dirty="0"/>
          </a:p>
          <a:p>
            <a:endParaRPr lang="en-US" sz="4000" b="1" dirty="0" smtClean="0"/>
          </a:p>
          <a:p>
            <a:endParaRPr lang="en-US" sz="4000" b="1" dirty="0"/>
          </a:p>
          <a:p>
            <a:endParaRPr lang="en-US" sz="5500" b="1" dirty="0" smtClean="0"/>
          </a:p>
        </p:txBody>
      </p:sp>
      <p:sp>
        <p:nvSpPr>
          <p:cNvPr id="14" name="TextBox 13"/>
          <p:cNvSpPr txBox="1"/>
          <p:nvPr/>
        </p:nvSpPr>
        <p:spPr>
          <a:xfrm>
            <a:off x="404846" y="13622520"/>
            <a:ext cx="10448684" cy="3406213"/>
          </a:xfrm>
          <a:prstGeom prst="rect">
            <a:avLst/>
          </a:prstGeom>
          <a:solidFill>
            <a:schemeClr val="accent1">
              <a:lumMod val="60000"/>
              <a:lumOff val="40000"/>
            </a:schemeClr>
          </a:solidFill>
        </p:spPr>
        <p:txBody>
          <a:bodyPr wrap="square" rtlCol="0">
            <a:spAutoFit/>
          </a:bodyPr>
          <a:lstStyle/>
          <a:p>
            <a:r>
              <a:rPr lang="en-US" sz="4000" b="1" dirty="0" smtClean="0"/>
              <a:t>Results</a:t>
            </a:r>
          </a:p>
          <a:p>
            <a:r>
              <a:rPr lang="en-US" sz="2800" dirty="0" smtClean="0"/>
              <a:t>Total Number of Violent Tweets against women: 123,112</a:t>
            </a:r>
          </a:p>
          <a:p>
            <a:r>
              <a:rPr lang="en-US" sz="2800" dirty="0" smtClean="0"/>
              <a:t>Total Number of Tweets Analyzed: 439,686</a:t>
            </a:r>
          </a:p>
          <a:p>
            <a:r>
              <a:rPr lang="en-US" sz="2800" dirty="0" smtClean="0"/>
              <a:t>Percentage of Violent Tweets against women: 28%</a:t>
            </a:r>
          </a:p>
          <a:p>
            <a:r>
              <a:rPr lang="en-US" sz="2800" dirty="0" smtClean="0"/>
              <a:t>Percentage of Violent Tweets against women of category:</a:t>
            </a:r>
          </a:p>
          <a:p>
            <a:pPr lvl="0"/>
            <a:r>
              <a:rPr lang="en-US" sz="2800" dirty="0" smtClean="0"/>
              <a:t>Mildly Severe: 4.91%, Moderately Severe: 7.49%, Extremely Severe: 15.9%</a:t>
            </a:r>
            <a:endParaRPr lang="en-US" sz="2800" dirty="0"/>
          </a:p>
        </p:txBody>
      </p:sp>
      <p:pic>
        <p:nvPicPr>
          <p:cNvPr id="17" name="Picture 16" descr="../../Downloads/Images/worldMap.png"/>
          <p:cNvPicPr/>
          <p:nvPr/>
        </p:nvPicPr>
        <p:blipFill>
          <a:blip r:embed="rId3">
            <a:extLst>
              <a:ext uri="{28A0092B-C50C-407E-A947-70E740481C1C}">
                <a14:useLocalDpi xmlns:a14="http://schemas.microsoft.com/office/drawing/2010/main" val="0"/>
              </a:ext>
            </a:extLst>
          </a:blip>
          <a:srcRect/>
          <a:stretch>
            <a:fillRect/>
          </a:stretch>
        </p:blipFill>
        <p:spPr bwMode="auto">
          <a:xfrm>
            <a:off x="404846" y="18123436"/>
            <a:ext cx="11966691" cy="5332888"/>
          </a:xfrm>
          <a:prstGeom prst="rect">
            <a:avLst/>
          </a:prstGeom>
          <a:noFill/>
          <a:ln>
            <a:noFill/>
          </a:ln>
        </p:spPr>
      </p:pic>
      <p:sp>
        <p:nvSpPr>
          <p:cNvPr id="18" name="TextBox 17"/>
          <p:cNvSpPr txBox="1"/>
          <p:nvPr/>
        </p:nvSpPr>
        <p:spPr>
          <a:xfrm>
            <a:off x="404847" y="23817417"/>
            <a:ext cx="7113554" cy="3293209"/>
          </a:xfrm>
          <a:prstGeom prst="rect">
            <a:avLst/>
          </a:prstGeom>
          <a:solidFill>
            <a:schemeClr val="accent1">
              <a:lumMod val="60000"/>
              <a:lumOff val="40000"/>
            </a:schemeClr>
          </a:solidFill>
        </p:spPr>
        <p:txBody>
          <a:bodyPr wrap="square" rtlCol="0">
            <a:spAutoFit/>
          </a:bodyPr>
          <a:lstStyle/>
          <a:p>
            <a:r>
              <a:rPr lang="en-US" sz="4000" b="1" dirty="0" smtClean="0"/>
              <a:t>Discussion</a:t>
            </a:r>
          </a:p>
          <a:p>
            <a:r>
              <a:rPr lang="en-US" sz="2800" dirty="0" smtClean="0"/>
              <a:t>The </a:t>
            </a:r>
            <a:r>
              <a:rPr lang="en-US" sz="2800" dirty="0"/>
              <a:t>world map of distribution of violent tweets against </a:t>
            </a:r>
            <a:r>
              <a:rPr lang="en-US" sz="2800" dirty="0" smtClean="0"/>
              <a:t>women </a:t>
            </a:r>
            <a:r>
              <a:rPr lang="en-US" sz="2800" dirty="0"/>
              <a:t>according to regions can be used by various countries or organizations to figure out the places or regions that need specific focus to curb online violence against women in those regions</a:t>
            </a:r>
            <a:r>
              <a:rPr lang="en-US" sz="2800" dirty="0" smtClean="0">
                <a:effectLst/>
              </a:rPr>
              <a:t> </a:t>
            </a:r>
            <a:endParaRPr lang="en-US" sz="2800" dirty="0"/>
          </a:p>
        </p:txBody>
      </p:sp>
      <p:sp>
        <p:nvSpPr>
          <p:cNvPr id="19" name="TextBox 18"/>
          <p:cNvSpPr txBox="1"/>
          <p:nvPr/>
        </p:nvSpPr>
        <p:spPr>
          <a:xfrm>
            <a:off x="12928762" y="21525300"/>
            <a:ext cx="4872463" cy="5521070"/>
          </a:xfrm>
          <a:prstGeom prst="rect">
            <a:avLst/>
          </a:prstGeom>
          <a:solidFill>
            <a:schemeClr val="accent1">
              <a:lumMod val="60000"/>
              <a:lumOff val="40000"/>
            </a:schemeClr>
          </a:solidFill>
        </p:spPr>
        <p:txBody>
          <a:bodyPr wrap="square" rtlCol="0">
            <a:spAutoFit/>
          </a:bodyPr>
          <a:lstStyle/>
          <a:p>
            <a:r>
              <a:rPr lang="en-US" sz="4000" b="1" dirty="0" smtClean="0"/>
              <a:t>Conclusion</a:t>
            </a:r>
          </a:p>
          <a:p>
            <a:pPr marL="457200" indent="-457200">
              <a:buFont typeface="Arial" charset="0"/>
              <a:buChar char="•"/>
            </a:pPr>
            <a:r>
              <a:rPr lang="en-US" sz="2800" dirty="0"/>
              <a:t>Curbing online violence against women is necessary</a:t>
            </a:r>
            <a:r>
              <a:rPr lang="en-US" sz="2800" dirty="0" smtClean="0">
                <a:effectLst/>
              </a:rPr>
              <a:t> </a:t>
            </a:r>
          </a:p>
          <a:p>
            <a:pPr marL="457200" indent="-457200">
              <a:buFont typeface="Arial" charset="0"/>
              <a:buChar char="•"/>
            </a:pPr>
            <a:r>
              <a:rPr lang="en-US" sz="2800" dirty="0"/>
              <a:t>Sentiment </a:t>
            </a:r>
            <a:r>
              <a:rPr lang="en-US" sz="2800" dirty="0" smtClean="0"/>
              <a:t>Analyzer </a:t>
            </a:r>
            <a:r>
              <a:rPr lang="en-US" sz="2800" dirty="0"/>
              <a:t>was created</a:t>
            </a:r>
            <a:r>
              <a:rPr lang="en-US" sz="2800" dirty="0" smtClean="0">
                <a:effectLst/>
              </a:rPr>
              <a:t> to classify tweets</a:t>
            </a:r>
          </a:p>
          <a:p>
            <a:pPr marL="457200" indent="-457200">
              <a:buFont typeface="Arial" charset="0"/>
              <a:buChar char="•"/>
            </a:pPr>
            <a:r>
              <a:rPr lang="en-US" sz="2800" dirty="0"/>
              <a:t>In total, 1 million tweets were used to train and test the sentiment analyzer</a:t>
            </a:r>
            <a:r>
              <a:rPr lang="en-US" sz="2800" dirty="0" smtClean="0">
                <a:effectLst/>
              </a:rPr>
              <a:t> </a:t>
            </a:r>
          </a:p>
          <a:p>
            <a:pPr marL="457200" indent="-457200">
              <a:buFont typeface="Arial" charset="0"/>
              <a:buChar char="•"/>
            </a:pPr>
            <a:r>
              <a:rPr lang="en-US" sz="2800" dirty="0"/>
              <a:t>Organizations and countries can make use of the world maps </a:t>
            </a:r>
            <a:r>
              <a:rPr lang="en-US" sz="2800" dirty="0" smtClean="0"/>
              <a:t>to </a:t>
            </a:r>
            <a:r>
              <a:rPr lang="en-US" sz="2800" dirty="0"/>
              <a:t>concentrate on specific regions </a:t>
            </a:r>
            <a:endParaRPr lang="en-US" sz="2800" dirty="0" smtClean="0"/>
          </a:p>
        </p:txBody>
      </p:sp>
      <p:pic>
        <p:nvPicPr>
          <p:cNvPr id="21" name="Picture 20"/>
          <p:cNvPicPr>
            <a:picLocks noChangeAspect="1"/>
          </p:cNvPicPr>
          <p:nvPr/>
        </p:nvPicPr>
        <p:blipFill>
          <a:blip r:embed="rId4"/>
          <a:stretch>
            <a:fillRect/>
          </a:stretch>
        </p:blipFill>
        <p:spPr>
          <a:xfrm>
            <a:off x="481757" y="4965133"/>
            <a:ext cx="6003235" cy="3376820"/>
          </a:xfrm>
          <a:prstGeom prst="rect">
            <a:avLst/>
          </a:prstGeom>
        </p:spPr>
      </p:pic>
      <p:sp>
        <p:nvSpPr>
          <p:cNvPr id="22" name="TextBox 21"/>
          <p:cNvSpPr txBox="1"/>
          <p:nvPr/>
        </p:nvSpPr>
        <p:spPr>
          <a:xfrm>
            <a:off x="404847" y="8612885"/>
            <a:ext cx="10448683" cy="4401205"/>
          </a:xfrm>
          <a:prstGeom prst="rect">
            <a:avLst/>
          </a:prstGeom>
          <a:solidFill>
            <a:schemeClr val="accent1">
              <a:lumMod val="60000"/>
              <a:lumOff val="40000"/>
            </a:schemeClr>
          </a:solidFill>
        </p:spPr>
        <p:txBody>
          <a:bodyPr wrap="square" rtlCol="0">
            <a:spAutoFit/>
          </a:bodyPr>
          <a:lstStyle/>
          <a:p>
            <a:r>
              <a:rPr lang="en-US" sz="4000" b="1" dirty="0" smtClean="0"/>
              <a:t>Method</a:t>
            </a:r>
          </a:p>
          <a:p>
            <a:endParaRPr lang="en-US" sz="4000" dirty="0" smtClean="0"/>
          </a:p>
          <a:p>
            <a:endParaRPr lang="en-US" sz="4000" dirty="0" smtClean="0"/>
          </a:p>
          <a:p>
            <a:endParaRPr lang="en-US" sz="4000" dirty="0"/>
          </a:p>
          <a:p>
            <a:endParaRPr lang="en-US" sz="4000" dirty="0" smtClean="0"/>
          </a:p>
          <a:p>
            <a:endParaRPr lang="en-US" sz="4000" dirty="0"/>
          </a:p>
          <a:p>
            <a:endParaRPr lang="en-US" sz="4000" dirty="0" smtClean="0"/>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6057" y="9629422"/>
            <a:ext cx="9943795" cy="3152525"/>
          </a:xfrm>
          <a:prstGeom prst="rect">
            <a:avLst/>
          </a:prstGeom>
        </p:spPr>
      </p:pic>
      <p:pic>
        <p:nvPicPr>
          <p:cNvPr id="26" name="Picture 2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097714" y="5943828"/>
            <a:ext cx="3397779" cy="1930172"/>
          </a:xfrm>
          <a:prstGeom prst="rect">
            <a:avLst/>
          </a:prstGeom>
        </p:spPr>
      </p:pic>
      <p:pic>
        <p:nvPicPr>
          <p:cNvPr id="27" name="Picture 2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258377" y="9599949"/>
            <a:ext cx="6463566" cy="3384668"/>
          </a:xfrm>
          <a:prstGeom prst="rect">
            <a:avLst/>
          </a:prstGeom>
        </p:spPr>
      </p:pic>
      <p:pic>
        <p:nvPicPr>
          <p:cNvPr id="28" name="Picture 2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258376" y="14401310"/>
            <a:ext cx="6463567" cy="2570499"/>
          </a:xfrm>
          <a:prstGeom prst="rect">
            <a:avLst/>
          </a:prstGeom>
        </p:spPr>
      </p:pic>
      <p:pic>
        <p:nvPicPr>
          <p:cNvPr id="29" name="Picture 2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928762" y="18123436"/>
            <a:ext cx="4793181" cy="2429876"/>
          </a:xfrm>
          <a:prstGeom prst="rect">
            <a:avLst/>
          </a:prstGeom>
        </p:spPr>
      </p:pic>
      <p:pic>
        <p:nvPicPr>
          <p:cNvPr id="30" name="Picture 2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820614" y="24607951"/>
            <a:ext cx="4550923" cy="2502675"/>
          </a:xfrm>
          <a:prstGeom prst="rect">
            <a:avLst/>
          </a:prstGeom>
        </p:spPr>
      </p:pic>
      <p:sp>
        <p:nvSpPr>
          <p:cNvPr id="31" name="TextBox 30"/>
          <p:cNvSpPr txBox="1"/>
          <p:nvPr/>
        </p:nvSpPr>
        <p:spPr>
          <a:xfrm>
            <a:off x="368162" y="17258598"/>
            <a:ext cx="6398803" cy="757130"/>
          </a:xfrm>
          <a:prstGeom prst="rect">
            <a:avLst/>
          </a:prstGeom>
          <a:noFill/>
        </p:spPr>
        <p:txBody>
          <a:bodyPr wrap="none" rtlCol="0">
            <a:spAutoFit/>
          </a:bodyPr>
          <a:lstStyle/>
          <a:p>
            <a:r>
              <a:rPr lang="en-US" b="1" dirty="0" smtClean="0"/>
              <a:t>Region-wise violent tweets</a:t>
            </a:r>
            <a:endParaRPr lang="en-US" b="1" dirty="0"/>
          </a:p>
        </p:txBody>
      </p:sp>
      <p:sp>
        <p:nvSpPr>
          <p:cNvPr id="32" name="TextBox 31"/>
          <p:cNvSpPr txBox="1"/>
          <p:nvPr/>
        </p:nvSpPr>
        <p:spPr>
          <a:xfrm>
            <a:off x="7731878" y="23767582"/>
            <a:ext cx="4324132" cy="757130"/>
          </a:xfrm>
          <a:prstGeom prst="rect">
            <a:avLst/>
          </a:prstGeom>
          <a:noFill/>
        </p:spPr>
        <p:txBody>
          <a:bodyPr wrap="none" rtlCol="0">
            <a:spAutoFit/>
          </a:bodyPr>
          <a:lstStyle/>
          <a:p>
            <a:r>
              <a:rPr lang="en-US" b="1" dirty="0" smtClean="0"/>
              <a:t>Interesting results</a:t>
            </a:r>
            <a:endParaRPr lang="en-US" b="1" dirty="0"/>
          </a:p>
        </p:txBody>
      </p:sp>
      <p:sp>
        <p:nvSpPr>
          <p:cNvPr id="33" name="TextBox 32"/>
          <p:cNvSpPr txBox="1"/>
          <p:nvPr/>
        </p:nvSpPr>
        <p:spPr>
          <a:xfrm>
            <a:off x="12834390" y="17258598"/>
            <a:ext cx="4294124" cy="757130"/>
          </a:xfrm>
          <a:prstGeom prst="rect">
            <a:avLst/>
          </a:prstGeom>
          <a:noFill/>
        </p:spPr>
        <p:txBody>
          <a:bodyPr wrap="none" rtlCol="0">
            <a:spAutoFit/>
          </a:bodyPr>
          <a:lstStyle/>
          <a:p>
            <a:r>
              <a:rPr lang="en-US" b="1" dirty="0" smtClean="0"/>
              <a:t>Graph </a:t>
            </a:r>
            <a:r>
              <a:rPr lang="en-US" sz="3600" b="1" dirty="0" smtClean="0"/>
              <a:t>(Distribution)</a:t>
            </a:r>
            <a:endParaRPr lang="en-US" sz="3600" b="1" dirty="0"/>
          </a:p>
        </p:txBody>
      </p:sp>
      <p:sp>
        <p:nvSpPr>
          <p:cNvPr id="34" name="TextBox 33"/>
          <p:cNvSpPr txBox="1"/>
          <p:nvPr/>
        </p:nvSpPr>
        <p:spPr>
          <a:xfrm>
            <a:off x="11084707" y="13504884"/>
            <a:ext cx="5112233" cy="757130"/>
          </a:xfrm>
          <a:prstGeom prst="rect">
            <a:avLst/>
          </a:prstGeom>
          <a:noFill/>
        </p:spPr>
        <p:txBody>
          <a:bodyPr wrap="none" rtlCol="0">
            <a:spAutoFit/>
          </a:bodyPr>
          <a:lstStyle/>
          <a:p>
            <a:r>
              <a:rPr lang="en-US" b="1" dirty="0" smtClean="0"/>
              <a:t>Graph </a:t>
            </a:r>
            <a:r>
              <a:rPr lang="en-US" sz="3600" b="1" dirty="0" smtClean="0"/>
              <a:t>(Level 2 Intensity)</a:t>
            </a:r>
            <a:endParaRPr lang="en-US" sz="3600" b="1" dirty="0"/>
          </a:p>
        </p:txBody>
      </p:sp>
      <p:sp>
        <p:nvSpPr>
          <p:cNvPr id="35" name="TextBox 34"/>
          <p:cNvSpPr txBox="1"/>
          <p:nvPr/>
        </p:nvSpPr>
        <p:spPr>
          <a:xfrm>
            <a:off x="11260953" y="8747159"/>
            <a:ext cx="5112233" cy="757130"/>
          </a:xfrm>
          <a:prstGeom prst="rect">
            <a:avLst/>
          </a:prstGeom>
          <a:noFill/>
        </p:spPr>
        <p:txBody>
          <a:bodyPr wrap="none" rtlCol="0">
            <a:spAutoFit/>
          </a:bodyPr>
          <a:lstStyle/>
          <a:p>
            <a:r>
              <a:rPr lang="en-US" b="1" dirty="0" smtClean="0"/>
              <a:t>Graph </a:t>
            </a:r>
            <a:r>
              <a:rPr lang="en-US" sz="3600" b="1" dirty="0" smtClean="0"/>
              <a:t>(Level 1 Intensity)</a:t>
            </a:r>
            <a:endParaRPr lang="en-US" sz="3600" b="1" dirty="0"/>
          </a:p>
        </p:txBody>
      </p:sp>
    </p:spTree>
    <p:extLst>
      <p:ext uri="{BB962C8B-B14F-4D97-AF65-F5344CB8AC3E}">
        <p14:creationId xmlns:p14="http://schemas.microsoft.com/office/powerpoint/2010/main" val="94541250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282</TotalTime>
  <Words>235</Words>
  <Application>Microsoft Macintosh PowerPoint</Application>
  <PresentationFormat>Custom</PresentationFormat>
  <Paragraphs>32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yadavashish625@gmail.com</dc:creator>
  <cp:lastModifiedBy>Jatin Garg</cp:lastModifiedBy>
  <cp:revision>23</cp:revision>
  <dcterms:created xsi:type="dcterms:W3CDTF">2017-12-16T19:21:15Z</dcterms:created>
  <dcterms:modified xsi:type="dcterms:W3CDTF">2017-12-17T15:07:43Z</dcterms:modified>
</cp:coreProperties>
</file>