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Lor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ora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Lora-italic.fntdata"/><Relationship Id="rId10" Type="http://schemas.openxmlformats.org/officeDocument/2006/relationships/slide" Target="slides/slide6.xml"/><Relationship Id="rId32" Type="http://schemas.openxmlformats.org/officeDocument/2006/relationships/font" Target="fonts/Lor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Lora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matrices and f*g = 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Cell Deconvolution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Neha Mane - 111491083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Rahul Bhansali - 111401451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 1 (Continued)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3. </a:t>
            </a:r>
            <a:r>
              <a:rPr lang="en" sz="1400">
                <a:solidFill>
                  <a:srgbClr val="000000"/>
                </a:solidFill>
              </a:rPr>
              <a:t>Dimensionality Reduction and Clustering: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Apply t-SNE mapping on merged gene set to reduce to two dimensions and DBSCAN for clustering.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4. Classify each cell to a cell type: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Scores calculated based on a set of 45 marker genes (AND, OR, NOT) and classified if score&gt; 75% of maximal score.</a:t>
            </a:r>
            <a:endParaRPr sz="1400">
              <a:solidFill>
                <a:srgbClr val="000000"/>
              </a:solidFill>
            </a:endParaRPr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227" y="298478"/>
            <a:ext cx="3937800" cy="46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 1 (Continued)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5. Train Classifier to categorize major cell types:</a:t>
            </a:r>
            <a:endParaRPr>
              <a:solidFill>
                <a:srgbClr val="000000"/>
              </a:solidFill>
            </a:endParaRPr>
          </a:p>
          <a:p>
            <a:pPr indent="-317500" lvl="0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 Decision Tree classifier was trained based on single-cell RNA seq. </a:t>
            </a:r>
            <a:r>
              <a:rPr lang="en">
                <a:solidFill>
                  <a:srgbClr val="00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ata </a:t>
            </a:r>
            <a:endParaRPr>
              <a:solidFill>
                <a:srgbClr val="000000"/>
              </a:solidFill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5-fold cross-validation accuracy of 98%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6. Same process repeated for classifying sub-types of T cells (Accuracy: 93%)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911" y="83025"/>
            <a:ext cx="2712889" cy="48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2 - Bulk RNA-seq 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281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Construct “Bulk” Gene Expression Data: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Aggregate reads from single-cell RNA sequencing data for each patient sample.</a:t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2.	Construct Signature Gene Set: 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LM22 (547) + Table S12 (244) + Table S3 (391) + 45 marker genes.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Call this the </a:t>
            </a:r>
            <a:r>
              <a:rPr i="1" lang="en">
                <a:solidFill>
                  <a:srgbClr val="000000"/>
                </a:solidFill>
              </a:rPr>
              <a:t>Merged Gene Set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 (Continued)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3. Apply Deconvolution Algorithms: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v-SVR (Support Vector Regression): Combines feature selection with a linear loss function and L2-regularization. Used libSVM of MATLAB.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fitlm: fits a linear model based on a least-squares fit.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SDPT3 algorithm: Semidefinite-quadratic-linear programming. 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4. Estimating Results: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		where, </a:t>
            </a:r>
            <a:r>
              <a:rPr lang="en" sz="1300">
                <a:solidFill>
                  <a:srgbClr val="000000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w̃ </a:t>
            </a:r>
            <a:r>
              <a:rPr lang="en">
                <a:solidFill>
                  <a:srgbClr val="000000"/>
                </a:solidFill>
              </a:rPr>
              <a:t>is the unknown cell proportion.	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		m is the no. of known cell type proportions.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625" y="3658100"/>
            <a:ext cx="1443150" cy="6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 2 (Continued)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5. Estimation of quality assessment: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Pearson’s correlation coefficient calculated for true cell proportions v/s estimated proportions.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6. Tumour gene expression profile estimation: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						</a:t>
            </a:r>
            <a:r>
              <a:rPr lang="en" sz="900">
                <a:solidFill>
                  <a:srgbClr val="000000"/>
                </a:solidFill>
              </a:rPr>
              <a:t>where: mi is the patient’s known bulk gene expression</a:t>
            </a:r>
            <a:r>
              <a:rPr lang="en" sz="900">
                <a:solidFill>
                  <a:schemeClr val="dk1"/>
                </a:solidFill>
              </a:rPr>
              <a:t>;</a:t>
            </a:r>
            <a:endParaRPr sz="9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									            </a:t>
            </a:r>
            <a:r>
              <a:rPr lang="en" sz="900">
                <a:solidFill>
                  <a:srgbClr val="000000"/>
                </a:solidFill>
              </a:rPr>
              <a:t>B is the total non-tumour gene expression for the patient.</a:t>
            </a:r>
            <a:endParaRPr sz="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							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								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675" y="3077075"/>
            <a:ext cx="3303925" cy="10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BSEQ-sc: Deconvolution of Bulk Sequencing Experiments using Single Cell Data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268" y="869052"/>
            <a:ext cx="6291458" cy="394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BSEQ-sc: Deconvolution of Bulk Sequencing Experiments using Single Cell Data</a:t>
            </a:r>
            <a:endParaRPr sz="1800"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9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Overview:</a:t>
            </a:r>
            <a:endParaRPr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Single cell RNA-seq information is used to deconvolve bulk RNA-seq samples by estimating the cell-type proportion of key cell-types.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Estimate average cell-type specific expression in healthy v/s diabetic groups of individuals and to compute cell type-specific differential expression.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Investigate gene expression differences between diabetics and healthy individuals, using single cell RNA-seq data.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Gene expression may vary solely based on the cell type proportions. So, the proportions are adjusted to obtain “real” differentially regulated genes.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19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815525"/>
            <a:ext cx="8520600" cy="3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Data Generation: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Bulk Gene Expression Data: Obtained from GEO dataset</a:t>
            </a:r>
            <a:endParaRPr>
              <a:solidFill>
                <a:srgbClr val="000000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>
                <a:solidFill>
                  <a:srgbClr val="000000"/>
                </a:solidFill>
              </a:rPr>
              <a:t>Counts from transcripts that map to a single cell was averaged.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Single-Cell Data: Single-Cell RNA Seq. Data of pancreatic islets from 3 healthy individuals.</a:t>
            </a:r>
            <a:endParaRPr>
              <a:solidFill>
                <a:srgbClr val="000000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>
                <a:solidFill>
                  <a:srgbClr val="000000"/>
                </a:solidFill>
              </a:rPr>
              <a:t>Identify cell-type by clustering.</a:t>
            </a:r>
            <a:endParaRPr>
              <a:solidFill>
                <a:srgbClr val="000000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>
                <a:solidFill>
                  <a:srgbClr val="000000"/>
                </a:solidFill>
              </a:rPr>
              <a:t>Extract Marker genes for each cell type. (most highly expressed genes).</a:t>
            </a:r>
            <a:endParaRPr>
              <a:solidFill>
                <a:srgbClr val="000000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>
                <a:solidFill>
                  <a:srgbClr val="000000"/>
                </a:solidFill>
              </a:rPr>
              <a:t>Average each marker gene for each cell type.</a:t>
            </a:r>
            <a:endParaRPr>
              <a:solidFill>
                <a:srgbClr val="000000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>
                <a:solidFill>
                  <a:srgbClr val="000000"/>
                </a:solidFill>
              </a:rPr>
              <a:t>Scale.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Data Preparation: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Used ExpressionSet objects from Bi-conductor base package for single-cell and bulk data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Bulk data</a:t>
            </a:r>
            <a:endParaRPr>
              <a:solidFill>
                <a:srgbClr val="000000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>
                <a:solidFill>
                  <a:srgbClr val="000000"/>
                </a:solidFill>
              </a:rPr>
              <a:t>filtered to remove unmapped tags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glycemic groups  were defined based on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hba1c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measurements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Single cell data</a:t>
            </a:r>
            <a:endParaRPr>
              <a:solidFill>
                <a:srgbClr val="000000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>
                <a:solidFill>
                  <a:srgbClr val="000000"/>
                </a:solidFill>
              </a:rPr>
              <a:t>Identify cell types by clustering and extract marker genes from each cell-type</a:t>
            </a:r>
            <a:endParaRPr>
              <a:solidFill>
                <a:srgbClr val="000000"/>
              </a:solidFill>
            </a:endParaRPr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34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(Continued)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003825"/>
            <a:ext cx="8520600" cy="3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3. Estimation of Cell-Type Proportions: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Build reference basis matrix from single cell gene expression:</a:t>
            </a:r>
            <a:endParaRPr>
              <a:solidFill>
                <a:srgbClr val="000000"/>
              </a:solidFill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 sz="1400">
                <a:solidFill>
                  <a:srgbClr val="000000"/>
                </a:solidFill>
              </a:rPr>
              <a:t>Scale single-cell count data.</a:t>
            </a:r>
            <a:endParaRPr sz="1400">
              <a:solidFill>
                <a:srgbClr val="000000"/>
              </a:solidFill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 sz="1400">
                <a:solidFill>
                  <a:srgbClr val="000000"/>
                </a:solidFill>
              </a:rPr>
              <a:t>Compute average, within each cell type, the gene expression of each marker gene for each cell in the cell type.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CIBERSORT:</a:t>
            </a:r>
            <a:endParaRPr>
              <a:solidFill>
                <a:srgbClr val="000000"/>
              </a:solidFill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>
                <a:solidFill>
                  <a:srgbClr val="000000"/>
                </a:solidFill>
              </a:rPr>
              <a:t>Estimate cell type proportions using the bulk gene expression data and reference basis matrix.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4. Estimation of differentially regulated genes at cell type level: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EdgeR package used.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Two models fitted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25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(Continued)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863550"/>
            <a:ext cx="8520600" cy="4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5. Base Model: 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Includes HBA1C groups (Diabetic, Normal), Gender and Age variables.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6. Extended Model: </a:t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a.	 Additionally includes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proportions of alpha, beta, ductal and acinar cells.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7. Estimation of differentially regulated genes: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Adjust for cell type proportions.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Apply fitEdgeR utility function to fit Base and Extended Models. (p-val=0.01)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“likely” genes are obtained.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Biological Overview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Estimation of immune cell content in tumour tissue using single-cell RNA-seq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BSEQ-sc: Deconvolution of Bulk Sequencing Experiments using Single Cell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CIBERSORT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(Continued)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8. Apply csSAM on above selected genes and 6 ER stress related genes.</a:t>
            </a:r>
            <a:endParaRPr/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csSAM fits a linear model based on cell proportions and cell-type.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ER genes were upregulated (FDR=0.05). Alpha and Acinar cells responded mildly.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On downregulation (FDR=0.25), Beta cells responded strongly.</a:t>
            </a:r>
            <a:endParaRPr>
              <a:solidFill>
                <a:srgbClr val="000000"/>
              </a:solidFill>
            </a:endParaRPr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Strongest responding genes were filtered for each cell type and their effect-size graph was plotted.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24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CIBERSORT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863550"/>
            <a:ext cx="8520600" cy="4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Applied for estimating cell-type proportions from bulk gene expression data.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Robust to noise, unknown mixture content and closely related cell types.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Gene set of 547 genes (LM22) used for deconvolution.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An application of linear support vector regression(SVR) is used to deconvolve the mixture.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650" y="819525"/>
            <a:ext cx="6778698" cy="207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02800" y="1859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Deconvolution?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Resolve into constituent elements and remove complication to clarify it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Mathematically - 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the resolution of a convolution function into the functions from which it was formed in order to separate their effects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Deconvolution in terms of biology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Identify constituent cell types and gene expression profiles in a tissue and their relative proportions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Heterogeneous tissues - difficult to get the precise gene expression levels for each cell type.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Biological conditions like diseased state vs non-diseased state also affect cell proportions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 level in genes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3132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Genes encode proteins and proteins dictate cell function.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Genes expressed in a particular cell determine what that cell can do.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Can be used to separate cell types and tissues.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In linear model - 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solidFill>
                  <a:srgbClr val="000000"/>
                </a:solidFill>
              </a:rPr>
              <a:t>the expression of each gene in a complex mixture is estimated as a linear combination of the expression of the same gene in the constitutive cell types.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Deconvolution to estimate cell-type-specific expressions and the percentages of each cell type.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vs experimental methods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07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Computationally - Deconvolution - less effort and expensive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Experimental cell separation techniques like FACS - time, effort and expense is high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May result in i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nsufficient RNA for further quantification of gene expression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Estimation of immune cell content in tumour tissue using single-cell RNA-seq data</a:t>
            </a:r>
            <a:endParaRPr sz="1800"/>
          </a:p>
          <a:p>
            <a:pPr indent="0" lvl="0" marL="0" rtl="0">
              <a:lnSpc>
                <a:spcPct val="130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Summary</a:t>
            </a:r>
            <a:endParaRPr u="sng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Derive cellular composition from bulk gene expression data by deconvolution using Reference Gene Expression Profiles (RGEPs).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Consensus Profiles for each cell type used for Deconvolution.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Distinguish 9 major cell types and 3 T-cell sub-types.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Origin and quality of RGEP determine deconvolution results.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26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700" y="996125"/>
            <a:ext cx="7140575" cy="38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1 - Single-cell 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Take log of Gene expression value (unit: TPM):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2. Normalize: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 Where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i="1" lang="en" sz="1300">
                <a:solidFill>
                  <a:srgbClr val="222222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y</a:t>
            </a: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n" sz="950">
                <a:solidFill>
                  <a:srgbClr val="222222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represents the gene expression profile of the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 sample and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	HK represents the gene expression profile of the housekeeping genes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750" y="1751600"/>
            <a:ext cx="1721325" cy="3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600" y="2868700"/>
            <a:ext cx="104282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