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3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322197-6393-122C-7E29-B9C9443F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8" y="1787013"/>
            <a:ext cx="7826477" cy="4402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44D18-0629-FB40-B95D-A0279AAB067C}"/>
              </a:ext>
            </a:extLst>
          </p:cNvPr>
          <p:cNvSpPr txBox="1"/>
          <p:nvPr/>
        </p:nvSpPr>
        <p:spPr>
          <a:xfrm>
            <a:off x="2812026" y="85540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ALTERYX WORKFLOW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78D2C-6DC8-A1D0-DF8D-C0B6F0DA655F}"/>
              </a:ext>
            </a:extLst>
          </p:cNvPr>
          <p:cNvSpPr txBox="1"/>
          <p:nvPr/>
        </p:nvSpPr>
        <p:spPr>
          <a:xfrm>
            <a:off x="806245" y="757084"/>
            <a:ext cx="200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Tax Allocation in Texas on different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83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e chart with different colored numbers&#10;&#10;Description automatically generated">
            <a:extLst>
              <a:ext uri="{FF2B5EF4-FFF2-40B4-BE49-F238E27FC236}">
                <a16:creationId xmlns:a16="http://schemas.microsoft.com/office/drawing/2014/main" id="{C9D4AF64-D08B-ADCE-3681-06C1D407F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4" y="1189702"/>
            <a:ext cx="6361470" cy="5309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C414C-E73D-6C6B-A6FF-CC2996E9555A}"/>
              </a:ext>
            </a:extLst>
          </p:cNvPr>
          <p:cNvSpPr txBox="1"/>
          <p:nvPr/>
        </p:nvSpPr>
        <p:spPr>
          <a:xfrm>
            <a:off x="8750710" y="914400"/>
            <a:ext cx="211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 State Expenditure On Different Utilities in Texas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6DBCA-594C-A0AA-FF85-B062EF13BF2B}"/>
              </a:ext>
            </a:extLst>
          </p:cNvPr>
          <p:cNvSpPr txBox="1"/>
          <p:nvPr/>
        </p:nvSpPr>
        <p:spPr>
          <a:xfrm>
            <a:off x="8981440" y="2590800"/>
            <a:ext cx="180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Public Assistance Payments has increased  in expenditure. Which is a Warning Sign!!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CF27-763F-7608-85F6-6D4E81D3CE7D}"/>
              </a:ext>
            </a:extLst>
          </p:cNvPr>
          <p:cNvSpPr txBox="1"/>
          <p:nvPr/>
        </p:nvSpPr>
        <p:spPr>
          <a:xfrm>
            <a:off x="5761703" y="4906297"/>
            <a:ext cx="389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Goods Sold is Low which is a Boon and we Texans! Should be proud and leverage it in future!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0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3FEE8-5452-438C-6126-53E37B22371E}"/>
              </a:ext>
            </a:extLst>
          </p:cNvPr>
          <p:cNvSpPr txBox="1"/>
          <p:nvPr/>
        </p:nvSpPr>
        <p:spPr>
          <a:xfrm>
            <a:off x="3061252" y="1133061"/>
            <a:ext cx="562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State Expenditure on Public  Assistance Payments is a Warning Sign WHY??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9E0B1-30BF-A55F-173D-E1DF2EAC9D4B}"/>
              </a:ext>
            </a:extLst>
          </p:cNvPr>
          <p:cNvSpPr txBox="1"/>
          <p:nvPr/>
        </p:nvSpPr>
        <p:spPr>
          <a:xfrm>
            <a:off x="1659835" y="2216426"/>
            <a:ext cx="92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1) ECONOMIC CONDITION:  Majority of the Population is struggling. Due to perhaps Financial constraints, unemployment or low wages</a:t>
            </a:r>
            <a:endParaRPr lang="en-IN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4D41D-4DDC-D1CF-CC11-80CE4E8DF725}"/>
              </a:ext>
            </a:extLst>
          </p:cNvPr>
          <p:cNvSpPr txBox="1"/>
          <p:nvPr/>
        </p:nvSpPr>
        <p:spPr>
          <a:xfrm>
            <a:off x="1769058" y="3061252"/>
            <a:ext cx="902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EFFECTIVITY OF THE EXISTING PROGRAM: We need improvement on the current program, probably change the system of operation of function of the existing program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B201E-051F-1129-C6F7-39027E6013E8}"/>
              </a:ext>
            </a:extLst>
          </p:cNvPr>
          <p:cNvSpPr txBox="1"/>
          <p:nvPr/>
        </p:nvSpPr>
        <p:spPr>
          <a:xfrm>
            <a:off x="1659835" y="4159045"/>
            <a:ext cx="878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 DEMOGRAPHIC: High expenditure on Public assistance payments could mean that we have more elderly people staying after retirement, which is a good thing, but we are losing young work force, who may be liking to work else where, which is not a good 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9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3FEE8-5452-438C-6126-53E37B22371E}"/>
              </a:ext>
            </a:extLst>
          </p:cNvPr>
          <p:cNvSpPr txBox="1"/>
          <p:nvPr/>
        </p:nvSpPr>
        <p:spPr>
          <a:xfrm>
            <a:off x="3021923" y="1133061"/>
            <a:ext cx="562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Expenditure on Cost of Goods Sold a POSITIVE SIGN!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9E0B1-30BF-A55F-173D-E1DF2EAC9D4B}"/>
              </a:ext>
            </a:extLst>
          </p:cNvPr>
          <p:cNvSpPr txBox="1"/>
          <p:nvPr/>
        </p:nvSpPr>
        <p:spPr>
          <a:xfrm>
            <a:off x="1659835" y="2216426"/>
            <a:ext cx="929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1) EFFICIENCY IN PRODUCTION:  This could mean that companies in Texas are efficient in managing production of goods</a:t>
            </a:r>
            <a:endParaRPr lang="en-IN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4D41D-4DDC-D1CF-CC11-80CE4E8DF725}"/>
              </a:ext>
            </a:extLst>
          </p:cNvPr>
          <p:cNvSpPr txBox="1"/>
          <p:nvPr/>
        </p:nvSpPr>
        <p:spPr>
          <a:xfrm>
            <a:off x="1769058" y="3061252"/>
            <a:ext cx="902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QUALITY CONTROL : Lower COGS means there is a focus on quality control. The companies are progressive reducing waste, improvement in production processes, leading to higher customer satisfaction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2B550-D31E-9D27-2CC8-5EF4BB2FC417}"/>
              </a:ext>
            </a:extLst>
          </p:cNvPr>
          <p:cNvSpPr txBox="1"/>
          <p:nvPr/>
        </p:nvSpPr>
        <p:spPr>
          <a:xfrm>
            <a:off x="1769058" y="4119716"/>
            <a:ext cx="882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COMPETTIVE PRICING: Low COGS means more competitive pricing, attracting more customers and increasing the market share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AB7002-6FFB-2EFF-DE1A-0CC22F82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661652"/>
            <a:ext cx="10874478" cy="4350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EBD4E-E29A-9F8B-78AC-0C74E894686D}"/>
              </a:ext>
            </a:extLst>
          </p:cNvPr>
          <p:cNvSpPr txBox="1"/>
          <p:nvPr/>
        </p:nvSpPr>
        <p:spPr>
          <a:xfrm>
            <a:off x="3716593" y="959957"/>
            <a:ext cx="513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Alteryx Workflow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7294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B8194CF-8AFE-708C-2F34-3BEEA267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2"/>
            <a:ext cx="11714988" cy="6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E8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25035-EC22-C970-5869-FD9EF3090670}"/>
              </a:ext>
            </a:extLst>
          </p:cNvPr>
          <p:cNvSpPr txBox="1"/>
          <p:nvPr/>
        </p:nvSpPr>
        <p:spPr>
          <a:xfrm>
            <a:off x="3234813" y="816077"/>
            <a:ext cx="734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Percentage Increase in Sales Tax Allocation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D74E8-A61C-7343-3D06-5A00C7BBA0EA}"/>
              </a:ext>
            </a:extLst>
          </p:cNvPr>
          <p:cNvSpPr txBox="1"/>
          <p:nvPr/>
        </p:nvSpPr>
        <p:spPr>
          <a:xfrm>
            <a:off x="2330245" y="2025445"/>
            <a:ext cx="802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there is a trend of high and low percentage of sales tax rate from 2012 to 2018.</a:t>
            </a:r>
          </a:p>
          <a:p>
            <a:endParaRPr lang="en-US" dirty="0"/>
          </a:p>
          <a:p>
            <a:r>
              <a:rPr lang="en-US" dirty="0"/>
              <a:t>But as we move forward from 2022 16% , we see a spike in increment in rate return in 2024 to 34%. Which a good sign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3B1A0-3DC9-2AB6-6AE4-683B31EB9EF7}"/>
              </a:ext>
            </a:extLst>
          </p:cNvPr>
          <p:cNvSpPr txBox="1"/>
          <p:nvPr/>
        </p:nvSpPr>
        <p:spPr>
          <a:xfrm>
            <a:off x="2192594" y="3942735"/>
            <a:ext cx="892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Increased Government Revenue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Reduced Budget Deficit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Investing in Public good health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730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Garamond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Bhardwaj, Rakshit</dc:creator>
  <cp:lastModifiedBy>Bhardwaj, Rakshit</cp:lastModifiedBy>
  <cp:revision>5</cp:revision>
  <dcterms:created xsi:type="dcterms:W3CDTF">2024-04-05T17:30:21Z</dcterms:created>
  <dcterms:modified xsi:type="dcterms:W3CDTF">2024-04-05T18:21:54Z</dcterms:modified>
</cp:coreProperties>
</file>