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8" r:id="rId14"/>
    <p:sldId id="270" r:id="rId15"/>
    <p:sldId id="268" r:id="rId16"/>
    <p:sldId id="275" r:id="rId17"/>
    <p:sldId id="276" r:id="rId18"/>
    <p:sldId id="277" r:id="rId19"/>
    <p:sldId id="278" r:id="rId20"/>
    <p:sldId id="279" r:id="rId21"/>
    <p:sldId id="280" r:id="rId22"/>
    <p:sldId id="281" r:id="rId23"/>
    <p:sldId id="282" r:id="rId24"/>
    <p:sldId id="283" r:id="rId25"/>
    <p:sldId id="284" r:id="rId26"/>
    <p:sldId id="285" r:id="rId27"/>
    <p:sldId id="287" r:id="rId28"/>
    <p:sldId id="289"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25FA-4B22-9296-D83A-57FD2803A1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D8A697-16BC-1A11-13BF-092A07575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2DC263-5EBC-DCF4-110F-9DCF45A217F3}"/>
              </a:ext>
            </a:extLst>
          </p:cNvPr>
          <p:cNvSpPr>
            <a:spLocks noGrp="1"/>
          </p:cNvSpPr>
          <p:nvPr>
            <p:ph type="dt" sz="half" idx="10"/>
          </p:nvPr>
        </p:nvSpPr>
        <p:spPr/>
        <p:txBody>
          <a:bodyPr/>
          <a:lstStyle/>
          <a:p>
            <a:fld id="{50B2E8AD-03EF-46BE-B560-3183FE6622F9}" type="datetimeFigureOut">
              <a:rPr lang="en-IN" smtClean="0"/>
              <a:t>30-04-2024</a:t>
            </a:fld>
            <a:endParaRPr lang="en-IN"/>
          </a:p>
        </p:txBody>
      </p:sp>
      <p:sp>
        <p:nvSpPr>
          <p:cNvPr id="5" name="Footer Placeholder 4">
            <a:extLst>
              <a:ext uri="{FF2B5EF4-FFF2-40B4-BE49-F238E27FC236}">
                <a16:creationId xmlns:a16="http://schemas.microsoft.com/office/drawing/2014/main" id="{A18CE2C6-A457-A950-F380-9C0A89527B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AF6457-E189-AECD-2345-B3B1C36FA4F6}"/>
              </a:ext>
            </a:extLst>
          </p:cNvPr>
          <p:cNvSpPr>
            <a:spLocks noGrp="1"/>
          </p:cNvSpPr>
          <p:nvPr>
            <p:ph type="sldNum" sz="quarter" idx="12"/>
          </p:nvPr>
        </p:nvSpPr>
        <p:spPr/>
        <p:txBody>
          <a:bodyPr/>
          <a:lstStyle/>
          <a:p>
            <a:fld id="{0EEA10D0-33A0-45AD-A69A-99C952876AB9}" type="slidenum">
              <a:rPr lang="en-IN" smtClean="0"/>
              <a:t>‹#›</a:t>
            </a:fld>
            <a:endParaRPr lang="en-IN"/>
          </a:p>
        </p:txBody>
      </p:sp>
    </p:spTree>
    <p:extLst>
      <p:ext uri="{BB962C8B-B14F-4D97-AF65-F5344CB8AC3E}">
        <p14:creationId xmlns:p14="http://schemas.microsoft.com/office/powerpoint/2010/main" val="573218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DD711-C264-936A-C8FF-F516C377BF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03236F-AB2C-840C-A13E-138710318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3E6EB9-57A8-1643-0897-D85E27D74E42}"/>
              </a:ext>
            </a:extLst>
          </p:cNvPr>
          <p:cNvSpPr>
            <a:spLocks noGrp="1"/>
          </p:cNvSpPr>
          <p:nvPr>
            <p:ph type="dt" sz="half" idx="10"/>
          </p:nvPr>
        </p:nvSpPr>
        <p:spPr/>
        <p:txBody>
          <a:bodyPr/>
          <a:lstStyle/>
          <a:p>
            <a:fld id="{50B2E8AD-03EF-46BE-B560-3183FE6622F9}" type="datetimeFigureOut">
              <a:rPr lang="en-IN" smtClean="0"/>
              <a:t>30-04-2024</a:t>
            </a:fld>
            <a:endParaRPr lang="en-IN"/>
          </a:p>
        </p:txBody>
      </p:sp>
      <p:sp>
        <p:nvSpPr>
          <p:cNvPr id="5" name="Footer Placeholder 4">
            <a:extLst>
              <a:ext uri="{FF2B5EF4-FFF2-40B4-BE49-F238E27FC236}">
                <a16:creationId xmlns:a16="http://schemas.microsoft.com/office/drawing/2014/main" id="{3DFB8E06-7277-C90B-B0DF-36210DB5EE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A9B65A-7A88-5107-A51E-EE89EA0950AC}"/>
              </a:ext>
            </a:extLst>
          </p:cNvPr>
          <p:cNvSpPr>
            <a:spLocks noGrp="1"/>
          </p:cNvSpPr>
          <p:nvPr>
            <p:ph type="sldNum" sz="quarter" idx="12"/>
          </p:nvPr>
        </p:nvSpPr>
        <p:spPr/>
        <p:txBody>
          <a:bodyPr/>
          <a:lstStyle/>
          <a:p>
            <a:fld id="{0EEA10D0-33A0-45AD-A69A-99C952876AB9}" type="slidenum">
              <a:rPr lang="en-IN" smtClean="0"/>
              <a:t>‹#›</a:t>
            </a:fld>
            <a:endParaRPr lang="en-IN"/>
          </a:p>
        </p:txBody>
      </p:sp>
    </p:spTree>
    <p:extLst>
      <p:ext uri="{BB962C8B-B14F-4D97-AF65-F5344CB8AC3E}">
        <p14:creationId xmlns:p14="http://schemas.microsoft.com/office/powerpoint/2010/main" val="2740752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0D2720-5AB6-E699-AA8C-E04CA48BF4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B49508-C955-BBEA-FA3B-49CC2C9E45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FBB119-965F-EBFE-C404-2745EF78E4D9}"/>
              </a:ext>
            </a:extLst>
          </p:cNvPr>
          <p:cNvSpPr>
            <a:spLocks noGrp="1"/>
          </p:cNvSpPr>
          <p:nvPr>
            <p:ph type="dt" sz="half" idx="10"/>
          </p:nvPr>
        </p:nvSpPr>
        <p:spPr/>
        <p:txBody>
          <a:bodyPr/>
          <a:lstStyle/>
          <a:p>
            <a:fld id="{50B2E8AD-03EF-46BE-B560-3183FE6622F9}" type="datetimeFigureOut">
              <a:rPr lang="en-IN" smtClean="0"/>
              <a:t>30-04-2024</a:t>
            </a:fld>
            <a:endParaRPr lang="en-IN"/>
          </a:p>
        </p:txBody>
      </p:sp>
      <p:sp>
        <p:nvSpPr>
          <p:cNvPr id="5" name="Footer Placeholder 4">
            <a:extLst>
              <a:ext uri="{FF2B5EF4-FFF2-40B4-BE49-F238E27FC236}">
                <a16:creationId xmlns:a16="http://schemas.microsoft.com/office/drawing/2014/main" id="{BE65B05C-8091-04C8-FAE8-7AFE8103AE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31C906-E303-6F0D-5F68-7A0109C1DEA0}"/>
              </a:ext>
            </a:extLst>
          </p:cNvPr>
          <p:cNvSpPr>
            <a:spLocks noGrp="1"/>
          </p:cNvSpPr>
          <p:nvPr>
            <p:ph type="sldNum" sz="quarter" idx="12"/>
          </p:nvPr>
        </p:nvSpPr>
        <p:spPr/>
        <p:txBody>
          <a:bodyPr/>
          <a:lstStyle/>
          <a:p>
            <a:fld id="{0EEA10D0-33A0-45AD-A69A-99C952876AB9}" type="slidenum">
              <a:rPr lang="en-IN" smtClean="0"/>
              <a:t>‹#›</a:t>
            </a:fld>
            <a:endParaRPr lang="en-IN"/>
          </a:p>
        </p:txBody>
      </p:sp>
    </p:spTree>
    <p:extLst>
      <p:ext uri="{BB962C8B-B14F-4D97-AF65-F5344CB8AC3E}">
        <p14:creationId xmlns:p14="http://schemas.microsoft.com/office/powerpoint/2010/main" val="199872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4F0D-2183-0810-FFC9-39B1639748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54C6B6-C05B-1FC2-F14E-45DE2BFC5A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F82F92-03D1-7289-14BC-B06AC029DC70}"/>
              </a:ext>
            </a:extLst>
          </p:cNvPr>
          <p:cNvSpPr>
            <a:spLocks noGrp="1"/>
          </p:cNvSpPr>
          <p:nvPr>
            <p:ph type="dt" sz="half" idx="10"/>
          </p:nvPr>
        </p:nvSpPr>
        <p:spPr/>
        <p:txBody>
          <a:bodyPr/>
          <a:lstStyle/>
          <a:p>
            <a:fld id="{50B2E8AD-03EF-46BE-B560-3183FE6622F9}" type="datetimeFigureOut">
              <a:rPr lang="en-IN" smtClean="0"/>
              <a:t>30-04-2024</a:t>
            </a:fld>
            <a:endParaRPr lang="en-IN"/>
          </a:p>
        </p:txBody>
      </p:sp>
      <p:sp>
        <p:nvSpPr>
          <p:cNvPr id="5" name="Footer Placeholder 4">
            <a:extLst>
              <a:ext uri="{FF2B5EF4-FFF2-40B4-BE49-F238E27FC236}">
                <a16:creationId xmlns:a16="http://schemas.microsoft.com/office/drawing/2014/main" id="{FE442149-60CC-BA91-F4EB-85BB74800C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B71F60-42F3-21C4-9701-D121BDBF6B7F}"/>
              </a:ext>
            </a:extLst>
          </p:cNvPr>
          <p:cNvSpPr>
            <a:spLocks noGrp="1"/>
          </p:cNvSpPr>
          <p:nvPr>
            <p:ph type="sldNum" sz="quarter" idx="12"/>
          </p:nvPr>
        </p:nvSpPr>
        <p:spPr/>
        <p:txBody>
          <a:bodyPr/>
          <a:lstStyle/>
          <a:p>
            <a:fld id="{0EEA10D0-33A0-45AD-A69A-99C952876AB9}" type="slidenum">
              <a:rPr lang="en-IN" smtClean="0"/>
              <a:t>‹#›</a:t>
            </a:fld>
            <a:endParaRPr lang="en-IN"/>
          </a:p>
        </p:txBody>
      </p:sp>
    </p:spTree>
    <p:extLst>
      <p:ext uri="{BB962C8B-B14F-4D97-AF65-F5344CB8AC3E}">
        <p14:creationId xmlns:p14="http://schemas.microsoft.com/office/powerpoint/2010/main" val="1529109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80A4-5314-C88F-4117-78BF51F0C1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45399F-E9AB-2951-2425-4E1BD1B928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473368-7B98-446D-631F-81130CEF7A7D}"/>
              </a:ext>
            </a:extLst>
          </p:cNvPr>
          <p:cNvSpPr>
            <a:spLocks noGrp="1"/>
          </p:cNvSpPr>
          <p:nvPr>
            <p:ph type="dt" sz="half" idx="10"/>
          </p:nvPr>
        </p:nvSpPr>
        <p:spPr/>
        <p:txBody>
          <a:bodyPr/>
          <a:lstStyle/>
          <a:p>
            <a:fld id="{50B2E8AD-03EF-46BE-B560-3183FE6622F9}" type="datetimeFigureOut">
              <a:rPr lang="en-IN" smtClean="0"/>
              <a:t>30-04-2024</a:t>
            </a:fld>
            <a:endParaRPr lang="en-IN"/>
          </a:p>
        </p:txBody>
      </p:sp>
      <p:sp>
        <p:nvSpPr>
          <p:cNvPr id="5" name="Footer Placeholder 4">
            <a:extLst>
              <a:ext uri="{FF2B5EF4-FFF2-40B4-BE49-F238E27FC236}">
                <a16:creationId xmlns:a16="http://schemas.microsoft.com/office/drawing/2014/main" id="{C564D820-AB27-79C1-E260-1ACD9F5357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7BAED3-CC0C-5324-5BEE-DD371E6E7778}"/>
              </a:ext>
            </a:extLst>
          </p:cNvPr>
          <p:cNvSpPr>
            <a:spLocks noGrp="1"/>
          </p:cNvSpPr>
          <p:nvPr>
            <p:ph type="sldNum" sz="quarter" idx="12"/>
          </p:nvPr>
        </p:nvSpPr>
        <p:spPr/>
        <p:txBody>
          <a:bodyPr/>
          <a:lstStyle/>
          <a:p>
            <a:fld id="{0EEA10D0-33A0-45AD-A69A-99C952876AB9}" type="slidenum">
              <a:rPr lang="en-IN" smtClean="0"/>
              <a:t>‹#›</a:t>
            </a:fld>
            <a:endParaRPr lang="en-IN"/>
          </a:p>
        </p:txBody>
      </p:sp>
    </p:spTree>
    <p:extLst>
      <p:ext uri="{BB962C8B-B14F-4D97-AF65-F5344CB8AC3E}">
        <p14:creationId xmlns:p14="http://schemas.microsoft.com/office/powerpoint/2010/main" val="408264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E6E9-1CF7-387B-4E90-77C7A010D1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D819C5-ECA4-3CEB-579E-665DA2F3BA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7FBD85-E0F9-3F74-C1D9-36298D2F22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9BB860-F01F-0D09-0848-B6D3A22053BB}"/>
              </a:ext>
            </a:extLst>
          </p:cNvPr>
          <p:cNvSpPr>
            <a:spLocks noGrp="1"/>
          </p:cNvSpPr>
          <p:nvPr>
            <p:ph type="dt" sz="half" idx="10"/>
          </p:nvPr>
        </p:nvSpPr>
        <p:spPr/>
        <p:txBody>
          <a:bodyPr/>
          <a:lstStyle/>
          <a:p>
            <a:fld id="{50B2E8AD-03EF-46BE-B560-3183FE6622F9}" type="datetimeFigureOut">
              <a:rPr lang="en-IN" smtClean="0"/>
              <a:t>30-04-2024</a:t>
            </a:fld>
            <a:endParaRPr lang="en-IN"/>
          </a:p>
        </p:txBody>
      </p:sp>
      <p:sp>
        <p:nvSpPr>
          <p:cNvPr id="6" name="Footer Placeholder 5">
            <a:extLst>
              <a:ext uri="{FF2B5EF4-FFF2-40B4-BE49-F238E27FC236}">
                <a16:creationId xmlns:a16="http://schemas.microsoft.com/office/drawing/2014/main" id="{BA3FAC31-226B-05CA-3C2D-EA13E66F67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CFFC49-7459-9F73-7C74-7F02F83D8458}"/>
              </a:ext>
            </a:extLst>
          </p:cNvPr>
          <p:cNvSpPr>
            <a:spLocks noGrp="1"/>
          </p:cNvSpPr>
          <p:nvPr>
            <p:ph type="sldNum" sz="quarter" idx="12"/>
          </p:nvPr>
        </p:nvSpPr>
        <p:spPr/>
        <p:txBody>
          <a:bodyPr/>
          <a:lstStyle/>
          <a:p>
            <a:fld id="{0EEA10D0-33A0-45AD-A69A-99C952876AB9}" type="slidenum">
              <a:rPr lang="en-IN" smtClean="0"/>
              <a:t>‹#›</a:t>
            </a:fld>
            <a:endParaRPr lang="en-IN"/>
          </a:p>
        </p:txBody>
      </p:sp>
    </p:spTree>
    <p:extLst>
      <p:ext uri="{BB962C8B-B14F-4D97-AF65-F5344CB8AC3E}">
        <p14:creationId xmlns:p14="http://schemas.microsoft.com/office/powerpoint/2010/main" val="96661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91E2-8A22-EE35-828D-94337BB5C4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5BDCCF-01E3-D1C5-9F8F-D2DC21540C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51565A-AF33-5612-6947-7A84694E2B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AE72BD-9573-766B-73BF-B9E203B7F8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5F1905-67F6-871E-C450-CC69291EC8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E62CB5-DD52-9C66-2DB1-8867F7E9D4EB}"/>
              </a:ext>
            </a:extLst>
          </p:cNvPr>
          <p:cNvSpPr>
            <a:spLocks noGrp="1"/>
          </p:cNvSpPr>
          <p:nvPr>
            <p:ph type="dt" sz="half" idx="10"/>
          </p:nvPr>
        </p:nvSpPr>
        <p:spPr/>
        <p:txBody>
          <a:bodyPr/>
          <a:lstStyle/>
          <a:p>
            <a:fld id="{50B2E8AD-03EF-46BE-B560-3183FE6622F9}" type="datetimeFigureOut">
              <a:rPr lang="en-IN" smtClean="0"/>
              <a:t>30-04-2024</a:t>
            </a:fld>
            <a:endParaRPr lang="en-IN"/>
          </a:p>
        </p:txBody>
      </p:sp>
      <p:sp>
        <p:nvSpPr>
          <p:cNvPr id="8" name="Footer Placeholder 7">
            <a:extLst>
              <a:ext uri="{FF2B5EF4-FFF2-40B4-BE49-F238E27FC236}">
                <a16:creationId xmlns:a16="http://schemas.microsoft.com/office/drawing/2014/main" id="{A15EEE67-CFAF-BE1E-A639-8399BF7972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437375-84AB-548C-5AF3-7C3A4F8F2AD9}"/>
              </a:ext>
            </a:extLst>
          </p:cNvPr>
          <p:cNvSpPr>
            <a:spLocks noGrp="1"/>
          </p:cNvSpPr>
          <p:nvPr>
            <p:ph type="sldNum" sz="quarter" idx="12"/>
          </p:nvPr>
        </p:nvSpPr>
        <p:spPr/>
        <p:txBody>
          <a:bodyPr/>
          <a:lstStyle/>
          <a:p>
            <a:fld id="{0EEA10D0-33A0-45AD-A69A-99C952876AB9}" type="slidenum">
              <a:rPr lang="en-IN" smtClean="0"/>
              <a:t>‹#›</a:t>
            </a:fld>
            <a:endParaRPr lang="en-IN"/>
          </a:p>
        </p:txBody>
      </p:sp>
    </p:spTree>
    <p:extLst>
      <p:ext uri="{BB962C8B-B14F-4D97-AF65-F5344CB8AC3E}">
        <p14:creationId xmlns:p14="http://schemas.microsoft.com/office/powerpoint/2010/main" val="1695651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83F6-703D-101F-D7A6-A0383257FA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05D753-3177-C669-DEAE-1DC9E9F197A0}"/>
              </a:ext>
            </a:extLst>
          </p:cNvPr>
          <p:cNvSpPr>
            <a:spLocks noGrp="1"/>
          </p:cNvSpPr>
          <p:nvPr>
            <p:ph type="dt" sz="half" idx="10"/>
          </p:nvPr>
        </p:nvSpPr>
        <p:spPr/>
        <p:txBody>
          <a:bodyPr/>
          <a:lstStyle/>
          <a:p>
            <a:fld id="{50B2E8AD-03EF-46BE-B560-3183FE6622F9}" type="datetimeFigureOut">
              <a:rPr lang="en-IN" smtClean="0"/>
              <a:t>30-04-2024</a:t>
            </a:fld>
            <a:endParaRPr lang="en-IN"/>
          </a:p>
        </p:txBody>
      </p:sp>
      <p:sp>
        <p:nvSpPr>
          <p:cNvPr id="4" name="Footer Placeholder 3">
            <a:extLst>
              <a:ext uri="{FF2B5EF4-FFF2-40B4-BE49-F238E27FC236}">
                <a16:creationId xmlns:a16="http://schemas.microsoft.com/office/drawing/2014/main" id="{480FDF20-C3FE-CB22-A73B-09FF5CB89D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7CA11D-0747-5D2E-0EBC-0833AB8C8E5A}"/>
              </a:ext>
            </a:extLst>
          </p:cNvPr>
          <p:cNvSpPr>
            <a:spLocks noGrp="1"/>
          </p:cNvSpPr>
          <p:nvPr>
            <p:ph type="sldNum" sz="quarter" idx="12"/>
          </p:nvPr>
        </p:nvSpPr>
        <p:spPr/>
        <p:txBody>
          <a:bodyPr/>
          <a:lstStyle/>
          <a:p>
            <a:fld id="{0EEA10D0-33A0-45AD-A69A-99C952876AB9}" type="slidenum">
              <a:rPr lang="en-IN" smtClean="0"/>
              <a:t>‹#›</a:t>
            </a:fld>
            <a:endParaRPr lang="en-IN"/>
          </a:p>
        </p:txBody>
      </p:sp>
    </p:spTree>
    <p:extLst>
      <p:ext uri="{BB962C8B-B14F-4D97-AF65-F5344CB8AC3E}">
        <p14:creationId xmlns:p14="http://schemas.microsoft.com/office/powerpoint/2010/main" val="3769993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CCE750-8314-0343-783D-8C0C566E2855}"/>
              </a:ext>
            </a:extLst>
          </p:cNvPr>
          <p:cNvSpPr>
            <a:spLocks noGrp="1"/>
          </p:cNvSpPr>
          <p:nvPr>
            <p:ph type="dt" sz="half" idx="10"/>
          </p:nvPr>
        </p:nvSpPr>
        <p:spPr/>
        <p:txBody>
          <a:bodyPr/>
          <a:lstStyle/>
          <a:p>
            <a:fld id="{50B2E8AD-03EF-46BE-B560-3183FE6622F9}" type="datetimeFigureOut">
              <a:rPr lang="en-IN" smtClean="0"/>
              <a:t>30-04-2024</a:t>
            </a:fld>
            <a:endParaRPr lang="en-IN"/>
          </a:p>
        </p:txBody>
      </p:sp>
      <p:sp>
        <p:nvSpPr>
          <p:cNvPr id="3" name="Footer Placeholder 2">
            <a:extLst>
              <a:ext uri="{FF2B5EF4-FFF2-40B4-BE49-F238E27FC236}">
                <a16:creationId xmlns:a16="http://schemas.microsoft.com/office/drawing/2014/main" id="{86AA5C05-7645-DF03-DA36-AB0F27C2A9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EEC4D9-EBC4-19FF-E29F-15C6795E921F}"/>
              </a:ext>
            </a:extLst>
          </p:cNvPr>
          <p:cNvSpPr>
            <a:spLocks noGrp="1"/>
          </p:cNvSpPr>
          <p:nvPr>
            <p:ph type="sldNum" sz="quarter" idx="12"/>
          </p:nvPr>
        </p:nvSpPr>
        <p:spPr/>
        <p:txBody>
          <a:bodyPr/>
          <a:lstStyle/>
          <a:p>
            <a:fld id="{0EEA10D0-33A0-45AD-A69A-99C952876AB9}" type="slidenum">
              <a:rPr lang="en-IN" smtClean="0"/>
              <a:t>‹#›</a:t>
            </a:fld>
            <a:endParaRPr lang="en-IN"/>
          </a:p>
        </p:txBody>
      </p:sp>
    </p:spTree>
    <p:extLst>
      <p:ext uri="{BB962C8B-B14F-4D97-AF65-F5344CB8AC3E}">
        <p14:creationId xmlns:p14="http://schemas.microsoft.com/office/powerpoint/2010/main" val="2394302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FED4-2B17-FE99-604E-9FE3E4A35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CA0CA5-E5FB-91B7-1D27-9781AC8199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71AE61-6235-9E57-1CD0-921DB4BAA1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3BFE7F-9B9D-BD99-5D22-B9AD0E4AF4E6}"/>
              </a:ext>
            </a:extLst>
          </p:cNvPr>
          <p:cNvSpPr>
            <a:spLocks noGrp="1"/>
          </p:cNvSpPr>
          <p:nvPr>
            <p:ph type="dt" sz="half" idx="10"/>
          </p:nvPr>
        </p:nvSpPr>
        <p:spPr/>
        <p:txBody>
          <a:bodyPr/>
          <a:lstStyle/>
          <a:p>
            <a:fld id="{50B2E8AD-03EF-46BE-B560-3183FE6622F9}" type="datetimeFigureOut">
              <a:rPr lang="en-IN" smtClean="0"/>
              <a:t>30-04-2024</a:t>
            </a:fld>
            <a:endParaRPr lang="en-IN"/>
          </a:p>
        </p:txBody>
      </p:sp>
      <p:sp>
        <p:nvSpPr>
          <p:cNvPr id="6" name="Footer Placeholder 5">
            <a:extLst>
              <a:ext uri="{FF2B5EF4-FFF2-40B4-BE49-F238E27FC236}">
                <a16:creationId xmlns:a16="http://schemas.microsoft.com/office/drawing/2014/main" id="{C27E47F8-3C1F-9134-4EE5-33AC5417B4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B8DC44-520A-14B3-E4E0-9BEE46AA038F}"/>
              </a:ext>
            </a:extLst>
          </p:cNvPr>
          <p:cNvSpPr>
            <a:spLocks noGrp="1"/>
          </p:cNvSpPr>
          <p:nvPr>
            <p:ph type="sldNum" sz="quarter" idx="12"/>
          </p:nvPr>
        </p:nvSpPr>
        <p:spPr/>
        <p:txBody>
          <a:bodyPr/>
          <a:lstStyle/>
          <a:p>
            <a:fld id="{0EEA10D0-33A0-45AD-A69A-99C952876AB9}" type="slidenum">
              <a:rPr lang="en-IN" smtClean="0"/>
              <a:t>‹#›</a:t>
            </a:fld>
            <a:endParaRPr lang="en-IN"/>
          </a:p>
        </p:txBody>
      </p:sp>
    </p:spTree>
    <p:extLst>
      <p:ext uri="{BB962C8B-B14F-4D97-AF65-F5344CB8AC3E}">
        <p14:creationId xmlns:p14="http://schemas.microsoft.com/office/powerpoint/2010/main" val="859623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0991-331E-4A0A-E550-4CD389352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FF3229-32B9-25A3-81F5-8CC332D613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7199A4-B4FE-0942-8A1D-5B750163C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8DD49-4260-4019-5A5D-58E6A82FE94C}"/>
              </a:ext>
            </a:extLst>
          </p:cNvPr>
          <p:cNvSpPr>
            <a:spLocks noGrp="1"/>
          </p:cNvSpPr>
          <p:nvPr>
            <p:ph type="dt" sz="half" idx="10"/>
          </p:nvPr>
        </p:nvSpPr>
        <p:spPr/>
        <p:txBody>
          <a:bodyPr/>
          <a:lstStyle/>
          <a:p>
            <a:fld id="{50B2E8AD-03EF-46BE-B560-3183FE6622F9}" type="datetimeFigureOut">
              <a:rPr lang="en-IN" smtClean="0"/>
              <a:t>30-04-2024</a:t>
            </a:fld>
            <a:endParaRPr lang="en-IN"/>
          </a:p>
        </p:txBody>
      </p:sp>
      <p:sp>
        <p:nvSpPr>
          <p:cNvPr id="6" name="Footer Placeholder 5">
            <a:extLst>
              <a:ext uri="{FF2B5EF4-FFF2-40B4-BE49-F238E27FC236}">
                <a16:creationId xmlns:a16="http://schemas.microsoft.com/office/drawing/2014/main" id="{E8F3AD97-0BF9-9E12-9A5E-71B59F0B97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03D6A8-DC25-112C-06D7-90F640F9B70E}"/>
              </a:ext>
            </a:extLst>
          </p:cNvPr>
          <p:cNvSpPr>
            <a:spLocks noGrp="1"/>
          </p:cNvSpPr>
          <p:nvPr>
            <p:ph type="sldNum" sz="quarter" idx="12"/>
          </p:nvPr>
        </p:nvSpPr>
        <p:spPr/>
        <p:txBody>
          <a:bodyPr/>
          <a:lstStyle/>
          <a:p>
            <a:fld id="{0EEA10D0-33A0-45AD-A69A-99C952876AB9}" type="slidenum">
              <a:rPr lang="en-IN" smtClean="0"/>
              <a:t>‹#›</a:t>
            </a:fld>
            <a:endParaRPr lang="en-IN"/>
          </a:p>
        </p:txBody>
      </p:sp>
    </p:spTree>
    <p:extLst>
      <p:ext uri="{BB962C8B-B14F-4D97-AF65-F5344CB8AC3E}">
        <p14:creationId xmlns:p14="http://schemas.microsoft.com/office/powerpoint/2010/main" val="388528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2469E-52F4-34F3-ACFF-0B225D062D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DA5093-E993-E1EC-4D90-F2D84C32F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336247-2E4A-649D-6C1A-908BEC96D8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0B2E8AD-03EF-46BE-B560-3183FE6622F9}" type="datetimeFigureOut">
              <a:rPr lang="en-IN" smtClean="0"/>
              <a:t>30-04-2024</a:t>
            </a:fld>
            <a:endParaRPr lang="en-IN"/>
          </a:p>
        </p:txBody>
      </p:sp>
      <p:sp>
        <p:nvSpPr>
          <p:cNvPr id="5" name="Footer Placeholder 4">
            <a:extLst>
              <a:ext uri="{FF2B5EF4-FFF2-40B4-BE49-F238E27FC236}">
                <a16:creationId xmlns:a16="http://schemas.microsoft.com/office/drawing/2014/main" id="{FBD885E2-7C7A-F400-A119-DD12996687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1CAD625-F1D6-0B25-5E60-6BE552E3AC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EEA10D0-33A0-45AD-A69A-99C952876AB9}" type="slidenum">
              <a:rPr lang="en-IN" smtClean="0"/>
              <a:t>‹#›</a:t>
            </a:fld>
            <a:endParaRPr lang="en-IN"/>
          </a:p>
        </p:txBody>
      </p:sp>
    </p:spTree>
    <p:extLst>
      <p:ext uri="{BB962C8B-B14F-4D97-AF65-F5344CB8AC3E}">
        <p14:creationId xmlns:p14="http://schemas.microsoft.com/office/powerpoint/2010/main" val="478393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E41F-9762-F7E5-851D-774E09711925}"/>
              </a:ext>
            </a:extLst>
          </p:cNvPr>
          <p:cNvSpPr>
            <a:spLocks noGrp="1"/>
          </p:cNvSpPr>
          <p:nvPr>
            <p:ph type="ctrTitle"/>
          </p:nvPr>
        </p:nvSpPr>
        <p:spPr/>
        <p:txBody>
          <a:bodyPr>
            <a:normAutofit fontScale="90000"/>
          </a:bodyPr>
          <a:lstStyle/>
          <a:p>
            <a:r>
              <a:rPr lang="en-US" dirty="0"/>
              <a:t>FINAL PROJECT</a:t>
            </a:r>
            <a:br>
              <a:rPr lang="en-US" dirty="0"/>
            </a:br>
            <a:r>
              <a:rPr lang="en-US" dirty="0"/>
              <a:t>MIS 6382</a:t>
            </a:r>
            <a:br>
              <a:rPr lang="en-US" dirty="0"/>
            </a:br>
            <a:r>
              <a:rPr lang="en-US" dirty="0"/>
              <a:t>GROUP 2</a:t>
            </a:r>
            <a:br>
              <a:rPr lang="en-US" dirty="0"/>
            </a:br>
            <a:r>
              <a:rPr lang="en-US" dirty="0"/>
              <a:t>PRESENTATION</a:t>
            </a:r>
            <a:endParaRPr lang="en-IN" dirty="0"/>
          </a:p>
        </p:txBody>
      </p:sp>
      <p:sp>
        <p:nvSpPr>
          <p:cNvPr id="3" name="Subtitle 2">
            <a:extLst>
              <a:ext uri="{FF2B5EF4-FFF2-40B4-BE49-F238E27FC236}">
                <a16:creationId xmlns:a16="http://schemas.microsoft.com/office/drawing/2014/main" id="{63A445E0-F31E-E5CF-13D1-2D14A9F9AF68}"/>
              </a:ext>
            </a:extLst>
          </p:cNvPr>
          <p:cNvSpPr>
            <a:spLocks noGrp="1"/>
          </p:cNvSpPr>
          <p:nvPr>
            <p:ph type="subTitle" idx="1"/>
          </p:nvPr>
        </p:nvSpPr>
        <p:spPr/>
        <p:txBody>
          <a:bodyPr>
            <a:normAutofit/>
          </a:bodyPr>
          <a:lstStyle/>
          <a:p>
            <a:r>
              <a:rPr lang="en-IN" sz="4400" dirty="0">
                <a:solidFill>
                  <a:schemeClr val="accent5">
                    <a:lumMod val="40000"/>
                    <a:lumOff val="60000"/>
                  </a:schemeClr>
                </a:solidFill>
              </a:rPr>
              <a:t>Vacation Rental Properties Dataset Analysis</a:t>
            </a:r>
          </a:p>
        </p:txBody>
      </p:sp>
      <p:sp>
        <p:nvSpPr>
          <p:cNvPr id="4" name="TextBox 3">
            <a:extLst>
              <a:ext uri="{FF2B5EF4-FFF2-40B4-BE49-F238E27FC236}">
                <a16:creationId xmlns:a16="http://schemas.microsoft.com/office/drawing/2014/main" id="{3191A06F-2F08-81D3-3BF6-AAF2FF3A5D08}"/>
              </a:ext>
            </a:extLst>
          </p:cNvPr>
          <p:cNvSpPr txBox="1"/>
          <p:nvPr/>
        </p:nvSpPr>
        <p:spPr>
          <a:xfrm>
            <a:off x="9488129" y="4621161"/>
            <a:ext cx="2497394" cy="1754326"/>
          </a:xfrm>
          <a:prstGeom prst="rect">
            <a:avLst/>
          </a:prstGeom>
          <a:noFill/>
        </p:spPr>
        <p:txBody>
          <a:bodyPr wrap="square" rtlCol="0">
            <a:spAutoFit/>
          </a:bodyPr>
          <a:lstStyle/>
          <a:p>
            <a:r>
              <a:rPr lang="en-US" dirty="0">
                <a:solidFill>
                  <a:schemeClr val="accent4">
                    <a:lumMod val="75000"/>
                  </a:schemeClr>
                </a:solidFill>
              </a:rPr>
              <a:t>By:</a:t>
            </a:r>
          </a:p>
          <a:p>
            <a:endParaRPr lang="en-US" dirty="0">
              <a:solidFill>
                <a:schemeClr val="accent4">
                  <a:lumMod val="75000"/>
                </a:schemeClr>
              </a:solidFill>
            </a:endParaRPr>
          </a:p>
          <a:p>
            <a:r>
              <a:rPr lang="en-US" dirty="0">
                <a:solidFill>
                  <a:schemeClr val="accent4">
                    <a:lumMod val="75000"/>
                  </a:schemeClr>
                </a:solidFill>
              </a:rPr>
              <a:t> Rakshit Bhardwaj </a:t>
            </a:r>
          </a:p>
          <a:p>
            <a:r>
              <a:rPr lang="en-US" dirty="0">
                <a:solidFill>
                  <a:schemeClr val="accent4">
                    <a:lumMod val="75000"/>
                  </a:schemeClr>
                </a:solidFill>
              </a:rPr>
              <a:t> Vishal Mulukutla</a:t>
            </a:r>
          </a:p>
          <a:p>
            <a:r>
              <a:rPr lang="en-US" dirty="0">
                <a:solidFill>
                  <a:schemeClr val="accent4">
                    <a:lumMod val="75000"/>
                  </a:schemeClr>
                </a:solidFill>
              </a:rPr>
              <a:t> Ku Tzu Yen</a:t>
            </a:r>
          </a:p>
          <a:p>
            <a:r>
              <a:rPr lang="en-US" dirty="0">
                <a:solidFill>
                  <a:schemeClr val="accent4">
                    <a:lumMod val="75000"/>
                  </a:schemeClr>
                </a:solidFill>
              </a:rPr>
              <a:t> Victor Lopez </a:t>
            </a:r>
            <a:endParaRPr lang="en-IN" dirty="0">
              <a:solidFill>
                <a:schemeClr val="accent4">
                  <a:lumMod val="75000"/>
                </a:schemeClr>
              </a:solidFill>
            </a:endParaRPr>
          </a:p>
        </p:txBody>
      </p:sp>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50" y="145026"/>
            <a:ext cx="2143125" cy="2143125"/>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4"/>
            <a:ext cx="2143125" cy="2143125"/>
          </a:xfrm>
          <a:prstGeom prst="rect">
            <a:avLst/>
          </a:prstGeom>
        </p:spPr>
      </p:pic>
      <p:pic>
        <p:nvPicPr>
          <p:cNvPr id="10" name="Picture 9" descr="A blue and yellow snake logo&#10;&#10;Description automatically generated">
            <a:extLst>
              <a:ext uri="{FF2B5EF4-FFF2-40B4-BE49-F238E27FC236}">
                <a16:creationId xmlns:a16="http://schemas.microsoft.com/office/drawing/2014/main" id="{7671A566-CF08-54AC-2639-6B44C5731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3" y="4621161"/>
            <a:ext cx="2143125" cy="2143125"/>
          </a:xfrm>
          <a:prstGeom prst="rect">
            <a:avLst/>
          </a:prstGeom>
        </p:spPr>
      </p:pic>
    </p:spTree>
    <p:extLst>
      <p:ext uri="{BB962C8B-B14F-4D97-AF65-F5344CB8AC3E}">
        <p14:creationId xmlns:p14="http://schemas.microsoft.com/office/powerpoint/2010/main" val="3259920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50" y="145027"/>
            <a:ext cx="2143125" cy="907026"/>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4"/>
            <a:ext cx="2143125" cy="946509"/>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3920766" y="547842"/>
            <a:ext cx="5587027" cy="1323439"/>
          </a:xfrm>
          <a:prstGeom prst="rect">
            <a:avLst/>
          </a:prstGeom>
          <a:noFill/>
        </p:spPr>
        <p:txBody>
          <a:bodyPr wrap="square" rtlCol="0">
            <a:spAutoFit/>
          </a:bodyPr>
          <a:lstStyle/>
          <a:p>
            <a:pPr algn="ctr"/>
            <a:r>
              <a:rPr lang="en-US" sz="4800" b="1" dirty="0">
                <a:solidFill>
                  <a:srgbClr val="002060"/>
                </a:solidFill>
              </a:rPr>
              <a:t>VISUALIZATION</a:t>
            </a:r>
          </a:p>
          <a:p>
            <a:pPr algn="ctr"/>
            <a:r>
              <a:rPr lang="en-US" sz="3200" b="1" dirty="0">
                <a:solidFill>
                  <a:srgbClr val="7030A0"/>
                </a:solidFill>
              </a:rPr>
              <a:t>BAR CHART</a:t>
            </a:r>
            <a:endParaRPr lang="en-IN" sz="3200" b="1" dirty="0">
              <a:solidFill>
                <a:srgbClr val="7030A0"/>
              </a:solidFill>
            </a:endParaRPr>
          </a:p>
        </p:txBody>
      </p:sp>
      <p:pic>
        <p:nvPicPr>
          <p:cNvPr id="4" name="Picture 3" descr="A graph of a number of bars&#10;&#10;Description automatically generated">
            <a:extLst>
              <a:ext uri="{FF2B5EF4-FFF2-40B4-BE49-F238E27FC236}">
                <a16:creationId xmlns:a16="http://schemas.microsoft.com/office/drawing/2014/main" id="{07989D05-87E0-A184-076A-7AC4F5E7C7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71281"/>
            <a:ext cx="12103510" cy="4881175"/>
          </a:xfrm>
          <a:prstGeom prst="rect">
            <a:avLst/>
          </a:prstGeom>
        </p:spPr>
      </p:pic>
    </p:spTree>
    <p:extLst>
      <p:ext uri="{BB962C8B-B14F-4D97-AF65-F5344CB8AC3E}">
        <p14:creationId xmlns:p14="http://schemas.microsoft.com/office/powerpoint/2010/main" val="3216688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50" y="145026"/>
            <a:ext cx="2143125" cy="887361"/>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4"/>
            <a:ext cx="2143125" cy="926843"/>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3792947" y="0"/>
            <a:ext cx="5587027" cy="1323439"/>
          </a:xfrm>
          <a:prstGeom prst="rect">
            <a:avLst/>
          </a:prstGeom>
          <a:noFill/>
        </p:spPr>
        <p:txBody>
          <a:bodyPr wrap="square" rtlCol="0">
            <a:spAutoFit/>
          </a:bodyPr>
          <a:lstStyle/>
          <a:p>
            <a:pPr algn="ctr"/>
            <a:r>
              <a:rPr lang="en-US" sz="4800" b="1" dirty="0">
                <a:solidFill>
                  <a:srgbClr val="002060"/>
                </a:solidFill>
              </a:rPr>
              <a:t>VISUALIZATION</a:t>
            </a:r>
          </a:p>
          <a:p>
            <a:pPr algn="ctr"/>
            <a:r>
              <a:rPr lang="en-US" sz="3200" b="1" dirty="0">
                <a:solidFill>
                  <a:srgbClr val="7030A0"/>
                </a:solidFill>
              </a:rPr>
              <a:t>BAR CHART</a:t>
            </a:r>
            <a:endParaRPr lang="en-IN" sz="3200" b="1" dirty="0">
              <a:solidFill>
                <a:srgbClr val="7030A0"/>
              </a:solidFill>
            </a:endParaRPr>
          </a:p>
        </p:txBody>
      </p:sp>
      <p:pic>
        <p:nvPicPr>
          <p:cNvPr id="11" name="Picture 10">
            <a:extLst>
              <a:ext uri="{FF2B5EF4-FFF2-40B4-BE49-F238E27FC236}">
                <a16:creationId xmlns:a16="http://schemas.microsoft.com/office/drawing/2014/main" id="{5D338B61-82FC-B891-A506-E4FCD36B5C63}"/>
              </a:ext>
            </a:extLst>
          </p:cNvPr>
          <p:cNvPicPr>
            <a:picLocks noChangeAspect="1"/>
          </p:cNvPicPr>
          <p:nvPr/>
        </p:nvPicPr>
        <p:blipFill>
          <a:blip r:embed="rId3"/>
          <a:stretch>
            <a:fillRect/>
          </a:stretch>
        </p:blipFill>
        <p:spPr>
          <a:xfrm>
            <a:off x="88490" y="1582994"/>
            <a:ext cx="11967675" cy="5275006"/>
          </a:xfrm>
          <a:prstGeom prst="rect">
            <a:avLst/>
          </a:prstGeom>
        </p:spPr>
      </p:pic>
    </p:spTree>
    <p:extLst>
      <p:ext uri="{BB962C8B-B14F-4D97-AF65-F5344CB8AC3E}">
        <p14:creationId xmlns:p14="http://schemas.microsoft.com/office/powerpoint/2010/main" val="2530336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65825E-603A-52C1-F828-626B1B33B2D5}"/>
              </a:ext>
            </a:extLst>
          </p:cNvPr>
          <p:cNvSpPr txBox="1"/>
          <p:nvPr/>
        </p:nvSpPr>
        <p:spPr>
          <a:xfrm>
            <a:off x="3302486" y="0"/>
            <a:ext cx="5587027" cy="1323439"/>
          </a:xfrm>
          <a:prstGeom prst="rect">
            <a:avLst/>
          </a:prstGeom>
          <a:noFill/>
        </p:spPr>
        <p:txBody>
          <a:bodyPr wrap="square" rtlCol="0">
            <a:spAutoFit/>
          </a:bodyPr>
          <a:lstStyle/>
          <a:p>
            <a:pPr algn="ctr"/>
            <a:r>
              <a:rPr lang="en-US" sz="4800" b="1" dirty="0">
                <a:solidFill>
                  <a:srgbClr val="002060"/>
                </a:solidFill>
              </a:rPr>
              <a:t>VISUALIZATION</a:t>
            </a:r>
          </a:p>
          <a:p>
            <a:pPr algn="ctr"/>
            <a:r>
              <a:rPr lang="en-US" sz="3200" b="1" dirty="0">
                <a:solidFill>
                  <a:srgbClr val="7030A0"/>
                </a:solidFill>
              </a:rPr>
              <a:t>PIE CHART</a:t>
            </a:r>
            <a:endParaRPr lang="en-IN" sz="3200" b="1" dirty="0">
              <a:solidFill>
                <a:srgbClr val="7030A0"/>
              </a:solidFill>
            </a:endParaRPr>
          </a:p>
        </p:txBody>
      </p:sp>
      <p:pic>
        <p:nvPicPr>
          <p:cNvPr id="3" name="Picture 2">
            <a:extLst>
              <a:ext uri="{FF2B5EF4-FFF2-40B4-BE49-F238E27FC236}">
                <a16:creationId xmlns:a16="http://schemas.microsoft.com/office/drawing/2014/main" id="{3573399A-BA21-0233-5307-3FEE8FE293A9}"/>
              </a:ext>
            </a:extLst>
          </p:cNvPr>
          <p:cNvPicPr>
            <a:picLocks noChangeAspect="1"/>
          </p:cNvPicPr>
          <p:nvPr/>
        </p:nvPicPr>
        <p:blipFill>
          <a:blip r:embed="rId2"/>
          <a:stretch>
            <a:fillRect/>
          </a:stretch>
        </p:blipFill>
        <p:spPr>
          <a:xfrm>
            <a:off x="291402" y="1323439"/>
            <a:ext cx="11716378" cy="5534561"/>
          </a:xfrm>
          <a:prstGeom prst="rect">
            <a:avLst/>
          </a:prstGeom>
        </p:spPr>
      </p:pic>
    </p:spTree>
    <p:extLst>
      <p:ext uri="{BB962C8B-B14F-4D97-AF65-F5344CB8AC3E}">
        <p14:creationId xmlns:p14="http://schemas.microsoft.com/office/powerpoint/2010/main" val="2430569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65825E-603A-52C1-F828-626B1B33B2D5}"/>
              </a:ext>
            </a:extLst>
          </p:cNvPr>
          <p:cNvSpPr txBox="1"/>
          <p:nvPr/>
        </p:nvSpPr>
        <p:spPr>
          <a:xfrm>
            <a:off x="3920766" y="547842"/>
            <a:ext cx="5587027" cy="1323439"/>
          </a:xfrm>
          <a:prstGeom prst="rect">
            <a:avLst/>
          </a:prstGeom>
          <a:noFill/>
        </p:spPr>
        <p:txBody>
          <a:bodyPr wrap="square" rtlCol="0">
            <a:spAutoFit/>
          </a:bodyPr>
          <a:lstStyle/>
          <a:p>
            <a:pPr algn="ctr"/>
            <a:r>
              <a:rPr lang="en-US" sz="4800" b="1" dirty="0">
                <a:solidFill>
                  <a:srgbClr val="002060"/>
                </a:solidFill>
              </a:rPr>
              <a:t>VISUALIZATION</a:t>
            </a:r>
          </a:p>
          <a:p>
            <a:pPr algn="ctr"/>
            <a:r>
              <a:rPr lang="en-US" sz="3200" b="1" dirty="0">
                <a:solidFill>
                  <a:srgbClr val="7030A0"/>
                </a:solidFill>
              </a:rPr>
              <a:t>BOX-PLOT CHART</a:t>
            </a:r>
            <a:endParaRPr lang="en-IN" sz="3200" b="1" dirty="0">
              <a:solidFill>
                <a:srgbClr val="7030A0"/>
              </a:solidFill>
            </a:endParaRPr>
          </a:p>
        </p:txBody>
      </p:sp>
      <p:pic>
        <p:nvPicPr>
          <p:cNvPr id="7" name="Picture 6" descr="A blue and yellow snake logo&#10;&#10;Description automatically generated">
            <a:extLst>
              <a:ext uri="{FF2B5EF4-FFF2-40B4-BE49-F238E27FC236}">
                <a16:creationId xmlns:a16="http://schemas.microsoft.com/office/drawing/2014/main" id="{0D4E0B70-4440-C9A5-2391-2972E9245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11" y="361740"/>
            <a:ext cx="2143125" cy="1215998"/>
          </a:xfrm>
          <a:prstGeom prst="rect">
            <a:avLst/>
          </a:prstGeom>
        </p:spPr>
      </p:pic>
      <p:pic>
        <p:nvPicPr>
          <p:cNvPr id="9" name="Picture 8" descr="A blue and yellow snake logo&#10;&#10;Description automatically generated">
            <a:extLst>
              <a:ext uri="{FF2B5EF4-FFF2-40B4-BE49-F238E27FC236}">
                <a16:creationId xmlns:a16="http://schemas.microsoft.com/office/drawing/2014/main" id="{3A507EA1-D6A8-D789-6C84-BB57B94B3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861" y="386860"/>
            <a:ext cx="2143125" cy="1215998"/>
          </a:xfrm>
          <a:prstGeom prst="rect">
            <a:avLst/>
          </a:prstGeom>
        </p:spPr>
      </p:pic>
      <p:pic>
        <p:nvPicPr>
          <p:cNvPr id="4" name="Picture 3">
            <a:extLst>
              <a:ext uri="{FF2B5EF4-FFF2-40B4-BE49-F238E27FC236}">
                <a16:creationId xmlns:a16="http://schemas.microsoft.com/office/drawing/2014/main" id="{AA1573F2-C4AA-7345-2548-2CD289A17C56}"/>
              </a:ext>
            </a:extLst>
          </p:cNvPr>
          <p:cNvPicPr>
            <a:picLocks noChangeAspect="1"/>
          </p:cNvPicPr>
          <p:nvPr/>
        </p:nvPicPr>
        <p:blipFill>
          <a:blip r:embed="rId3"/>
          <a:stretch>
            <a:fillRect/>
          </a:stretch>
        </p:blipFill>
        <p:spPr>
          <a:xfrm>
            <a:off x="1943062" y="1828749"/>
            <a:ext cx="8502520" cy="4527755"/>
          </a:xfrm>
          <a:prstGeom prst="rect">
            <a:avLst/>
          </a:prstGeom>
        </p:spPr>
      </p:pic>
    </p:spTree>
    <p:extLst>
      <p:ext uri="{BB962C8B-B14F-4D97-AF65-F5344CB8AC3E}">
        <p14:creationId xmlns:p14="http://schemas.microsoft.com/office/powerpoint/2010/main" val="885867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65825E-603A-52C1-F828-626B1B33B2D5}"/>
              </a:ext>
            </a:extLst>
          </p:cNvPr>
          <p:cNvSpPr txBox="1"/>
          <p:nvPr/>
        </p:nvSpPr>
        <p:spPr>
          <a:xfrm>
            <a:off x="3920766" y="547842"/>
            <a:ext cx="5587027" cy="1323439"/>
          </a:xfrm>
          <a:prstGeom prst="rect">
            <a:avLst/>
          </a:prstGeom>
          <a:noFill/>
        </p:spPr>
        <p:txBody>
          <a:bodyPr wrap="square" rtlCol="0">
            <a:spAutoFit/>
          </a:bodyPr>
          <a:lstStyle/>
          <a:p>
            <a:pPr algn="ctr"/>
            <a:r>
              <a:rPr lang="en-US" sz="4800" b="1" dirty="0">
                <a:solidFill>
                  <a:srgbClr val="002060"/>
                </a:solidFill>
              </a:rPr>
              <a:t>VISUALIZATION</a:t>
            </a:r>
          </a:p>
          <a:p>
            <a:pPr algn="ctr"/>
            <a:r>
              <a:rPr lang="en-US" sz="3200" b="1" dirty="0">
                <a:solidFill>
                  <a:srgbClr val="7030A0"/>
                </a:solidFill>
              </a:rPr>
              <a:t>BOX-PLOT CHART</a:t>
            </a:r>
            <a:endParaRPr lang="en-IN" sz="3200" b="1" dirty="0">
              <a:solidFill>
                <a:srgbClr val="7030A0"/>
              </a:solidFill>
            </a:endParaRPr>
          </a:p>
        </p:txBody>
      </p:sp>
      <p:pic>
        <p:nvPicPr>
          <p:cNvPr id="3" name="Picture 2">
            <a:extLst>
              <a:ext uri="{FF2B5EF4-FFF2-40B4-BE49-F238E27FC236}">
                <a16:creationId xmlns:a16="http://schemas.microsoft.com/office/drawing/2014/main" id="{CC047D7C-9AE0-F543-AF9E-18E7CF464639}"/>
              </a:ext>
            </a:extLst>
          </p:cNvPr>
          <p:cNvPicPr>
            <a:picLocks noChangeAspect="1"/>
          </p:cNvPicPr>
          <p:nvPr/>
        </p:nvPicPr>
        <p:blipFill>
          <a:blip r:embed="rId2"/>
          <a:stretch>
            <a:fillRect/>
          </a:stretch>
        </p:blipFill>
        <p:spPr>
          <a:xfrm>
            <a:off x="276225" y="1979524"/>
            <a:ext cx="11671265" cy="4878475"/>
          </a:xfrm>
          <a:prstGeom prst="rect">
            <a:avLst/>
          </a:prstGeom>
        </p:spPr>
      </p:pic>
      <p:pic>
        <p:nvPicPr>
          <p:cNvPr id="7" name="Picture 6" descr="A blue and yellow snake logo&#10;&#10;Description automatically generated">
            <a:extLst>
              <a:ext uri="{FF2B5EF4-FFF2-40B4-BE49-F238E27FC236}">
                <a16:creationId xmlns:a16="http://schemas.microsoft.com/office/drawing/2014/main" id="{0D4E0B70-4440-C9A5-2391-2972E92457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611" y="361740"/>
            <a:ext cx="2143125" cy="1215998"/>
          </a:xfrm>
          <a:prstGeom prst="rect">
            <a:avLst/>
          </a:prstGeom>
        </p:spPr>
      </p:pic>
      <p:pic>
        <p:nvPicPr>
          <p:cNvPr id="9" name="Picture 8" descr="A blue and yellow snake logo&#10;&#10;Description automatically generated">
            <a:extLst>
              <a:ext uri="{FF2B5EF4-FFF2-40B4-BE49-F238E27FC236}">
                <a16:creationId xmlns:a16="http://schemas.microsoft.com/office/drawing/2014/main" id="{3A507EA1-D6A8-D789-6C84-BB57B94B3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3861" y="386860"/>
            <a:ext cx="2143125" cy="1215998"/>
          </a:xfrm>
          <a:prstGeom prst="rect">
            <a:avLst/>
          </a:prstGeom>
        </p:spPr>
      </p:pic>
    </p:spTree>
    <p:extLst>
      <p:ext uri="{BB962C8B-B14F-4D97-AF65-F5344CB8AC3E}">
        <p14:creationId xmlns:p14="http://schemas.microsoft.com/office/powerpoint/2010/main" val="3632489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544"/>
            <a:ext cx="2143125" cy="1108280"/>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5"/>
            <a:ext cx="2143125" cy="1034998"/>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3429153" y="0"/>
            <a:ext cx="5587027" cy="1323439"/>
          </a:xfrm>
          <a:prstGeom prst="rect">
            <a:avLst/>
          </a:prstGeom>
          <a:noFill/>
        </p:spPr>
        <p:txBody>
          <a:bodyPr wrap="square" rtlCol="0">
            <a:spAutoFit/>
          </a:bodyPr>
          <a:lstStyle/>
          <a:p>
            <a:pPr algn="ctr"/>
            <a:r>
              <a:rPr lang="en-US" sz="4800" b="1" dirty="0">
                <a:solidFill>
                  <a:srgbClr val="002060"/>
                </a:solidFill>
              </a:rPr>
              <a:t>VISUALIZATION</a:t>
            </a:r>
          </a:p>
          <a:p>
            <a:pPr algn="ctr"/>
            <a:r>
              <a:rPr lang="en-US" sz="3200" b="1" dirty="0">
                <a:solidFill>
                  <a:srgbClr val="7030A0"/>
                </a:solidFill>
              </a:rPr>
              <a:t>SCATTER-PLOT CHART</a:t>
            </a:r>
            <a:endParaRPr lang="en-IN" sz="3200" b="1" dirty="0">
              <a:solidFill>
                <a:srgbClr val="7030A0"/>
              </a:solidFill>
            </a:endParaRPr>
          </a:p>
        </p:txBody>
      </p:sp>
      <p:pic>
        <p:nvPicPr>
          <p:cNvPr id="3" name="Picture 2">
            <a:extLst>
              <a:ext uri="{FF2B5EF4-FFF2-40B4-BE49-F238E27FC236}">
                <a16:creationId xmlns:a16="http://schemas.microsoft.com/office/drawing/2014/main" id="{3BD443E2-3503-97C8-744C-1BC346ED6B68}"/>
              </a:ext>
            </a:extLst>
          </p:cNvPr>
          <p:cNvPicPr>
            <a:picLocks noChangeAspect="1"/>
          </p:cNvPicPr>
          <p:nvPr/>
        </p:nvPicPr>
        <p:blipFill>
          <a:blip r:embed="rId3"/>
          <a:stretch>
            <a:fillRect/>
          </a:stretch>
        </p:blipFill>
        <p:spPr>
          <a:xfrm>
            <a:off x="0" y="1470991"/>
            <a:ext cx="12192000" cy="5057378"/>
          </a:xfrm>
          <a:prstGeom prst="rect">
            <a:avLst/>
          </a:prstGeom>
        </p:spPr>
      </p:pic>
    </p:spTree>
    <p:extLst>
      <p:ext uri="{BB962C8B-B14F-4D97-AF65-F5344CB8AC3E}">
        <p14:creationId xmlns:p14="http://schemas.microsoft.com/office/powerpoint/2010/main" val="432770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544"/>
            <a:ext cx="2143125" cy="1108280"/>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5"/>
            <a:ext cx="2143125" cy="1034998"/>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3409275" y="0"/>
            <a:ext cx="5587027" cy="1323439"/>
          </a:xfrm>
          <a:prstGeom prst="rect">
            <a:avLst/>
          </a:prstGeom>
          <a:noFill/>
        </p:spPr>
        <p:txBody>
          <a:bodyPr wrap="square" rtlCol="0">
            <a:spAutoFit/>
          </a:bodyPr>
          <a:lstStyle/>
          <a:p>
            <a:pPr algn="ctr"/>
            <a:r>
              <a:rPr lang="en-US" sz="4800" b="1" dirty="0">
                <a:solidFill>
                  <a:srgbClr val="002060"/>
                </a:solidFill>
              </a:rPr>
              <a:t>VISUALIZATION</a:t>
            </a:r>
          </a:p>
          <a:p>
            <a:pPr algn="ctr"/>
            <a:r>
              <a:rPr lang="en-US" sz="3200" b="1" dirty="0">
                <a:solidFill>
                  <a:srgbClr val="7030A0"/>
                </a:solidFill>
              </a:rPr>
              <a:t>SCATTER-PLOT CHART</a:t>
            </a:r>
            <a:endParaRPr lang="en-IN" sz="3200" b="1" dirty="0">
              <a:solidFill>
                <a:srgbClr val="7030A0"/>
              </a:solidFill>
            </a:endParaRPr>
          </a:p>
        </p:txBody>
      </p:sp>
      <p:pic>
        <p:nvPicPr>
          <p:cNvPr id="3" name="Picture 2">
            <a:extLst>
              <a:ext uri="{FF2B5EF4-FFF2-40B4-BE49-F238E27FC236}">
                <a16:creationId xmlns:a16="http://schemas.microsoft.com/office/drawing/2014/main" id="{19568D55-3062-E73C-95CB-E98281E56DA3}"/>
              </a:ext>
            </a:extLst>
          </p:cNvPr>
          <p:cNvPicPr>
            <a:picLocks noChangeAspect="1"/>
          </p:cNvPicPr>
          <p:nvPr/>
        </p:nvPicPr>
        <p:blipFill>
          <a:blip r:embed="rId3"/>
          <a:stretch>
            <a:fillRect/>
          </a:stretch>
        </p:blipFill>
        <p:spPr>
          <a:xfrm>
            <a:off x="546653" y="1638921"/>
            <a:ext cx="11350486" cy="4752975"/>
          </a:xfrm>
          <a:prstGeom prst="rect">
            <a:avLst/>
          </a:prstGeom>
        </p:spPr>
      </p:pic>
    </p:spTree>
    <p:extLst>
      <p:ext uri="{BB962C8B-B14F-4D97-AF65-F5344CB8AC3E}">
        <p14:creationId xmlns:p14="http://schemas.microsoft.com/office/powerpoint/2010/main" val="277254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544"/>
            <a:ext cx="2143125" cy="1108280"/>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5"/>
            <a:ext cx="2143125" cy="1034998"/>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3429153" y="0"/>
            <a:ext cx="5587027" cy="1323439"/>
          </a:xfrm>
          <a:prstGeom prst="rect">
            <a:avLst/>
          </a:prstGeom>
          <a:noFill/>
        </p:spPr>
        <p:txBody>
          <a:bodyPr wrap="square" rtlCol="0">
            <a:spAutoFit/>
          </a:bodyPr>
          <a:lstStyle/>
          <a:p>
            <a:pPr algn="ctr"/>
            <a:r>
              <a:rPr lang="en-US" sz="4800" b="1" dirty="0">
                <a:solidFill>
                  <a:srgbClr val="002060"/>
                </a:solidFill>
              </a:rPr>
              <a:t>VISUALIZATION</a:t>
            </a:r>
          </a:p>
          <a:p>
            <a:pPr algn="ctr"/>
            <a:r>
              <a:rPr lang="en-US" sz="3200" b="1" dirty="0">
                <a:solidFill>
                  <a:srgbClr val="7030A0"/>
                </a:solidFill>
              </a:rPr>
              <a:t>SCATTER-PLOT CHART</a:t>
            </a:r>
            <a:endParaRPr lang="en-IN" sz="3200" b="1" dirty="0">
              <a:solidFill>
                <a:srgbClr val="7030A0"/>
              </a:solidFill>
            </a:endParaRPr>
          </a:p>
        </p:txBody>
      </p:sp>
      <p:pic>
        <p:nvPicPr>
          <p:cNvPr id="3" name="Picture 2">
            <a:extLst>
              <a:ext uri="{FF2B5EF4-FFF2-40B4-BE49-F238E27FC236}">
                <a16:creationId xmlns:a16="http://schemas.microsoft.com/office/drawing/2014/main" id="{39B21AD6-9D88-66F0-F43A-1740A41227FE}"/>
              </a:ext>
            </a:extLst>
          </p:cNvPr>
          <p:cNvPicPr>
            <a:picLocks noChangeAspect="1"/>
          </p:cNvPicPr>
          <p:nvPr/>
        </p:nvPicPr>
        <p:blipFill>
          <a:blip r:embed="rId3"/>
          <a:stretch>
            <a:fillRect/>
          </a:stretch>
        </p:blipFill>
        <p:spPr>
          <a:xfrm>
            <a:off x="188843" y="1793599"/>
            <a:ext cx="11668540" cy="4781550"/>
          </a:xfrm>
          <a:prstGeom prst="rect">
            <a:avLst/>
          </a:prstGeom>
        </p:spPr>
      </p:pic>
    </p:spTree>
    <p:extLst>
      <p:ext uri="{BB962C8B-B14F-4D97-AF65-F5344CB8AC3E}">
        <p14:creationId xmlns:p14="http://schemas.microsoft.com/office/powerpoint/2010/main" val="2764036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544"/>
            <a:ext cx="2143125" cy="1108280"/>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5"/>
            <a:ext cx="2143125" cy="1034998"/>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3429153" y="0"/>
            <a:ext cx="5587027" cy="1323439"/>
          </a:xfrm>
          <a:prstGeom prst="rect">
            <a:avLst/>
          </a:prstGeom>
          <a:noFill/>
        </p:spPr>
        <p:txBody>
          <a:bodyPr wrap="square" rtlCol="0">
            <a:spAutoFit/>
          </a:bodyPr>
          <a:lstStyle/>
          <a:p>
            <a:pPr algn="ctr"/>
            <a:r>
              <a:rPr lang="en-US" sz="4800" b="1" dirty="0">
                <a:solidFill>
                  <a:srgbClr val="002060"/>
                </a:solidFill>
              </a:rPr>
              <a:t>VISUALIZATION</a:t>
            </a:r>
          </a:p>
          <a:p>
            <a:pPr algn="ctr"/>
            <a:r>
              <a:rPr lang="en-US" sz="3200" b="1" dirty="0">
                <a:solidFill>
                  <a:srgbClr val="7030A0"/>
                </a:solidFill>
              </a:rPr>
              <a:t>SCATTER-PLOT CHART</a:t>
            </a:r>
            <a:endParaRPr lang="en-IN" sz="3200" b="1" dirty="0">
              <a:solidFill>
                <a:srgbClr val="7030A0"/>
              </a:solidFill>
            </a:endParaRPr>
          </a:p>
        </p:txBody>
      </p:sp>
      <p:pic>
        <p:nvPicPr>
          <p:cNvPr id="3" name="Picture 2">
            <a:extLst>
              <a:ext uri="{FF2B5EF4-FFF2-40B4-BE49-F238E27FC236}">
                <a16:creationId xmlns:a16="http://schemas.microsoft.com/office/drawing/2014/main" id="{0F5A50BF-F2DA-6192-88C1-979DCC4F51B7}"/>
              </a:ext>
            </a:extLst>
          </p:cNvPr>
          <p:cNvPicPr>
            <a:picLocks noChangeAspect="1"/>
          </p:cNvPicPr>
          <p:nvPr/>
        </p:nvPicPr>
        <p:blipFill>
          <a:blip r:embed="rId3"/>
          <a:stretch>
            <a:fillRect/>
          </a:stretch>
        </p:blipFill>
        <p:spPr>
          <a:xfrm>
            <a:off x="0" y="1784695"/>
            <a:ext cx="11985523" cy="4884462"/>
          </a:xfrm>
          <a:prstGeom prst="rect">
            <a:avLst/>
          </a:prstGeom>
        </p:spPr>
      </p:pic>
    </p:spTree>
    <p:extLst>
      <p:ext uri="{BB962C8B-B14F-4D97-AF65-F5344CB8AC3E}">
        <p14:creationId xmlns:p14="http://schemas.microsoft.com/office/powerpoint/2010/main" val="3933152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544"/>
            <a:ext cx="2143125" cy="1108280"/>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5"/>
            <a:ext cx="2143125" cy="1034998"/>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3429153" y="0"/>
            <a:ext cx="5587027" cy="1323439"/>
          </a:xfrm>
          <a:prstGeom prst="rect">
            <a:avLst/>
          </a:prstGeom>
          <a:noFill/>
        </p:spPr>
        <p:txBody>
          <a:bodyPr wrap="square" rtlCol="0">
            <a:spAutoFit/>
          </a:bodyPr>
          <a:lstStyle/>
          <a:p>
            <a:pPr algn="ctr"/>
            <a:r>
              <a:rPr lang="en-US" sz="4800" b="1" dirty="0">
                <a:solidFill>
                  <a:srgbClr val="002060"/>
                </a:solidFill>
              </a:rPr>
              <a:t>VISUALIZATION</a:t>
            </a:r>
          </a:p>
          <a:p>
            <a:pPr algn="ctr"/>
            <a:r>
              <a:rPr lang="en-US" sz="3200" b="1" dirty="0">
                <a:solidFill>
                  <a:srgbClr val="7030A0"/>
                </a:solidFill>
              </a:rPr>
              <a:t>LINE CHART</a:t>
            </a:r>
            <a:endParaRPr lang="en-IN" sz="3200" b="1" dirty="0">
              <a:solidFill>
                <a:srgbClr val="7030A0"/>
              </a:solidFill>
            </a:endParaRPr>
          </a:p>
        </p:txBody>
      </p:sp>
      <p:pic>
        <p:nvPicPr>
          <p:cNvPr id="3" name="Picture 2">
            <a:extLst>
              <a:ext uri="{FF2B5EF4-FFF2-40B4-BE49-F238E27FC236}">
                <a16:creationId xmlns:a16="http://schemas.microsoft.com/office/drawing/2014/main" id="{305F12B4-998C-6DF2-17C6-8C64C99217FA}"/>
              </a:ext>
            </a:extLst>
          </p:cNvPr>
          <p:cNvPicPr>
            <a:picLocks noChangeAspect="1"/>
          </p:cNvPicPr>
          <p:nvPr/>
        </p:nvPicPr>
        <p:blipFill>
          <a:blip r:embed="rId3"/>
          <a:stretch>
            <a:fillRect/>
          </a:stretch>
        </p:blipFill>
        <p:spPr>
          <a:xfrm>
            <a:off x="126086" y="1649896"/>
            <a:ext cx="11939827" cy="5208104"/>
          </a:xfrm>
          <a:prstGeom prst="rect">
            <a:avLst/>
          </a:prstGeom>
        </p:spPr>
      </p:pic>
    </p:spTree>
    <p:extLst>
      <p:ext uri="{BB962C8B-B14F-4D97-AF65-F5344CB8AC3E}">
        <p14:creationId xmlns:p14="http://schemas.microsoft.com/office/powerpoint/2010/main" val="117781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E41F-9762-F7E5-851D-774E09711925}"/>
              </a:ext>
            </a:extLst>
          </p:cNvPr>
          <p:cNvSpPr>
            <a:spLocks noGrp="1"/>
          </p:cNvSpPr>
          <p:nvPr>
            <p:ph type="ctrTitle"/>
          </p:nvPr>
        </p:nvSpPr>
        <p:spPr>
          <a:xfrm>
            <a:off x="1789625" y="2260856"/>
            <a:ext cx="9144000" cy="3363196"/>
          </a:xfrm>
        </p:spPr>
        <p:txBody>
          <a:bodyPr>
            <a:noAutofit/>
          </a:bodyPr>
          <a:lstStyle/>
          <a:p>
            <a:r>
              <a:rPr lang="en-US" sz="3200" b="0" i="1" dirty="0">
                <a:solidFill>
                  <a:srgbClr val="0070C0"/>
                </a:solidFill>
                <a:effectLst/>
                <a:highlight>
                  <a:srgbClr val="FFFFFF"/>
                </a:highlight>
                <a:latin typeface="-apple-system"/>
              </a:rPr>
              <a:t>This dataset contains data on vacation rental properties, encompassing specifics like the date, property name, category (for instance, BeachHouse), property type, rating, price, and average revenue. The information provided facilitates the analysis of trends, comparisons, and gaining insights into the vacation rental market.</a:t>
            </a:r>
            <a:endParaRPr lang="en-IN" sz="3200" i="1" dirty="0">
              <a:solidFill>
                <a:srgbClr val="0070C0"/>
              </a:solidFill>
            </a:endParaRPr>
          </a:p>
        </p:txBody>
      </p:sp>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50" y="145026"/>
            <a:ext cx="2143125" cy="2143125"/>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4"/>
            <a:ext cx="2143125" cy="2143125"/>
          </a:xfrm>
          <a:prstGeom prst="rect">
            <a:avLst/>
          </a:prstGeom>
        </p:spPr>
      </p:pic>
      <p:pic>
        <p:nvPicPr>
          <p:cNvPr id="10" name="Picture 9" descr="A blue and yellow snake logo&#10;&#10;Description automatically generated">
            <a:extLst>
              <a:ext uri="{FF2B5EF4-FFF2-40B4-BE49-F238E27FC236}">
                <a16:creationId xmlns:a16="http://schemas.microsoft.com/office/drawing/2014/main" id="{7671A566-CF08-54AC-2639-6B44C5731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3" y="4621161"/>
            <a:ext cx="2143125" cy="2143125"/>
          </a:xfrm>
          <a:prstGeom prst="rect">
            <a:avLst/>
          </a:prstGeom>
        </p:spPr>
      </p:pic>
      <p:sp>
        <p:nvSpPr>
          <p:cNvPr id="5" name="TextBox 4">
            <a:extLst>
              <a:ext uri="{FF2B5EF4-FFF2-40B4-BE49-F238E27FC236}">
                <a16:creationId xmlns:a16="http://schemas.microsoft.com/office/drawing/2014/main" id="{A857A31A-3ACA-088B-2E25-313DAB507D95}"/>
              </a:ext>
            </a:extLst>
          </p:cNvPr>
          <p:cNvSpPr txBox="1"/>
          <p:nvPr/>
        </p:nvSpPr>
        <p:spPr>
          <a:xfrm>
            <a:off x="3529781" y="747252"/>
            <a:ext cx="5338916" cy="1077218"/>
          </a:xfrm>
          <a:prstGeom prst="rect">
            <a:avLst/>
          </a:prstGeom>
          <a:noFill/>
        </p:spPr>
        <p:txBody>
          <a:bodyPr wrap="square" rtlCol="0">
            <a:spAutoFit/>
          </a:bodyPr>
          <a:lstStyle/>
          <a:p>
            <a:r>
              <a:rPr lang="en-IN" sz="3200" b="1" dirty="0">
                <a:solidFill>
                  <a:srgbClr val="002060"/>
                </a:solidFill>
              </a:rPr>
              <a:t>Vacation Rental Properties Dataset Analysis</a:t>
            </a:r>
          </a:p>
        </p:txBody>
      </p:sp>
    </p:spTree>
    <p:extLst>
      <p:ext uri="{BB962C8B-B14F-4D97-AF65-F5344CB8AC3E}">
        <p14:creationId xmlns:p14="http://schemas.microsoft.com/office/powerpoint/2010/main" val="1931761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544"/>
            <a:ext cx="2143125" cy="1108280"/>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5"/>
            <a:ext cx="2143125" cy="1034998"/>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3429153" y="0"/>
            <a:ext cx="5587027" cy="1323439"/>
          </a:xfrm>
          <a:prstGeom prst="rect">
            <a:avLst/>
          </a:prstGeom>
          <a:noFill/>
        </p:spPr>
        <p:txBody>
          <a:bodyPr wrap="square" rtlCol="0">
            <a:spAutoFit/>
          </a:bodyPr>
          <a:lstStyle/>
          <a:p>
            <a:pPr algn="ctr"/>
            <a:r>
              <a:rPr lang="en-US" sz="4800" b="1" dirty="0">
                <a:solidFill>
                  <a:srgbClr val="002060"/>
                </a:solidFill>
              </a:rPr>
              <a:t>VISUALIZATION</a:t>
            </a:r>
          </a:p>
          <a:p>
            <a:pPr algn="ctr"/>
            <a:r>
              <a:rPr lang="en-US" sz="3200" b="1" dirty="0">
                <a:solidFill>
                  <a:srgbClr val="7030A0"/>
                </a:solidFill>
              </a:rPr>
              <a:t>HISTOGRAM CHART</a:t>
            </a:r>
            <a:endParaRPr lang="en-IN" sz="3200" b="1" dirty="0">
              <a:solidFill>
                <a:srgbClr val="7030A0"/>
              </a:solidFill>
            </a:endParaRPr>
          </a:p>
        </p:txBody>
      </p:sp>
      <p:pic>
        <p:nvPicPr>
          <p:cNvPr id="3" name="Picture 2">
            <a:extLst>
              <a:ext uri="{FF2B5EF4-FFF2-40B4-BE49-F238E27FC236}">
                <a16:creationId xmlns:a16="http://schemas.microsoft.com/office/drawing/2014/main" id="{B1F07A1B-D305-FF02-FB78-EE6B8A8E119C}"/>
              </a:ext>
            </a:extLst>
          </p:cNvPr>
          <p:cNvPicPr>
            <a:picLocks noChangeAspect="1"/>
          </p:cNvPicPr>
          <p:nvPr/>
        </p:nvPicPr>
        <p:blipFill>
          <a:blip r:embed="rId3"/>
          <a:stretch>
            <a:fillRect/>
          </a:stretch>
        </p:blipFill>
        <p:spPr>
          <a:xfrm>
            <a:off x="0" y="1573160"/>
            <a:ext cx="12192000" cy="5284839"/>
          </a:xfrm>
          <a:prstGeom prst="rect">
            <a:avLst/>
          </a:prstGeom>
        </p:spPr>
      </p:pic>
    </p:spTree>
    <p:extLst>
      <p:ext uri="{BB962C8B-B14F-4D97-AF65-F5344CB8AC3E}">
        <p14:creationId xmlns:p14="http://schemas.microsoft.com/office/powerpoint/2010/main" val="4231342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544"/>
            <a:ext cx="2143125" cy="1108280"/>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5"/>
            <a:ext cx="2143125" cy="1034998"/>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3429153" y="0"/>
            <a:ext cx="5587027" cy="1323439"/>
          </a:xfrm>
          <a:prstGeom prst="rect">
            <a:avLst/>
          </a:prstGeom>
          <a:noFill/>
        </p:spPr>
        <p:txBody>
          <a:bodyPr wrap="square" rtlCol="0">
            <a:spAutoFit/>
          </a:bodyPr>
          <a:lstStyle/>
          <a:p>
            <a:pPr algn="ctr"/>
            <a:r>
              <a:rPr lang="en-US" sz="4800" b="1" dirty="0">
                <a:solidFill>
                  <a:srgbClr val="002060"/>
                </a:solidFill>
              </a:rPr>
              <a:t>VISUALIZATION</a:t>
            </a:r>
          </a:p>
          <a:p>
            <a:pPr algn="ctr"/>
            <a:r>
              <a:rPr lang="en-US" sz="3200" b="1" dirty="0">
                <a:solidFill>
                  <a:srgbClr val="7030A0"/>
                </a:solidFill>
              </a:rPr>
              <a:t>HISTOGRAM CHART</a:t>
            </a:r>
            <a:endParaRPr lang="en-IN" sz="3200" b="1" dirty="0">
              <a:solidFill>
                <a:srgbClr val="7030A0"/>
              </a:solidFill>
            </a:endParaRPr>
          </a:p>
        </p:txBody>
      </p:sp>
      <p:pic>
        <p:nvPicPr>
          <p:cNvPr id="3" name="Picture 2">
            <a:extLst>
              <a:ext uri="{FF2B5EF4-FFF2-40B4-BE49-F238E27FC236}">
                <a16:creationId xmlns:a16="http://schemas.microsoft.com/office/drawing/2014/main" id="{79F93932-45CE-3CB8-851E-B47F4CF2B012}"/>
              </a:ext>
            </a:extLst>
          </p:cNvPr>
          <p:cNvPicPr>
            <a:picLocks noChangeAspect="1"/>
          </p:cNvPicPr>
          <p:nvPr/>
        </p:nvPicPr>
        <p:blipFill>
          <a:blip r:embed="rId3"/>
          <a:stretch>
            <a:fillRect/>
          </a:stretch>
        </p:blipFill>
        <p:spPr>
          <a:xfrm>
            <a:off x="0" y="1533832"/>
            <a:ext cx="12123174" cy="5218623"/>
          </a:xfrm>
          <a:prstGeom prst="rect">
            <a:avLst/>
          </a:prstGeom>
        </p:spPr>
      </p:pic>
    </p:spTree>
    <p:extLst>
      <p:ext uri="{BB962C8B-B14F-4D97-AF65-F5344CB8AC3E}">
        <p14:creationId xmlns:p14="http://schemas.microsoft.com/office/powerpoint/2010/main" val="1673470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544"/>
            <a:ext cx="2143125" cy="1108280"/>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5"/>
            <a:ext cx="2143125" cy="1034998"/>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3429153" y="0"/>
            <a:ext cx="5587027" cy="1323439"/>
          </a:xfrm>
          <a:prstGeom prst="rect">
            <a:avLst/>
          </a:prstGeom>
          <a:noFill/>
        </p:spPr>
        <p:txBody>
          <a:bodyPr wrap="square" rtlCol="0">
            <a:spAutoFit/>
          </a:bodyPr>
          <a:lstStyle/>
          <a:p>
            <a:pPr algn="ctr"/>
            <a:r>
              <a:rPr lang="en-US" sz="4800" b="1" dirty="0">
                <a:solidFill>
                  <a:srgbClr val="002060"/>
                </a:solidFill>
              </a:rPr>
              <a:t>VISUALIZATION</a:t>
            </a:r>
          </a:p>
          <a:p>
            <a:pPr algn="ctr"/>
            <a:r>
              <a:rPr lang="en-US" sz="3200" b="1" dirty="0">
                <a:solidFill>
                  <a:srgbClr val="7030A0"/>
                </a:solidFill>
              </a:rPr>
              <a:t>HISTOGRAM CHART</a:t>
            </a:r>
            <a:endParaRPr lang="en-IN" sz="3200" b="1" dirty="0">
              <a:solidFill>
                <a:srgbClr val="7030A0"/>
              </a:solidFill>
            </a:endParaRPr>
          </a:p>
        </p:txBody>
      </p:sp>
      <p:pic>
        <p:nvPicPr>
          <p:cNvPr id="3" name="Picture 2">
            <a:extLst>
              <a:ext uri="{FF2B5EF4-FFF2-40B4-BE49-F238E27FC236}">
                <a16:creationId xmlns:a16="http://schemas.microsoft.com/office/drawing/2014/main" id="{7E7FDA25-1EE4-DD51-0F72-244D64DA8E64}"/>
              </a:ext>
            </a:extLst>
          </p:cNvPr>
          <p:cNvPicPr>
            <a:picLocks noChangeAspect="1"/>
          </p:cNvPicPr>
          <p:nvPr/>
        </p:nvPicPr>
        <p:blipFill>
          <a:blip r:embed="rId3"/>
          <a:stretch>
            <a:fillRect/>
          </a:stretch>
        </p:blipFill>
        <p:spPr>
          <a:xfrm>
            <a:off x="746023" y="1744918"/>
            <a:ext cx="9607345" cy="4705350"/>
          </a:xfrm>
          <a:prstGeom prst="rect">
            <a:avLst/>
          </a:prstGeom>
        </p:spPr>
      </p:pic>
    </p:spTree>
    <p:extLst>
      <p:ext uri="{BB962C8B-B14F-4D97-AF65-F5344CB8AC3E}">
        <p14:creationId xmlns:p14="http://schemas.microsoft.com/office/powerpoint/2010/main" val="1501450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544"/>
            <a:ext cx="2143125" cy="1108280"/>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5"/>
            <a:ext cx="2143125" cy="1034998"/>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3429153" y="0"/>
            <a:ext cx="5587027" cy="1323439"/>
          </a:xfrm>
          <a:prstGeom prst="rect">
            <a:avLst/>
          </a:prstGeom>
          <a:noFill/>
        </p:spPr>
        <p:txBody>
          <a:bodyPr wrap="square" rtlCol="0">
            <a:spAutoFit/>
          </a:bodyPr>
          <a:lstStyle/>
          <a:p>
            <a:pPr algn="ctr"/>
            <a:r>
              <a:rPr lang="en-US" sz="4800" b="1" dirty="0">
                <a:solidFill>
                  <a:srgbClr val="002060"/>
                </a:solidFill>
              </a:rPr>
              <a:t>VISUALIZATION</a:t>
            </a:r>
          </a:p>
          <a:p>
            <a:pPr algn="ctr"/>
            <a:r>
              <a:rPr lang="en-US" sz="3200" b="1" dirty="0">
                <a:solidFill>
                  <a:srgbClr val="7030A0"/>
                </a:solidFill>
              </a:rPr>
              <a:t>HISTOGRAM CHART</a:t>
            </a:r>
            <a:endParaRPr lang="en-IN" sz="3200" b="1" dirty="0">
              <a:solidFill>
                <a:srgbClr val="7030A0"/>
              </a:solidFill>
            </a:endParaRPr>
          </a:p>
        </p:txBody>
      </p:sp>
      <p:pic>
        <p:nvPicPr>
          <p:cNvPr id="3" name="Picture 2">
            <a:extLst>
              <a:ext uri="{FF2B5EF4-FFF2-40B4-BE49-F238E27FC236}">
                <a16:creationId xmlns:a16="http://schemas.microsoft.com/office/drawing/2014/main" id="{4357F4B8-3EC4-2025-24EE-9160C201794F}"/>
              </a:ext>
            </a:extLst>
          </p:cNvPr>
          <p:cNvPicPr>
            <a:picLocks noChangeAspect="1"/>
          </p:cNvPicPr>
          <p:nvPr/>
        </p:nvPicPr>
        <p:blipFill>
          <a:blip r:embed="rId3"/>
          <a:stretch>
            <a:fillRect/>
          </a:stretch>
        </p:blipFill>
        <p:spPr>
          <a:xfrm>
            <a:off x="609600" y="1768423"/>
            <a:ext cx="10658167" cy="4984032"/>
          </a:xfrm>
          <a:prstGeom prst="rect">
            <a:avLst/>
          </a:prstGeom>
        </p:spPr>
      </p:pic>
    </p:spTree>
    <p:extLst>
      <p:ext uri="{BB962C8B-B14F-4D97-AF65-F5344CB8AC3E}">
        <p14:creationId xmlns:p14="http://schemas.microsoft.com/office/powerpoint/2010/main" val="3109050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544"/>
            <a:ext cx="2143125" cy="1108280"/>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5"/>
            <a:ext cx="2143125" cy="1034998"/>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3429153" y="0"/>
            <a:ext cx="5587027" cy="1323439"/>
          </a:xfrm>
          <a:prstGeom prst="rect">
            <a:avLst/>
          </a:prstGeom>
          <a:noFill/>
        </p:spPr>
        <p:txBody>
          <a:bodyPr wrap="square" rtlCol="0">
            <a:spAutoFit/>
          </a:bodyPr>
          <a:lstStyle/>
          <a:p>
            <a:pPr algn="ctr"/>
            <a:r>
              <a:rPr lang="en-US" sz="4800" b="1" dirty="0">
                <a:solidFill>
                  <a:srgbClr val="002060"/>
                </a:solidFill>
              </a:rPr>
              <a:t>VISUALIZATION</a:t>
            </a:r>
          </a:p>
          <a:p>
            <a:pPr algn="ctr"/>
            <a:r>
              <a:rPr lang="en-US" sz="3200" b="1" dirty="0">
                <a:solidFill>
                  <a:srgbClr val="7030A0"/>
                </a:solidFill>
              </a:rPr>
              <a:t>HISTOGRAM CHART</a:t>
            </a:r>
            <a:endParaRPr lang="en-IN" sz="3200" b="1" dirty="0">
              <a:solidFill>
                <a:srgbClr val="7030A0"/>
              </a:solidFill>
            </a:endParaRPr>
          </a:p>
        </p:txBody>
      </p:sp>
      <p:pic>
        <p:nvPicPr>
          <p:cNvPr id="3" name="Picture 2">
            <a:extLst>
              <a:ext uri="{FF2B5EF4-FFF2-40B4-BE49-F238E27FC236}">
                <a16:creationId xmlns:a16="http://schemas.microsoft.com/office/drawing/2014/main" id="{1D3D85C5-11A4-C7CB-2462-DEC7EAE6F7BA}"/>
              </a:ext>
            </a:extLst>
          </p:cNvPr>
          <p:cNvPicPr>
            <a:picLocks noChangeAspect="1"/>
          </p:cNvPicPr>
          <p:nvPr/>
        </p:nvPicPr>
        <p:blipFill>
          <a:blip r:embed="rId3"/>
          <a:stretch>
            <a:fillRect/>
          </a:stretch>
        </p:blipFill>
        <p:spPr>
          <a:xfrm>
            <a:off x="648930" y="1671484"/>
            <a:ext cx="10618838" cy="5019519"/>
          </a:xfrm>
          <a:prstGeom prst="rect">
            <a:avLst/>
          </a:prstGeom>
        </p:spPr>
      </p:pic>
    </p:spTree>
    <p:extLst>
      <p:ext uri="{BB962C8B-B14F-4D97-AF65-F5344CB8AC3E}">
        <p14:creationId xmlns:p14="http://schemas.microsoft.com/office/powerpoint/2010/main" val="3150393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544"/>
            <a:ext cx="2143125" cy="1108280"/>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5"/>
            <a:ext cx="2143125" cy="1034998"/>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3429153" y="0"/>
            <a:ext cx="5587027" cy="1323439"/>
          </a:xfrm>
          <a:prstGeom prst="rect">
            <a:avLst/>
          </a:prstGeom>
          <a:noFill/>
        </p:spPr>
        <p:txBody>
          <a:bodyPr wrap="square" rtlCol="0">
            <a:spAutoFit/>
          </a:bodyPr>
          <a:lstStyle/>
          <a:p>
            <a:pPr algn="ctr"/>
            <a:r>
              <a:rPr lang="en-US" sz="4800" b="1" dirty="0">
                <a:solidFill>
                  <a:srgbClr val="002060"/>
                </a:solidFill>
              </a:rPr>
              <a:t>VISUALIZATION</a:t>
            </a:r>
          </a:p>
          <a:p>
            <a:pPr algn="ctr"/>
            <a:r>
              <a:rPr lang="en-US" sz="3200" b="1" dirty="0">
                <a:solidFill>
                  <a:srgbClr val="7030A0"/>
                </a:solidFill>
              </a:rPr>
              <a:t>HEAT-MAP CHART</a:t>
            </a:r>
            <a:endParaRPr lang="en-IN" sz="3200" b="1" dirty="0">
              <a:solidFill>
                <a:srgbClr val="7030A0"/>
              </a:solidFill>
            </a:endParaRPr>
          </a:p>
        </p:txBody>
      </p:sp>
      <p:pic>
        <p:nvPicPr>
          <p:cNvPr id="3" name="Picture 2">
            <a:extLst>
              <a:ext uri="{FF2B5EF4-FFF2-40B4-BE49-F238E27FC236}">
                <a16:creationId xmlns:a16="http://schemas.microsoft.com/office/drawing/2014/main" id="{73113D0C-20EE-C5C5-A213-F934CF71A2F6}"/>
              </a:ext>
            </a:extLst>
          </p:cNvPr>
          <p:cNvPicPr>
            <a:picLocks noChangeAspect="1"/>
          </p:cNvPicPr>
          <p:nvPr/>
        </p:nvPicPr>
        <p:blipFill>
          <a:blip r:embed="rId3"/>
          <a:stretch>
            <a:fillRect/>
          </a:stretch>
        </p:blipFill>
        <p:spPr>
          <a:xfrm>
            <a:off x="536713" y="1659835"/>
            <a:ext cx="11448810" cy="5092620"/>
          </a:xfrm>
          <a:prstGeom prst="rect">
            <a:avLst/>
          </a:prstGeom>
        </p:spPr>
      </p:pic>
    </p:spTree>
    <p:extLst>
      <p:ext uri="{BB962C8B-B14F-4D97-AF65-F5344CB8AC3E}">
        <p14:creationId xmlns:p14="http://schemas.microsoft.com/office/powerpoint/2010/main" val="1949133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544"/>
            <a:ext cx="2143125" cy="1108280"/>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5"/>
            <a:ext cx="2143125" cy="1034998"/>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3429153" y="0"/>
            <a:ext cx="5587027" cy="1323439"/>
          </a:xfrm>
          <a:prstGeom prst="rect">
            <a:avLst/>
          </a:prstGeom>
          <a:noFill/>
        </p:spPr>
        <p:txBody>
          <a:bodyPr wrap="square" rtlCol="0">
            <a:spAutoFit/>
          </a:bodyPr>
          <a:lstStyle/>
          <a:p>
            <a:pPr algn="ctr"/>
            <a:r>
              <a:rPr lang="en-US" sz="4800" b="1" dirty="0">
                <a:solidFill>
                  <a:srgbClr val="002060"/>
                </a:solidFill>
              </a:rPr>
              <a:t>VISUALIZATION</a:t>
            </a:r>
          </a:p>
          <a:p>
            <a:pPr algn="ctr"/>
            <a:r>
              <a:rPr lang="en-US" sz="3200" b="1" dirty="0">
                <a:solidFill>
                  <a:srgbClr val="7030A0"/>
                </a:solidFill>
              </a:rPr>
              <a:t>HEAT-MAP CHART</a:t>
            </a:r>
            <a:endParaRPr lang="en-IN" sz="3200" b="1" dirty="0">
              <a:solidFill>
                <a:srgbClr val="7030A0"/>
              </a:solidFill>
            </a:endParaRPr>
          </a:p>
        </p:txBody>
      </p:sp>
      <p:pic>
        <p:nvPicPr>
          <p:cNvPr id="3" name="Picture 2">
            <a:extLst>
              <a:ext uri="{FF2B5EF4-FFF2-40B4-BE49-F238E27FC236}">
                <a16:creationId xmlns:a16="http://schemas.microsoft.com/office/drawing/2014/main" id="{2A431FB7-D9A7-BA11-923F-5DF82237C622}"/>
              </a:ext>
            </a:extLst>
          </p:cNvPr>
          <p:cNvPicPr>
            <a:picLocks noChangeAspect="1"/>
          </p:cNvPicPr>
          <p:nvPr/>
        </p:nvPicPr>
        <p:blipFill>
          <a:blip r:embed="rId3"/>
          <a:stretch>
            <a:fillRect/>
          </a:stretch>
        </p:blipFill>
        <p:spPr>
          <a:xfrm>
            <a:off x="884584" y="1759225"/>
            <a:ext cx="10585173" cy="4993229"/>
          </a:xfrm>
          <a:prstGeom prst="rect">
            <a:avLst/>
          </a:prstGeom>
        </p:spPr>
      </p:pic>
    </p:spTree>
    <p:extLst>
      <p:ext uri="{BB962C8B-B14F-4D97-AF65-F5344CB8AC3E}">
        <p14:creationId xmlns:p14="http://schemas.microsoft.com/office/powerpoint/2010/main" val="3444531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544"/>
            <a:ext cx="2143125" cy="1108280"/>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5"/>
            <a:ext cx="2143125" cy="1034998"/>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3429153" y="0"/>
            <a:ext cx="5587027" cy="830997"/>
          </a:xfrm>
          <a:prstGeom prst="rect">
            <a:avLst/>
          </a:prstGeom>
          <a:noFill/>
        </p:spPr>
        <p:txBody>
          <a:bodyPr wrap="square" rtlCol="0">
            <a:spAutoFit/>
          </a:bodyPr>
          <a:lstStyle/>
          <a:p>
            <a:pPr algn="ctr"/>
            <a:r>
              <a:rPr lang="en-US" sz="4800" b="1" dirty="0">
                <a:solidFill>
                  <a:srgbClr val="002060"/>
                </a:solidFill>
              </a:rPr>
              <a:t>CONCLUSION</a:t>
            </a:r>
            <a:endParaRPr lang="en-IN" sz="3200" b="1" dirty="0">
              <a:solidFill>
                <a:srgbClr val="7030A0"/>
              </a:solidFill>
            </a:endParaRPr>
          </a:p>
        </p:txBody>
      </p:sp>
      <p:sp>
        <p:nvSpPr>
          <p:cNvPr id="2" name="TextBox 1">
            <a:extLst>
              <a:ext uri="{FF2B5EF4-FFF2-40B4-BE49-F238E27FC236}">
                <a16:creationId xmlns:a16="http://schemas.microsoft.com/office/drawing/2014/main" id="{1DFCAFB5-9AD4-A476-BCF2-C754E0E2299B}"/>
              </a:ext>
            </a:extLst>
          </p:cNvPr>
          <p:cNvSpPr txBox="1"/>
          <p:nvPr/>
        </p:nvSpPr>
        <p:spPr>
          <a:xfrm>
            <a:off x="1287872" y="1213824"/>
            <a:ext cx="10087897" cy="6186309"/>
          </a:xfrm>
          <a:prstGeom prst="rect">
            <a:avLst/>
          </a:prstGeom>
          <a:noFill/>
        </p:spPr>
        <p:txBody>
          <a:bodyPr wrap="square" rtlCol="0">
            <a:spAutoFit/>
          </a:bodyPr>
          <a:lstStyle/>
          <a:p>
            <a:r>
              <a:rPr lang="en-US" b="1" dirty="0">
                <a:solidFill>
                  <a:srgbClr val="569CD6"/>
                </a:solidFill>
                <a:highlight>
                  <a:srgbClr val="1F1F1F"/>
                </a:highlight>
                <a:latin typeface="Consolas" panose="020B0609020204030204" pitchFamily="49" charset="0"/>
              </a:rPr>
              <a:t>1. </a:t>
            </a:r>
            <a:r>
              <a:rPr lang="en-US" b="1" dirty="0">
                <a:solidFill>
                  <a:srgbClr val="569CD6"/>
                </a:solidFill>
                <a:effectLst/>
                <a:highlight>
                  <a:srgbClr val="1F1F1F"/>
                </a:highlight>
                <a:latin typeface="Consolas" panose="020B0609020204030204" pitchFamily="49" charset="0"/>
              </a:rPr>
              <a:t>The average revenue goes at its highest in August and at the same time attains its lowest value in September in the year 2022</a:t>
            </a:r>
            <a:endParaRPr lang="en-US" b="0" dirty="0">
              <a:solidFill>
                <a:srgbClr val="CCCCCC"/>
              </a:solidFill>
              <a:effectLst/>
              <a:highlight>
                <a:srgbClr val="1F1F1F"/>
              </a:highlight>
              <a:latin typeface="Consolas" panose="020B0609020204030204" pitchFamily="49" charset="0"/>
            </a:endParaRPr>
          </a:p>
          <a:p>
            <a:endParaRPr lang="en-US" b="1" dirty="0">
              <a:solidFill>
                <a:srgbClr val="569CD6"/>
              </a:solidFill>
              <a:highlight>
                <a:srgbClr val="1F1F1F"/>
              </a:highlight>
              <a:latin typeface="Consolas" panose="020B0609020204030204" pitchFamily="49" charset="0"/>
            </a:endParaRPr>
          </a:p>
          <a:p>
            <a:r>
              <a:rPr lang="en-US" b="1" dirty="0">
                <a:solidFill>
                  <a:srgbClr val="569CD6"/>
                </a:solidFill>
                <a:highlight>
                  <a:srgbClr val="1F1F1F"/>
                </a:highlight>
                <a:latin typeface="Consolas" panose="020B0609020204030204" pitchFamily="49" charset="0"/>
              </a:rPr>
              <a:t>2. </a:t>
            </a:r>
            <a:r>
              <a:rPr lang="en-US" b="1" dirty="0">
                <a:solidFill>
                  <a:srgbClr val="569CD6"/>
                </a:solidFill>
                <a:effectLst/>
                <a:highlight>
                  <a:srgbClr val="1F1F1F"/>
                </a:highlight>
                <a:latin typeface="Consolas" panose="020B0609020204030204" pitchFamily="49" charset="0"/>
              </a:rPr>
              <a:t>the count of prices for booking Categories of the likes BeachHouse and Hotelroom tend to follow a Gaussian (Normal) Distribution and Cottage industry is slightly left skewed</a:t>
            </a:r>
            <a:r>
              <a:rPr lang="en-US" b="1" dirty="0">
                <a:solidFill>
                  <a:srgbClr val="569CD6"/>
                </a:solidFill>
                <a:highlight>
                  <a:srgbClr val="1F1F1F"/>
                </a:highlight>
                <a:latin typeface="Consolas" panose="020B0609020204030204" pitchFamily="49" charset="0"/>
              </a:rPr>
              <a:t> as it is confirmed from both Histogram’s as well as Box-plot.</a:t>
            </a:r>
            <a:endParaRPr lang="en-US" b="0" dirty="0">
              <a:solidFill>
                <a:srgbClr val="CCCCCC"/>
              </a:solidFill>
              <a:effectLst/>
              <a:highlight>
                <a:srgbClr val="1F1F1F"/>
              </a:highlight>
              <a:latin typeface="Consolas" panose="020B0609020204030204" pitchFamily="49" charset="0"/>
            </a:endParaRPr>
          </a:p>
          <a:p>
            <a:endParaRPr lang="en-IN" dirty="0"/>
          </a:p>
          <a:p>
            <a:r>
              <a:rPr lang="en-IN" dirty="0">
                <a:solidFill>
                  <a:srgbClr val="7030A0"/>
                </a:solidFill>
                <a:highlight>
                  <a:srgbClr val="808000"/>
                </a:highlight>
              </a:rPr>
              <a:t>3</a:t>
            </a:r>
            <a:r>
              <a:rPr lang="en-IN" dirty="0"/>
              <a:t>. </a:t>
            </a:r>
            <a:r>
              <a:rPr lang="en-US" b="1" dirty="0">
                <a:solidFill>
                  <a:srgbClr val="569CD6"/>
                </a:solidFill>
                <a:effectLst/>
                <a:highlight>
                  <a:srgbClr val="1F1F1F"/>
                </a:highlight>
                <a:latin typeface="Consolas" panose="020B0609020204030204" pitchFamily="49" charset="0"/>
              </a:rPr>
              <a:t>he most transactional industry is represented by the Beach category industries and it accounts for total (Seaside + Sunset Retreat + Ocean Front Villa) = (60.9 + 16.23 + 0.63 )% = 77.76% of the total industries</a:t>
            </a:r>
          </a:p>
          <a:p>
            <a:endParaRPr lang="en-US" b="1" dirty="0">
              <a:solidFill>
                <a:srgbClr val="569CD6"/>
              </a:solidFill>
              <a:highlight>
                <a:srgbClr val="1F1F1F"/>
              </a:highlight>
              <a:latin typeface="Consolas" panose="020B0609020204030204" pitchFamily="49" charset="0"/>
            </a:endParaRPr>
          </a:p>
          <a:p>
            <a:r>
              <a:rPr lang="en-US" b="1" dirty="0">
                <a:solidFill>
                  <a:srgbClr val="569CD6"/>
                </a:solidFill>
                <a:effectLst/>
                <a:highlight>
                  <a:srgbClr val="1F1F1F"/>
                </a:highlight>
                <a:latin typeface="Consolas" panose="020B0609020204030204" pitchFamily="49" charset="0"/>
              </a:rPr>
              <a:t>4. Family farm house of Cottage industry is trying to compete with the Seaside cottage of the beachHouse industry as we can see it is slowly making an impact, with this trend it may exceed the former.</a:t>
            </a:r>
          </a:p>
          <a:p>
            <a:endParaRPr lang="en-US" b="1" dirty="0">
              <a:solidFill>
                <a:srgbClr val="569CD6"/>
              </a:solidFill>
              <a:highlight>
                <a:srgbClr val="1F1F1F"/>
              </a:highlight>
              <a:latin typeface="Consolas" panose="020B0609020204030204" pitchFamily="49" charset="0"/>
            </a:endParaRPr>
          </a:p>
          <a:p>
            <a:r>
              <a:rPr lang="en-US" b="1" dirty="0">
                <a:solidFill>
                  <a:srgbClr val="569CD6"/>
                </a:solidFill>
                <a:effectLst/>
                <a:highlight>
                  <a:srgbClr val="1F1F1F"/>
                </a:highlight>
                <a:latin typeface="Consolas" panose="020B0609020204030204" pitchFamily="49" charset="0"/>
              </a:rPr>
              <a:t>5. As we can see from the Heat map chart the average price for Presidential Suite is the highest, implying not many customers can afford it as such average revenue goes down. Inverse relationship between average price and average revenue, and vice versa for Executive suite.</a:t>
            </a:r>
            <a:endParaRPr lang="en-US" b="0" dirty="0">
              <a:solidFill>
                <a:srgbClr val="CCCCCC"/>
              </a:solidFill>
              <a:effectLst/>
              <a:highlight>
                <a:srgbClr val="1F1F1F"/>
              </a:highlight>
              <a:latin typeface="Consolas" panose="020B0609020204030204" pitchFamily="49" charset="0"/>
            </a:endParaRPr>
          </a:p>
          <a:p>
            <a:endParaRPr lang="en-US" b="0" dirty="0">
              <a:solidFill>
                <a:srgbClr val="CCCCCC"/>
              </a:solidFill>
              <a:effectLst/>
              <a:highlight>
                <a:srgbClr val="1F1F1F"/>
              </a:highlight>
              <a:latin typeface="Consolas" panose="020B0609020204030204" pitchFamily="49" charset="0"/>
            </a:endParaRPr>
          </a:p>
          <a:p>
            <a:endParaRPr lang="en-IN" dirty="0"/>
          </a:p>
        </p:txBody>
      </p:sp>
    </p:spTree>
    <p:extLst>
      <p:ext uri="{BB962C8B-B14F-4D97-AF65-F5344CB8AC3E}">
        <p14:creationId xmlns:p14="http://schemas.microsoft.com/office/powerpoint/2010/main" val="2567163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544"/>
            <a:ext cx="2143125" cy="1108280"/>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5"/>
            <a:ext cx="2143125" cy="1034998"/>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3199248" y="105544"/>
            <a:ext cx="5587027" cy="1569660"/>
          </a:xfrm>
          <a:prstGeom prst="rect">
            <a:avLst/>
          </a:prstGeom>
          <a:noFill/>
        </p:spPr>
        <p:txBody>
          <a:bodyPr wrap="square" rtlCol="0">
            <a:spAutoFit/>
          </a:bodyPr>
          <a:lstStyle/>
          <a:p>
            <a:pPr algn="ctr"/>
            <a:r>
              <a:rPr lang="en-US" sz="4800" b="1" dirty="0">
                <a:solidFill>
                  <a:srgbClr val="002060"/>
                </a:solidFill>
              </a:rPr>
              <a:t>INDIVIDUAL CONTRIBUTIONS</a:t>
            </a:r>
            <a:endParaRPr lang="en-IN" sz="3200" b="1" dirty="0">
              <a:solidFill>
                <a:srgbClr val="7030A0"/>
              </a:solidFill>
            </a:endParaRPr>
          </a:p>
        </p:txBody>
      </p:sp>
      <p:sp>
        <p:nvSpPr>
          <p:cNvPr id="2" name="TextBox 1">
            <a:extLst>
              <a:ext uri="{FF2B5EF4-FFF2-40B4-BE49-F238E27FC236}">
                <a16:creationId xmlns:a16="http://schemas.microsoft.com/office/drawing/2014/main" id="{1DFCAFB5-9AD4-A476-BCF2-C754E0E2299B}"/>
              </a:ext>
            </a:extLst>
          </p:cNvPr>
          <p:cNvSpPr txBox="1"/>
          <p:nvPr/>
        </p:nvSpPr>
        <p:spPr>
          <a:xfrm>
            <a:off x="2084746" y="2246211"/>
            <a:ext cx="8829214" cy="2585323"/>
          </a:xfrm>
          <a:prstGeom prst="rect">
            <a:avLst/>
          </a:prstGeom>
          <a:noFill/>
        </p:spPr>
        <p:txBody>
          <a:bodyPr wrap="square" rtlCol="0">
            <a:spAutoFit/>
          </a:bodyPr>
          <a:lstStyle/>
          <a:p>
            <a:r>
              <a:rPr lang="en-US" b="1" dirty="0">
                <a:solidFill>
                  <a:srgbClr val="569CD6"/>
                </a:solidFill>
                <a:highlight>
                  <a:srgbClr val="1F1F1F"/>
                </a:highlight>
                <a:latin typeface="Consolas" panose="020B0609020204030204" pitchFamily="49" charset="0"/>
              </a:rPr>
              <a:t>Vishal – Datasets, Bar Chart, and Pie Chart</a:t>
            </a:r>
          </a:p>
          <a:p>
            <a:endParaRPr lang="en-US" b="1" dirty="0">
              <a:solidFill>
                <a:srgbClr val="569CD6"/>
              </a:solidFill>
              <a:highlight>
                <a:srgbClr val="1F1F1F"/>
              </a:highlight>
              <a:latin typeface="Consolas" panose="020B0609020204030204" pitchFamily="49" charset="0"/>
            </a:endParaRPr>
          </a:p>
          <a:p>
            <a:r>
              <a:rPr lang="en-US" b="1" dirty="0">
                <a:solidFill>
                  <a:srgbClr val="569CD6"/>
                </a:solidFill>
                <a:highlight>
                  <a:srgbClr val="1F1F1F"/>
                </a:highlight>
                <a:latin typeface="Consolas" panose="020B0609020204030204" pitchFamily="49" charset="0"/>
              </a:rPr>
              <a:t>Ku – Introduction, Title, Oops Concepts</a:t>
            </a:r>
          </a:p>
          <a:p>
            <a:endParaRPr lang="en-US" b="1" dirty="0">
              <a:solidFill>
                <a:srgbClr val="569CD6"/>
              </a:solidFill>
              <a:highlight>
                <a:srgbClr val="1F1F1F"/>
              </a:highlight>
              <a:latin typeface="Consolas" panose="020B0609020204030204" pitchFamily="49" charset="0"/>
            </a:endParaRPr>
          </a:p>
          <a:p>
            <a:r>
              <a:rPr lang="en-US" b="1" dirty="0">
                <a:solidFill>
                  <a:srgbClr val="569CD6"/>
                </a:solidFill>
                <a:highlight>
                  <a:srgbClr val="1F1F1F"/>
                </a:highlight>
                <a:latin typeface="Consolas" panose="020B0609020204030204" pitchFamily="49" charset="0"/>
              </a:rPr>
              <a:t>Lopez – Box Plot, and Scatter Plot</a:t>
            </a:r>
          </a:p>
          <a:p>
            <a:endParaRPr lang="en-US" b="1" dirty="0">
              <a:solidFill>
                <a:srgbClr val="569CD6"/>
              </a:solidFill>
              <a:highlight>
                <a:srgbClr val="1F1F1F"/>
              </a:highlight>
              <a:latin typeface="Consolas" panose="020B0609020204030204" pitchFamily="49" charset="0"/>
            </a:endParaRPr>
          </a:p>
          <a:p>
            <a:r>
              <a:rPr lang="en-US" b="1" dirty="0">
                <a:solidFill>
                  <a:srgbClr val="569CD6"/>
                </a:solidFill>
                <a:highlight>
                  <a:srgbClr val="1F1F1F"/>
                </a:highlight>
                <a:latin typeface="Consolas" panose="020B0609020204030204" pitchFamily="49" charset="0"/>
              </a:rPr>
              <a:t>Rakshit – Line, Histogram, and Heat-map Charts</a:t>
            </a:r>
            <a:endParaRPr lang="en-IN" dirty="0"/>
          </a:p>
          <a:p>
            <a:r>
              <a:rPr lang="en-IN" dirty="0">
                <a:solidFill>
                  <a:srgbClr val="7030A0"/>
                </a:solidFill>
                <a:highlight>
                  <a:srgbClr val="808000"/>
                </a:highlight>
              </a:rPr>
              <a:t>3</a:t>
            </a:r>
            <a:r>
              <a:rPr lang="en-IN" dirty="0"/>
              <a:t>. </a:t>
            </a:r>
            <a:endParaRPr lang="en-US" b="0" dirty="0">
              <a:solidFill>
                <a:srgbClr val="CCCCCC"/>
              </a:solidFill>
              <a:effectLst/>
              <a:highlight>
                <a:srgbClr val="1F1F1F"/>
              </a:highlight>
              <a:latin typeface="Consolas" panose="020B0609020204030204" pitchFamily="49" charset="0"/>
            </a:endParaRPr>
          </a:p>
          <a:p>
            <a:endParaRPr lang="en-IN" dirty="0"/>
          </a:p>
        </p:txBody>
      </p:sp>
    </p:spTree>
    <p:extLst>
      <p:ext uri="{BB962C8B-B14F-4D97-AF65-F5344CB8AC3E}">
        <p14:creationId xmlns:p14="http://schemas.microsoft.com/office/powerpoint/2010/main" val="2463498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544"/>
            <a:ext cx="2143125" cy="1108280"/>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5"/>
            <a:ext cx="2143125" cy="1034998"/>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3429153" y="0"/>
            <a:ext cx="5587027" cy="6370975"/>
          </a:xfrm>
          <a:prstGeom prst="rect">
            <a:avLst/>
          </a:prstGeom>
          <a:noFill/>
        </p:spPr>
        <p:txBody>
          <a:bodyPr wrap="square" rtlCol="0">
            <a:spAutoFit/>
          </a:bodyPr>
          <a:lstStyle/>
          <a:p>
            <a:pPr algn="ctr"/>
            <a:r>
              <a:rPr lang="en-US" sz="4800" b="1" dirty="0">
                <a:solidFill>
                  <a:srgbClr val="002060"/>
                </a:solidFill>
              </a:rPr>
              <a:t>THE END</a:t>
            </a:r>
          </a:p>
          <a:p>
            <a:pPr algn="ctr"/>
            <a:endParaRPr lang="en-US" sz="4800" b="1" dirty="0">
              <a:solidFill>
                <a:srgbClr val="002060"/>
              </a:solidFill>
            </a:endParaRPr>
          </a:p>
          <a:p>
            <a:pPr algn="ctr"/>
            <a:r>
              <a:rPr lang="en-US" sz="4800" b="1" dirty="0">
                <a:solidFill>
                  <a:srgbClr val="002060"/>
                </a:solidFill>
              </a:rPr>
              <a:t>THANKS AUDIENCE KEEP SMILING!!</a:t>
            </a:r>
          </a:p>
          <a:p>
            <a:pPr algn="ctr"/>
            <a:endParaRPr lang="en-US" sz="4800" b="1" dirty="0">
              <a:solidFill>
                <a:srgbClr val="002060"/>
              </a:solidFill>
            </a:endParaRPr>
          </a:p>
          <a:p>
            <a:pPr algn="ctr"/>
            <a:r>
              <a:rPr lang="en-US" sz="2400" b="0" i="0" dirty="0">
                <a:solidFill>
                  <a:srgbClr val="212529"/>
                </a:solidFill>
                <a:effectLst/>
                <a:highlight>
                  <a:srgbClr val="ECECEC"/>
                </a:highlight>
                <a:latin typeface="-apple-system"/>
              </a:rPr>
              <a:t>The joy of coding Python should be in seeing short, concise, readable classes that express a lot of action in a small amount of clear code -- not in reams of trivial code that bores the reader to death.</a:t>
            </a:r>
            <a:br>
              <a:rPr lang="en-US" sz="2400" dirty="0"/>
            </a:br>
            <a:br>
              <a:rPr lang="en-US" sz="2400" dirty="0"/>
            </a:br>
            <a:r>
              <a:rPr lang="en-US" sz="2400" b="0" i="0" dirty="0">
                <a:solidFill>
                  <a:srgbClr val="212529"/>
                </a:solidFill>
                <a:effectLst/>
                <a:highlight>
                  <a:srgbClr val="ECECEC"/>
                </a:highlight>
                <a:latin typeface="-apple-system"/>
              </a:rPr>
              <a:t>- Guido van Rossum</a:t>
            </a:r>
            <a:endParaRPr lang="en-IN" sz="2400" b="1" dirty="0">
              <a:solidFill>
                <a:srgbClr val="7030A0"/>
              </a:solidFill>
            </a:endParaRPr>
          </a:p>
        </p:txBody>
      </p:sp>
      <p:pic>
        <p:nvPicPr>
          <p:cNvPr id="2" name="Picture 1" descr="A blue and yellow snake logo&#10;&#10;Description automatically generated">
            <a:extLst>
              <a:ext uri="{FF2B5EF4-FFF2-40B4-BE49-F238E27FC236}">
                <a16:creationId xmlns:a16="http://schemas.microsoft.com/office/drawing/2014/main" id="{662A2175-0E5B-1B12-30CF-4AF385E29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74" y="5644176"/>
            <a:ext cx="2143125" cy="1108280"/>
          </a:xfrm>
          <a:prstGeom prst="rect">
            <a:avLst/>
          </a:prstGeom>
        </p:spPr>
      </p:pic>
      <p:pic>
        <p:nvPicPr>
          <p:cNvPr id="4" name="Picture 3" descr="A blue and yellow snake logo&#10;&#10;Description automatically generated">
            <a:extLst>
              <a:ext uri="{FF2B5EF4-FFF2-40B4-BE49-F238E27FC236}">
                <a16:creationId xmlns:a16="http://schemas.microsoft.com/office/drawing/2014/main" id="{200B6A20-3359-6A7F-BB83-648E76D7A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5301" y="5488705"/>
            <a:ext cx="2143125" cy="1108280"/>
          </a:xfrm>
          <a:prstGeom prst="rect">
            <a:avLst/>
          </a:prstGeom>
        </p:spPr>
      </p:pic>
    </p:spTree>
    <p:extLst>
      <p:ext uri="{BB962C8B-B14F-4D97-AF65-F5344CB8AC3E}">
        <p14:creationId xmlns:p14="http://schemas.microsoft.com/office/powerpoint/2010/main" val="291165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50" y="145026"/>
            <a:ext cx="2143125" cy="2143125"/>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4"/>
            <a:ext cx="2143125" cy="2143125"/>
          </a:xfrm>
          <a:prstGeom prst="rect">
            <a:avLst/>
          </a:prstGeom>
        </p:spPr>
      </p:pic>
      <p:pic>
        <p:nvPicPr>
          <p:cNvPr id="10" name="Picture 9" descr="A blue and yellow snake logo&#10;&#10;Description automatically generated">
            <a:extLst>
              <a:ext uri="{FF2B5EF4-FFF2-40B4-BE49-F238E27FC236}">
                <a16:creationId xmlns:a16="http://schemas.microsoft.com/office/drawing/2014/main" id="{7671A566-CF08-54AC-2639-6B44C5731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3" y="4621161"/>
            <a:ext cx="2143125" cy="2143125"/>
          </a:xfrm>
          <a:prstGeom prst="rect">
            <a:avLst/>
          </a:prstGeom>
        </p:spPr>
      </p:pic>
      <p:pic>
        <p:nvPicPr>
          <p:cNvPr id="4" name="Picture 3">
            <a:extLst>
              <a:ext uri="{FF2B5EF4-FFF2-40B4-BE49-F238E27FC236}">
                <a16:creationId xmlns:a16="http://schemas.microsoft.com/office/drawing/2014/main" id="{101E79B9-CF06-B48B-C7D3-BF7C5BFEEA42}"/>
              </a:ext>
            </a:extLst>
          </p:cNvPr>
          <p:cNvPicPr>
            <a:picLocks noChangeAspect="1"/>
          </p:cNvPicPr>
          <p:nvPr/>
        </p:nvPicPr>
        <p:blipFill>
          <a:blip r:embed="rId3"/>
          <a:stretch>
            <a:fillRect/>
          </a:stretch>
        </p:blipFill>
        <p:spPr>
          <a:xfrm>
            <a:off x="2477575" y="1509404"/>
            <a:ext cx="7448550" cy="5038725"/>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3497979" y="350162"/>
            <a:ext cx="5292060" cy="523220"/>
          </a:xfrm>
          <a:prstGeom prst="rect">
            <a:avLst/>
          </a:prstGeom>
          <a:noFill/>
        </p:spPr>
        <p:txBody>
          <a:bodyPr wrap="square" rtlCol="0">
            <a:spAutoFit/>
          </a:bodyPr>
          <a:lstStyle/>
          <a:p>
            <a:r>
              <a:rPr lang="en-US" sz="2800" b="1" dirty="0">
                <a:solidFill>
                  <a:srgbClr val="002060"/>
                </a:solidFill>
              </a:rPr>
              <a:t>CLASS DIAGRAM HIERARCHY</a:t>
            </a:r>
            <a:endParaRPr lang="en-IN" sz="2800" b="1" dirty="0">
              <a:solidFill>
                <a:srgbClr val="002060"/>
              </a:solidFill>
            </a:endParaRPr>
          </a:p>
        </p:txBody>
      </p:sp>
    </p:spTree>
    <p:extLst>
      <p:ext uri="{BB962C8B-B14F-4D97-AF65-F5344CB8AC3E}">
        <p14:creationId xmlns:p14="http://schemas.microsoft.com/office/powerpoint/2010/main" val="353602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50" y="145026"/>
            <a:ext cx="2143125" cy="2143125"/>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4"/>
            <a:ext cx="2143125" cy="2143125"/>
          </a:xfrm>
          <a:prstGeom prst="rect">
            <a:avLst/>
          </a:prstGeom>
        </p:spPr>
      </p:pic>
      <p:pic>
        <p:nvPicPr>
          <p:cNvPr id="10" name="Picture 9" descr="A blue and yellow snake logo&#10;&#10;Description automatically generated">
            <a:extLst>
              <a:ext uri="{FF2B5EF4-FFF2-40B4-BE49-F238E27FC236}">
                <a16:creationId xmlns:a16="http://schemas.microsoft.com/office/drawing/2014/main" id="{7671A566-CF08-54AC-2639-6B44C5731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3" y="4621161"/>
            <a:ext cx="2143125" cy="2143125"/>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3497979" y="350162"/>
            <a:ext cx="5292060" cy="523220"/>
          </a:xfrm>
          <a:prstGeom prst="rect">
            <a:avLst/>
          </a:prstGeom>
          <a:noFill/>
        </p:spPr>
        <p:txBody>
          <a:bodyPr wrap="square" rtlCol="0">
            <a:spAutoFit/>
          </a:bodyPr>
          <a:lstStyle/>
          <a:p>
            <a:r>
              <a:rPr lang="en-US" sz="2800" b="1" dirty="0">
                <a:solidFill>
                  <a:srgbClr val="002060"/>
                </a:solidFill>
              </a:rPr>
              <a:t>OOPS CONCEPTS UTILIZED</a:t>
            </a:r>
            <a:endParaRPr lang="en-IN" sz="2800" b="1" dirty="0">
              <a:solidFill>
                <a:srgbClr val="002060"/>
              </a:solidFill>
            </a:endParaRPr>
          </a:p>
        </p:txBody>
      </p:sp>
      <p:sp>
        <p:nvSpPr>
          <p:cNvPr id="2" name="TextBox 1">
            <a:extLst>
              <a:ext uri="{FF2B5EF4-FFF2-40B4-BE49-F238E27FC236}">
                <a16:creationId xmlns:a16="http://schemas.microsoft.com/office/drawing/2014/main" id="{24BCDCC4-8E66-7F57-5FD6-71E9AE91B6AC}"/>
              </a:ext>
            </a:extLst>
          </p:cNvPr>
          <p:cNvSpPr txBox="1"/>
          <p:nvPr/>
        </p:nvSpPr>
        <p:spPr>
          <a:xfrm>
            <a:off x="3497979" y="1789471"/>
            <a:ext cx="6009815" cy="3970318"/>
          </a:xfrm>
          <a:prstGeom prst="rect">
            <a:avLst/>
          </a:prstGeom>
          <a:noFill/>
        </p:spPr>
        <p:txBody>
          <a:bodyPr wrap="square" rtlCol="0">
            <a:spAutoFit/>
          </a:bodyPr>
          <a:lstStyle/>
          <a:p>
            <a:pPr marL="514350" indent="-514350">
              <a:buAutoNum type="arabicPeriod"/>
            </a:pPr>
            <a:r>
              <a:rPr lang="en-US" sz="2800" b="1" dirty="0"/>
              <a:t>CLASS DEFINITION –</a:t>
            </a:r>
          </a:p>
          <a:p>
            <a:pPr marL="514350" indent="-514350">
              <a:buAutoNum type="arabicPeriod"/>
            </a:pPr>
            <a:endParaRPr lang="en-US" sz="2800" dirty="0"/>
          </a:p>
          <a:p>
            <a:r>
              <a:rPr lang="en-US" sz="2800" dirty="0"/>
              <a:t> * ‘__init__’ method initializes instances with attributes  like date, name, category, type, rating, price, average revenue, and unique ID.</a:t>
            </a:r>
          </a:p>
          <a:p>
            <a:endParaRPr lang="en-US" sz="2800" dirty="0"/>
          </a:p>
          <a:p>
            <a:r>
              <a:rPr lang="en-US" sz="2800" dirty="0"/>
              <a:t>* ‘__str__’ method provides string representation of the object.</a:t>
            </a:r>
            <a:endParaRPr lang="en-IN" sz="2800" dirty="0"/>
          </a:p>
        </p:txBody>
      </p:sp>
    </p:spTree>
    <p:extLst>
      <p:ext uri="{BB962C8B-B14F-4D97-AF65-F5344CB8AC3E}">
        <p14:creationId xmlns:p14="http://schemas.microsoft.com/office/powerpoint/2010/main" val="173184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50" y="145026"/>
            <a:ext cx="2143125" cy="2143125"/>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4"/>
            <a:ext cx="2143125" cy="2143125"/>
          </a:xfrm>
          <a:prstGeom prst="rect">
            <a:avLst/>
          </a:prstGeom>
        </p:spPr>
      </p:pic>
      <p:pic>
        <p:nvPicPr>
          <p:cNvPr id="10" name="Picture 9" descr="A blue and yellow snake logo&#10;&#10;Description automatically generated">
            <a:extLst>
              <a:ext uri="{FF2B5EF4-FFF2-40B4-BE49-F238E27FC236}">
                <a16:creationId xmlns:a16="http://schemas.microsoft.com/office/drawing/2014/main" id="{7671A566-CF08-54AC-2639-6B44C5731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3" y="4621161"/>
            <a:ext cx="2143125" cy="2143125"/>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3497979" y="350162"/>
            <a:ext cx="5292060" cy="523220"/>
          </a:xfrm>
          <a:prstGeom prst="rect">
            <a:avLst/>
          </a:prstGeom>
          <a:noFill/>
        </p:spPr>
        <p:txBody>
          <a:bodyPr wrap="square" rtlCol="0">
            <a:spAutoFit/>
          </a:bodyPr>
          <a:lstStyle/>
          <a:p>
            <a:r>
              <a:rPr lang="en-US" sz="2800" b="1" dirty="0">
                <a:solidFill>
                  <a:srgbClr val="002060"/>
                </a:solidFill>
              </a:rPr>
              <a:t>OOPS CONCEPTS UTILIZED</a:t>
            </a:r>
            <a:endParaRPr lang="en-IN" sz="2800" b="1" dirty="0">
              <a:solidFill>
                <a:srgbClr val="002060"/>
              </a:solidFill>
            </a:endParaRPr>
          </a:p>
        </p:txBody>
      </p:sp>
      <p:sp>
        <p:nvSpPr>
          <p:cNvPr id="2" name="TextBox 1">
            <a:extLst>
              <a:ext uri="{FF2B5EF4-FFF2-40B4-BE49-F238E27FC236}">
                <a16:creationId xmlns:a16="http://schemas.microsoft.com/office/drawing/2014/main" id="{24BCDCC4-8E66-7F57-5FD6-71E9AE91B6AC}"/>
              </a:ext>
            </a:extLst>
          </p:cNvPr>
          <p:cNvSpPr txBox="1"/>
          <p:nvPr/>
        </p:nvSpPr>
        <p:spPr>
          <a:xfrm>
            <a:off x="3497979" y="1789471"/>
            <a:ext cx="6009815" cy="4832092"/>
          </a:xfrm>
          <a:prstGeom prst="rect">
            <a:avLst/>
          </a:prstGeom>
          <a:noFill/>
        </p:spPr>
        <p:txBody>
          <a:bodyPr wrap="square" rtlCol="0">
            <a:spAutoFit/>
          </a:bodyPr>
          <a:lstStyle/>
          <a:p>
            <a:r>
              <a:rPr lang="en-US" sz="2800" b="1" dirty="0"/>
              <a:t>2. INHERITANCE-</a:t>
            </a:r>
          </a:p>
          <a:p>
            <a:endParaRPr lang="en-US" sz="2800" dirty="0"/>
          </a:p>
          <a:p>
            <a:r>
              <a:rPr lang="en-US" sz="2800" dirty="0"/>
              <a:t> * (Travel, Vacation, </a:t>
            </a:r>
            <a:r>
              <a:rPr lang="en-US" sz="2800" dirty="0" err="1"/>
              <a:t>HotelRoom</a:t>
            </a:r>
            <a:r>
              <a:rPr lang="en-US" sz="2800" dirty="0"/>
              <a:t>, Cottage, BeachHouse). These classes inherit from the ‘Lodging’ class.</a:t>
            </a:r>
          </a:p>
          <a:p>
            <a:endParaRPr lang="en-US" sz="2800" dirty="0"/>
          </a:p>
          <a:p>
            <a:r>
              <a:rPr lang="en-US" sz="2800" dirty="0"/>
              <a:t>* Each subclass inherits attributes and methods from the parent class and can have additional attributes or methods specific to their class as well.</a:t>
            </a:r>
            <a:endParaRPr lang="en-IN" sz="2800" dirty="0"/>
          </a:p>
        </p:txBody>
      </p:sp>
    </p:spTree>
    <p:extLst>
      <p:ext uri="{BB962C8B-B14F-4D97-AF65-F5344CB8AC3E}">
        <p14:creationId xmlns:p14="http://schemas.microsoft.com/office/powerpoint/2010/main" val="3127206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50" y="145026"/>
            <a:ext cx="2143125" cy="2143125"/>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4"/>
            <a:ext cx="2143125" cy="2143125"/>
          </a:xfrm>
          <a:prstGeom prst="rect">
            <a:avLst/>
          </a:prstGeom>
        </p:spPr>
      </p:pic>
      <p:pic>
        <p:nvPicPr>
          <p:cNvPr id="10" name="Picture 9" descr="A blue and yellow snake logo&#10;&#10;Description automatically generated">
            <a:extLst>
              <a:ext uri="{FF2B5EF4-FFF2-40B4-BE49-F238E27FC236}">
                <a16:creationId xmlns:a16="http://schemas.microsoft.com/office/drawing/2014/main" id="{7671A566-CF08-54AC-2639-6B44C5731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3" y="4621161"/>
            <a:ext cx="2143125" cy="2143125"/>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3497979" y="350162"/>
            <a:ext cx="5292060" cy="523220"/>
          </a:xfrm>
          <a:prstGeom prst="rect">
            <a:avLst/>
          </a:prstGeom>
          <a:noFill/>
        </p:spPr>
        <p:txBody>
          <a:bodyPr wrap="square" rtlCol="0">
            <a:spAutoFit/>
          </a:bodyPr>
          <a:lstStyle/>
          <a:p>
            <a:r>
              <a:rPr lang="en-US" sz="2800" b="1" dirty="0">
                <a:solidFill>
                  <a:srgbClr val="002060"/>
                </a:solidFill>
              </a:rPr>
              <a:t>OOPS CONCEPTS UTILIZED</a:t>
            </a:r>
            <a:endParaRPr lang="en-IN" sz="2800" b="1" dirty="0">
              <a:solidFill>
                <a:srgbClr val="002060"/>
              </a:solidFill>
            </a:endParaRPr>
          </a:p>
        </p:txBody>
      </p:sp>
      <p:sp>
        <p:nvSpPr>
          <p:cNvPr id="2" name="TextBox 1">
            <a:extLst>
              <a:ext uri="{FF2B5EF4-FFF2-40B4-BE49-F238E27FC236}">
                <a16:creationId xmlns:a16="http://schemas.microsoft.com/office/drawing/2014/main" id="{24BCDCC4-8E66-7F57-5FD6-71E9AE91B6AC}"/>
              </a:ext>
            </a:extLst>
          </p:cNvPr>
          <p:cNvSpPr txBox="1"/>
          <p:nvPr/>
        </p:nvSpPr>
        <p:spPr>
          <a:xfrm>
            <a:off x="3497979" y="1789471"/>
            <a:ext cx="6009815" cy="4832092"/>
          </a:xfrm>
          <a:prstGeom prst="rect">
            <a:avLst/>
          </a:prstGeom>
          <a:noFill/>
        </p:spPr>
        <p:txBody>
          <a:bodyPr wrap="square" rtlCol="0">
            <a:spAutoFit/>
          </a:bodyPr>
          <a:lstStyle/>
          <a:p>
            <a:r>
              <a:rPr lang="en-US" sz="2800" b="1" dirty="0"/>
              <a:t>3. CONSTRUCTOR OVERRIDE-</a:t>
            </a:r>
          </a:p>
          <a:p>
            <a:endParaRPr lang="en-US" sz="2800" dirty="0"/>
          </a:p>
          <a:p>
            <a:r>
              <a:rPr lang="en-US" sz="2800" dirty="0"/>
              <a:t> * Each subclass defines its own ‘__init__’ method, which calls the parent classes ‘__init__’ method using ‘super().__init__()’.</a:t>
            </a:r>
          </a:p>
          <a:p>
            <a:endParaRPr lang="en-US" sz="2800" dirty="0"/>
          </a:p>
          <a:p>
            <a:r>
              <a:rPr lang="en-US" sz="2800" dirty="0"/>
              <a:t>* This process is termed as overriding, providing own implementation in addition to taking leverage form the parent class.</a:t>
            </a:r>
            <a:endParaRPr lang="en-IN" sz="2800" dirty="0"/>
          </a:p>
        </p:txBody>
      </p:sp>
    </p:spTree>
    <p:extLst>
      <p:ext uri="{BB962C8B-B14F-4D97-AF65-F5344CB8AC3E}">
        <p14:creationId xmlns:p14="http://schemas.microsoft.com/office/powerpoint/2010/main" val="1908847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50" y="145026"/>
            <a:ext cx="2143125" cy="2143125"/>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4"/>
            <a:ext cx="2143125" cy="2143125"/>
          </a:xfrm>
          <a:prstGeom prst="rect">
            <a:avLst/>
          </a:prstGeom>
        </p:spPr>
      </p:pic>
      <p:pic>
        <p:nvPicPr>
          <p:cNvPr id="10" name="Picture 9" descr="A blue and yellow snake logo&#10;&#10;Description automatically generated">
            <a:extLst>
              <a:ext uri="{FF2B5EF4-FFF2-40B4-BE49-F238E27FC236}">
                <a16:creationId xmlns:a16="http://schemas.microsoft.com/office/drawing/2014/main" id="{7671A566-CF08-54AC-2639-6B44C5731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3" y="4621161"/>
            <a:ext cx="2143125" cy="2143125"/>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3497979" y="350162"/>
            <a:ext cx="5292060" cy="523220"/>
          </a:xfrm>
          <a:prstGeom prst="rect">
            <a:avLst/>
          </a:prstGeom>
          <a:noFill/>
        </p:spPr>
        <p:txBody>
          <a:bodyPr wrap="square" rtlCol="0">
            <a:spAutoFit/>
          </a:bodyPr>
          <a:lstStyle/>
          <a:p>
            <a:r>
              <a:rPr lang="en-US" sz="2800" b="1" dirty="0">
                <a:solidFill>
                  <a:srgbClr val="002060"/>
                </a:solidFill>
              </a:rPr>
              <a:t>OOPS CONCEPTS UTILIZED</a:t>
            </a:r>
            <a:endParaRPr lang="en-IN" sz="2800" b="1" dirty="0">
              <a:solidFill>
                <a:srgbClr val="002060"/>
              </a:solidFill>
            </a:endParaRPr>
          </a:p>
        </p:txBody>
      </p:sp>
      <p:sp>
        <p:nvSpPr>
          <p:cNvPr id="2" name="TextBox 1">
            <a:extLst>
              <a:ext uri="{FF2B5EF4-FFF2-40B4-BE49-F238E27FC236}">
                <a16:creationId xmlns:a16="http://schemas.microsoft.com/office/drawing/2014/main" id="{24BCDCC4-8E66-7F57-5FD6-71E9AE91B6AC}"/>
              </a:ext>
            </a:extLst>
          </p:cNvPr>
          <p:cNvSpPr txBox="1"/>
          <p:nvPr/>
        </p:nvSpPr>
        <p:spPr>
          <a:xfrm>
            <a:off x="3497979" y="1789471"/>
            <a:ext cx="6009815" cy="3970318"/>
          </a:xfrm>
          <a:prstGeom prst="rect">
            <a:avLst/>
          </a:prstGeom>
          <a:noFill/>
        </p:spPr>
        <p:txBody>
          <a:bodyPr wrap="square" rtlCol="0">
            <a:spAutoFit/>
          </a:bodyPr>
          <a:lstStyle/>
          <a:p>
            <a:r>
              <a:rPr lang="en-US" sz="2800" b="1" dirty="0"/>
              <a:t>4. POLYMORPHISM-</a:t>
            </a:r>
          </a:p>
          <a:p>
            <a:endParaRPr lang="en-US" sz="2800" dirty="0"/>
          </a:p>
          <a:p>
            <a:r>
              <a:rPr lang="en-US" sz="2800" dirty="0"/>
              <a:t> * This concept is demonstrated when instances of different classes can be treated as instance of their parent class.</a:t>
            </a:r>
          </a:p>
          <a:p>
            <a:r>
              <a:rPr lang="en-US" sz="2800" dirty="0"/>
              <a:t>* This process calls for the ease and flexibility in handling different types of parent class objects interchangably</a:t>
            </a:r>
            <a:endParaRPr lang="en-IN" sz="2800" dirty="0"/>
          </a:p>
        </p:txBody>
      </p:sp>
    </p:spTree>
    <p:extLst>
      <p:ext uri="{BB962C8B-B14F-4D97-AF65-F5344CB8AC3E}">
        <p14:creationId xmlns:p14="http://schemas.microsoft.com/office/powerpoint/2010/main" val="762584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50" y="145027"/>
            <a:ext cx="2143125" cy="1162664"/>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4"/>
            <a:ext cx="2143125" cy="1202147"/>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5139965" y="915496"/>
            <a:ext cx="5587027" cy="523220"/>
          </a:xfrm>
          <a:prstGeom prst="rect">
            <a:avLst/>
          </a:prstGeom>
          <a:noFill/>
        </p:spPr>
        <p:txBody>
          <a:bodyPr wrap="square" rtlCol="0">
            <a:spAutoFit/>
          </a:bodyPr>
          <a:lstStyle/>
          <a:p>
            <a:r>
              <a:rPr lang="en-US" sz="2800" b="1" dirty="0">
                <a:solidFill>
                  <a:srgbClr val="002060"/>
                </a:solidFill>
              </a:rPr>
              <a:t>GIVEN DATA SET</a:t>
            </a:r>
            <a:endParaRPr lang="en-IN" sz="2800" b="1" dirty="0">
              <a:solidFill>
                <a:srgbClr val="002060"/>
              </a:solidFill>
            </a:endParaRPr>
          </a:p>
        </p:txBody>
      </p:sp>
      <p:pic>
        <p:nvPicPr>
          <p:cNvPr id="4" name="Picture 3">
            <a:extLst>
              <a:ext uri="{FF2B5EF4-FFF2-40B4-BE49-F238E27FC236}">
                <a16:creationId xmlns:a16="http://schemas.microsoft.com/office/drawing/2014/main" id="{A3BBC759-DBA9-0333-8313-6E19B369F4DA}"/>
              </a:ext>
            </a:extLst>
          </p:cNvPr>
          <p:cNvPicPr>
            <a:picLocks noChangeAspect="1"/>
          </p:cNvPicPr>
          <p:nvPr/>
        </p:nvPicPr>
        <p:blipFill>
          <a:blip r:embed="rId3"/>
          <a:stretch>
            <a:fillRect/>
          </a:stretch>
        </p:blipFill>
        <p:spPr>
          <a:xfrm>
            <a:off x="127818" y="2483873"/>
            <a:ext cx="11975691" cy="3641623"/>
          </a:xfrm>
          <a:prstGeom prst="rect">
            <a:avLst/>
          </a:prstGeom>
        </p:spPr>
      </p:pic>
    </p:spTree>
    <p:extLst>
      <p:ext uri="{BB962C8B-B14F-4D97-AF65-F5344CB8AC3E}">
        <p14:creationId xmlns:p14="http://schemas.microsoft.com/office/powerpoint/2010/main" val="71336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yellow snake logo&#10;&#10;Description automatically generated">
            <a:extLst>
              <a:ext uri="{FF2B5EF4-FFF2-40B4-BE49-F238E27FC236}">
                <a16:creationId xmlns:a16="http://schemas.microsoft.com/office/drawing/2014/main" id="{84564E2A-00E1-05DA-6FAC-C04AF895C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50" y="145027"/>
            <a:ext cx="2143125" cy="1133168"/>
          </a:xfrm>
          <a:prstGeom prst="rect">
            <a:avLst/>
          </a:prstGeom>
        </p:spPr>
      </p:pic>
      <p:pic>
        <p:nvPicPr>
          <p:cNvPr id="8" name="Picture 7" descr="A blue and yellow snake logo&#10;&#10;Description automatically generated">
            <a:extLst>
              <a:ext uri="{FF2B5EF4-FFF2-40B4-BE49-F238E27FC236}">
                <a16:creationId xmlns:a16="http://schemas.microsoft.com/office/drawing/2014/main" id="{F597B7C2-9922-18A8-1A88-8A55BA9F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398" y="105545"/>
            <a:ext cx="2143125" cy="1270972"/>
          </a:xfrm>
          <a:prstGeom prst="rect">
            <a:avLst/>
          </a:prstGeom>
        </p:spPr>
      </p:pic>
      <p:sp>
        <p:nvSpPr>
          <p:cNvPr id="5" name="TextBox 4">
            <a:extLst>
              <a:ext uri="{FF2B5EF4-FFF2-40B4-BE49-F238E27FC236}">
                <a16:creationId xmlns:a16="http://schemas.microsoft.com/office/drawing/2014/main" id="{BD65825E-603A-52C1-F828-626B1B33B2D5}"/>
              </a:ext>
            </a:extLst>
          </p:cNvPr>
          <p:cNvSpPr txBox="1"/>
          <p:nvPr/>
        </p:nvSpPr>
        <p:spPr>
          <a:xfrm>
            <a:off x="4441875" y="1177106"/>
            <a:ext cx="5587027" cy="523220"/>
          </a:xfrm>
          <a:prstGeom prst="rect">
            <a:avLst/>
          </a:prstGeom>
          <a:noFill/>
        </p:spPr>
        <p:txBody>
          <a:bodyPr wrap="square" rtlCol="0">
            <a:spAutoFit/>
          </a:bodyPr>
          <a:lstStyle/>
          <a:p>
            <a:r>
              <a:rPr lang="en-US" sz="2800" b="1" dirty="0">
                <a:solidFill>
                  <a:srgbClr val="002060"/>
                </a:solidFill>
              </a:rPr>
              <a:t>CLEANED DATA SET</a:t>
            </a:r>
            <a:endParaRPr lang="en-IN" sz="2800" b="1" dirty="0">
              <a:solidFill>
                <a:srgbClr val="002060"/>
              </a:solidFill>
            </a:endParaRPr>
          </a:p>
        </p:txBody>
      </p:sp>
      <p:pic>
        <p:nvPicPr>
          <p:cNvPr id="3" name="Picture 2">
            <a:extLst>
              <a:ext uri="{FF2B5EF4-FFF2-40B4-BE49-F238E27FC236}">
                <a16:creationId xmlns:a16="http://schemas.microsoft.com/office/drawing/2014/main" id="{D0CF6EA7-EF34-2A42-7186-EBA03B046C99}"/>
              </a:ext>
            </a:extLst>
          </p:cNvPr>
          <p:cNvPicPr>
            <a:picLocks noChangeAspect="1"/>
          </p:cNvPicPr>
          <p:nvPr/>
        </p:nvPicPr>
        <p:blipFill>
          <a:blip r:embed="rId3"/>
          <a:stretch>
            <a:fillRect/>
          </a:stretch>
        </p:blipFill>
        <p:spPr>
          <a:xfrm>
            <a:off x="334450" y="2168780"/>
            <a:ext cx="11651073" cy="4241851"/>
          </a:xfrm>
          <a:prstGeom prst="rect">
            <a:avLst/>
          </a:prstGeom>
        </p:spPr>
      </p:pic>
    </p:spTree>
    <p:extLst>
      <p:ext uri="{BB962C8B-B14F-4D97-AF65-F5344CB8AC3E}">
        <p14:creationId xmlns:p14="http://schemas.microsoft.com/office/powerpoint/2010/main" val="2581961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156</TotalTime>
  <Words>651</Words>
  <Application>Microsoft Office PowerPoint</Application>
  <PresentationFormat>Widescreen</PresentationFormat>
  <Paragraphs>94</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-apple-system</vt:lpstr>
      <vt:lpstr>Aptos</vt:lpstr>
      <vt:lpstr>Aptos Display</vt:lpstr>
      <vt:lpstr>Arial</vt:lpstr>
      <vt:lpstr>Consolas</vt:lpstr>
      <vt:lpstr>Office Theme</vt:lpstr>
      <vt:lpstr>FINAL PROJECT MIS 6382 GROUP 2 PRESENTATION</vt:lpstr>
      <vt:lpstr>This dataset contains data on vacation rental properties, encompassing specifics like the date, property name, category (for instance, BeachHouse), property type, rating, price, and average revenue. The information provided facilitates the analysis of trends, comparisons, and gaining insights into the vacation rental market.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MIS 6382 GROUP 7 PRESENTATION</dc:title>
  <dc:creator>Bhardwaj, Rakshit</dc:creator>
  <cp:lastModifiedBy>Bhardwaj, Rakshit</cp:lastModifiedBy>
  <cp:revision>35</cp:revision>
  <dcterms:created xsi:type="dcterms:W3CDTF">2024-04-29T12:02:07Z</dcterms:created>
  <dcterms:modified xsi:type="dcterms:W3CDTF">2024-04-30T05:52:18Z</dcterms:modified>
</cp:coreProperties>
</file>