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5" r:id="rId4"/>
    <p:sldId id="280" r:id="rId5"/>
    <p:sldId id="288" r:id="rId6"/>
    <p:sldId id="289" r:id="rId7"/>
    <p:sldId id="281" r:id="rId8"/>
    <p:sldId id="286" r:id="rId9"/>
    <p:sldId id="285" r:id="rId10"/>
    <p:sldId id="283" r:id="rId11"/>
    <p:sldId id="266" r:id="rId12"/>
    <p:sldId id="260" r:id="rId13"/>
    <p:sldId id="261" r:id="rId14"/>
    <p:sldId id="262" r:id="rId15"/>
    <p:sldId id="263"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36752-E6DB-4768-B0A8-A1C3309C8BDA}" v="25" dt="2024-10-23T23:04:02.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21" autoAdjust="0"/>
    <p:restoredTop sz="88062" autoAdjust="0"/>
  </p:normalViewPr>
  <p:slideViewPr>
    <p:cSldViewPr snapToGrid="0" snapToObjects="1">
      <p:cViewPr>
        <p:scale>
          <a:sx n="112" d="100"/>
          <a:sy n="112" d="100"/>
        </p:scale>
        <p:origin x="3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88F11-8DA8-4D2A-8886-69CB0698DB1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4D78AB6-1F48-49D8-AD34-BE5C02422845}">
      <dgm:prSet custT="1"/>
      <dgm:spPr/>
      <dgm:t>
        <a:bodyPr/>
        <a:lstStyle/>
        <a:p>
          <a:pPr algn="l">
            <a:buNone/>
          </a:pPr>
          <a:r>
            <a:rPr lang="en-US" sz="2400" b="1" kern="1200" dirty="0"/>
            <a:t>CHINA (Dalian)</a:t>
          </a:r>
        </a:p>
        <a:p>
          <a:pPr algn="l">
            <a:buNone/>
          </a:pPr>
          <a:r>
            <a:rPr lang="en-US" sz="2400" kern="1200" dirty="0"/>
            <a:t>Total Score: 4.40</a:t>
          </a:r>
        </a:p>
      </dgm:t>
    </dgm:pt>
    <dgm:pt modelId="{D9697DEA-CC09-4B12-B3E4-739867326F10}" type="parTrans" cxnId="{E381D286-09BB-4C41-8B1D-06E75F2DF6B4}">
      <dgm:prSet/>
      <dgm:spPr/>
      <dgm:t>
        <a:bodyPr/>
        <a:lstStyle/>
        <a:p>
          <a:endParaRPr lang="en-US"/>
        </a:p>
      </dgm:t>
    </dgm:pt>
    <dgm:pt modelId="{352D5A48-13BD-44C0-9542-4344DCCCF39D}" type="sibTrans" cxnId="{E381D286-09BB-4C41-8B1D-06E75F2DF6B4}">
      <dgm:prSet/>
      <dgm:spPr/>
      <dgm:t>
        <a:bodyPr/>
        <a:lstStyle/>
        <a:p>
          <a:endParaRPr lang="en-US"/>
        </a:p>
      </dgm:t>
    </dgm:pt>
    <dgm:pt modelId="{0455E2F2-F20D-4D46-8FFE-E69FA7B972AB}">
      <dgm:prSet custT="1"/>
      <dgm:spPr/>
      <dgm:t>
        <a:bodyPr/>
        <a:lstStyle/>
        <a:p>
          <a:pPr algn="l"/>
          <a:r>
            <a:rPr lang="en-US" sz="2400" kern="1200" dirty="0"/>
            <a:t>Strong infrastructure and logistics</a:t>
          </a:r>
        </a:p>
      </dgm:t>
    </dgm:pt>
    <dgm:pt modelId="{E205E4C5-B373-404D-B710-D4630AC4B279}" type="parTrans" cxnId="{FB026A87-4727-4757-87E3-41C354ED7AA0}">
      <dgm:prSet/>
      <dgm:spPr/>
      <dgm:t>
        <a:bodyPr/>
        <a:lstStyle/>
        <a:p>
          <a:endParaRPr lang="en-US"/>
        </a:p>
      </dgm:t>
    </dgm:pt>
    <dgm:pt modelId="{2392A4C5-0EC3-422C-9EE4-2E13E2954173}" type="sibTrans" cxnId="{FB026A87-4727-4757-87E3-41C354ED7AA0}">
      <dgm:prSet/>
      <dgm:spPr/>
      <dgm:t>
        <a:bodyPr/>
        <a:lstStyle/>
        <a:p>
          <a:endParaRPr lang="en-US"/>
        </a:p>
      </dgm:t>
    </dgm:pt>
    <dgm:pt modelId="{AAC38B4E-D3DD-4F6A-A7DD-90F1AF5483BC}">
      <dgm:prSet custT="1"/>
      <dgm:spPr/>
      <dgm:t>
        <a:bodyPr/>
        <a:lstStyle/>
        <a:p>
          <a:pPr algn="l"/>
          <a:r>
            <a:rPr lang="en-US" sz="2400" kern="1200" dirty="0"/>
            <a:t>Competitive operational costs</a:t>
          </a:r>
        </a:p>
      </dgm:t>
    </dgm:pt>
    <dgm:pt modelId="{D350C441-87FE-4A28-9DB8-594C6915781F}" type="parTrans" cxnId="{43E02CF2-F94B-4BB4-9A2A-6D23966330F9}">
      <dgm:prSet/>
      <dgm:spPr/>
      <dgm:t>
        <a:bodyPr/>
        <a:lstStyle/>
        <a:p>
          <a:endParaRPr lang="en-US"/>
        </a:p>
      </dgm:t>
    </dgm:pt>
    <dgm:pt modelId="{218A8635-CBB5-482B-B0C8-80714DA45905}" type="sibTrans" cxnId="{43E02CF2-F94B-4BB4-9A2A-6D23966330F9}">
      <dgm:prSet/>
      <dgm:spPr/>
      <dgm:t>
        <a:bodyPr/>
        <a:lstStyle/>
        <a:p>
          <a:endParaRPr lang="en-US"/>
        </a:p>
      </dgm:t>
    </dgm:pt>
    <dgm:pt modelId="{D971A576-C728-4A3C-A1D4-A3B777D8856E}">
      <dgm:prSet custT="1"/>
      <dgm:spPr/>
      <dgm:t>
        <a:bodyPr/>
        <a:lstStyle/>
        <a:p>
          <a:pPr algn="l"/>
          <a:r>
            <a:rPr lang="en-US" sz="2400" kern="1200" dirty="0"/>
            <a:t>Favorable government incentives</a:t>
          </a:r>
        </a:p>
      </dgm:t>
    </dgm:pt>
    <dgm:pt modelId="{4B890749-B988-40EF-8286-B0CE83EBD1EA}" type="parTrans" cxnId="{BD9E00E5-7B2B-4636-AD93-C4006E407687}">
      <dgm:prSet/>
      <dgm:spPr/>
      <dgm:t>
        <a:bodyPr/>
        <a:lstStyle/>
        <a:p>
          <a:endParaRPr lang="en-US"/>
        </a:p>
      </dgm:t>
    </dgm:pt>
    <dgm:pt modelId="{5ADF7CE7-AC4A-4E30-AA8E-15AC3F0F79D6}" type="sibTrans" cxnId="{BD9E00E5-7B2B-4636-AD93-C4006E407687}">
      <dgm:prSet/>
      <dgm:spPr/>
      <dgm:t>
        <a:bodyPr/>
        <a:lstStyle/>
        <a:p>
          <a:endParaRPr lang="en-US"/>
        </a:p>
      </dgm:t>
    </dgm:pt>
    <dgm:pt modelId="{30EEC240-4274-4789-9029-8F7DC24FB3DB}">
      <dgm:prSet custT="1"/>
      <dgm:spPr/>
      <dgm:t>
        <a:bodyPr/>
        <a:lstStyle/>
        <a:p>
          <a:pPr algn="l"/>
          <a:r>
            <a:rPr lang="en-US" sz="2400" kern="1200" dirty="0"/>
            <a:t>Proximity to key Asian markets</a:t>
          </a:r>
        </a:p>
      </dgm:t>
    </dgm:pt>
    <dgm:pt modelId="{2356ABA1-138E-495D-A685-B3C9D01E8D14}" type="sibTrans" cxnId="{A59C9A9D-8518-4002-A46B-0C6F88D5512B}">
      <dgm:prSet/>
      <dgm:spPr/>
      <dgm:t>
        <a:bodyPr/>
        <a:lstStyle/>
        <a:p>
          <a:endParaRPr lang="en-US"/>
        </a:p>
      </dgm:t>
    </dgm:pt>
    <dgm:pt modelId="{37B307DC-AE43-464C-940D-B0F9029865F8}" type="parTrans" cxnId="{A59C9A9D-8518-4002-A46B-0C6F88D5512B}">
      <dgm:prSet/>
      <dgm:spPr/>
      <dgm:t>
        <a:bodyPr/>
        <a:lstStyle/>
        <a:p>
          <a:endParaRPr lang="en-US"/>
        </a:p>
      </dgm:t>
    </dgm:pt>
    <dgm:pt modelId="{6F9ACEAC-B721-496C-AD58-323EB6049F18}">
      <dgm:prSet custT="1"/>
      <dgm:spPr/>
      <dgm:t>
        <a:bodyPr/>
        <a:lstStyle/>
        <a:p>
          <a:pPr algn="l">
            <a:buFontTx/>
            <a:buNone/>
          </a:pPr>
          <a:r>
            <a:rPr lang="en-US" sz="2400" b="1" kern="1200" dirty="0">
              <a:solidFill>
                <a:prstClr val="white"/>
              </a:solidFill>
              <a:latin typeface="Calibri"/>
              <a:ea typeface="+mn-ea"/>
              <a:cs typeface="+mn-cs"/>
            </a:rPr>
            <a:t>Conclusion:</a:t>
          </a:r>
          <a:endParaRPr lang="en-US" sz="2400" b="1" kern="1200" dirty="0"/>
        </a:p>
      </dgm:t>
    </dgm:pt>
    <dgm:pt modelId="{DAA3EC61-BC16-4EE9-BA2F-C5413A70C211}" type="parTrans" cxnId="{23C9D0FC-D9E4-4775-9329-C2EDB1C6F047}">
      <dgm:prSet/>
      <dgm:spPr/>
    </dgm:pt>
    <dgm:pt modelId="{5E14B13C-EC84-4E17-9A77-FB3508D0E9C2}" type="sibTrans" cxnId="{23C9D0FC-D9E4-4775-9329-C2EDB1C6F047}">
      <dgm:prSet/>
      <dgm:spPr/>
    </dgm:pt>
    <dgm:pt modelId="{E7885A88-8C4B-408A-A209-2B55B939EDB5}">
      <dgm:prSet custT="1"/>
      <dgm:spPr/>
      <dgm:t>
        <a:bodyPr/>
        <a:lstStyle/>
        <a:p>
          <a:pPr algn="l">
            <a:buFontTx/>
            <a:buNone/>
          </a:pPr>
          <a:r>
            <a:rPr lang="en-US" sz="2400" kern="1200" dirty="0"/>
            <a:t>China’s Dalian location offers the best balance of cost, efficiency, and strategic market access.</a:t>
          </a:r>
        </a:p>
      </dgm:t>
    </dgm:pt>
    <dgm:pt modelId="{4C13A924-79A7-4A27-8415-0E793D01BE5C}" type="parTrans" cxnId="{08BFB04C-3C7B-4DE8-A0AF-17DF49F5D266}">
      <dgm:prSet/>
      <dgm:spPr/>
    </dgm:pt>
    <dgm:pt modelId="{04427F6A-7201-4B3B-A5A3-8A5B7333A47B}" type="sibTrans" cxnId="{08BFB04C-3C7B-4DE8-A0AF-17DF49F5D266}">
      <dgm:prSet/>
      <dgm:spPr/>
    </dgm:pt>
    <dgm:pt modelId="{BA122180-5EE3-43AB-892A-FE342B7C5B6D}">
      <dgm:prSet custT="1"/>
      <dgm:spPr/>
      <dgm:t>
        <a:bodyPr/>
        <a:lstStyle/>
        <a:p>
          <a:pPr algn="l">
            <a:buFontTx/>
            <a:buNone/>
          </a:pPr>
          <a:endParaRPr lang="en-US" sz="2400" kern="1200" dirty="0"/>
        </a:p>
      </dgm:t>
    </dgm:pt>
    <dgm:pt modelId="{0EDF35FA-C54B-4CBF-BE0B-0DC56EA74AAA}" type="parTrans" cxnId="{2AEEF1ED-5C0C-45E3-B819-7DC7F0992C5D}">
      <dgm:prSet/>
      <dgm:spPr/>
    </dgm:pt>
    <dgm:pt modelId="{8BE7423F-5886-4EB5-8184-E05E0EC2829A}" type="sibTrans" cxnId="{2AEEF1ED-5C0C-45E3-B819-7DC7F0992C5D}">
      <dgm:prSet/>
      <dgm:spPr/>
    </dgm:pt>
    <dgm:pt modelId="{FA43D6FB-6266-45B5-A190-06C6C17853C5}" type="pres">
      <dgm:prSet presAssocID="{C3088F11-8DA8-4D2A-8886-69CB0698DB15}" presName="diagram" presStyleCnt="0">
        <dgm:presLayoutVars>
          <dgm:dir/>
          <dgm:resizeHandles val="exact"/>
        </dgm:presLayoutVars>
      </dgm:prSet>
      <dgm:spPr/>
    </dgm:pt>
    <dgm:pt modelId="{20E8F491-5732-4553-8100-187F03532DEF}" type="pres">
      <dgm:prSet presAssocID="{54D78AB6-1F48-49D8-AD34-BE5C02422845}" presName="node" presStyleLbl="node1" presStyleIdx="0" presStyleCnt="1" custScaleY="85346">
        <dgm:presLayoutVars>
          <dgm:bulletEnabled val="1"/>
        </dgm:presLayoutVars>
      </dgm:prSet>
      <dgm:spPr/>
    </dgm:pt>
  </dgm:ptLst>
  <dgm:cxnLst>
    <dgm:cxn modelId="{04369C01-23F1-4F33-BF0A-A5C2F17A78CD}" type="presOf" srcId="{E7885A88-8C4B-408A-A209-2B55B939EDB5}" destId="{20E8F491-5732-4553-8100-187F03532DEF}" srcOrd="0" destOrd="7" presId="urn:microsoft.com/office/officeart/2005/8/layout/default"/>
    <dgm:cxn modelId="{6E9D6A23-390A-4970-949D-9C3C2B76A3F3}" type="presOf" srcId="{C3088F11-8DA8-4D2A-8886-69CB0698DB15}" destId="{FA43D6FB-6266-45B5-A190-06C6C17853C5}" srcOrd="0" destOrd="0" presId="urn:microsoft.com/office/officeart/2005/8/layout/default"/>
    <dgm:cxn modelId="{DB152B29-995C-47DC-9DF6-87490B48BFE7}" type="presOf" srcId="{0455E2F2-F20D-4D46-8FFE-E69FA7B972AB}" destId="{20E8F491-5732-4553-8100-187F03532DEF}" srcOrd="0" destOrd="1" presId="urn:microsoft.com/office/officeart/2005/8/layout/default"/>
    <dgm:cxn modelId="{41686236-78AC-4C43-9880-67DE7289AB62}" type="presOf" srcId="{AAC38B4E-D3DD-4F6A-A7DD-90F1AF5483BC}" destId="{20E8F491-5732-4553-8100-187F03532DEF}" srcOrd="0" destOrd="2" presId="urn:microsoft.com/office/officeart/2005/8/layout/default"/>
    <dgm:cxn modelId="{7C783749-28AD-4163-8795-A9BB0E74236B}" type="presOf" srcId="{D971A576-C728-4A3C-A1D4-A3B777D8856E}" destId="{20E8F491-5732-4553-8100-187F03532DEF}" srcOrd="0" destOrd="4" presId="urn:microsoft.com/office/officeart/2005/8/layout/default"/>
    <dgm:cxn modelId="{08BFB04C-3C7B-4DE8-A0AF-17DF49F5D266}" srcId="{54D78AB6-1F48-49D8-AD34-BE5C02422845}" destId="{E7885A88-8C4B-408A-A209-2B55B939EDB5}" srcOrd="6" destOrd="0" parTransId="{4C13A924-79A7-4A27-8415-0E793D01BE5C}" sibTransId="{04427F6A-7201-4B3B-A5A3-8A5B7333A47B}"/>
    <dgm:cxn modelId="{EE4EE655-C8E5-4182-BDE8-32B3AA51D77C}" type="presOf" srcId="{6F9ACEAC-B721-496C-AD58-323EB6049F18}" destId="{20E8F491-5732-4553-8100-187F03532DEF}" srcOrd="0" destOrd="6" presId="urn:microsoft.com/office/officeart/2005/8/layout/default"/>
    <dgm:cxn modelId="{E381D286-09BB-4C41-8B1D-06E75F2DF6B4}" srcId="{C3088F11-8DA8-4D2A-8886-69CB0698DB15}" destId="{54D78AB6-1F48-49D8-AD34-BE5C02422845}" srcOrd="0" destOrd="0" parTransId="{D9697DEA-CC09-4B12-B3E4-739867326F10}" sibTransId="{352D5A48-13BD-44C0-9542-4344DCCCF39D}"/>
    <dgm:cxn modelId="{FB026A87-4727-4757-87E3-41C354ED7AA0}" srcId="{54D78AB6-1F48-49D8-AD34-BE5C02422845}" destId="{0455E2F2-F20D-4D46-8FFE-E69FA7B972AB}" srcOrd="0" destOrd="0" parTransId="{E205E4C5-B373-404D-B710-D4630AC4B279}" sibTransId="{2392A4C5-0EC3-422C-9EE4-2E13E2954173}"/>
    <dgm:cxn modelId="{BDF2D695-8F8D-404C-BA0A-A08C76DC98A1}" type="presOf" srcId="{30EEC240-4274-4789-9029-8F7DC24FB3DB}" destId="{20E8F491-5732-4553-8100-187F03532DEF}" srcOrd="0" destOrd="3" presId="urn:microsoft.com/office/officeart/2005/8/layout/default"/>
    <dgm:cxn modelId="{A59C9A9D-8518-4002-A46B-0C6F88D5512B}" srcId="{54D78AB6-1F48-49D8-AD34-BE5C02422845}" destId="{30EEC240-4274-4789-9029-8F7DC24FB3DB}" srcOrd="2" destOrd="0" parTransId="{37B307DC-AE43-464C-940D-B0F9029865F8}" sibTransId="{2356ABA1-138E-495D-A685-B3C9D01E8D14}"/>
    <dgm:cxn modelId="{756B5DA8-AA75-4426-934F-7A20A7D27AA4}" type="presOf" srcId="{BA122180-5EE3-43AB-892A-FE342B7C5B6D}" destId="{20E8F491-5732-4553-8100-187F03532DEF}" srcOrd="0" destOrd="5" presId="urn:microsoft.com/office/officeart/2005/8/layout/default"/>
    <dgm:cxn modelId="{4E312BCA-2EA0-432E-88CF-1783A002CC38}" type="presOf" srcId="{54D78AB6-1F48-49D8-AD34-BE5C02422845}" destId="{20E8F491-5732-4553-8100-187F03532DEF}" srcOrd="0" destOrd="0" presId="urn:microsoft.com/office/officeart/2005/8/layout/default"/>
    <dgm:cxn modelId="{BD9E00E5-7B2B-4636-AD93-C4006E407687}" srcId="{54D78AB6-1F48-49D8-AD34-BE5C02422845}" destId="{D971A576-C728-4A3C-A1D4-A3B777D8856E}" srcOrd="3" destOrd="0" parTransId="{4B890749-B988-40EF-8286-B0CE83EBD1EA}" sibTransId="{5ADF7CE7-AC4A-4E30-AA8E-15AC3F0F79D6}"/>
    <dgm:cxn modelId="{2AEEF1ED-5C0C-45E3-B819-7DC7F0992C5D}" srcId="{54D78AB6-1F48-49D8-AD34-BE5C02422845}" destId="{BA122180-5EE3-43AB-892A-FE342B7C5B6D}" srcOrd="4" destOrd="0" parTransId="{0EDF35FA-C54B-4CBF-BE0B-0DC56EA74AAA}" sibTransId="{8BE7423F-5886-4EB5-8184-E05E0EC2829A}"/>
    <dgm:cxn modelId="{43E02CF2-F94B-4BB4-9A2A-6D23966330F9}" srcId="{54D78AB6-1F48-49D8-AD34-BE5C02422845}" destId="{AAC38B4E-D3DD-4F6A-A7DD-90F1AF5483BC}" srcOrd="1" destOrd="0" parTransId="{D350C441-87FE-4A28-9DB8-594C6915781F}" sibTransId="{218A8635-CBB5-482B-B0C8-80714DA45905}"/>
    <dgm:cxn modelId="{23C9D0FC-D9E4-4775-9329-C2EDB1C6F047}" srcId="{54D78AB6-1F48-49D8-AD34-BE5C02422845}" destId="{6F9ACEAC-B721-496C-AD58-323EB6049F18}" srcOrd="5" destOrd="0" parTransId="{DAA3EC61-BC16-4EE9-BA2F-C5413A70C211}" sibTransId="{5E14B13C-EC84-4E17-9A77-FB3508D0E9C2}"/>
    <dgm:cxn modelId="{8677A251-AA7A-40AD-B4D4-0ECE563E3E0A}" type="presParOf" srcId="{FA43D6FB-6266-45B5-A190-06C6C17853C5}" destId="{20E8F491-5732-4553-8100-187F03532DEF}"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8F491-5732-4553-8100-187F03532DEF}">
      <dsp:nvSpPr>
        <dsp:cNvPr id="0" name=""/>
        <dsp:cNvSpPr/>
      </dsp:nvSpPr>
      <dsp:spPr>
        <a:xfrm>
          <a:off x="8003" y="2046"/>
          <a:ext cx="8179863" cy="41887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CHINA (Dalian)</a:t>
          </a:r>
        </a:p>
        <a:p>
          <a:pPr marL="0" lvl="0" indent="0" algn="l" defTabSz="1066800">
            <a:lnSpc>
              <a:spcPct val="90000"/>
            </a:lnSpc>
            <a:spcBef>
              <a:spcPct val="0"/>
            </a:spcBef>
            <a:spcAft>
              <a:spcPct val="35000"/>
            </a:spcAft>
            <a:buNone/>
          </a:pPr>
          <a:r>
            <a:rPr lang="en-US" sz="2400" kern="1200" dirty="0"/>
            <a:t>Total Score: 4.40</a:t>
          </a:r>
        </a:p>
        <a:p>
          <a:pPr marL="228600" lvl="1" indent="-228600" algn="l" defTabSz="1066800">
            <a:lnSpc>
              <a:spcPct val="90000"/>
            </a:lnSpc>
            <a:spcBef>
              <a:spcPct val="0"/>
            </a:spcBef>
            <a:spcAft>
              <a:spcPct val="15000"/>
            </a:spcAft>
            <a:buChar char="•"/>
          </a:pPr>
          <a:r>
            <a:rPr lang="en-US" sz="2400" kern="1200" dirty="0"/>
            <a:t>Strong infrastructure and logistics</a:t>
          </a:r>
        </a:p>
        <a:p>
          <a:pPr marL="228600" lvl="1" indent="-228600" algn="l" defTabSz="1066800">
            <a:lnSpc>
              <a:spcPct val="90000"/>
            </a:lnSpc>
            <a:spcBef>
              <a:spcPct val="0"/>
            </a:spcBef>
            <a:spcAft>
              <a:spcPct val="15000"/>
            </a:spcAft>
            <a:buChar char="•"/>
          </a:pPr>
          <a:r>
            <a:rPr lang="en-US" sz="2400" kern="1200" dirty="0"/>
            <a:t>Competitive operational costs</a:t>
          </a:r>
        </a:p>
        <a:p>
          <a:pPr marL="228600" lvl="1" indent="-228600" algn="l" defTabSz="1066800">
            <a:lnSpc>
              <a:spcPct val="90000"/>
            </a:lnSpc>
            <a:spcBef>
              <a:spcPct val="0"/>
            </a:spcBef>
            <a:spcAft>
              <a:spcPct val="15000"/>
            </a:spcAft>
            <a:buChar char="•"/>
          </a:pPr>
          <a:r>
            <a:rPr lang="en-US" sz="2400" kern="1200" dirty="0"/>
            <a:t>Proximity to key Asian markets</a:t>
          </a:r>
        </a:p>
        <a:p>
          <a:pPr marL="228600" lvl="1" indent="-228600" algn="l" defTabSz="1066800">
            <a:lnSpc>
              <a:spcPct val="90000"/>
            </a:lnSpc>
            <a:spcBef>
              <a:spcPct val="0"/>
            </a:spcBef>
            <a:spcAft>
              <a:spcPct val="15000"/>
            </a:spcAft>
            <a:buChar char="•"/>
          </a:pPr>
          <a:r>
            <a:rPr lang="en-US" sz="2400" kern="1200" dirty="0"/>
            <a:t>Favorable government incentives</a:t>
          </a:r>
        </a:p>
        <a:p>
          <a:pPr marL="228600" lvl="1" indent="-228600" algn="l" defTabSz="1066800">
            <a:lnSpc>
              <a:spcPct val="90000"/>
            </a:lnSpc>
            <a:spcBef>
              <a:spcPct val="0"/>
            </a:spcBef>
            <a:spcAft>
              <a:spcPct val="15000"/>
            </a:spcAft>
            <a:buFontTx/>
            <a:buNone/>
          </a:pPr>
          <a:endParaRPr lang="en-US" sz="2400" kern="1200" dirty="0"/>
        </a:p>
        <a:p>
          <a:pPr marL="228600" lvl="1" indent="-228600" algn="l" defTabSz="1066800">
            <a:lnSpc>
              <a:spcPct val="90000"/>
            </a:lnSpc>
            <a:spcBef>
              <a:spcPct val="0"/>
            </a:spcBef>
            <a:spcAft>
              <a:spcPct val="15000"/>
            </a:spcAft>
            <a:buFontTx/>
            <a:buNone/>
          </a:pPr>
          <a:r>
            <a:rPr lang="en-US" sz="2400" b="1" kern="1200" dirty="0">
              <a:solidFill>
                <a:prstClr val="white"/>
              </a:solidFill>
              <a:latin typeface="Calibri"/>
              <a:ea typeface="+mn-ea"/>
              <a:cs typeface="+mn-cs"/>
            </a:rPr>
            <a:t>Conclusion:</a:t>
          </a:r>
          <a:endParaRPr lang="en-US" sz="2400" b="1" kern="1200" dirty="0"/>
        </a:p>
        <a:p>
          <a:pPr marL="228600" lvl="1" indent="-228600" algn="l" defTabSz="1066800">
            <a:lnSpc>
              <a:spcPct val="90000"/>
            </a:lnSpc>
            <a:spcBef>
              <a:spcPct val="0"/>
            </a:spcBef>
            <a:spcAft>
              <a:spcPct val="15000"/>
            </a:spcAft>
            <a:buFontTx/>
            <a:buNone/>
          </a:pPr>
          <a:r>
            <a:rPr lang="en-US" sz="2400" kern="1200" dirty="0"/>
            <a:t>China’s Dalian location offers the best balance of cost, efficiency, and strategic market access.</a:t>
          </a:r>
        </a:p>
      </dsp:txBody>
      <dsp:txXfrm>
        <a:off x="8003" y="2046"/>
        <a:ext cx="8179863" cy="41887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7464D-2274-49D3-B1CE-B08C11B3E1E3}" type="datetimeFigureOut">
              <a:rPr lang="en-IN" smtClean="0"/>
              <a:t>24/10/24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33E56-BA4C-41B9-BCA8-9F64F0F7074F}" type="slidenum">
              <a:rPr lang="en-IN" smtClean="0"/>
              <a:t>‹#›</a:t>
            </a:fld>
            <a:endParaRPr lang="en-IN"/>
          </a:p>
        </p:txBody>
      </p:sp>
    </p:spTree>
    <p:extLst>
      <p:ext uri="{BB962C8B-B14F-4D97-AF65-F5344CB8AC3E}">
        <p14:creationId xmlns:p14="http://schemas.microsoft.com/office/powerpoint/2010/main" val="427225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1</a:t>
            </a:fld>
            <a:endParaRPr lang="en-IN"/>
          </a:p>
        </p:txBody>
      </p:sp>
    </p:spTree>
    <p:extLst>
      <p:ext uri="{BB962C8B-B14F-4D97-AF65-F5344CB8AC3E}">
        <p14:creationId xmlns:p14="http://schemas.microsoft.com/office/powerpoint/2010/main" val="3320423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15</a:t>
            </a:fld>
            <a:endParaRPr lang="en-IN"/>
          </a:p>
        </p:txBody>
      </p:sp>
    </p:spTree>
    <p:extLst>
      <p:ext uri="{BB962C8B-B14F-4D97-AF65-F5344CB8AC3E}">
        <p14:creationId xmlns:p14="http://schemas.microsoft.com/office/powerpoint/2010/main" val="189028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F33E56-BA4C-41B9-BCA8-9F64F0F7074F}" type="slidenum">
              <a:rPr lang="en-IN" smtClean="0"/>
              <a:t>16</a:t>
            </a:fld>
            <a:endParaRPr lang="en-IN"/>
          </a:p>
        </p:txBody>
      </p:sp>
    </p:spTree>
    <p:extLst>
      <p:ext uri="{BB962C8B-B14F-4D97-AF65-F5344CB8AC3E}">
        <p14:creationId xmlns:p14="http://schemas.microsoft.com/office/powerpoint/2010/main" val="3925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2</a:t>
            </a:fld>
            <a:endParaRPr lang="en-IN"/>
          </a:p>
        </p:txBody>
      </p:sp>
    </p:spTree>
    <p:extLst>
      <p:ext uri="{BB962C8B-B14F-4D97-AF65-F5344CB8AC3E}">
        <p14:creationId xmlns:p14="http://schemas.microsoft.com/office/powerpoint/2010/main" val="242521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Return on Equity</a:t>
            </a:r>
          </a:p>
          <a:p>
            <a:pPr marL="0" indent="0">
              <a:buNone/>
            </a:pPr>
            <a:r>
              <a:rPr lang="en-US" dirty="0"/>
              <a:t>ROE = Net Income / Equity</a:t>
            </a:r>
          </a:p>
          <a:p>
            <a:pPr marL="0" indent="0">
              <a:buNone/>
            </a:pPr>
            <a:r>
              <a:rPr lang="en-US" dirty="0"/>
              <a:t>Measure of overall profitability of shareholders investment.</a:t>
            </a:r>
          </a:p>
          <a:p>
            <a:pPr marL="0" indent="0">
              <a:buNone/>
            </a:pPr>
            <a:r>
              <a:rPr lang="en-US" dirty="0"/>
              <a:t>Where Net Income is the net amount of assets generated by a business through operations</a:t>
            </a:r>
          </a:p>
          <a:p>
            <a:pPr marL="0" indent="0">
              <a:buNone/>
            </a:pPr>
            <a:endParaRPr lang="en-US" dirty="0"/>
          </a:p>
          <a:p>
            <a:pPr marL="0" indent="0">
              <a:buNone/>
            </a:pPr>
            <a:r>
              <a:rPr lang="en-US" dirty="0"/>
              <a:t>ROE at one point in time does not give us the right analysis. We need to look at the trends over time and compare across financial timeline</a:t>
            </a:r>
          </a:p>
          <a:p>
            <a:pPr marL="0" indent="0">
              <a:buNone/>
            </a:pPr>
            <a:endParaRPr lang="en-US" dirty="0"/>
          </a:p>
          <a:p>
            <a:pPr marL="0" indent="0" algn="just">
              <a:buNone/>
            </a:pPr>
            <a:r>
              <a:rPr lang="en-US" dirty="0"/>
              <a:t>a) Profitability Ratio - The more sales we have, the higher our income is going to  be , which gives profitability ratio</a:t>
            </a:r>
          </a:p>
          <a:p>
            <a:pPr marL="0" indent="0" algn="just">
              <a:buNone/>
            </a:pPr>
            <a:r>
              <a:rPr lang="en-US" dirty="0"/>
              <a:t>How much income is generated from sales</a:t>
            </a:r>
          </a:p>
          <a:p>
            <a:pPr marL="0" indent="0" algn="just">
              <a:buNone/>
            </a:pPr>
            <a:endParaRPr lang="en-US" dirty="0"/>
          </a:p>
          <a:p>
            <a:pPr marL="0" indent="0" algn="just">
              <a:buNone/>
            </a:pPr>
            <a:r>
              <a:rPr lang="en-US" dirty="0"/>
              <a:t>Net income / Sales</a:t>
            </a:r>
          </a:p>
          <a:p>
            <a:pPr marL="0" indent="0">
              <a:buNone/>
            </a:pPr>
            <a:endParaRPr lang="en-US" dirty="0"/>
          </a:p>
          <a:p>
            <a:pPr marL="0" indent="0">
              <a:buNone/>
            </a:pPr>
            <a:endParaRPr lang="en-US" dirty="0"/>
          </a:p>
          <a:p>
            <a:pPr marL="0" indent="0" algn="just">
              <a:buNone/>
            </a:pPr>
            <a:r>
              <a:rPr lang="en-US" dirty="0"/>
              <a:t>b)Efficiency ratio - Measures how much sales are generated from the company’s assets</a:t>
            </a:r>
          </a:p>
          <a:p>
            <a:pPr marL="0" indent="0" algn="just">
              <a:buNone/>
            </a:pPr>
            <a:endParaRPr lang="en-US" dirty="0"/>
          </a:p>
          <a:p>
            <a:pPr marL="0" indent="0" algn="just">
              <a:buNone/>
            </a:pPr>
            <a:r>
              <a:rPr lang="en-US" dirty="0"/>
              <a:t>Total Sales / Total Assets</a:t>
            </a:r>
          </a:p>
          <a:p>
            <a:pPr marL="0" indent="0" algn="just">
              <a:buNone/>
            </a:pPr>
            <a:endParaRPr lang="en-US" dirty="0"/>
          </a:p>
          <a:p>
            <a:pPr marL="0" indent="0" algn="just">
              <a:buNone/>
            </a:pPr>
            <a:r>
              <a:rPr lang="en-US" dirty="0"/>
              <a:t>c)Leverage ratio - How much money has been borrowed to purchase the asset</a:t>
            </a:r>
          </a:p>
          <a:p>
            <a:pPr marL="0" indent="0" algn="just">
              <a:buNone/>
            </a:pPr>
            <a:r>
              <a:rPr lang="en-US" dirty="0"/>
              <a:t>How many assets were acquired via equity that has been put in the business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Leverage ratio = Total asset / Stockholder’s equity</a:t>
            </a:r>
          </a:p>
          <a:p>
            <a:pPr marL="0" indent="0" algn="just">
              <a:buNone/>
            </a:pPr>
            <a:endParaRPr lang="en-US" dirty="0"/>
          </a:p>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3</a:t>
            </a:fld>
            <a:endParaRPr lang="en-IN"/>
          </a:p>
        </p:txBody>
      </p:sp>
    </p:spTree>
    <p:extLst>
      <p:ext uri="{BB962C8B-B14F-4D97-AF65-F5344CB8AC3E}">
        <p14:creationId xmlns:p14="http://schemas.microsoft.com/office/powerpoint/2010/main" val="245869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7</a:t>
            </a:fld>
            <a:endParaRPr lang="en-IN"/>
          </a:p>
        </p:txBody>
      </p:sp>
    </p:spTree>
    <p:extLst>
      <p:ext uri="{BB962C8B-B14F-4D97-AF65-F5344CB8AC3E}">
        <p14:creationId xmlns:p14="http://schemas.microsoft.com/office/powerpoint/2010/main" val="421150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8</a:t>
            </a:fld>
            <a:endParaRPr lang="en-IN"/>
          </a:p>
        </p:txBody>
      </p:sp>
    </p:spTree>
    <p:extLst>
      <p:ext uri="{BB962C8B-B14F-4D97-AF65-F5344CB8AC3E}">
        <p14:creationId xmlns:p14="http://schemas.microsoft.com/office/powerpoint/2010/main" val="281532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9</a:t>
            </a:fld>
            <a:endParaRPr lang="en-IN"/>
          </a:p>
        </p:txBody>
      </p:sp>
    </p:spTree>
    <p:extLst>
      <p:ext uri="{BB962C8B-B14F-4D97-AF65-F5344CB8AC3E}">
        <p14:creationId xmlns:p14="http://schemas.microsoft.com/office/powerpoint/2010/main" val="254190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10</a:t>
            </a:fld>
            <a:endParaRPr lang="en-IN"/>
          </a:p>
        </p:txBody>
      </p:sp>
    </p:spTree>
    <p:extLst>
      <p:ext uri="{BB962C8B-B14F-4D97-AF65-F5344CB8AC3E}">
        <p14:creationId xmlns:p14="http://schemas.microsoft.com/office/powerpoint/2010/main" val="321862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11</a:t>
            </a:fld>
            <a:endParaRPr lang="en-IN"/>
          </a:p>
        </p:txBody>
      </p:sp>
    </p:spTree>
    <p:extLst>
      <p:ext uri="{BB962C8B-B14F-4D97-AF65-F5344CB8AC3E}">
        <p14:creationId xmlns:p14="http://schemas.microsoft.com/office/powerpoint/2010/main" val="13493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Operational Cost (Profitability) – 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Intel's operational costs significantly impact profitability. To maintain competitiveness in the semiconductor market, minimizing labor, utilities, and overhead costs is essential when locating the AT plant, as highlighted in the case study and supply chain document.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Infrastructure and Logistics (Efficiency) – 15%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Logistics efficiency, including transportation and port access, is vital for timely delivery. As the supply chain document highlights, logistics impacts timelines and customs clearance. I prioritized logistics due to Intel's need for customer proximity and swift market deployment.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Government Incentives (Leverage) – 15% </a:t>
            </a:r>
          </a:p>
          <a:p>
            <a:pPr marL="171450" indent="-171450">
              <a:buFont typeface="Arial" panose="020B0604020202020204" pitchFamily="34" charset="0"/>
              <a:buChar char="•"/>
            </a:pPr>
            <a:r>
              <a:rPr lang="en-US" dirty="0"/>
              <a:t>The availability of government incentives, such as tax breaks and subsidies, directly influences Intel’s decision-making. Incentives help reduce capital expenditures and operating costs, improving Intel's financial leverage.</a:t>
            </a:r>
          </a:p>
          <a:p>
            <a:pPr marL="171450" indent="-171450">
              <a:buFont typeface="Arial" panose="020B0604020202020204" pitchFamily="34" charset="0"/>
              <a:buChar char="•"/>
            </a:pPr>
            <a:r>
              <a:rPr lang="en-US" dirty="0"/>
              <a:t>In the case study, several countries offered favorable government incentives, which makes this a key factor in deciding where to locate the new plant, hence the 15% weighting.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b="0" dirty="0"/>
              <a:t>Market Access (ROE/Strategic Advantage) - 15% </a:t>
            </a:r>
          </a:p>
          <a:p>
            <a:pPr marL="171450" indent="-171450">
              <a:buFont typeface="Arial" panose="020B0604020202020204" pitchFamily="34" charset="0"/>
              <a:buChar char="•"/>
            </a:pPr>
            <a:r>
              <a:rPr lang="en-US" dirty="0"/>
              <a:t>Being closer to key markets is crucial for Intel to achieve faster delivery times and increase market penetration. This is particularly important for serving high-growth regions such as China and Southeast Asia.</a:t>
            </a:r>
          </a:p>
          <a:p>
            <a:pPr marL="171450" indent="-171450">
              <a:buFont typeface="Arial" panose="020B0604020202020204" pitchFamily="34" charset="0"/>
              <a:buChar char="•"/>
            </a:pPr>
            <a:r>
              <a:rPr lang="en-US" dirty="0"/>
              <a:t>As highlighted in the case study, strategic advantage through market access can significantly impact Intel's return on equity (ROE) by allowing them to generate better returns from their investments. For this reason, market access carries a significant 15% weight.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Political and Economic Stability - 10%</a:t>
            </a:r>
          </a:p>
          <a:p>
            <a:pPr marL="171450" indent="-171450">
              <a:buFont typeface="Arial" panose="020B0604020202020204" pitchFamily="34" charset="0"/>
              <a:buChar char="•"/>
            </a:pPr>
            <a:r>
              <a:rPr lang="en-US" dirty="0"/>
              <a:t>A stable political and economic environment ensures fewer disruptions in the long-term operation of the AT plant. While this is important, it doesn’t directly affect the day-to-day costs or efficiency of the plant, so I assigned it a moderate weight</a:t>
            </a:r>
          </a:p>
          <a:p>
            <a:pPr marL="171450" indent="-171450">
              <a:buFont typeface="Arial" panose="020B0604020202020204" pitchFamily="34" charset="0"/>
              <a:buChar char="•"/>
            </a:pPr>
            <a:r>
              <a:rPr lang="en-US" dirty="0"/>
              <a:t>The case study suggests political and economic stability as a factor, but it’s not the top consideration when balanced against cost and logistical concerns.</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Logistics and Transportation - 15% </a:t>
            </a:r>
          </a:p>
          <a:p>
            <a:pPr marL="171450" indent="-171450">
              <a:buFont typeface="Arial" panose="020B0604020202020204" pitchFamily="34" charset="0"/>
              <a:buChar char="•"/>
            </a:pPr>
            <a:r>
              <a:rPr lang="en-US" dirty="0"/>
              <a:t>The supply chain document highlights the critical role of logistics and transportation in determining shipment timelines, costs, and overall supply chain efficiency. It emphasized factors like transportation mode (air vs. sea), handling, customs, and shipment timelines, which all have a direct impact on Intel’s ability to move products efficiently.</a:t>
            </a:r>
          </a:p>
          <a:p>
            <a:pPr marL="171450" indent="-171450">
              <a:buFont typeface="Arial" panose="020B0604020202020204" pitchFamily="34" charset="0"/>
              <a:buChar char="•"/>
            </a:pPr>
            <a:r>
              <a:rPr lang="en-US" dirty="0"/>
              <a:t>Efficient logistics also reduce costs and ensure timely delivery to Intel's customers, making this a key criterion, particularly given the importance of timely product launches in the technology sector.</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Labor Availability and Costs - 10%</a:t>
            </a:r>
            <a:br>
              <a:rPr lang="en-US" b="1" dirty="0"/>
            </a:br>
            <a:r>
              <a:rPr lang="en-US" sz="1400" dirty="0"/>
              <a:t>Having access to a skilled labor force at competitive rates is essential for Intel's operations. The supply chain document underlines how labor impacts both production and operational costs, which in turn affects profitability.</a:t>
            </a:r>
          </a:p>
          <a:p>
            <a:pPr marL="171450" indent="-171450">
              <a:buFont typeface="Arial" panose="020B0604020202020204" pitchFamily="34" charset="0"/>
              <a:buChar char="•"/>
            </a:pPr>
            <a:r>
              <a:rPr lang="en-US" sz="1400" dirty="0"/>
              <a:t>However, since Intel's assembly and test operations are not as labor-intensive as their fabrication plants, I gave this a lower weight (10%) compared to more direct factors like operational costs and logistics.</a:t>
            </a:r>
          </a:p>
          <a:p>
            <a:pPr marL="285750" indent="-285750">
              <a:buFont typeface="Arial" panose="020B0604020202020204" pitchFamily="34" charset="0"/>
              <a:buChar char="•"/>
            </a:pPr>
            <a:endParaRPr lang="en-US" sz="1400" dirty="0"/>
          </a:p>
          <a:p>
            <a:endParaRPr lang="en-IN" dirty="0"/>
          </a:p>
        </p:txBody>
      </p:sp>
      <p:sp>
        <p:nvSpPr>
          <p:cNvPr id="4" name="Slide Number Placeholder 3"/>
          <p:cNvSpPr>
            <a:spLocks noGrp="1"/>
          </p:cNvSpPr>
          <p:nvPr>
            <p:ph type="sldNum" sz="quarter" idx="5"/>
          </p:nvPr>
        </p:nvSpPr>
        <p:spPr/>
        <p:txBody>
          <a:bodyPr/>
          <a:lstStyle/>
          <a:p>
            <a:fld id="{E7F33E56-BA4C-41B9-BCA8-9F64F0F7074F}" type="slidenum">
              <a:rPr lang="en-IN" smtClean="0"/>
              <a:t>13</a:t>
            </a:fld>
            <a:endParaRPr lang="en-IN"/>
          </a:p>
        </p:txBody>
      </p:sp>
    </p:spTree>
    <p:extLst>
      <p:ext uri="{BB962C8B-B14F-4D97-AF65-F5344CB8AC3E}">
        <p14:creationId xmlns:p14="http://schemas.microsoft.com/office/powerpoint/2010/main" val="281979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Intel’s Strategic Decision: Selecting the Optimal Location for a New Assembly and Test Plant </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sz="2400" b="1" dirty="0"/>
              <a:t>An Analysis Based on Financial, Logistics, and Supply Chain Costs</a:t>
            </a:r>
            <a:r>
              <a:rPr lang="en-IN" sz="2400" b="1" dirty="0"/>
              <a:t> Utilizing a Decision Matrix Approach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9A8D185-A678-DA2D-57DC-66CBDD0A9900}"/>
              </a:ext>
            </a:extLst>
          </p:cNvPr>
          <p:cNvPicPr>
            <a:picLocks noGrp="1" noChangeAspect="1"/>
          </p:cNvPicPr>
          <p:nvPr>
            <p:ph idx="1"/>
          </p:nvPr>
        </p:nvPicPr>
        <p:blipFill>
          <a:blip r:embed="rId3"/>
          <a:srcRect t="9999" r="2" b="12003"/>
          <a:stretch/>
        </p:blipFill>
        <p:spPr>
          <a:xfrm rot="5400000">
            <a:off x="1591973" y="-614511"/>
            <a:ext cx="6037978" cy="7992215"/>
          </a:xfrm>
          <a:prstGeom prst="rect">
            <a:avLst/>
          </a:prstGeom>
        </p:spPr>
      </p:pic>
    </p:spTree>
    <p:extLst>
      <p:ext uri="{BB962C8B-B14F-4D97-AF65-F5344CB8AC3E}">
        <p14:creationId xmlns:p14="http://schemas.microsoft.com/office/powerpoint/2010/main" val="374100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2700">
                <a:solidFill>
                  <a:srgbClr val="FFFFFF"/>
                </a:solidFill>
              </a:rPr>
              <a:t>Timeline for Semiconductor Wafers Transportation</a:t>
            </a:r>
          </a:p>
        </p:txBody>
      </p:sp>
      <p:sp>
        <p:nvSpPr>
          <p:cNvPr id="3" name="Content Placeholder 2"/>
          <p:cNvSpPr>
            <a:spLocks noGrp="1"/>
          </p:cNvSpPr>
          <p:nvPr>
            <p:ph idx="1"/>
          </p:nvPr>
        </p:nvSpPr>
        <p:spPr>
          <a:xfrm>
            <a:off x="3420425" y="649480"/>
            <a:ext cx="5373533" cy="5546047"/>
          </a:xfrm>
        </p:spPr>
        <p:txBody>
          <a:bodyPr anchor="ctr">
            <a:normAutofit/>
          </a:bodyPr>
          <a:lstStyle/>
          <a:p>
            <a:pPr marL="0" indent="0">
              <a:lnSpc>
                <a:spcPct val="90000"/>
              </a:lnSpc>
              <a:buNone/>
            </a:pPr>
            <a:r>
              <a:rPr lang="en-US" sz="1700" dirty="0"/>
              <a:t>1. Sample Preparation: 7 days </a:t>
            </a:r>
          </a:p>
          <a:p>
            <a:pPr marL="0" indent="0">
              <a:lnSpc>
                <a:spcPct val="90000"/>
              </a:lnSpc>
              <a:buNone/>
            </a:pPr>
            <a:r>
              <a:rPr lang="en-US" sz="1700" dirty="0"/>
              <a:t>2. Sample Shipping (by AIR): 7 days </a:t>
            </a:r>
          </a:p>
          <a:p>
            <a:pPr marL="0" indent="0">
              <a:lnSpc>
                <a:spcPct val="90000"/>
              </a:lnSpc>
              <a:buNone/>
            </a:pPr>
            <a:r>
              <a:rPr lang="en-US" sz="1700" dirty="0"/>
              <a:t>3. Sample Assessment: 7 days</a:t>
            </a:r>
          </a:p>
          <a:p>
            <a:pPr marL="0" indent="0">
              <a:lnSpc>
                <a:spcPct val="90000"/>
              </a:lnSpc>
              <a:buNone/>
            </a:pPr>
            <a:r>
              <a:rPr lang="en-US" sz="1700" dirty="0"/>
              <a:t>4. Negotiation: 0 days </a:t>
            </a:r>
          </a:p>
          <a:p>
            <a:pPr marL="0" indent="0">
              <a:lnSpc>
                <a:spcPct val="90000"/>
              </a:lnSpc>
              <a:buNone/>
            </a:pPr>
            <a:r>
              <a:rPr lang="en-US" sz="1700" dirty="0"/>
              <a:t>5. Production / Manufacturing: 30 days </a:t>
            </a:r>
          </a:p>
          <a:p>
            <a:pPr marL="0" indent="0">
              <a:lnSpc>
                <a:spcPct val="90000"/>
              </a:lnSpc>
              <a:buNone/>
            </a:pPr>
            <a:r>
              <a:rPr lang="en-US" sz="1700" dirty="0"/>
              <a:t>6. Quality Inspection: 1 day </a:t>
            </a:r>
          </a:p>
          <a:p>
            <a:pPr marL="0" indent="0">
              <a:lnSpc>
                <a:spcPct val="90000"/>
              </a:lnSpc>
              <a:buNone/>
            </a:pPr>
            <a:r>
              <a:rPr lang="en-US" sz="1700" dirty="0"/>
              <a:t>7. Revisions: 3 days </a:t>
            </a:r>
          </a:p>
          <a:p>
            <a:pPr marL="0" indent="0">
              <a:lnSpc>
                <a:spcPct val="90000"/>
              </a:lnSpc>
              <a:buNone/>
            </a:pPr>
            <a:r>
              <a:rPr lang="en-US" sz="1700" dirty="0"/>
              <a:t>8. Buffer Time: 10 days </a:t>
            </a:r>
          </a:p>
          <a:p>
            <a:pPr marL="0" indent="0">
              <a:lnSpc>
                <a:spcPct val="90000"/>
              </a:lnSpc>
              <a:buNone/>
            </a:pPr>
            <a:r>
              <a:rPr lang="en-US" sz="1700" dirty="0"/>
              <a:t>9. Local Transportation to Sea Port: 2 days </a:t>
            </a:r>
          </a:p>
          <a:p>
            <a:pPr marL="0" indent="0">
              <a:lnSpc>
                <a:spcPct val="90000"/>
              </a:lnSpc>
              <a:buNone/>
            </a:pPr>
            <a:r>
              <a:rPr lang="en-US" sz="1700" dirty="0"/>
              <a:t>10. Documentation, Customs Clearance: 2 days </a:t>
            </a:r>
          </a:p>
          <a:p>
            <a:pPr marL="0" indent="0">
              <a:lnSpc>
                <a:spcPct val="90000"/>
              </a:lnSpc>
              <a:buNone/>
            </a:pPr>
            <a:r>
              <a:rPr lang="en-US" sz="1700" dirty="0"/>
              <a:t>11. Carrier Loading at the Port: 2 days </a:t>
            </a:r>
          </a:p>
          <a:p>
            <a:pPr marL="0" indent="0">
              <a:lnSpc>
                <a:spcPct val="90000"/>
              </a:lnSpc>
              <a:buNone/>
            </a:pPr>
            <a:r>
              <a:rPr lang="en-US" sz="1700" dirty="0"/>
              <a:t>12. Transportation (by Sea): 30 days </a:t>
            </a:r>
          </a:p>
          <a:p>
            <a:pPr marL="0" indent="0">
              <a:lnSpc>
                <a:spcPct val="90000"/>
              </a:lnSpc>
              <a:buNone/>
            </a:pPr>
            <a:r>
              <a:rPr lang="en-US" sz="1700" dirty="0"/>
              <a:t>13. Unloading at Port / Airport: 2 days </a:t>
            </a:r>
          </a:p>
          <a:p>
            <a:pPr marL="0" indent="0">
              <a:lnSpc>
                <a:spcPct val="90000"/>
              </a:lnSpc>
              <a:buNone/>
            </a:pPr>
            <a:r>
              <a:rPr lang="en-US" sz="1700" dirty="0"/>
              <a:t>14. Customs Clearance: 2 days </a:t>
            </a:r>
          </a:p>
          <a:p>
            <a:pPr marL="0" indent="0">
              <a:lnSpc>
                <a:spcPct val="90000"/>
              </a:lnSpc>
              <a:buNone/>
            </a:pPr>
            <a:r>
              <a:rPr lang="en-US" sz="1700" dirty="0"/>
              <a:t>15. Domestic Transport: 1 day</a:t>
            </a:r>
          </a:p>
          <a:p>
            <a:pPr marL="0" indent="0">
              <a:lnSpc>
                <a:spcPct val="90000"/>
              </a:lnSpc>
              <a:buNone/>
            </a:pPr>
            <a:endParaRPr lang="en-US" sz="1700" dirty="0"/>
          </a:p>
          <a:p>
            <a:pPr marL="0" indent="0">
              <a:lnSpc>
                <a:spcPct val="90000"/>
              </a:lnSpc>
              <a:buNone/>
            </a:pPr>
            <a:r>
              <a:rPr lang="en-US" sz="1700" dirty="0"/>
              <a:t> Total Time (including samples &amp; production): 106 days</a:t>
            </a:r>
          </a:p>
        </p:txBody>
      </p:sp>
    </p:spTree>
    <p:extLst>
      <p:ext uri="{BB962C8B-B14F-4D97-AF65-F5344CB8AC3E}">
        <p14:creationId xmlns:p14="http://schemas.microsoft.com/office/powerpoint/2010/main" val="23385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lnSpc>
                <a:spcPct val="90000"/>
              </a:lnSpc>
            </a:pPr>
            <a:r>
              <a:rPr lang="en-US" sz="2700">
                <a:solidFill>
                  <a:srgbClr val="FFFFFF"/>
                </a:solidFill>
              </a:rPr>
              <a:t>Cost Breakdown for Semiconductor Wafers Transportation</a:t>
            </a:r>
          </a:p>
        </p:txBody>
      </p:sp>
      <p:sp>
        <p:nvSpPr>
          <p:cNvPr id="27" name="Content Placeholder 2"/>
          <p:cNvSpPr>
            <a:spLocks noGrp="1"/>
          </p:cNvSpPr>
          <p:nvPr>
            <p:ph idx="1"/>
          </p:nvPr>
        </p:nvSpPr>
        <p:spPr>
          <a:xfrm>
            <a:off x="3607694" y="649480"/>
            <a:ext cx="4916510" cy="5546047"/>
          </a:xfrm>
        </p:spPr>
        <p:txBody>
          <a:bodyPr anchor="ctr">
            <a:normAutofit/>
          </a:bodyPr>
          <a:lstStyle/>
          <a:p>
            <a:pPr marL="0" indent="0">
              <a:buNone/>
            </a:pPr>
            <a:r>
              <a:rPr sz="2000" b="1" dirty="0"/>
              <a:t>Sample Outsourcing Costs (Imaginary Values):</a:t>
            </a:r>
            <a:endParaRPr lang="en-IN" sz="2000" b="1" dirty="0"/>
          </a:p>
          <a:p>
            <a:pPr marL="0" indent="0">
              <a:buNone/>
            </a:pPr>
            <a:endParaRPr sz="2000" b="1" dirty="0"/>
          </a:p>
          <a:p>
            <a:r>
              <a:rPr sz="2000" dirty="0"/>
              <a:t>- Item Price (500 units): $100,000</a:t>
            </a:r>
          </a:p>
          <a:p>
            <a:r>
              <a:rPr sz="2000" dirty="0"/>
              <a:t>- Palletization: $50/pallet = $500</a:t>
            </a:r>
          </a:p>
          <a:p>
            <a:r>
              <a:rPr sz="2000" dirty="0"/>
              <a:t>- Air Freight (Port-to-Port): $2,500</a:t>
            </a:r>
          </a:p>
          <a:p>
            <a:r>
              <a:rPr sz="2000" dirty="0"/>
              <a:t>- Air Surcharge: $300</a:t>
            </a:r>
          </a:p>
          <a:p>
            <a:r>
              <a:rPr sz="2000" dirty="0"/>
              <a:t>- Certificate of Origin: $100</a:t>
            </a:r>
          </a:p>
          <a:p>
            <a:r>
              <a:rPr sz="2000" dirty="0"/>
              <a:t>- Insurance: $500</a:t>
            </a:r>
          </a:p>
          <a:p>
            <a:r>
              <a:rPr sz="2000" dirty="0"/>
              <a:t>- Customs Duty (5%): $5,000</a:t>
            </a:r>
          </a:p>
          <a:p>
            <a:r>
              <a:rPr sz="2000" dirty="0"/>
              <a:t>- Import VAT (15%): $15,750</a:t>
            </a:r>
          </a:p>
          <a:p>
            <a:r>
              <a:rPr sz="2000" dirty="0"/>
              <a:t>- Final Delivery: $1,500</a:t>
            </a:r>
          </a:p>
          <a:p>
            <a:r>
              <a:rPr sz="2000" dirty="0"/>
              <a:t>- Total Estimated Costs: $126,420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Key Criteria for Plant Location Decision</a:t>
            </a:r>
          </a:p>
        </p:txBody>
      </p:sp>
      <p:sp>
        <p:nvSpPr>
          <p:cNvPr id="3" name="Content Placeholder 2"/>
          <p:cNvSpPr>
            <a:spLocks noGrp="1"/>
          </p:cNvSpPr>
          <p:nvPr>
            <p:ph idx="1"/>
          </p:nvPr>
        </p:nvSpPr>
        <p:spPr>
          <a:xfrm>
            <a:off x="821803" y="2318197"/>
            <a:ext cx="7628859" cy="3683358"/>
          </a:xfrm>
        </p:spPr>
        <p:txBody>
          <a:bodyPr anchor="ctr">
            <a:noAutofit/>
          </a:bodyPr>
          <a:lstStyle/>
          <a:p>
            <a:pPr marL="0" indent="0">
              <a:buNone/>
            </a:pPr>
            <a:r>
              <a:rPr lang="en-US" sz="2400" dirty="0"/>
              <a:t>1. Operational Costs (Profitability) – </a:t>
            </a:r>
            <a:r>
              <a:rPr lang="en-US" sz="2400" b="1" dirty="0"/>
              <a:t>20%</a:t>
            </a:r>
          </a:p>
          <a:p>
            <a:pPr marL="0" indent="0">
              <a:buNone/>
            </a:pPr>
            <a:r>
              <a:rPr lang="en-US" sz="2400" dirty="0"/>
              <a:t>2. Infrastructure and Logistics (Efficiency) – </a:t>
            </a:r>
            <a:r>
              <a:rPr lang="en-US" sz="2400" b="1" dirty="0"/>
              <a:t>15%</a:t>
            </a:r>
          </a:p>
          <a:p>
            <a:pPr marL="0" indent="0">
              <a:buNone/>
            </a:pPr>
            <a:r>
              <a:rPr lang="en-US" sz="2400" dirty="0"/>
              <a:t>3. Government Incentives (Leverage) – </a:t>
            </a:r>
            <a:r>
              <a:rPr lang="en-US" sz="2400" b="1" dirty="0"/>
              <a:t>15%</a:t>
            </a:r>
          </a:p>
          <a:p>
            <a:pPr marL="0" indent="0">
              <a:buNone/>
            </a:pPr>
            <a:r>
              <a:rPr lang="en-US" sz="2400" dirty="0"/>
              <a:t>4. Market Access (ROE) – </a:t>
            </a:r>
            <a:r>
              <a:rPr lang="en-US" sz="2400" b="1" dirty="0"/>
              <a:t>15%</a:t>
            </a:r>
          </a:p>
          <a:p>
            <a:pPr marL="0" indent="0">
              <a:buNone/>
            </a:pPr>
            <a:r>
              <a:rPr lang="en-US" sz="2400" dirty="0"/>
              <a:t>5. Political and Economic Stability – </a:t>
            </a:r>
            <a:r>
              <a:rPr lang="en-US" sz="2400" b="1" dirty="0"/>
              <a:t>10%</a:t>
            </a:r>
          </a:p>
          <a:p>
            <a:pPr marL="0" indent="0">
              <a:buNone/>
            </a:pPr>
            <a:r>
              <a:rPr lang="en-US" sz="2400" dirty="0"/>
              <a:t>6. Labor Availability and Costs – </a:t>
            </a:r>
            <a:r>
              <a:rPr lang="en-US" sz="2400" b="1" dirty="0"/>
              <a:t>10%</a:t>
            </a:r>
          </a:p>
          <a:p>
            <a:pPr marL="0" indent="0">
              <a:buNone/>
            </a:pPr>
            <a:r>
              <a:rPr lang="en-US" sz="2400" dirty="0"/>
              <a:t>7. Logistics and Transportation – </a:t>
            </a:r>
            <a:r>
              <a:rPr lang="en-US" sz="2400" b="1" dirty="0"/>
              <a:t>15%</a:t>
            </a:r>
          </a:p>
          <a:p>
            <a:pPr marL="0" indent="0">
              <a:buNone/>
            </a:pPr>
            <a:endParaRPr lang="en-US" sz="2400" dirty="0"/>
          </a:p>
          <a:p>
            <a:pPr marL="0" indent="0">
              <a:buNone/>
            </a:pPr>
            <a:r>
              <a:rPr lang="en-US" sz="2400" b="1" dirty="0"/>
              <a:t>Rationale: </a:t>
            </a:r>
            <a:r>
              <a:rPr lang="en-US" sz="2400" dirty="0"/>
              <a:t>Balancing Intel's profitability and operational efficiency.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vert="horz" lIns="91440" tIns="45720" rIns="91440" bIns="45720" rtlCol="0" anchor="ctr">
            <a:normAutofit/>
          </a:bodyPr>
          <a:lstStyle/>
          <a:p>
            <a:pPr algn="l" defTabSz="914400">
              <a:lnSpc>
                <a:spcPct val="90000"/>
              </a:lnSpc>
            </a:pPr>
            <a:r>
              <a:rPr lang="en-US" sz="2800" kern="1200">
                <a:solidFill>
                  <a:srgbClr val="FFFFFF"/>
                </a:solidFill>
                <a:latin typeface="+mj-lt"/>
                <a:ea typeface="+mj-ea"/>
                <a:cs typeface="+mj-cs"/>
              </a:rPr>
              <a:t>Decision Matrix for Location Selection</a:t>
            </a:r>
          </a:p>
        </p:txBody>
      </p:sp>
      <p:pic>
        <p:nvPicPr>
          <p:cNvPr id="7" name="Content Placeholder 6" descr="A table with numbers and text&#10;&#10;Description automatically generated with medium confidence">
            <a:extLst>
              <a:ext uri="{FF2B5EF4-FFF2-40B4-BE49-F238E27FC236}">
                <a16:creationId xmlns:a16="http://schemas.microsoft.com/office/drawing/2014/main" id="{120EF4F6-7ACC-0211-DECA-088B5F368FC9}"/>
              </a:ext>
            </a:extLst>
          </p:cNvPr>
          <p:cNvPicPr>
            <a:picLocks noGrp="1" noChangeAspect="1"/>
          </p:cNvPicPr>
          <p:nvPr>
            <p:ph idx="1"/>
          </p:nvPr>
        </p:nvPicPr>
        <p:blipFill>
          <a:blip r:embed="rId2"/>
          <a:stretch>
            <a:fillRect/>
          </a:stretch>
        </p:blipFill>
        <p:spPr>
          <a:xfrm>
            <a:off x="2914650" y="1822320"/>
            <a:ext cx="6000412" cy="40052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Recommended Location</a:t>
            </a:r>
            <a:endParaRPr lang="en-IN" sz="3500" dirty="0">
              <a:solidFill>
                <a:srgbClr val="FFFFFF"/>
              </a:solidFill>
            </a:endParaRPr>
          </a:p>
        </p:txBody>
      </p:sp>
      <p:graphicFrame>
        <p:nvGraphicFramePr>
          <p:cNvPr id="5" name="Content Placeholder 2">
            <a:extLst>
              <a:ext uri="{FF2B5EF4-FFF2-40B4-BE49-F238E27FC236}">
                <a16:creationId xmlns:a16="http://schemas.microsoft.com/office/drawing/2014/main" id="{207F5E21-9A67-3724-2955-3690E5886169}"/>
              </a:ext>
            </a:extLst>
          </p:cNvPr>
          <p:cNvGraphicFramePr>
            <a:graphicFrameLocks noGrp="1"/>
          </p:cNvGraphicFramePr>
          <p:nvPr>
            <p:ph idx="1"/>
            <p:extLst>
              <p:ext uri="{D42A27DB-BD31-4B8C-83A1-F6EECF244321}">
                <p14:modId xmlns:p14="http://schemas.microsoft.com/office/powerpoint/2010/main" val="123540082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6"/>
            <a:ext cx="2401025" cy="2501980"/>
          </a:xfrm>
        </p:spPr>
        <p:txBody>
          <a:bodyPr anchor="b">
            <a:normAutofit/>
          </a:bodyPr>
          <a:lstStyle/>
          <a:p>
            <a:pPr algn="r"/>
            <a:r>
              <a:rPr lang="en-IN" sz="3500" dirty="0">
                <a:solidFill>
                  <a:srgbClr val="FFFFFF"/>
                </a:solidFill>
              </a:rPr>
              <a:t>Summary and Conclusion</a:t>
            </a:r>
          </a:p>
        </p:txBody>
      </p:sp>
      <p:sp>
        <p:nvSpPr>
          <p:cNvPr id="3" name="Content Placeholder 2"/>
          <p:cNvSpPr>
            <a:spLocks noGrp="1"/>
          </p:cNvSpPr>
          <p:nvPr>
            <p:ph idx="1"/>
          </p:nvPr>
        </p:nvSpPr>
        <p:spPr>
          <a:xfrm>
            <a:off x="3607694" y="649481"/>
            <a:ext cx="4781926" cy="3324872"/>
          </a:xfrm>
        </p:spPr>
        <p:txBody>
          <a:bodyPr anchor="ctr">
            <a:normAutofit/>
          </a:bodyPr>
          <a:lstStyle/>
          <a:p>
            <a:r>
              <a:rPr lang="en-US" sz="1400" dirty="0"/>
              <a:t>Intel’s financial ratios and transportation cost analysis support choosing China (Dalian).</a:t>
            </a:r>
          </a:p>
          <a:p>
            <a:pPr marL="0" indent="0">
              <a:buNone/>
            </a:pPr>
            <a:endParaRPr lang="en-US" sz="1400" dirty="0"/>
          </a:p>
          <a:p>
            <a:r>
              <a:rPr lang="en-US" sz="1400" dirty="0"/>
              <a:t>The decision matrix indicates that Dalian combines cost-efficiency, logistics, and market access.</a:t>
            </a:r>
          </a:p>
          <a:p>
            <a:pPr marL="0" indent="0">
              <a:buNone/>
            </a:pPr>
            <a:endParaRPr lang="en-US" sz="1400" dirty="0"/>
          </a:p>
          <a:p>
            <a:r>
              <a:rPr lang="en-US" sz="1400" dirty="0"/>
              <a:t> This location will support Intel's growth and supply chain optimization for semiconductor wafers.</a:t>
            </a:r>
          </a:p>
          <a:p>
            <a:pPr marL="0" indent="0" algn="r">
              <a:buNone/>
            </a:pPr>
            <a:endParaRPr lang="en-US" sz="1600" dirty="0"/>
          </a:p>
          <a:p>
            <a:pPr marL="0" indent="0" algn="r">
              <a:buNone/>
            </a:pPr>
            <a:r>
              <a:rPr lang="en-US" sz="1600" dirty="0"/>
              <a:t>Thank you</a:t>
            </a:r>
          </a:p>
          <a:p>
            <a:pPr marL="0" indent="0" algn="ctr">
              <a:buNone/>
            </a:pPr>
            <a:r>
              <a:rPr lang="en-US" sz="1600" i="1" dirty="0">
                <a:latin typeface="72 Black" panose="020B0A04030603020204" pitchFamily="34" charset="0"/>
                <a:cs typeface="72 Black" panose="020B0A04030603020204" pitchFamily="34" charset="0"/>
              </a:rPr>
              <a:t> Ready for Q&amp;A</a:t>
            </a:r>
            <a:r>
              <a:rPr lang="en-US" sz="1600" dirty="0"/>
              <a:t>!</a:t>
            </a:r>
          </a:p>
        </p:txBody>
      </p:sp>
      <p:sp>
        <p:nvSpPr>
          <p:cNvPr id="4" name="TextBox 3">
            <a:extLst>
              <a:ext uri="{FF2B5EF4-FFF2-40B4-BE49-F238E27FC236}">
                <a16:creationId xmlns:a16="http://schemas.microsoft.com/office/drawing/2014/main" id="{ECC1F07E-A039-9C63-249F-6B1CBBFEDCD2}"/>
              </a:ext>
            </a:extLst>
          </p:cNvPr>
          <p:cNvSpPr txBox="1"/>
          <p:nvPr/>
        </p:nvSpPr>
        <p:spPr>
          <a:xfrm>
            <a:off x="3607694" y="3974352"/>
            <a:ext cx="5399146" cy="1477328"/>
          </a:xfrm>
          <a:prstGeom prst="rect">
            <a:avLst/>
          </a:prstGeom>
          <a:noFill/>
        </p:spPr>
        <p:txBody>
          <a:bodyPr wrap="square" rtlCol="0">
            <a:spAutoFit/>
          </a:bodyPr>
          <a:lstStyle/>
          <a:p>
            <a:r>
              <a:rPr lang="en-US" dirty="0"/>
              <a:t>Interesting Caveat and Reflection</a:t>
            </a:r>
          </a:p>
          <a:p>
            <a:endParaRPr lang="en-US" dirty="0"/>
          </a:p>
          <a:p>
            <a:endParaRPr lang="en-US" dirty="0"/>
          </a:p>
          <a:p>
            <a:endParaRPr lang="en-US" dirty="0"/>
          </a:p>
          <a:p>
            <a:endParaRPr lang="en-US" dirty="0"/>
          </a:p>
        </p:txBody>
      </p:sp>
      <p:pic>
        <p:nvPicPr>
          <p:cNvPr id="5" name="Picture 4" descr="A graph on a screen&#10;&#10;Description automatically generated">
            <a:extLst>
              <a:ext uri="{FF2B5EF4-FFF2-40B4-BE49-F238E27FC236}">
                <a16:creationId xmlns:a16="http://schemas.microsoft.com/office/drawing/2014/main" id="{8BC56035-B02B-9092-FD72-84B20346622F}"/>
              </a:ext>
            </a:extLst>
          </p:cNvPr>
          <p:cNvPicPr>
            <a:picLocks noChangeAspect="1"/>
          </p:cNvPicPr>
          <p:nvPr/>
        </p:nvPicPr>
        <p:blipFill>
          <a:blip r:embed="rId3"/>
          <a:stretch>
            <a:fillRect/>
          </a:stretch>
        </p:blipFill>
        <p:spPr>
          <a:xfrm>
            <a:off x="33751" y="4550810"/>
            <a:ext cx="2907846" cy="1660791"/>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AA3C056-5174-17D2-4335-992DBFCD1661}"/>
              </a:ext>
            </a:extLst>
          </p:cNvPr>
          <p:cNvPicPr>
            <a:picLocks noChangeAspect="1"/>
          </p:cNvPicPr>
          <p:nvPr/>
        </p:nvPicPr>
        <p:blipFill>
          <a:blip r:embed="rId4"/>
          <a:stretch>
            <a:fillRect/>
          </a:stretch>
        </p:blipFill>
        <p:spPr>
          <a:xfrm>
            <a:off x="5678742" y="4583770"/>
            <a:ext cx="3041719" cy="1707848"/>
          </a:xfrm>
          <a:prstGeom prst="rect">
            <a:avLst/>
          </a:prstGeom>
        </p:spPr>
      </p:pic>
      <p:pic>
        <p:nvPicPr>
          <p:cNvPr id="7" name="Picture 6" descr="A graph of a stock market&#10;&#10;Description automatically generated">
            <a:extLst>
              <a:ext uri="{FF2B5EF4-FFF2-40B4-BE49-F238E27FC236}">
                <a16:creationId xmlns:a16="http://schemas.microsoft.com/office/drawing/2014/main" id="{85AF262F-9FE2-6635-12FA-039E05784D1E}"/>
              </a:ext>
            </a:extLst>
          </p:cNvPr>
          <p:cNvPicPr>
            <a:picLocks noChangeAspect="1"/>
          </p:cNvPicPr>
          <p:nvPr/>
        </p:nvPicPr>
        <p:blipFill>
          <a:blip r:embed="rId5"/>
          <a:stretch>
            <a:fillRect/>
          </a:stretch>
        </p:blipFill>
        <p:spPr>
          <a:xfrm>
            <a:off x="2878586" y="4550816"/>
            <a:ext cx="2814922" cy="17508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Introduction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2400" dirty="0"/>
              <a:t>Intel is evaluating several potential locations for its next assembly and test (AT) plant for semiconductor wafers.</a:t>
            </a:r>
          </a:p>
          <a:p>
            <a:r>
              <a:rPr lang="en-US" sz="2400" dirty="0"/>
              <a:t>Key decision criteria include operational costs, logistics efficiency, government incentives, market access, and labor availability.</a:t>
            </a:r>
          </a:p>
          <a:p>
            <a:r>
              <a:rPr lang="en-US" sz="2400" dirty="0"/>
              <a:t>This presentation explores financial performance, supply chain transportation costs, and a decision matrix to assess the optimal 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000">
                <a:solidFill>
                  <a:srgbClr val="FFFFFF"/>
                </a:solidFill>
              </a:rPr>
              <a:t>Financial Terminologies</a:t>
            </a:r>
          </a:p>
        </p:txBody>
      </p:sp>
      <p:sp>
        <p:nvSpPr>
          <p:cNvPr id="3" name="Content Placeholder 2"/>
          <p:cNvSpPr>
            <a:spLocks noGrp="1"/>
          </p:cNvSpPr>
          <p:nvPr>
            <p:ph idx="1"/>
          </p:nvPr>
        </p:nvSpPr>
        <p:spPr>
          <a:xfrm>
            <a:off x="3607694" y="649480"/>
            <a:ext cx="4916510" cy="5546047"/>
          </a:xfrm>
        </p:spPr>
        <p:txBody>
          <a:bodyPr anchor="ctr">
            <a:normAutofit/>
          </a:bodyPr>
          <a:lstStyle/>
          <a:p>
            <a:pPr marL="0" indent="0">
              <a:buNone/>
            </a:pPr>
            <a:r>
              <a:rPr lang="en-US" sz="1700" dirty="0" err="1"/>
              <a:t>Dupoint</a:t>
            </a:r>
            <a:r>
              <a:rPr lang="en-US" sz="1700" dirty="0"/>
              <a:t> Framework has three components to measure the efficacy of ROE (Return of Equity):</a:t>
            </a:r>
          </a:p>
          <a:p>
            <a:pPr marL="514350" indent="-514350">
              <a:buAutoNum type="alphaLcParenR"/>
            </a:pPr>
            <a:r>
              <a:rPr lang="en-US" sz="1700" dirty="0"/>
              <a:t>Profitability = Net income/ Sales (Profit Margin)</a:t>
            </a:r>
          </a:p>
          <a:p>
            <a:pPr marL="514350" indent="-514350">
              <a:buAutoNum type="alphaLcParenR"/>
            </a:pPr>
            <a:r>
              <a:rPr lang="en-US" sz="1700" dirty="0"/>
              <a:t>Efficiency = Total sales / Total Assets (Asset Turnover) </a:t>
            </a:r>
          </a:p>
          <a:p>
            <a:pPr marL="514350" indent="-514350">
              <a:buAutoNum type="alphaLcParenR"/>
            </a:pPr>
            <a:r>
              <a:rPr lang="en-US" sz="1700" dirty="0"/>
              <a:t>Leverage ratio = Total </a:t>
            </a:r>
            <a:r>
              <a:rPr lang="en-US" sz="1700" dirty="0" err="1"/>
              <a:t>Assests</a:t>
            </a:r>
            <a:r>
              <a:rPr lang="en-US" sz="1700" dirty="0"/>
              <a:t> / Stockholder’s equity.  (Equity Multiplier)</a:t>
            </a:r>
          </a:p>
          <a:p>
            <a:pPr marL="0" indent="0">
              <a:buNone/>
            </a:pPr>
            <a:r>
              <a:rPr lang="en-US" sz="1700" dirty="0">
                <a:highlight>
                  <a:srgbClr val="FFFF00"/>
                </a:highlight>
              </a:rPr>
              <a:t>ROE =  Net Income / Equity</a:t>
            </a:r>
          </a:p>
          <a:p>
            <a:pPr marL="0" indent="0">
              <a:buNone/>
            </a:pPr>
            <a:r>
              <a:rPr lang="en-US" sz="1700" dirty="0"/>
              <a:t>ROE = Profitability x Efficiency x Leverage</a:t>
            </a:r>
          </a:p>
          <a:p>
            <a:pPr marL="0" indent="0">
              <a:buNone/>
            </a:pPr>
            <a:endParaRPr lang="en-US" sz="1700" dirty="0"/>
          </a:p>
        </p:txBody>
      </p:sp>
    </p:spTree>
    <p:extLst>
      <p:ext uri="{BB962C8B-B14F-4D97-AF65-F5344CB8AC3E}">
        <p14:creationId xmlns:p14="http://schemas.microsoft.com/office/powerpoint/2010/main" val="368993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Financial Statement</a:t>
            </a:r>
          </a:p>
        </p:txBody>
      </p:sp>
      <p:pic>
        <p:nvPicPr>
          <p:cNvPr id="7" name="Content Placeholder 6" descr="A table with numbers and text&#10;&#10;Description automatically generated">
            <a:extLst>
              <a:ext uri="{FF2B5EF4-FFF2-40B4-BE49-F238E27FC236}">
                <a16:creationId xmlns:a16="http://schemas.microsoft.com/office/drawing/2014/main" id="{B70C4697-3B42-4D90-7A6B-90B399B1E8DC}"/>
              </a:ext>
            </a:extLst>
          </p:cNvPr>
          <p:cNvPicPr>
            <a:picLocks noGrp="1" noChangeAspect="1"/>
          </p:cNvPicPr>
          <p:nvPr>
            <p:ph idx="1"/>
          </p:nvPr>
        </p:nvPicPr>
        <p:blipFill>
          <a:blip r:embed="rId2"/>
          <a:stretch>
            <a:fillRect/>
          </a:stretch>
        </p:blipFill>
        <p:spPr>
          <a:xfrm>
            <a:off x="3028952" y="468865"/>
            <a:ext cx="6113444" cy="5919840"/>
          </a:xfrm>
          <a:prstGeom prst="rect">
            <a:avLst/>
          </a:prstGeom>
        </p:spPr>
      </p:pic>
    </p:spTree>
    <p:extLst>
      <p:ext uri="{BB962C8B-B14F-4D97-AF65-F5344CB8AC3E}">
        <p14:creationId xmlns:p14="http://schemas.microsoft.com/office/powerpoint/2010/main" val="179559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Financial Overview</a:t>
            </a:r>
          </a:p>
        </p:txBody>
      </p:sp>
      <p:sp>
        <p:nvSpPr>
          <p:cNvPr id="4" name="Content Placeholder 3">
            <a:extLst>
              <a:ext uri="{FF2B5EF4-FFF2-40B4-BE49-F238E27FC236}">
                <a16:creationId xmlns:a16="http://schemas.microsoft.com/office/drawing/2014/main" id="{08DAB0F0-8B6A-1983-019C-93524368726F}"/>
              </a:ext>
            </a:extLst>
          </p:cNvPr>
          <p:cNvSpPr>
            <a:spLocks noGrp="1"/>
          </p:cNvSpPr>
          <p:nvPr>
            <p:ph idx="1"/>
          </p:nvPr>
        </p:nvSpPr>
        <p:spPr>
          <a:xfrm>
            <a:off x="3229052" y="1076325"/>
            <a:ext cx="5457748" cy="4762687"/>
          </a:xfrm>
        </p:spPr>
        <p:txBody>
          <a:bodyPr>
            <a:normAutofit fontScale="47500" lnSpcReduction="20000"/>
          </a:bodyPr>
          <a:lstStyle/>
          <a:p>
            <a:pPr marL="0" indent="0">
              <a:buNone/>
            </a:pPr>
            <a:r>
              <a:rPr lang="en-IN" dirty="0"/>
              <a:t>Competitor: AMD</a:t>
            </a:r>
          </a:p>
          <a:p>
            <a:pPr marL="0" indent="0">
              <a:buNone/>
            </a:pPr>
            <a:endParaRPr lang="en-IN" b="1" dirty="0"/>
          </a:p>
          <a:p>
            <a:pPr marL="0" indent="0">
              <a:buNone/>
            </a:pPr>
            <a:r>
              <a:rPr lang="en-IN" b="1" dirty="0"/>
              <a:t>Financial Overview (2000-2005)</a:t>
            </a:r>
          </a:p>
          <a:p>
            <a:pPr marL="0" indent="0">
              <a:buNone/>
            </a:pPr>
            <a:endParaRPr lang="en-IN" dirty="0"/>
          </a:p>
          <a:p>
            <a:pPr marL="0" indent="0">
              <a:buNone/>
            </a:pPr>
            <a:r>
              <a:rPr lang="en-US" b="1" dirty="0"/>
              <a:t>Key Metrics for Intel:</a:t>
            </a:r>
          </a:p>
          <a:p>
            <a:pPr marL="0" indent="0">
              <a:buNone/>
            </a:pPr>
            <a:r>
              <a:rPr lang="en-US" dirty="0"/>
              <a:t>Sales:             $33.7B (2000) → $36.7B (2005)</a:t>
            </a:r>
          </a:p>
          <a:p>
            <a:pPr marL="0" indent="0">
              <a:buNone/>
            </a:pPr>
            <a:r>
              <a:rPr lang="en-US" dirty="0"/>
              <a:t>Net Income: $10.5B (2000) → $8.2B (2005)</a:t>
            </a:r>
          </a:p>
          <a:p>
            <a:pPr marL="0" indent="0">
              <a:buNone/>
            </a:pPr>
            <a:r>
              <a:rPr lang="en-US" dirty="0"/>
              <a:t>Total Assets: $47.9B (2000) → $46.5B (2005)</a:t>
            </a:r>
          </a:p>
          <a:p>
            <a:pPr marL="0" indent="0">
              <a:buNone/>
            </a:pPr>
            <a:endParaRPr lang="en-US" dirty="0"/>
          </a:p>
          <a:p>
            <a:pPr marL="0" indent="0">
              <a:buNone/>
            </a:pPr>
            <a:r>
              <a:rPr lang="en-US" b="1" dirty="0"/>
              <a:t>Trend: Profitability dipped in 2001 but recovered steadily by 2005.</a:t>
            </a:r>
          </a:p>
          <a:p>
            <a:endParaRPr lang="en-US" dirty="0"/>
          </a:p>
          <a:p>
            <a:pPr marL="0" indent="0">
              <a:buNone/>
            </a:pPr>
            <a:r>
              <a:rPr lang="en-US" b="1" dirty="0"/>
              <a:t>Key Financial Ratios Over Time:</a:t>
            </a:r>
          </a:p>
          <a:p>
            <a:pPr marL="0" indent="0">
              <a:buNone/>
            </a:pPr>
            <a:endParaRPr lang="en-US" b="1" dirty="0"/>
          </a:p>
          <a:p>
            <a:pPr marL="0" indent="0">
              <a:buNone/>
            </a:pPr>
            <a:r>
              <a:rPr lang="en-US" dirty="0"/>
              <a:t>Profitability:                      </a:t>
            </a:r>
            <a:r>
              <a:rPr lang="en-US" b="1" dirty="0"/>
              <a:t>2000</a:t>
            </a:r>
            <a:r>
              <a:rPr lang="en-US" dirty="0"/>
              <a:t>: 31.2%, </a:t>
            </a:r>
            <a:r>
              <a:rPr lang="en-US" b="1" dirty="0"/>
              <a:t>2001</a:t>
            </a:r>
            <a:r>
              <a:rPr lang="en-US" dirty="0"/>
              <a:t>: 4.9%, </a:t>
            </a:r>
            <a:r>
              <a:rPr lang="en-US" b="1" dirty="0"/>
              <a:t>2002</a:t>
            </a:r>
            <a:r>
              <a:rPr lang="en-US" dirty="0"/>
              <a:t>: 11.6%, </a:t>
            </a:r>
            <a:r>
              <a:rPr lang="en-US" b="1" dirty="0"/>
              <a:t>2005</a:t>
            </a:r>
            <a:r>
              <a:rPr lang="en-US" dirty="0"/>
              <a:t>: 22.4%</a:t>
            </a:r>
          </a:p>
          <a:p>
            <a:pPr marL="0" indent="0">
              <a:buNone/>
            </a:pPr>
            <a:r>
              <a:rPr lang="en-US" dirty="0"/>
              <a:t>Efficiency:                          </a:t>
            </a:r>
            <a:r>
              <a:rPr lang="en-US" b="1" dirty="0"/>
              <a:t>2000</a:t>
            </a:r>
            <a:r>
              <a:rPr lang="en-US" dirty="0"/>
              <a:t>: 0.70, </a:t>
            </a:r>
            <a:r>
              <a:rPr lang="en-US" b="1" dirty="0"/>
              <a:t>2001</a:t>
            </a:r>
            <a:r>
              <a:rPr lang="en-US" dirty="0"/>
              <a:t>: 0.60, </a:t>
            </a:r>
            <a:r>
              <a:rPr lang="en-US" b="1" dirty="0"/>
              <a:t>2005</a:t>
            </a:r>
            <a:r>
              <a:rPr lang="en-US" dirty="0"/>
              <a:t>: 0.79</a:t>
            </a:r>
          </a:p>
          <a:p>
            <a:pPr marL="0" indent="0">
              <a:buNone/>
            </a:pPr>
            <a:r>
              <a:rPr lang="en-US" dirty="0"/>
              <a:t>Leverage:                           </a:t>
            </a:r>
            <a:r>
              <a:rPr lang="en-US" b="1" dirty="0"/>
              <a:t>2000</a:t>
            </a:r>
            <a:r>
              <a:rPr lang="en-US" dirty="0"/>
              <a:t>: 1.28, </a:t>
            </a:r>
            <a:r>
              <a:rPr lang="en-US" b="1" dirty="0"/>
              <a:t>2001</a:t>
            </a:r>
            <a:r>
              <a:rPr lang="en-US" dirty="0"/>
              <a:t>: 1.24, </a:t>
            </a:r>
            <a:r>
              <a:rPr lang="en-US" b="1" dirty="0"/>
              <a:t>2005</a:t>
            </a:r>
            <a:r>
              <a:rPr lang="en-US" dirty="0"/>
              <a:t>: 1.24</a:t>
            </a:r>
          </a:p>
          <a:p>
            <a:pPr marL="0" indent="0">
              <a:buNone/>
            </a:pPr>
            <a:r>
              <a:rPr lang="en-US" dirty="0"/>
              <a:t>Return on Equity(ROE):   </a:t>
            </a:r>
            <a:r>
              <a:rPr lang="en-US" b="1" dirty="0"/>
              <a:t>2000</a:t>
            </a:r>
            <a:r>
              <a:rPr lang="en-US" dirty="0"/>
              <a:t>: 28.2%, </a:t>
            </a:r>
            <a:r>
              <a:rPr lang="en-US" b="1" dirty="0"/>
              <a:t>2001</a:t>
            </a:r>
            <a:r>
              <a:rPr lang="en-US" dirty="0"/>
              <a:t>: 3.6%, </a:t>
            </a:r>
            <a:r>
              <a:rPr lang="en-US" b="1" dirty="0"/>
              <a:t>2005</a:t>
            </a:r>
            <a:r>
              <a:rPr lang="en-US" dirty="0"/>
              <a:t>: 21.9%</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0139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Financial Overview</a:t>
            </a:r>
          </a:p>
        </p:txBody>
      </p:sp>
      <p:sp>
        <p:nvSpPr>
          <p:cNvPr id="4" name="Content Placeholder 3">
            <a:extLst>
              <a:ext uri="{FF2B5EF4-FFF2-40B4-BE49-F238E27FC236}">
                <a16:creationId xmlns:a16="http://schemas.microsoft.com/office/drawing/2014/main" id="{08DAB0F0-8B6A-1983-019C-93524368726F}"/>
              </a:ext>
            </a:extLst>
          </p:cNvPr>
          <p:cNvSpPr>
            <a:spLocks noGrp="1"/>
          </p:cNvSpPr>
          <p:nvPr>
            <p:ph idx="1"/>
          </p:nvPr>
        </p:nvSpPr>
        <p:spPr>
          <a:xfrm>
            <a:off x="3229052" y="1076325"/>
            <a:ext cx="5457748" cy="4762687"/>
          </a:xfrm>
        </p:spPr>
        <p:txBody>
          <a:bodyPr>
            <a:normAutofit fontScale="47500" lnSpcReduction="20000"/>
          </a:bodyPr>
          <a:lstStyle/>
          <a:p>
            <a:pPr marL="0" indent="0">
              <a:buNone/>
            </a:pPr>
            <a:r>
              <a:rPr lang="en-IN" dirty="0"/>
              <a:t>Competitor: AMD</a:t>
            </a:r>
          </a:p>
          <a:p>
            <a:pPr marL="0" indent="0">
              <a:buNone/>
            </a:pPr>
            <a:endParaRPr lang="en-IN" b="1" dirty="0"/>
          </a:p>
          <a:p>
            <a:pPr marL="0" indent="0">
              <a:buNone/>
            </a:pPr>
            <a:r>
              <a:rPr lang="en-IN" b="1" dirty="0"/>
              <a:t>Financial Overview (2000-2005)</a:t>
            </a:r>
          </a:p>
          <a:p>
            <a:pPr marL="0" indent="0">
              <a:buNone/>
            </a:pPr>
            <a:endParaRPr lang="en-IN" dirty="0"/>
          </a:p>
          <a:p>
            <a:pPr marL="0" indent="0">
              <a:buNone/>
            </a:pPr>
            <a:r>
              <a:rPr lang="en-US" b="1" dirty="0"/>
              <a:t>Key Metrics for Intel:</a:t>
            </a:r>
          </a:p>
          <a:p>
            <a:pPr marL="0" indent="0">
              <a:buNone/>
            </a:pPr>
            <a:r>
              <a:rPr lang="en-US" dirty="0"/>
              <a:t>Sales:             $33.7B (2000) → $36.7B (2005)</a:t>
            </a:r>
          </a:p>
          <a:p>
            <a:pPr marL="0" indent="0">
              <a:buNone/>
            </a:pPr>
            <a:r>
              <a:rPr lang="en-US" dirty="0"/>
              <a:t>Net Income: $10.5B (2000) → $8.2B (2005)</a:t>
            </a:r>
          </a:p>
          <a:p>
            <a:pPr marL="0" indent="0">
              <a:buNone/>
            </a:pPr>
            <a:r>
              <a:rPr lang="en-US" dirty="0"/>
              <a:t>Total Assets: $47.9B (2000) → $46.5B (2005)</a:t>
            </a:r>
          </a:p>
          <a:p>
            <a:pPr marL="0" indent="0">
              <a:buNone/>
            </a:pPr>
            <a:endParaRPr lang="en-US" dirty="0"/>
          </a:p>
          <a:p>
            <a:pPr marL="0" indent="0">
              <a:buNone/>
            </a:pPr>
            <a:r>
              <a:rPr lang="en-US" b="1" dirty="0"/>
              <a:t>Trend: Profitability dipped in 2001 but recovered steadily by 2005.</a:t>
            </a:r>
          </a:p>
          <a:p>
            <a:endParaRPr lang="en-US" dirty="0"/>
          </a:p>
          <a:p>
            <a:pPr marL="0" indent="0">
              <a:buNone/>
            </a:pPr>
            <a:r>
              <a:rPr lang="en-US" b="1" dirty="0"/>
              <a:t>Key Financial Ratios Over Time:</a:t>
            </a:r>
          </a:p>
          <a:p>
            <a:pPr marL="0" indent="0">
              <a:buNone/>
            </a:pPr>
            <a:endParaRPr lang="en-US" b="1" dirty="0"/>
          </a:p>
          <a:p>
            <a:pPr marL="0" indent="0">
              <a:buNone/>
            </a:pPr>
            <a:r>
              <a:rPr lang="en-US" dirty="0"/>
              <a:t>Profitability:                      </a:t>
            </a:r>
            <a:r>
              <a:rPr lang="en-US" b="1" dirty="0"/>
              <a:t>2000</a:t>
            </a:r>
            <a:r>
              <a:rPr lang="en-US" dirty="0"/>
              <a:t>: 31.2%, </a:t>
            </a:r>
            <a:r>
              <a:rPr lang="en-US" b="1" dirty="0"/>
              <a:t>2001</a:t>
            </a:r>
            <a:r>
              <a:rPr lang="en-US" dirty="0"/>
              <a:t>: 4.9%, </a:t>
            </a:r>
            <a:r>
              <a:rPr lang="en-US" b="1" dirty="0"/>
              <a:t>2002</a:t>
            </a:r>
            <a:r>
              <a:rPr lang="en-US" dirty="0"/>
              <a:t>: 11.6%, </a:t>
            </a:r>
            <a:r>
              <a:rPr lang="en-US" b="1" dirty="0"/>
              <a:t>2005</a:t>
            </a:r>
            <a:r>
              <a:rPr lang="en-US" dirty="0"/>
              <a:t>: 22.4%</a:t>
            </a:r>
          </a:p>
          <a:p>
            <a:pPr marL="0" indent="0">
              <a:buNone/>
            </a:pPr>
            <a:r>
              <a:rPr lang="en-US" dirty="0"/>
              <a:t>Efficiency:                          </a:t>
            </a:r>
            <a:r>
              <a:rPr lang="en-US" b="1" dirty="0"/>
              <a:t>2000</a:t>
            </a:r>
            <a:r>
              <a:rPr lang="en-US" dirty="0"/>
              <a:t>: 0.70, </a:t>
            </a:r>
            <a:r>
              <a:rPr lang="en-US" b="1" dirty="0"/>
              <a:t>2001</a:t>
            </a:r>
            <a:r>
              <a:rPr lang="en-US" dirty="0"/>
              <a:t>: 0.60, </a:t>
            </a:r>
            <a:r>
              <a:rPr lang="en-US" b="1" dirty="0"/>
              <a:t>2005</a:t>
            </a:r>
            <a:r>
              <a:rPr lang="en-US" dirty="0"/>
              <a:t>: 0.79</a:t>
            </a:r>
          </a:p>
          <a:p>
            <a:pPr marL="0" indent="0">
              <a:buNone/>
            </a:pPr>
            <a:r>
              <a:rPr lang="en-US" dirty="0"/>
              <a:t>Leverage:                           </a:t>
            </a:r>
            <a:r>
              <a:rPr lang="en-US" b="1" dirty="0"/>
              <a:t>2000</a:t>
            </a:r>
            <a:r>
              <a:rPr lang="en-US" dirty="0"/>
              <a:t>: 1.28, </a:t>
            </a:r>
            <a:r>
              <a:rPr lang="en-US" b="1" dirty="0"/>
              <a:t>2001</a:t>
            </a:r>
            <a:r>
              <a:rPr lang="en-US" dirty="0"/>
              <a:t>: 1.24, </a:t>
            </a:r>
            <a:r>
              <a:rPr lang="en-US" b="1" dirty="0"/>
              <a:t>2005</a:t>
            </a:r>
            <a:r>
              <a:rPr lang="en-US" dirty="0"/>
              <a:t>: 1.24</a:t>
            </a:r>
          </a:p>
          <a:p>
            <a:pPr marL="0" indent="0">
              <a:buNone/>
            </a:pPr>
            <a:r>
              <a:rPr lang="en-US" dirty="0"/>
              <a:t>Return on Equity(ROE):   </a:t>
            </a:r>
            <a:r>
              <a:rPr lang="en-US" b="1" dirty="0"/>
              <a:t>2000</a:t>
            </a:r>
            <a:r>
              <a:rPr lang="en-US" dirty="0"/>
              <a:t>: 28.2%, </a:t>
            </a:r>
            <a:r>
              <a:rPr lang="en-US" b="1" dirty="0"/>
              <a:t>2001</a:t>
            </a:r>
            <a:r>
              <a:rPr lang="en-US" dirty="0"/>
              <a:t>: 3.6%, </a:t>
            </a:r>
            <a:r>
              <a:rPr lang="en-US" b="1" dirty="0"/>
              <a:t>2005</a:t>
            </a:r>
            <a:r>
              <a:rPr lang="en-US" dirty="0"/>
              <a:t>: 21.9%</a:t>
            </a:r>
          </a:p>
          <a:p>
            <a:pPr marL="0" indent="0">
              <a:buNone/>
            </a:pPr>
            <a:endParaRPr lang="en-US" dirty="0"/>
          </a:p>
          <a:p>
            <a:pPr marL="0" indent="0">
              <a:buNone/>
            </a:pPr>
            <a:endParaRPr lang="en-IN" dirty="0"/>
          </a:p>
        </p:txBody>
      </p:sp>
      <p:pic>
        <p:nvPicPr>
          <p:cNvPr id="5" name="Picture 4" descr="A graph showing the value of a financial system&#10;&#10;Description automatically generated with medium confidence">
            <a:extLst>
              <a:ext uri="{FF2B5EF4-FFF2-40B4-BE49-F238E27FC236}">
                <a16:creationId xmlns:a16="http://schemas.microsoft.com/office/drawing/2014/main" id="{1735389B-9D7E-ABF6-71E4-C2F45E743236}"/>
              </a:ext>
            </a:extLst>
          </p:cNvPr>
          <p:cNvPicPr>
            <a:picLocks noChangeAspect="1"/>
          </p:cNvPicPr>
          <p:nvPr/>
        </p:nvPicPr>
        <p:blipFill>
          <a:blip r:embed="rId2"/>
          <a:stretch>
            <a:fillRect/>
          </a:stretch>
        </p:blipFill>
        <p:spPr>
          <a:xfrm>
            <a:off x="3030555" y="393406"/>
            <a:ext cx="6065447" cy="6464166"/>
          </a:xfrm>
          <a:prstGeom prst="rect">
            <a:avLst/>
          </a:prstGeom>
        </p:spPr>
      </p:pic>
    </p:spTree>
    <p:extLst>
      <p:ext uri="{BB962C8B-B14F-4D97-AF65-F5344CB8AC3E}">
        <p14:creationId xmlns:p14="http://schemas.microsoft.com/office/powerpoint/2010/main" val="409622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Effect of Profitability Ratio</a:t>
            </a:r>
          </a:p>
        </p:txBody>
      </p:sp>
      <p:sp>
        <p:nvSpPr>
          <p:cNvPr id="3" name="Content Placeholder 2"/>
          <p:cNvSpPr>
            <a:spLocks noGrp="1"/>
          </p:cNvSpPr>
          <p:nvPr>
            <p:ph idx="1"/>
          </p:nvPr>
        </p:nvSpPr>
        <p:spPr>
          <a:xfrm>
            <a:off x="3070384" y="649480"/>
            <a:ext cx="3122598" cy="5546047"/>
          </a:xfrm>
        </p:spPr>
        <p:txBody>
          <a:bodyPr anchor="ctr">
            <a:normAutofit/>
          </a:bodyPr>
          <a:lstStyle/>
          <a:p>
            <a:pPr>
              <a:lnSpc>
                <a:spcPct val="90000"/>
              </a:lnSpc>
            </a:pPr>
            <a:r>
              <a:rPr lang="en-US" sz="1800" b="1" dirty="0"/>
              <a:t>2000 to 2001</a:t>
            </a:r>
            <a:r>
              <a:rPr lang="en-US" sz="1800" dirty="0"/>
              <a:t>: Profitability dropped from </a:t>
            </a:r>
            <a:r>
              <a:rPr lang="en-US" sz="1800" b="1" dirty="0"/>
              <a:t>31.2%</a:t>
            </a:r>
            <a:r>
              <a:rPr lang="en-US" sz="1800" dirty="0"/>
              <a:t> to </a:t>
            </a:r>
            <a:r>
              <a:rPr lang="en-US" sz="1800" b="1" dirty="0"/>
              <a:t>4.9%</a:t>
            </a:r>
            <a:r>
              <a:rPr lang="en-US" sz="1800" dirty="0"/>
              <a:t>, a significant decline. This could be explained by the economic downturn (the dot-com bubble burst) and external factors such as reduced demand for Intel's products.</a:t>
            </a:r>
          </a:p>
          <a:p>
            <a:pPr>
              <a:lnSpc>
                <a:spcPct val="90000"/>
              </a:lnSpc>
            </a:pPr>
            <a:endParaRPr lang="en-US" sz="1800" dirty="0"/>
          </a:p>
          <a:p>
            <a:pPr>
              <a:lnSpc>
                <a:spcPct val="90000"/>
              </a:lnSpc>
            </a:pPr>
            <a:r>
              <a:rPr lang="en-US" sz="1800" b="1" dirty="0"/>
              <a:t>2002 to 2005</a:t>
            </a:r>
            <a:r>
              <a:rPr lang="en-US" sz="1800" dirty="0"/>
              <a:t>: Profitability consistently improved from </a:t>
            </a:r>
            <a:r>
              <a:rPr lang="en-US" sz="1800" b="1" dirty="0"/>
              <a:t>11.6%</a:t>
            </a:r>
            <a:r>
              <a:rPr lang="en-US" sz="1800" dirty="0"/>
              <a:t> in 2002 to </a:t>
            </a:r>
            <a:r>
              <a:rPr lang="en-US" sz="1800" b="1" dirty="0"/>
              <a:t>22.4%</a:t>
            </a:r>
            <a:r>
              <a:rPr lang="en-US" sz="1800" dirty="0"/>
              <a:t> in 2005. This suggests Intel became more efficient, potentially from operational improvements, cost reductions, or recovering market conditions.</a:t>
            </a:r>
          </a:p>
        </p:txBody>
      </p:sp>
      <p:pic>
        <p:nvPicPr>
          <p:cNvPr id="5" name="Picture 4" descr="Graphs and plots layered on a blue digital screen">
            <a:extLst>
              <a:ext uri="{FF2B5EF4-FFF2-40B4-BE49-F238E27FC236}">
                <a16:creationId xmlns:a16="http://schemas.microsoft.com/office/drawing/2014/main" id="{CEDCBF22-4D0F-0766-A3C7-A0E43695FB6E}"/>
              </a:ext>
            </a:extLst>
          </p:cNvPr>
          <p:cNvPicPr>
            <a:picLocks noChangeAspect="1"/>
          </p:cNvPicPr>
          <p:nvPr/>
        </p:nvPicPr>
        <p:blipFill>
          <a:blip r:embed="rId3"/>
          <a:srcRect l="26527" r="29790" b="-1"/>
          <a:stretch/>
        </p:blipFill>
        <p:spPr>
          <a:xfrm>
            <a:off x="6234996" y="439616"/>
            <a:ext cx="2711832" cy="5755911"/>
          </a:xfrm>
          <a:prstGeom prst="rect">
            <a:avLst/>
          </a:prstGeom>
        </p:spPr>
      </p:pic>
    </p:spTree>
    <p:extLst>
      <p:ext uri="{BB962C8B-B14F-4D97-AF65-F5344CB8AC3E}">
        <p14:creationId xmlns:p14="http://schemas.microsoft.com/office/powerpoint/2010/main" val="36634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Effect of </a:t>
            </a:r>
            <a:br>
              <a:rPr lang="en-US" sz="3500" dirty="0">
                <a:solidFill>
                  <a:srgbClr val="FFFFFF"/>
                </a:solidFill>
              </a:rPr>
            </a:br>
            <a:r>
              <a:rPr lang="en-US" sz="3500" dirty="0">
                <a:solidFill>
                  <a:srgbClr val="FFFFFF"/>
                </a:solidFill>
              </a:rPr>
              <a:t>Efficiency Ratio</a:t>
            </a:r>
          </a:p>
        </p:txBody>
      </p:sp>
      <p:sp>
        <p:nvSpPr>
          <p:cNvPr id="3" name="Content Placeholder 2"/>
          <p:cNvSpPr>
            <a:spLocks noGrp="1"/>
          </p:cNvSpPr>
          <p:nvPr>
            <p:ph idx="1"/>
          </p:nvPr>
        </p:nvSpPr>
        <p:spPr>
          <a:xfrm>
            <a:off x="3607694" y="368300"/>
            <a:ext cx="4916510" cy="5827227"/>
          </a:xfrm>
        </p:spPr>
        <p:txBody>
          <a:bodyPr anchor="ctr">
            <a:normAutofit lnSpcReduction="10000"/>
          </a:bodyPr>
          <a:lstStyle/>
          <a:p>
            <a:pPr marL="0" indent="0">
              <a:buNone/>
            </a:pPr>
            <a:r>
              <a:rPr lang="en-US" sz="1800" b="1" dirty="0"/>
              <a:t>2000 to 2001</a:t>
            </a:r>
            <a:r>
              <a:rPr lang="en-US" sz="1800" dirty="0"/>
              <a:t>: Intel's efficiency ratio dropped from 0.70 in 2000 to 0.60 in 2001. This decline in efficiency is in line with the drop in profitability and reflects Intel's struggle to generate sales from its assets during the dot-com bubble burst.</a:t>
            </a:r>
          </a:p>
          <a:p>
            <a:pPr marL="0" indent="0">
              <a:buNone/>
            </a:pPr>
            <a:r>
              <a:rPr lang="en-US" sz="1800" dirty="0"/>
              <a:t> The reduced demand for Intel's products and the overall economic downturn likely led to this lower efficiency, as Intel's assets were not being fully utilized to generate revenue.</a:t>
            </a:r>
          </a:p>
          <a:p>
            <a:pPr marL="0" indent="0">
              <a:buNone/>
            </a:pPr>
            <a:endParaRPr lang="en-US" sz="1800" dirty="0"/>
          </a:p>
          <a:p>
            <a:pPr marL="0" indent="0">
              <a:buNone/>
            </a:pPr>
            <a:r>
              <a:rPr lang="en-US" sz="1800" b="1" dirty="0"/>
              <a:t>2002 to 2005</a:t>
            </a:r>
            <a:r>
              <a:rPr lang="en-US" sz="1800" dirty="0"/>
              <a:t>: Efficiency consistently improved from 0.60 in 2001 to 0.79 in 2005, reflecting Intel’s recovery. This improvement suggests that Intel became more efficient in utilizing its assets to generate sales, likely due to operational improvements, recovering market conditions, and strategic investments in new technologies or processes. This period of growth highlights Intel's ability to maximize returns from its existing assets, contributing to the overall increase in profitability during this time.</a:t>
            </a:r>
          </a:p>
          <a:p>
            <a:pPr marL="0" indent="0">
              <a:buNone/>
            </a:pPr>
            <a:endParaRPr lang="en-US" sz="1700" dirty="0"/>
          </a:p>
        </p:txBody>
      </p:sp>
    </p:spTree>
    <p:extLst>
      <p:ext uri="{BB962C8B-B14F-4D97-AF65-F5344CB8AC3E}">
        <p14:creationId xmlns:p14="http://schemas.microsoft.com/office/powerpoint/2010/main" val="375626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Effect of Leverage Ratio</a:t>
            </a:r>
          </a:p>
        </p:txBody>
      </p:sp>
      <p:sp>
        <p:nvSpPr>
          <p:cNvPr id="3" name="Content Placeholder 2"/>
          <p:cNvSpPr>
            <a:spLocks noGrp="1"/>
          </p:cNvSpPr>
          <p:nvPr>
            <p:ph idx="1"/>
          </p:nvPr>
        </p:nvSpPr>
        <p:spPr>
          <a:xfrm>
            <a:off x="3070383" y="649480"/>
            <a:ext cx="5892641" cy="5546047"/>
          </a:xfrm>
        </p:spPr>
        <p:txBody>
          <a:bodyPr anchor="t">
            <a:normAutofit lnSpcReduction="10000"/>
          </a:bodyPr>
          <a:lstStyle/>
          <a:p>
            <a:r>
              <a:rPr lang="en-US" sz="1800" b="1" dirty="0"/>
              <a:t>2000 to 2001</a:t>
            </a:r>
            <a:r>
              <a:rPr lang="en-US" sz="1800" dirty="0"/>
              <a:t>: Intel's leverage ratio remained fairly stable, going from 1.28 in 2000 to 1.24 in 2001. This slight decrease in leverage indicates that Intel was relying slightly less on borrowed funds relative to its equity during this period. The dot-com bubble burst in 2000-2001 may have influenced Intel's decision to manage its leverage cautiously, avoiding higher debt in uncertain market conditions. By maintaining a stable leverage ratio, Intel reduced the risk of financial distress during a period of reduced profitability.</a:t>
            </a:r>
          </a:p>
          <a:p>
            <a:endParaRPr lang="en-US" sz="1800" dirty="0"/>
          </a:p>
          <a:p>
            <a:r>
              <a:rPr lang="en-US" sz="1800" b="1" dirty="0"/>
              <a:t>2002 to 2005</a:t>
            </a:r>
            <a:r>
              <a:rPr lang="en-US" sz="1800" dirty="0"/>
              <a:t>: Leverage stayed relatively consistent, holding at 1.24 in 2005. This indicates that while Intel experienced improved profitability during this period, it chose not to significantly increase its debt levels. Instead, Intel likely focused on operational improvements and cost reductions, rather than leveraging its assets to take on more debt. By maintaining stable leverage, Intel ensured that its capital structure remained sound, benefiting from its equity base without over-reliance on borrowed funds.</a:t>
            </a:r>
          </a:p>
          <a:p>
            <a:pPr marL="0" indent="0">
              <a:lnSpc>
                <a:spcPct val="90000"/>
              </a:lnSpc>
              <a:buNone/>
            </a:pPr>
            <a:endParaRPr lang="en-US" sz="1800" dirty="0"/>
          </a:p>
        </p:txBody>
      </p:sp>
    </p:spTree>
    <p:extLst>
      <p:ext uri="{BB962C8B-B14F-4D97-AF65-F5344CB8AC3E}">
        <p14:creationId xmlns:p14="http://schemas.microsoft.com/office/powerpoint/2010/main" val="4136516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1536</TotalTime>
  <Words>1954</Words>
  <Application>Microsoft Macintosh PowerPoint</Application>
  <PresentationFormat>On-screen Show (4:3)</PresentationFormat>
  <Paragraphs>181</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72 Black</vt:lpstr>
      <vt:lpstr>Aptos</vt:lpstr>
      <vt:lpstr>Arial</vt:lpstr>
      <vt:lpstr>Calibri</vt:lpstr>
      <vt:lpstr>Office Theme</vt:lpstr>
      <vt:lpstr>Intel’s Strategic Decision: Selecting the Optimal Location for a New Assembly and Test Plant </vt:lpstr>
      <vt:lpstr>Introduction</vt:lpstr>
      <vt:lpstr>Financial Terminologies</vt:lpstr>
      <vt:lpstr>Financial Statement</vt:lpstr>
      <vt:lpstr>Financial Overview</vt:lpstr>
      <vt:lpstr>Financial Overview</vt:lpstr>
      <vt:lpstr>Effect of Profitability Ratio</vt:lpstr>
      <vt:lpstr>Effect of  Efficiency Ratio</vt:lpstr>
      <vt:lpstr>Effect of Leverage Ratio</vt:lpstr>
      <vt:lpstr>PowerPoint Presentation</vt:lpstr>
      <vt:lpstr>Timeline for Semiconductor Wafers Transportation</vt:lpstr>
      <vt:lpstr>Cost Breakdown for Semiconductor Wafers Transportation</vt:lpstr>
      <vt:lpstr>Key Criteria for Plant Location Decision</vt:lpstr>
      <vt:lpstr>Decision Matrix for Location Selection</vt:lpstr>
      <vt:lpstr>Recommended Location</vt:lpstr>
      <vt:lpstr>Summary and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Intel’s Strategic Decision: Selecting the Optimal Location for a New Assembly and Test Plant </dc:title>
  <dc:subject/>
  <dc:creator>Nishitha Keelamur Ravichandar</dc:creator>
  <cp:keywords/>
  <dc:description>generated using python-pptx</dc:description>
  <cp:lastModifiedBy>Gandham, Sai Anirudh</cp:lastModifiedBy>
  <cp:revision>15</cp:revision>
  <dcterms:created xsi:type="dcterms:W3CDTF">2013-01-27T09:14:16Z</dcterms:created>
  <dcterms:modified xsi:type="dcterms:W3CDTF">2024-10-24T15:35:52Z</dcterms:modified>
  <cp:category/>
</cp:coreProperties>
</file>