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9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3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148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t>Employee Attrition Prediction Using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/>
          </a:p>
          <a:p>
            <a:r>
              <a:rPr sz="2000" b="1"/>
              <a:t>Authors</a:t>
            </a:r>
            <a:r>
              <a:rPr sz="2000"/>
              <a:t>: Vidhaan Appaji, Anusha S. L. Bandaru, Rakesh R. Bhatija</a:t>
            </a:r>
          </a:p>
          <a:p>
            <a:r>
              <a:rPr sz="2000" b="1"/>
              <a:t>University</a:t>
            </a:r>
            <a:r>
              <a:rPr sz="2000"/>
              <a:t>: Applied Artificial Intelligence, University of San Diego</a:t>
            </a:r>
          </a:p>
          <a:p>
            <a:r>
              <a:rPr sz="2000" b="1"/>
              <a:t>Course</a:t>
            </a:r>
            <a:r>
              <a:rPr sz="2000"/>
              <a:t>: AAI-500: Probability and Statistics for AI</a:t>
            </a:r>
          </a:p>
          <a:p>
            <a:r>
              <a:rPr sz="2000" b="1"/>
              <a:t>Instructor</a:t>
            </a:r>
            <a:r>
              <a:rPr sz="2000"/>
              <a:t>: Dr. Zahid Hussain Wani</a:t>
            </a:r>
          </a:p>
          <a:p>
            <a:r>
              <a:rPr sz="2000" b="1"/>
              <a:t>Date</a:t>
            </a:r>
            <a:r>
              <a:rPr sz="2000"/>
              <a:t>: February 25,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/>
          </a:p>
          <a:p>
            <a:r>
              <a:rPr sz="2000"/>
              <a:t>Machine learning models effectively predict attrition.</a:t>
            </a:r>
          </a:p>
          <a:p>
            <a:r>
              <a:rPr sz="2000"/>
              <a:t>Baseline model: High accuracy, low recall.</a:t>
            </a:r>
          </a:p>
          <a:p>
            <a:r>
              <a:rPr sz="2000"/>
              <a:t>SMOTE model: Improved recall, suitable for early intervention.</a:t>
            </a:r>
          </a:p>
          <a:p>
            <a:r>
              <a:rPr sz="2000"/>
              <a:t>Key attrition factors: OverTime, Job Role, Monthly Income, Work-Life Balance.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/>
          </a:p>
          <a:p>
            <a:r>
              <a:rPr sz="2000" smtClean="0"/>
              <a:t>Implement </a:t>
            </a:r>
            <a:r>
              <a:rPr sz="2000"/>
              <a:t>flexible work arrangements.</a:t>
            </a:r>
          </a:p>
          <a:p>
            <a:r>
              <a:rPr sz="2000" smtClean="0"/>
              <a:t>Develop </a:t>
            </a:r>
            <a:r>
              <a:rPr sz="2000"/>
              <a:t>targeted retention programs.</a:t>
            </a:r>
          </a:p>
          <a:p>
            <a:r>
              <a:rPr sz="2000" smtClean="0"/>
              <a:t>Offer </a:t>
            </a:r>
            <a:r>
              <a:rPr sz="2000"/>
              <a:t>competitive compensation.</a:t>
            </a:r>
          </a:p>
          <a:p>
            <a:r>
              <a:rPr sz="2000" smtClean="0"/>
              <a:t>Conduct </a:t>
            </a:r>
            <a:r>
              <a:rPr sz="2000"/>
              <a:t>employee satisfaction surveys.</a:t>
            </a:r>
          </a:p>
          <a:p>
            <a:r>
              <a:rPr sz="2000" smtClean="0"/>
              <a:t>Leverage </a:t>
            </a:r>
            <a:r>
              <a:rPr sz="2000"/>
              <a:t>predictive analytics to mitigate turnover risks.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/>
          </a:p>
          <a:p>
            <a:r>
              <a:rPr sz="2000"/>
              <a:t>Agresti, A., &amp; Kateri, M. (2020). Foundations of Statistics for Data Scientists.</a:t>
            </a:r>
          </a:p>
          <a:p>
            <a:r>
              <a:rPr sz="2000"/>
              <a:t>Subhasht, P. (n.d.). IBM HR Analytics Dataset, Kaggle.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/>
          </a:p>
          <a:p>
            <a:r>
              <a:rPr sz="2000"/>
              <a:t>Employee attrition is a critical concern for workforce stability and productivity.</a:t>
            </a:r>
          </a:p>
          <a:p>
            <a:r>
              <a:rPr sz="2000"/>
              <a:t>This study explores machine learning techniques to model attrition.</a:t>
            </a:r>
          </a:p>
          <a:p>
            <a:r>
              <a:rPr sz="2000"/>
              <a:t>Uses IBM HR Analytics Dataset from Kaggle.</a:t>
            </a:r>
          </a:p>
          <a:p>
            <a:r>
              <a:rPr sz="2000"/>
              <a:t>Compares Random Forest and SMOTE-Improved Random Forest models.</a:t>
            </a:r>
          </a:p>
          <a:p>
            <a:r>
              <a:rPr sz="2000"/>
              <a:t>Trade-offs between precision and recall are analyzed.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/>
          </a:p>
          <a:p>
            <a:r>
              <a:rPr sz="2000"/>
              <a:t>Employee attrition impacts business operations, productivity, and financial stability.</a:t>
            </a:r>
          </a:p>
          <a:p>
            <a:r>
              <a:rPr sz="2000"/>
              <a:t>Attrition prediction enables proactive retention strategies.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sz="2000" b="1" smtClean="0"/>
              <a:t>Objectives:</a:t>
            </a:r>
            <a:endParaRPr lang="en-US" sz="2000" b="1" dirty="0" smtClean="0"/>
          </a:p>
          <a:p>
            <a:endParaRPr lang="en-US" sz="2000" dirty="0" smtClean="0"/>
          </a:p>
          <a:p>
            <a:r>
              <a:rPr sz="2000" smtClean="0"/>
              <a:t>1</a:t>
            </a:r>
            <a:r>
              <a:rPr sz="2000"/>
              <a:t>. Assess model performance.</a:t>
            </a:r>
          </a:p>
          <a:p>
            <a:r>
              <a:rPr sz="2000"/>
              <a:t>2. Identify key attrition drivers.</a:t>
            </a:r>
          </a:p>
          <a:p>
            <a:r>
              <a:rPr sz="2000"/>
              <a:t>3. Propose retention strategies.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/>
          </a:p>
          <a:p>
            <a:pPr>
              <a:buNone/>
            </a:pPr>
            <a:r>
              <a:rPr sz="2000"/>
              <a:t>Dataset consists of numerical and categorical variables.</a:t>
            </a:r>
          </a:p>
          <a:p>
            <a:r>
              <a:rPr sz="2000"/>
              <a:t>Preprocessing steps: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sz="1600" smtClean="0"/>
              <a:t> </a:t>
            </a:r>
            <a:r>
              <a:rPr sz="2000"/>
              <a:t>Removed redundant columns.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sz="2000" smtClean="0"/>
              <a:t> </a:t>
            </a:r>
            <a:r>
              <a:rPr sz="2000"/>
              <a:t>Converted binary variables.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sz="2000" smtClean="0"/>
              <a:t> </a:t>
            </a:r>
            <a:r>
              <a:rPr sz="2000"/>
              <a:t>One-hot encoding applied.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sz="2000" smtClean="0"/>
              <a:t> </a:t>
            </a:r>
            <a:r>
              <a:rPr sz="2000"/>
              <a:t>Used SMOTE for class imbalance.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sz="2000" smtClean="0"/>
              <a:t> </a:t>
            </a:r>
            <a:r>
              <a:rPr sz="2000"/>
              <a:t>Feature importance analysis performed.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pPr>
              <a:buNone/>
            </a:pPr>
            <a:r>
              <a:rPr sz="2000"/>
              <a:t>Key insights:</a:t>
            </a:r>
          </a:p>
          <a:p>
            <a:r>
              <a:rPr sz="2000" smtClean="0"/>
              <a:t> </a:t>
            </a:r>
            <a:r>
              <a:rPr sz="2000"/>
              <a:t>Overtime correlates with higher attrition.</a:t>
            </a:r>
          </a:p>
          <a:p>
            <a:r>
              <a:rPr sz="2000" smtClean="0"/>
              <a:t> </a:t>
            </a:r>
            <a:r>
              <a:rPr sz="2000"/>
              <a:t>Job satisfaction affects attrition.</a:t>
            </a:r>
          </a:p>
          <a:p>
            <a:r>
              <a:rPr sz="2000" smtClean="0"/>
              <a:t> </a:t>
            </a:r>
            <a:r>
              <a:rPr sz="2000"/>
              <a:t>Younger employees leave more often.</a:t>
            </a:r>
          </a:p>
          <a:p>
            <a:r>
              <a:rPr sz="2000" smtClean="0"/>
              <a:t> </a:t>
            </a:r>
            <a:r>
              <a:rPr sz="2000"/>
              <a:t>Higher turnover in sales department.</a:t>
            </a:r>
          </a:p>
          <a:p>
            <a:r>
              <a:rPr sz="2000"/>
              <a:t>Visualizations used for validation.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/>
          </a:p>
          <a:p>
            <a:r>
              <a:rPr sz="2000" b="1"/>
              <a:t>Baseline Random Forest Model</a:t>
            </a:r>
            <a:r>
              <a:rPr sz="2000"/>
              <a:t>: Trained on original dataset.</a:t>
            </a:r>
          </a:p>
          <a:p>
            <a:r>
              <a:rPr sz="2000" b="1"/>
              <a:t>SMOTE-Improved Random Forest Model</a:t>
            </a:r>
            <a:r>
              <a:rPr sz="2000"/>
              <a:t>: Used oversampling to address imbalance.</a:t>
            </a:r>
          </a:p>
          <a:p>
            <a:pPr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***</a:t>
            </a:r>
            <a:r>
              <a:rPr sz="2000" smtClean="0"/>
              <a:t>SMOTE </a:t>
            </a:r>
            <a:r>
              <a:rPr sz="2000"/>
              <a:t>model enhances recall</a:t>
            </a:r>
            <a:r>
              <a:rPr sz="2000" smtClean="0"/>
              <a:t>.</a:t>
            </a:r>
            <a:r>
              <a:rPr lang="en-US" sz="2000" dirty="0" smtClean="0"/>
              <a:t>***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/>
          </a:p>
          <a:p>
            <a:pPr>
              <a:buNone/>
            </a:pPr>
            <a:r>
              <a:rPr sz="2000"/>
              <a:t>Performance Metrics:</a:t>
            </a:r>
          </a:p>
          <a:p>
            <a:r>
              <a:rPr sz="2000" smtClean="0"/>
              <a:t> </a:t>
            </a:r>
            <a:r>
              <a:rPr lang="en-US" sz="2000" b="1" dirty="0" smtClean="0"/>
              <a:t>Accuracy:</a:t>
            </a:r>
            <a:r>
              <a:rPr lang="en-US" sz="2000" dirty="0" smtClean="0"/>
              <a:t> Ratio of correctly classified instances to total instances.</a:t>
            </a:r>
          </a:p>
          <a:p>
            <a:r>
              <a:rPr lang="en-US" sz="2000" b="1" dirty="0" smtClean="0"/>
              <a:t>ROC-AUC Score:</a:t>
            </a:r>
            <a:r>
              <a:rPr lang="en-US" sz="2000" dirty="0" smtClean="0"/>
              <a:t> Measures model's ability to distinguish between classes (1 = perfect, 0.5 = random guessing).</a:t>
            </a:r>
          </a:p>
          <a:p>
            <a:r>
              <a:rPr lang="en-US" sz="2000" b="1" dirty="0" smtClean="0"/>
              <a:t>Log Loss:</a:t>
            </a:r>
            <a:r>
              <a:rPr lang="en-US" sz="2000" dirty="0" smtClean="0"/>
              <a:t> Measures uncertainty in predictions (lower is better).</a:t>
            </a:r>
          </a:p>
          <a:p>
            <a:r>
              <a:rPr lang="en-US" sz="2000" b="1" dirty="0" smtClean="0"/>
              <a:t>Cohen’s Kappa:</a:t>
            </a:r>
            <a:r>
              <a:rPr lang="en-US" sz="2000" dirty="0" smtClean="0"/>
              <a:t> Adjusts for chance agreement; measures agreement between predicted and actual values.</a:t>
            </a:r>
          </a:p>
          <a:p>
            <a:r>
              <a:rPr lang="en-US" sz="2000" b="1" dirty="0" smtClean="0"/>
              <a:t>R2 Score:</a:t>
            </a:r>
            <a:r>
              <a:rPr lang="en-US" sz="2000" dirty="0" smtClean="0"/>
              <a:t> Indicates how well the model explains variance in attrition.</a:t>
            </a:r>
          </a:p>
          <a:p>
            <a:r>
              <a:rPr lang="en-US" sz="2000" b="1" dirty="0" smtClean="0"/>
              <a:t>Precision &amp; Recall:</a:t>
            </a:r>
            <a:r>
              <a:rPr lang="en-US" sz="2000" dirty="0" smtClean="0"/>
              <a:t> Precision measures correct positive predictions, Recall measures correctly identified attrition cases.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46742" y="348344"/>
          <a:ext cx="8577944" cy="6183085"/>
        </p:xfrm>
        <a:graphic>
          <a:graphicData uri="http://schemas.openxmlformats.org/drawingml/2006/table">
            <a:tbl>
              <a:tblPr/>
              <a:tblGrid>
                <a:gridCol w="2144486"/>
                <a:gridCol w="2144486"/>
                <a:gridCol w="2144486"/>
                <a:gridCol w="2144486"/>
              </a:tblGrid>
              <a:tr h="151660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Metric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Baseline Random Forest Model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SMOTE-Improved Random Forest Model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Change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6648">
                <a:tc>
                  <a:txBody>
                    <a:bodyPr/>
                    <a:lstStyle/>
                    <a:p>
                      <a:r>
                        <a:rPr lang="en-US" sz="1800" dirty="0"/>
                        <a:t>Accuracy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84.35%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80.27%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Decreased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16634">
                <a:tc>
                  <a:txBody>
                    <a:bodyPr/>
                    <a:lstStyle/>
                    <a:p>
                      <a:r>
                        <a:rPr lang="en-US" sz="1800" dirty="0"/>
                        <a:t>ROC-AUC Score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0.7704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0.7801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Improved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6648">
                <a:tc>
                  <a:txBody>
                    <a:bodyPr/>
                    <a:lstStyle/>
                    <a:p>
                      <a:r>
                        <a:rPr lang="en-US" sz="1800" dirty="0"/>
                        <a:t>Log Loss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0.3756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0.4227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Increased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16634">
                <a:tc>
                  <a:txBody>
                    <a:bodyPr/>
                    <a:lstStyle/>
                    <a:p>
                      <a:r>
                        <a:rPr lang="en-US" sz="1800" dirty="0"/>
                        <a:t>Cohen’s Kappa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0.1113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0.4000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Significant Improvement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6648">
                <a:tc>
                  <a:txBody>
                    <a:bodyPr/>
                    <a:lstStyle/>
                    <a:p>
                      <a:r>
                        <a:rPr lang="en-US" sz="1800" dirty="0"/>
                        <a:t>R2 Score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0.1442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0.1442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No Change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16634">
                <a:tc>
                  <a:txBody>
                    <a:bodyPr/>
                    <a:lstStyle/>
                    <a:p>
                      <a:r>
                        <a:rPr lang="en-US" sz="1800" dirty="0"/>
                        <a:t>Precision (Class 1)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0.57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Decreased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16634">
                <a:tc>
                  <a:txBody>
                    <a:bodyPr/>
                    <a:lstStyle/>
                    <a:p>
                      <a:r>
                        <a:rPr lang="en-US" sz="1800" dirty="0"/>
                        <a:t>Recall (Class 1)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0.09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0.66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Improved</a:t>
                      </a:r>
                    </a:p>
                  </a:txBody>
                  <a:tcPr marL="76679" marR="76679" marT="38340" marB="38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95557" y="2180492"/>
            <a:ext cx="4051495" cy="445945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Monthly Income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Total Working Years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Over Time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Daily Rate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Years with Current Manager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Stock Option Level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Monthly Rate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5709" y="2586669"/>
            <a:ext cx="4011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Top Features (SMOTE Model): </a:t>
            </a:r>
            <a:br>
              <a:rPr lang="en-US" sz="2400" dirty="0" smtClean="0"/>
            </a:br>
            <a:r>
              <a:rPr lang="en-US" sz="2400" dirty="0" smtClean="0"/>
              <a:t>Results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2738" y="2143575"/>
            <a:ext cx="4051495" cy="445945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Monthly Income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Age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Total Working Years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Daily Rate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Hourly Rate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Monthly Rate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Distance from Home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Over Time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Years with Current Manager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Years at Company.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890" y="2362146"/>
            <a:ext cx="4011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Top Features (Baseline Model):</a:t>
            </a:r>
            <a:br>
              <a:rPr lang="en-US" sz="2400" dirty="0" smtClean="0"/>
            </a:br>
            <a:r>
              <a:rPr lang="en-US" sz="2400" dirty="0" smtClean="0"/>
              <a:t>Results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Feature Importance Analysis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571</Words>
  <Application>Microsoft Macintosh PowerPoint</Application>
  <PresentationFormat>On-screen Show (4:3)</PresentationFormat>
  <Paragraphs>133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Attrition Prediction Using Machine Learning</vt:lpstr>
      <vt:lpstr>Abstract</vt:lpstr>
      <vt:lpstr>Introduction</vt:lpstr>
      <vt:lpstr>Data Cleaning &amp; Preparation</vt:lpstr>
      <vt:lpstr>Exploratory Data Analysis (EDA)</vt:lpstr>
      <vt:lpstr>Model Selection</vt:lpstr>
      <vt:lpstr>Model Evaluation Metrics</vt:lpstr>
      <vt:lpstr>Slide 8</vt:lpstr>
      <vt:lpstr>Feature Importance Analysis</vt:lpstr>
      <vt:lpstr>Conclusion</vt:lpstr>
      <vt:lpstr>Recommendations</vt:lpstr>
      <vt:lpstr>References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Prediction Using Machine Learning</dc:title>
  <dc:subject/>
  <dc:creator/>
  <cp:keywords/>
  <dc:description>generated using python-pptx</dc:description>
  <cp:lastModifiedBy>Rakesh</cp:lastModifiedBy>
  <cp:revision>14</cp:revision>
  <dcterms:created xsi:type="dcterms:W3CDTF">2013-01-27T09:14:16Z</dcterms:created>
  <dcterms:modified xsi:type="dcterms:W3CDTF">2025-02-24T10:46:51Z</dcterms:modified>
  <cp:category/>
</cp:coreProperties>
</file>