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8" r:id="rId2"/>
    <p:sldId id="306" r:id="rId3"/>
    <p:sldId id="307" r:id="rId4"/>
    <p:sldId id="302" r:id="rId5"/>
    <p:sldId id="303" r:id="rId6"/>
    <p:sldId id="305" r:id="rId7"/>
    <p:sldId id="318" r:id="rId8"/>
    <p:sldId id="315" r:id="rId9"/>
    <p:sldId id="308" r:id="rId10"/>
    <p:sldId id="312" r:id="rId11"/>
    <p:sldId id="311" r:id="rId12"/>
    <p:sldId id="31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12" autoAdjust="0"/>
    <p:restoredTop sz="86350" autoAdjust="0"/>
  </p:normalViewPr>
  <p:slideViewPr>
    <p:cSldViewPr snapToGrid="0" snapToObjects="1">
      <p:cViewPr varScale="1">
        <p:scale>
          <a:sx n="110" d="100"/>
          <a:sy n="110" d="100"/>
        </p:scale>
        <p:origin x="280" y="168"/>
      </p:cViewPr>
      <p:guideLst/>
    </p:cSldViewPr>
  </p:slideViewPr>
  <p:outlineViewPr>
    <p:cViewPr>
      <p:scale>
        <a:sx n="33" d="100"/>
        <a:sy n="33" d="100"/>
      </p:scale>
      <p:origin x="0" y="-66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84" d="100"/>
          <a:sy n="84" d="100"/>
        </p:scale>
        <p:origin x="391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12/29/22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12/29/22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10000"/>
      </a:lnSpc>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2</a:t>
            </a:fld>
            <a:endParaRPr lang="en-US"/>
          </a:p>
        </p:txBody>
      </p:sp>
    </p:spTree>
    <p:extLst>
      <p:ext uri="{BB962C8B-B14F-4D97-AF65-F5344CB8AC3E}">
        <p14:creationId xmlns:p14="http://schemas.microsoft.com/office/powerpoint/2010/main" val="36559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3</a:t>
            </a:fld>
            <a:endParaRPr lang="en-US"/>
          </a:p>
        </p:txBody>
      </p:sp>
    </p:spTree>
    <p:extLst>
      <p:ext uri="{BB962C8B-B14F-4D97-AF65-F5344CB8AC3E}">
        <p14:creationId xmlns:p14="http://schemas.microsoft.com/office/powerpoint/2010/main" val="341459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a:p>
        </p:txBody>
      </p:sp>
    </p:spTree>
    <p:extLst>
      <p:ext uri="{BB962C8B-B14F-4D97-AF65-F5344CB8AC3E}">
        <p14:creationId xmlns:p14="http://schemas.microsoft.com/office/powerpoint/2010/main" val="378571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5</a:t>
            </a:fld>
            <a:endParaRPr lang="en-US"/>
          </a:p>
        </p:txBody>
      </p:sp>
    </p:spTree>
    <p:extLst>
      <p:ext uri="{BB962C8B-B14F-4D97-AF65-F5344CB8AC3E}">
        <p14:creationId xmlns:p14="http://schemas.microsoft.com/office/powerpoint/2010/main" val="210931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6</a:t>
            </a:fld>
            <a:endParaRPr lang="en-US"/>
          </a:p>
        </p:txBody>
      </p:sp>
    </p:spTree>
    <p:extLst>
      <p:ext uri="{BB962C8B-B14F-4D97-AF65-F5344CB8AC3E}">
        <p14:creationId xmlns:p14="http://schemas.microsoft.com/office/powerpoint/2010/main" val="9958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9</a:t>
            </a:fld>
            <a:endParaRPr lang="en-US"/>
          </a:p>
        </p:txBody>
      </p:sp>
    </p:spTree>
    <p:extLst>
      <p:ext uri="{BB962C8B-B14F-4D97-AF65-F5344CB8AC3E}">
        <p14:creationId xmlns:p14="http://schemas.microsoft.com/office/powerpoint/2010/main" val="897348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11</a:t>
            </a:fld>
            <a:endParaRPr lang="en-US"/>
          </a:p>
        </p:txBody>
      </p:sp>
    </p:spTree>
    <p:extLst>
      <p:ext uri="{BB962C8B-B14F-4D97-AF65-F5344CB8AC3E}">
        <p14:creationId xmlns:p14="http://schemas.microsoft.com/office/powerpoint/2010/main" val="389167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or Main Idea">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a:cxnSpLocks/>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78507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r Main Idea-2">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127050"/>
            <a:ext cx="5192783" cy="3555295"/>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5024927"/>
            <a:ext cx="5192851"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a:cxnSpLocks/>
          </p:cNvCxnSpPr>
          <p:nvPr userDrawn="1"/>
        </p:nvCxnSpPr>
        <p:spPr>
          <a:xfrm>
            <a:off x="904048" y="1009936"/>
            <a:ext cx="51884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06298" y="4802043"/>
            <a:ext cx="5161797"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 name="connsiteX0" fmla="*/ 0 w 4977"/>
              <a:gd name="connsiteY0" fmla="*/ 0 h 10000"/>
              <a:gd name="connsiteX1" fmla="*/ 486 w 4977"/>
              <a:gd name="connsiteY1" fmla="*/ 0 h 10000"/>
              <a:gd name="connsiteX2" fmla="*/ 621 w 4977"/>
              <a:gd name="connsiteY2" fmla="*/ 10000 h 10000"/>
              <a:gd name="connsiteX3" fmla="*/ 757 w 4977"/>
              <a:gd name="connsiteY3" fmla="*/ 0 h 10000"/>
              <a:gd name="connsiteX4" fmla="*/ 4977 w 497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 h="10000">
                <a:moveTo>
                  <a:pt x="0" y="0"/>
                </a:moveTo>
                <a:lnTo>
                  <a:pt x="486" y="0"/>
                </a:lnTo>
                <a:lnTo>
                  <a:pt x="621" y="10000"/>
                </a:lnTo>
                <a:cubicBezTo>
                  <a:pt x="666" y="6667"/>
                  <a:pt x="712" y="3333"/>
                  <a:pt x="757" y="0"/>
                </a:cubicBezTo>
                <a:lnTo>
                  <a:pt x="4977"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6763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r Main Idea-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i="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139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bg1"/>
        </a:solidFill>
        <a:effectLst/>
      </p:bgPr>
    </p:bg>
    <p:spTree>
      <p:nvGrpSpPr>
        <p:cNvPr id="1" name=""/>
        <p:cNvGrpSpPr/>
        <p:nvPr/>
      </p:nvGrpSpPr>
      <p:grpSpPr>
        <a:xfrm>
          <a:off x="0" y="0"/>
          <a:ext cx="0" cy="0"/>
          <a:chOff x="0" y="0"/>
          <a:chExt cx="0" cy="0"/>
        </a:xfrm>
      </p:grpSpPr>
      <p:sp>
        <p:nvSpPr>
          <p:cNvPr id="25" name="TextBox 24"/>
          <p:cNvSpPr txBox="1"/>
          <p:nvPr userDrawn="1"/>
        </p:nvSpPr>
        <p:spPr>
          <a:xfrm>
            <a:off x="-1270000" y="2959100"/>
            <a:ext cx="65" cy="302390"/>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p:nvPr>
        </p:nvSpPr>
        <p:spPr>
          <a:xfrm>
            <a:off x="8223684" y="2904236"/>
            <a:ext cx="3068713" cy="2746756"/>
          </a:xfrm>
        </p:spPr>
        <p:txBody>
          <a:bodyPr/>
          <a:lstStyle>
            <a:lvl1pPr marL="0" indent="0">
              <a:spcBef>
                <a:spcPts val="0"/>
              </a:spcBef>
              <a:spcAft>
                <a:spcPts val="0"/>
              </a:spcAft>
              <a:defRPr lang="en-US" sz="1700" i="0" dirty="0" smtClean="0">
                <a:solidFill>
                  <a:schemeClr val="tx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1"/>
                </a:solidFill>
              </a:defRPr>
            </a:lvl2pPr>
            <a:lvl3pPr marL="0" indent="0">
              <a:lnSpc>
                <a:spcPct val="110000"/>
              </a:lnSpc>
              <a:spcBef>
                <a:spcPts val="0"/>
              </a:spcBef>
              <a:spcAft>
                <a:spcPts val="0"/>
              </a:spcAft>
              <a:buFont typeface="Arial" panose="020B0604020202020204" pitchFamily="34" charset="0"/>
              <a:buChar char="​"/>
              <a:defRPr sz="1500">
                <a:solidFill>
                  <a:schemeClr val="tx1"/>
                </a:solidFill>
              </a:defRPr>
            </a:lvl3pPr>
            <a:lvl4pPr marL="0" indent="0">
              <a:lnSpc>
                <a:spcPct val="110000"/>
              </a:lnSpc>
              <a:spcBef>
                <a:spcPts val="0"/>
              </a:spcBef>
              <a:spcAft>
                <a:spcPts val="0"/>
              </a:spcAft>
              <a:buFont typeface="Arial" panose="020B0604020202020204" pitchFamily="34" charset="0"/>
              <a:buChar char="​"/>
              <a:defRPr sz="1500">
                <a:solidFill>
                  <a:schemeClr val="tx1"/>
                </a:solidFill>
              </a:defRPr>
            </a:lvl4pPr>
            <a:lvl5pPr marL="0" indent="0">
              <a:lnSpc>
                <a:spcPct val="110000"/>
              </a:lnSpc>
              <a:spcBef>
                <a:spcPts val="0"/>
              </a:spcBef>
              <a:spcAft>
                <a:spcPts val="0"/>
              </a:spcAft>
              <a:buFont typeface="Arial" panose="020B0604020202020204" pitchFamily="34" charset="0"/>
              <a:buChar cha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902208" y="2940813"/>
            <a:ext cx="6117069" cy="2946231"/>
          </a:xfrm>
        </p:spPr>
        <p:txBody>
          <a:bodyPr/>
          <a:lstStyle>
            <a:lvl1pPr marL="0" algn="r" defTabSz="914400" rtl="0" eaLnBrk="1" latinLnBrk="0" hangingPunct="1">
              <a:lnSpc>
                <a:spcPct val="70000"/>
              </a:lnSpc>
              <a:buNone/>
              <a:defRPr lang="en-US" sz="7000" kern="1200" dirty="0" smtClean="0">
                <a:solidFill>
                  <a:schemeClr val="tx1"/>
                </a:solidFill>
                <a:latin typeface="Georgia" panose="02040502050405020303" pitchFamily="18" charset="0"/>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7640431" y="2769834"/>
            <a:ext cx="0" cy="288115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E3085-A0AF-2F49-90EE-52FB15584E6C}"/>
              </a:ext>
            </a:extLst>
          </p:cNvPr>
          <p:cNvCxnSpPr/>
          <p:nvPr userDrawn="1"/>
        </p:nvCxnSpPr>
        <p:spPr>
          <a:xfrm>
            <a:off x="7684952" y="2769834"/>
            <a:ext cx="0" cy="288115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577967"/>
            <a:ext cx="6705600" cy="134332"/>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or Numbered Lis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9144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4" name="Text Placeholder 3"/>
          <p:cNvSpPr>
            <a:spLocks noGrp="1"/>
          </p:cNvSpPr>
          <p:nvPr>
            <p:ph type="body" sz="half" idx="29" hasCustomPrompt="1"/>
          </p:nvPr>
        </p:nvSpPr>
        <p:spPr>
          <a:xfrm>
            <a:off x="21575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9144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21575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9144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76439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64008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76439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64008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76439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64008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5" name="Title 1">
            <a:extLst>
              <a:ext uri="{FF2B5EF4-FFF2-40B4-BE49-F238E27FC236}">
                <a16:creationId xmlns:a16="http://schemas.microsoft.com/office/drawing/2014/main" id="{C23B5B04-5E17-D640-81C3-D4B82468AE61}"/>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6" name="Text Placeholder 2">
            <a:extLst>
              <a:ext uri="{FF2B5EF4-FFF2-40B4-BE49-F238E27FC236}">
                <a16:creationId xmlns:a16="http://schemas.microsoft.com/office/drawing/2014/main" id="{A3D31BE0-CD3A-E04E-A7FB-DB5B5BA20F1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A90E21A4-2E8D-074F-9AC0-6CC72988CEF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1546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5" name="Content Placeholder 13"/>
          <p:cNvSpPr>
            <a:spLocks noGrp="1"/>
          </p:cNvSpPr>
          <p:nvPr>
            <p:ph sz="quarter" idx="15"/>
          </p:nvPr>
        </p:nvSpPr>
        <p:spPr>
          <a:xfrm>
            <a:off x="9144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64008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0"/>
          <p:cNvSpPr>
            <a:spLocks noGrp="1"/>
          </p:cNvSpPr>
          <p:nvPr>
            <p:ph type="body" sz="quarter" idx="14" hasCustomPrompt="1"/>
          </p:nvPr>
        </p:nvSpPr>
        <p:spPr>
          <a:xfrm>
            <a:off x="914400" y="6407674"/>
            <a:ext cx="6705600" cy="188513"/>
          </a:xfrm>
        </p:spPr>
        <p:txBody>
          <a:bodyPr wrap="square" anchor="b">
            <a:spAutoFit/>
          </a:bodyPr>
          <a:lstStyle>
            <a:lvl1pPr>
              <a:defRPr lang="en-US" sz="1100" smtClean="0">
                <a:effectLst/>
              </a:defRPr>
            </a:lvl1pPr>
          </a:lstStyle>
          <a:p>
            <a:r>
              <a:rPr lang="en-US" sz="1100" dirty="0">
                <a:solidFill>
                  <a:srgbClr val="585858"/>
                </a:solidFill>
                <a:effectLst/>
                <a:latin typeface="Calibri" panose="020F0502020204030204" pitchFamily="34" charset="0"/>
              </a:rPr>
              <a:t>Az National Trucking (ANT) Data Analysis</a:t>
            </a:r>
            <a:endParaRPr lang="en-US" dirty="0"/>
          </a:p>
        </p:txBody>
      </p:sp>
      <p:sp>
        <p:nvSpPr>
          <p:cNvPr id="11" name="Title 1">
            <a:extLst>
              <a:ext uri="{FF2B5EF4-FFF2-40B4-BE49-F238E27FC236}">
                <a16:creationId xmlns:a16="http://schemas.microsoft.com/office/drawing/2014/main" id="{F7544534-439F-AC4D-8175-3A0054377E47}"/>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2" name="Text Placeholder 2">
            <a:extLst>
              <a:ext uri="{FF2B5EF4-FFF2-40B4-BE49-F238E27FC236}">
                <a16:creationId xmlns:a16="http://schemas.microsoft.com/office/drawing/2014/main" id="{709DF341-20B3-E346-8FF0-76CE642F753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414430E6-55F7-9645-B1AD-7A36482991AF}"/>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33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914400" y="2083443"/>
            <a:ext cx="6705600" cy="3619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83443"/>
            <a:ext cx="3048000" cy="3619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4793"/>
            <a:ext cx="6705600" cy="171394"/>
          </a:xfrm>
        </p:spPr>
        <p:txBody>
          <a:bodyPr wrap="square" anchor="b">
            <a:spAutoFit/>
          </a:bodyPr>
          <a:lstStyle>
            <a:lvl1pPr>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cxnSp>
        <p:nvCxnSpPr>
          <p:cNvPr id="9" name="Straight Connector 8">
            <a:extLst>
              <a:ext uri="{FF2B5EF4-FFF2-40B4-BE49-F238E27FC236}">
                <a16:creationId xmlns:a16="http://schemas.microsoft.com/office/drawing/2014/main" id="{27578496-797C-6A44-9F2A-6548E9769A5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07EADC6-97BC-9432-ACF8-6E86CAB7422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556068" y="5703425"/>
            <a:ext cx="1188441" cy="1190505"/>
          </a:xfrm>
          <a:prstGeom prst="rect">
            <a:avLst/>
          </a:prstGeom>
        </p:spPr>
      </p:pic>
    </p:spTree>
    <p:extLst>
      <p:ext uri="{BB962C8B-B14F-4D97-AF65-F5344CB8AC3E}">
        <p14:creationId xmlns:p14="http://schemas.microsoft.com/office/powerpoint/2010/main" val="325609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4572000" y="2057400"/>
            <a:ext cx="6705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8B87FA64-9DF7-8D4F-AF09-1AB2C5A5FA73}"/>
              </a:ext>
            </a:extLst>
          </p:cNvPr>
          <p:cNvSpPr>
            <a:spLocks noGrp="1"/>
          </p:cNvSpPr>
          <p:nvPr>
            <p:ph type="body" sz="quarter" idx="14" hasCustomPrompt="1"/>
          </p:nvPr>
        </p:nvSpPr>
        <p:spPr>
          <a:xfrm>
            <a:off x="914400" y="6424793"/>
            <a:ext cx="6705600" cy="171394"/>
          </a:xfrm>
        </p:spPr>
        <p:txBody>
          <a:bodyPr wrap="square" anchor="b">
            <a:spAutoFit/>
          </a:bodyPr>
          <a:lstStyle>
            <a:lvl1pPr marL="0" marR="0" indent="0" algn="l" defTabSz="914400" rtl="0" eaLnBrk="1" fontAlgn="auto" latinLnBrk="0" hangingPunct="1">
              <a:lnSpc>
                <a:spcPct val="120000"/>
              </a:lnSpc>
              <a:spcBef>
                <a:spcPts val="600"/>
              </a:spcBef>
              <a:spcAft>
                <a:spcPts val="1200"/>
              </a:spcAft>
              <a:buClrTx/>
              <a:buSzTx/>
              <a:buFont typeface="Arial" panose="020B0604020202020204" pitchFamily="34" charset="0"/>
              <a:buNone/>
              <a:tabLst/>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sp>
        <p:nvSpPr>
          <p:cNvPr id="9" name="Title 1">
            <a:extLst>
              <a:ext uri="{FF2B5EF4-FFF2-40B4-BE49-F238E27FC236}">
                <a16:creationId xmlns:a16="http://schemas.microsoft.com/office/drawing/2014/main" id="{7C2948ED-1B22-8845-A0B4-BB068DE3F660}"/>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35BAACCF-3F9D-8B43-96E7-088709E2432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E530C6B5-36C4-2B45-81A5-1AEAF187248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541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4pPr>
              <a:spcAft>
                <a:spcPts val="600"/>
              </a:spcAf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45720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82296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0E5114E4-6AB8-AA4F-A8E8-C54E55AA61CF}"/>
              </a:ext>
            </a:extLst>
          </p:cNvPr>
          <p:cNvSpPr>
            <a:spLocks noGrp="1"/>
          </p:cNvSpPr>
          <p:nvPr>
            <p:ph type="body" sz="quarter" idx="14" hasCustomPrompt="1"/>
          </p:nvPr>
        </p:nvSpPr>
        <p:spPr>
          <a:xfrm>
            <a:off x="914400" y="6424793"/>
            <a:ext cx="6705600" cy="171394"/>
          </a:xfrm>
        </p:spPr>
        <p:txBody>
          <a:bodyPr wrap="square" anchor="b">
            <a:spAutoFit/>
          </a:bodyPr>
          <a:lstStyle>
            <a:lvl1pPr>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sp>
        <p:nvSpPr>
          <p:cNvPr id="10" name="Title 1">
            <a:extLst>
              <a:ext uri="{FF2B5EF4-FFF2-40B4-BE49-F238E27FC236}">
                <a16:creationId xmlns:a16="http://schemas.microsoft.com/office/drawing/2014/main" id="{00D43117-3128-D24E-806D-357156928FB9}"/>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1" name="Text Placeholder 2">
            <a:extLst>
              <a:ext uri="{FF2B5EF4-FFF2-40B4-BE49-F238E27FC236}">
                <a16:creationId xmlns:a16="http://schemas.microsoft.com/office/drawing/2014/main" id="{6030A223-6475-C340-ACC1-06799CD611C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09C8E98D-8F15-4247-8D5D-7D5CD99265D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60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6ADF050F-4B96-8F47-9ED5-126B6BB4A7D2}"/>
              </a:ext>
            </a:extLst>
          </p:cNvPr>
          <p:cNvSpPr>
            <a:spLocks noGrp="1"/>
          </p:cNvSpPr>
          <p:nvPr>
            <p:ph type="body" sz="quarter" idx="14" hasCustomPrompt="1"/>
          </p:nvPr>
        </p:nvSpPr>
        <p:spPr>
          <a:xfrm>
            <a:off x="914400" y="6424793"/>
            <a:ext cx="6705600" cy="171394"/>
          </a:xfrm>
        </p:spPr>
        <p:txBody>
          <a:bodyPr wrap="square" anchor="b">
            <a:spAutoFit/>
          </a:bodyPr>
          <a:lstStyle>
            <a:lvl1pPr>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sp>
        <p:nvSpPr>
          <p:cNvPr id="7" name="Title 1">
            <a:extLst>
              <a:ext uri="{FF2B5EF4-FFF2-40B4-BE49-F238E27FC236}">
                <a16:creationId xmlns:a16="http://schemas.microsoft.com/office/drawing/2014/main" id="{9559F6DB-F72B-CD48-A567-A92CD37A8198}"/>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9" name="Text Placeholder 2">
            <a:extLst>
              <a:ext uri="{FF2B5EF4-FFF2-40B4-BE49-F238E27FC236}">
                <a16:creationId xmlns:a16="http://schemas.microsoft.com/office/drawing/2014/main" id="{3ACC2408-BEEC-F148-B9BC-F196717E8C05}"/>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0" name="Straight Connector 9">
            <a:extLst>
              <a:ext uri="{FF2B5EF4-FFF2-40B4-BE49-F238E27FC236}">
                <a16:creationId xmlns:a16="http://schemas.microsoft.com/office/drawing/2014/main" id="{6F0E6F19-B158-8F4A-A1E8-F43562F62F5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bg1"/>
                </a:solidFill>
              </a:defRPr>
            </a:lvl1pPr>
          </a:lstStyle>
          <a:p>
            <a:r>
              <a:rPr lang="en-US" dirty="0"/>
              <a:t>Click to insert chart from template</a:t>
            </a:r>
          </a:p>
        </p:txBody>
      </p:sp>
      <p:sp>
        <p:nvSpPr>
          <p:cNvPr id="7" name="Text Placeholder 10">
            <a:extLst>
              <a:ext uri="{FF2B5EF4-FFF2-40B4-BE49-F238E27FC236}">
                <a16:creationId xmlns:a16="http://schemas.microsoft.com/office/drawing/2014/main" id="{2D528D74-618E-334B-87B7-D7EDA262D7C7}"/>
              </a:ext>
            </a:extLst>
          </p:cNvPr>
          <p:cNvSpPr>
            <a:spLocks noGrp="1"/>
          </p:cNvSpPr>
          <p:nvPr>
            <p:ph type="body" sz="quarter" idx="14" hasCustomPrompt="1"/>
          </p:nvPr>
        </p:nvSpPr>
        <p:spPr>
          <a:xfrm>
            <a:off x="914400" y="6424793"/>
            <a:ext cx="6705600" cy="171394"/>
          </a:xfrm>
        </p:spPr>
        <p:txBody>
          <a:bodyPr wrap="square" anchor="b">
            <a:spAutoFit/>
          </a:bodyPr>
          <a:lstStyle>
            <a:lvl1pPr>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sp>
        <p:nvSpPr>
          <p:cNvPr id="9" name="Title 1">
            <a:extLst>
              <a:ext uri="{FF2B5EF4-FFF2-40B4-BE49-F238E27FC236}">
                <a16:creationId xmlns:a16="http://schemas.microsoft.com/office/drawing/2014/main" id="{CB7DC360-7098-D941-A67E-D28011BF65DD}"/>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5745434D-4ACA-7B4C-A494-98A8512F0FAB}"/>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accent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36BFCA18-7E9E-E74A-833D-B47F23A0411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75D0418A-ADC7-7C49-8916-57C1A6D29FF8}"/>
              </a:ext>
            </a:extLst>
          </p:cNvPr>
          <p:cNvSpPr>
            <a:spLocks noGrp="1"/>
          </p:cNvSpPr>
          <p:nvPr>
            <p:ph type="body" sz="quarter" idx="14" hasCustomPrompt="1"/>
          </p:nvPr>
        </p:nvSpPr>
        <p:spPr>
          <a:xfrm>
            <a:off x="914400" y="6424793"/>
            <a:ext cx="6705600" cy="171394"/>
          </a:xfrm>
        </p:spPr>
        <p:txBody>
          <a:bodyPr wrap="square" anchor="b">
            <a:spAutoFit/>
          </a:bodyPr>
          <a:lstStyle>
            <a:lvl1pPr>
              <a:defRPr sz="1000" i="0" baseline="0">
                <a:solidFill>
                  <a:schemeClr val="bg2">
                    <a:lumMod val="75000"/>
                  </a:schemeClr>
                </a:solidFill>
                <a:latin typeface="+mn-lt"/>
              </a:defRPr>
            </a:lvl1pPr>
          </a:lstStyle>
          <a:p>
            <a:r>
              <a:rPr lang="en-US" sz="1000" dirty="0">
                <a:solidFill>
                  <a:srgbClr val="585858"/>
                </a:solidFill>
                <a:effectLst/>
                <a:latin typeface="Calibri" panose="020F0502020204030204" pitchFamily="34" charset="0"/>
              </a:rPr>
              <a:t>Az National Trucking (ANT) Data Analysis</a:t>
            </a:r>
            <a:endParaRPr lang="en-US" dirty="0"/>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68437"/>
            <a:ext cx="10363200" cy="914402"/>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914400" y="1782501"/>
            <a:ext cx="10363200" cy="440198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4" name="Picture 3">
            <a:extLst>
              <a:ext uri="{FF2B5EF4-FFF2-40B4-BE49-F238E27FC236}">
                <a16:creationId xmlns:a16="http://schemas.microsoft.com/office/drawing/2014/main" id="{02559D5F-2209-132B-1BBB-AB4139A500DF}"/>
              </a:ext>
            </a:extLst>
          </p:cNvPr>
          <p:cNvPicPr>
            <a:picLocks noChangeAspect="1"/>
          </p:cNvPicPr>
          <p:nvPr userDrawn="1"/>
        </p:nvPicPr>
        <p:blipFill>
          <a:blip r:embed="rId16" cstate="print">
            <a:extLst>
              <a:ext uri="{28A0092B-C50C-407E-A947-70E740481C1C}">
                <a14:useLocalDpi xmlns:a14="http://schemas.microsoft.com/office/drawing/2010/main" val="0"/>
              </a:ext>
            </a:extLst>
          </a:blip>
          <a:srcRect/>
          <a:stretch/>
        </p:blipFill>
        <p:spPr>
          <a:xfrm>
            <a:off x="10556068" y="5703425"/>
            <a:ext cx="1188441" cy="1190505"/>
          </a:xfrm>
          <a:prstGeom prst="rect">
            <a:avLst/>
          </a:prstGeom>
        </p:spPr>
      </p:pic>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5" r:id="rId10"/>
    <p:sldLayoutId id="2147483666" r:id="rId11"/>
    <p:sldLayoutId id="2147483663" r:id="rId12"/>
    <p:sldLayoutId id="2147483664" r:id="rId13"/>
    <p:sldLayoutId id="2147483656" r:id="rId14"/>
  </p:sldLayoutIdLst>
  <p:hf sldNum="0" hdr="0" dt="0"/>
  <p:txStyles>
    <p:title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2400" b="0" i="1" kern="1200">
          <a:solidFill>
            <a:schemeClr val="accent1"/>
          </a:solidFill>
          <a:latin typeface="Georgia" panose="02040502050405020303" pitchFamily="18"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2pPr>
      <a:lvl3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n-lt"/>
          <a:ea typeface="+mn-ea"/>
          <a:cs typeface="+mn-cs"/>
        </a:defRPr>
      </a:lvl3pPr>
      <a:lvl4pPr marL="169863" indent="-16986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4pPr>
      <a:lvl5pPr marL="346075" indent="-17621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500" b="1" kern="1200">
          <a:solidFill>
            <a:schemeClr val="tx1"/>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F26B43"/>
          </p15:clr>
        </p15:guide>
        <p15:guide id="2" pos="7104" userDrawn="1">
          <p15:clr>
            <a:srgbClr val="F26B43"/>
          </p15:clr>
        </p15:guide>
        <p15:guide id="3" orient="horz" pos="3912"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Az National Trucking Data Analysis</a:t>
            </a: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56" y="670560"/>
            <a:ext cx="5500718" cy="956647"/>
          </a:xfrm>
          <a:prstGeom prst="rect">
            <a:avLst/>
          </a:prstGeom>
        </p:spPr>
      </p:pic>
      <p:sp>
        <p:nvSpPr>
          <p:cNvPr id="2" name="TextBox 1">
            <a:extLst>
              <a:ext uri="{FF2B5EF4-FFF2-40B4-BE49-F238E27FC236}">
                <a16:creationId xmlns:a16="http://schemas.microsoft.com/office/drawing/2014/main" id="{8828C51F-5EAC-BEBE-53B1-971AECC4F57B}"/>
              </a:ext>
            </a:extLst>
          </p:cNvPr>
          <p:cNvSpPr txBox="1"/>
          <p:nvPr/>
        </p:nvSpPr>
        <p:spPr>
          <a:xfrm>
            <a:off x="657256" y="4659586"/>
            <a:ext cx="4961416" cy="1819985"/>
          </a:xfrm>
          <a:prstGeom prst="rect">
            <a:avLst/>
          </a:prstGeom>
          <a:noFill/>
        </p:spPr>
        <p:txBody>
          <a:bodyPr wrap="square" lIns="0" tIns="0" rIns="0" bIns="0" rtlCol="0">
            <a:spAutoFit/>
          </a:bodyPr>
          <a:lstStyle/>
          <a:p>
            <a:pPr>
              <a:lnSpc>
                <a:spcPct val="120000"/>
              </a:lnSpc>
            </a:pPr>
            <a:r>
              <a:rPr lang="en-US" sz="2000" dirty="0">
                <a:solidFill>
                  <a:schemeClr val="bg1"/>
                </a:solidFill>
              </a:rPr>
              <a:t>Group 9</a:t>
            </a:r>
            <a:br>
              <a:rPr lang="en-US" sz="1400" dirty="0">
                <a:solidFill>
                  <a:schemeClr val="bg1"/>
                </a:solidFill>
              </a:rPr>
            </a:br>
            <a:r>
              <a:rPr lang="en-US" sz="1600" dirty="0">
                <a:solidFill>
                  <a:schemeClr val="bg1"/>
                </a:solidFill>
              </a:rPr>
              <a:t>Rajesh Bhattacharjee              rxb210045</a:t>
            </a:r>
          </a:p>
          <a:p>
            <a:pPr>
              <a:lnSpc>
                <a:spcPct val="120000"/>
              </a:lnSpc>
            </a:pPr>
            <a:r>
              <a:rPr lang="en-US" sz="1600" dirty="0">
                <a:solidFill>
                  <a:schemeClr val="bg1"/>
                </a:solidFill>
              </a:rPr>
              <a:t>Christopher David Colley         cdc102020</a:t>
            </a:r>
          </a:p>
          <a:p>
            <a:pPr>
              <a:lnSpc>
                <a:spcPct val="120000"/>
              </a:lnSpc>
            </a:pPr>
            <a:r>
              <a:rPr lang="en-US" sz="1600" dirty="0">
                <a:solidFill>
                  <a:schemeClr val="bg1"/>
                </a:solidFill>
              </a:rPr>
              <a:t>Sindhura Pendyala                   sxp210202</a:t>
            </a:r>
          </a:p>
          <a:p>
            <a:pPr>
              <a:lnSpc>
                <a:spcPct val="120000"/>
              </a:lnSpc>
            </a:pPr>
            <a:r>
              <a:rPr lang="en-US" sz="1600" dirty="0">
                <a:solidFill>
                  <a:schemeClr val="bg1"/>
                </a:solidFill>
              </a:rPr>
              <a:t>Hashmeet Kaur Behal              hxb210003</a:t>
            </a:r>
          </a:p>
          <a:p>
            <a:pPr>
              <a:lnSpc>
                <a:spcPct val="120000"/>
              </a:lnSpc>
            </a:pPr>
            <a:r>
              <a:rPr lang="en-US" sz="1600" dirty="0">
                <a:solidFill>
                  <a:schemeClr val="bg1"/>
                </a:solidFill>
              </a:rPr>
              <a:t>Vedashree Suhas Paithankar  vxp210005</a:t>
            </a:r>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5D7A0F8-AEF6-09F9-0A8F-DB10C03C007D}"/>
              </a:ext>
            </a:extLst>
          </p:cNvPr>
          <p:cNvSpPr>
            <a:spLocks noGrp="1"/>
          </p:cNvSpPr>
          <p:nvPr>
            <p:ph sz="quarter" idx="17"/>
          </p:nvPr>
        </p:nvSpPr>
        <p:spPr>
          <a:xfrm>
            <a:off x="7620000" y="1295340"/>
            <a:ext cx="3473570" cy="4768769"/>
          </a:xfrm>
        </p:spPr>
        <p:txBody>
          <a:bodyPr/>
          <a:lstStyle/>
          <a:p>
            <a:pPr marL="171450" indent="-171450">
              <a:buFont typeface="Arial" panose="020B0604020202020204" pitchFamily="34" charset="0"/>
              <a:buChar char="•"/>
            </a:pPr>
            <a:r>
              <a:rPr lang="en-US" sz="1600" i="0" dirty="0">
                <a:latin typeface="+mn-lt"/>
              </a:rPr>
              <a:t>These charts show event wise average velocity and their linear relation using a trend line</a:t>
            </a:r>
          </a:p>
          <a:p>
            <a:pPr>
              <a:buNone/>
            </a:pPr>
            <a:endParaRPr lang="en-US" sz="1600" i="0" dirty="0">
              <a:latin typeface="+mn-lt"/>
            </a:endParaRPr>
          </a:p>
          <a:p>
            <a:pPr marL="171450" indent="-171450">
              <a:buFont typeface="Arial" panose="020B0604020202020204" pitchFamily="34" charset="0"/>
              <a:buChar char="•"/>
            </a:pPr>
            <a:endParaRPr lang="en-US" sz="1600" i="0" dirty="0">
              <a:latin typeface="+mn-lt"/>
            </a:endParaRPr>
          </a:p>
          <a:p>
            <a:pPr marL="171450" indent="-171450">
              <a:buFont typeface="Arial" panose="020B0604020202020204" pitchFamily="34" charset="0"/>
              <a:buChar char="•"/>
            </a:pPr>
            <a:endParaRPr lang="en-US" sz="1600" i="0" dirty="0">
              <a:latin typeface="+mn-lt"/>
            </a:endParaRPr>
          </a:p>
          <a:p>
            <a:pPr marL="171450" indent="-171450">
              <a:buFont typeface="Arial" panose="020B0604020202020204" pitchFamily="34" charset="0"/>
              <a:buChar char="•"/>
            </a:pPr>
            <a:r>
              <a:rPr lang="en-US" sz="1600" i="0" dirty="0">
                <a:latin typeface="+mn-lt"/>
              </a:rPr>
              <a:t>Also, we can see drop in average velocity at 7 and 9 events with almost constant increasing velocity after 10 events</a:t>
            </a:r>
          </a:p>
        </p:txBody>
      </p:sp>
      <p:sp>
        <p:nvSpPr>
          <p:cNvPr id="4" name="Text Placeholder 3">
            <a:extLst>
              <a:ext uri="{FF2B5EF4-FFF2-40B4-BE49-F238E27FC236}">
                <a16:creationId xmlns:a16="http://schemas.microsoft.com/office/drawing/2014/main" id="{BE8D7D65-45E8-EDD1-E12B-5CA513B13080}"/>
              </a:ext>
            </a:extLst>
          </p:cNvPr>
          <p:cNvSpPr>
            <a:spLocks noGrp="1"/>
          </p:cNvSpPr>
          <p:nvPr>
            <p:ph type="body" idx="28"/>
          </p:nvPr>
        </p:nvSpPr>
        <p:spPr/>
        <p:txBody>
          <a:bodyPr/>
          <a:lstStyle/>
          <a:p>
            <a:r>
              <a:rPr lang="en-US" sz="2800" dirty="0"/>
              <a:t>Event vs Average Velocity</a:t>
            </a:r>
          </a:p>
        </p:txBody>
      </p:sp>
      <p:sp>
        <p:nvSpPr>
          <p:cNvPr id="9" name="Text Placeholder 8">
            <a:extLst>
              <a:ext uri="{FF2B5EF4-FFF2-40B4-BE49-F238E27FC236}">
                <a16:creationId xmlns:a16="http://schemas.microsoft.com/office/drawing/2014/main" id="{A5309E46-7A0F-0839-4EF2-0F1D86EFC74E}"/>
              </a:ext>
            </a:extLst>
          </p:cNvPr>
          <p:cNvSpPr>
            <a:spLocks noGrp="1"/>
          </p:cNvSpPr>
          <p:nvPr>
            <p:ph type="body" sz="quarter" idx="14"/>
          </p:nvPr>
        </p:nvSpPr>
        <p:spPr/>
        <p:txBody>
          <a:bodyPr/>
          <a:lstStyle/>
          <a:p>
            <a:endParaRPr lang="en-US"/>
          </a:p>
        </p:txBody>
      </p:sp>
      <p:pic>
        <p:nvPicPr>
          <p:cNvPr id="8" name="Picture 7" descr="A picture containing chart&#10;&#10;Description automatically generated">
            <a:extLst>
              <a:ext uri="{FF2B5EF4-FFF2-40B4-BE49-F238E27FC236}">
                <a16:creationId xmlns:a16="http://schemas.microsoft.com/office/drawing/2014/main" id="{F289144A-9C2A-FB48-BAF4-A18950E412DC}"/>
              </a:ext>
            </a:extLst>
          </p:cNvPr>
          <p:cNvPicPr>
            <a:picLocks noChangeAspect="1"/>
          </p:cNvPicPr>
          <p:nvPr/>
        </p:nvPicPr>
        <p:blipFill rotWithShape="1">
          <a:blip r:embed="rId2">
            <a:extLst>
              <a:ext uri="{28A0092B-C50C-407E-A947-70E740481C1C}">
                <a14:useLocalDpi xmlns:a14="http://schemas.microsoft.com/office/drawing/2010/main" val="0"/>
              </a:ext>
            </a:extLst>
          </a:blip>
          <a:srcRect l="14643" t="18637" r="16416" b="43869"/>
          <a:stretch/>
        </p:blipFill>
        <p:spPr>
          <a:xfrm>
            <a:off x="583722" y="992769"/>
            <a:ext cx="6384161" cy="1820986"/>
          </a:xfrm>
          <a:prstGeom prst="rect">
            <a:avLst/>
          </a:prstGeom>
        </p:spPr>
      </p:pic>
      <p:pic>
        <p:nvPicPr>
          <p:cNvPr id="10" name="Picture 9" descr="Chart, line chart&#10;&#10;Description automatically generated">
            <a:extLst>
              <a:ext uri="{FF2B5EF4-FFF2-40B4-BE49-F238E27FC236}">
                <a16:creationId xmlns:a16="http://schemas.microsoft.com/office/drawing/2014/main" id="{3EA48500-A360-732D-FC1B-400957429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22" y="2813755"/>
            <a:ext cx="6384160" cy="3443978"/>
          </a:xfrm>
          <a:prstGeom prst="rect">
            <a:avLst/>
          </a:prstGeom>
        </p:spPr>
      </p:pic>
    </p:spTree>
    <p:extLst>
      <p:ext uri="{BB962C8B-B14F-4D97-AF65-F5344CB8AC3E}">
        <p14:creationId xmlns:p14="http://schemas.microsoft.com/office/powerpoint/2010/main" val="30310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661DB1-63F8-E897-9E92-3A2544389E77}"/>
              </a:ext>
            </a:extLst>
          </p:cNvPr>
          <p:cNvSpPr>
            <a:spLocks noGrp="1"/>
          </p:cNvSpPr>
          <p:nvPr>
            <p:ph type="body" sz="quarter" idx="14"/>
          </p:nvPr>
        </p:nvSpPr>
        <p:spPr/>
        <p:txBody>
          <a:bodyPr/>
          <a:lstStyle/>
          <a:p>
            <a:endParaRPr lang="en-US" dirty="0"/>
          </a:p>
        </p:txBody>
      </p:sp>
      <p:sp>
        <p:nvSpPr>
          <p:cNvPr id="4" name="Text Placeholder 3">
            <a:extLst>
              <a:ext uri="{FF2B5EF4-FFF2-40B4-BE49-F238E27FC236}">
                <a16:creationId xmlns:a16="http://schemas.microsoft.com/office/drawing/2014/main" id="{E48A5ADE-3B44-33BE-4EEC-35EA65B62208}"/>
              </a:ext>
            </a:extLst>
          </p:cNvPr>
          <p:cNvSpPr>
            <a:spLocks noGrp="1"/>
          </p:cNvSpPr>
          <p:nvPr>
            <p:ph type="body" idx="28"/>
          </p:nvPr>
        </p:nvSpPr>
        <p:spPr/>
        <p:txBody>
          <a:bodyPr/>
          <a:lstStyle/>
          <a:p>
            <a:r>
              <a:rPr lang="en-US" sz="2800" dirty="0"/>
              <a:t>City wise Events</a:t>
            </a:r>
          </a:p>
        </p:txBody>
      </p:sp>
      <p:pic>
        <p:nvPicPr>
          <p:cNvPr id="6" name="Picture 5" descr="Chart, bar chart&#10;&#10;Description automatically generated">
            <a:extLst>
              <a:ext uri="{FF2B5EF4-FFF2-40B4-BE49-F238E27FC236}">
                <a16:creationId xmlns:a16="http://schemas.microsoft.com/office/drawing/2014/main" id="{3DD2C4A7-0D7F-B919-7F0D-8DB33EA4FD30}"/>
              </a:ext>
            </a:extLst>
          </p:cNvPr>
          <p:cNvPicPr>
            <a:picLocks noChangeAspect="1"/>
          </p:cNvPicPr>
          <p:nvPr/>
        </p:nvPicPr>
        <p:blipFill rotWithShape="1">
          <a:blip r:embed="rId3">
            <a:extLst>
              <a:ext uri="{28A0092B-C50C-407E-A947-70E740481C1C}">
                <a14:useLocalDpi xmlns:a14="http://schemas.microsoft.com/office/drawing/2010/main" val="0"/>
              </a:ext>
            </a:extLst>
          </a:blip>
          <a:srcRect l="15996" t="19227" r="17970" b="2150"/>
          <a:stretch/>
        </p:blipFill>
        <p:spPr>
          <a:xfrm>
            <a:off x="1077786" y="1058804"/>
            <a:ext cx="8028773" cy="5102299"/>
          </a:xfrm>
          <a:prstGeom prst="rect">
            <a:avLst/>
          </a:prstGeom>
        </p:spPr>
      </p:pic>
      <p:pic>
        <p:nvPicPr>
          <p:cNvPr id="7" name="Picture 6" descr="Chart, bar chart&#10;&#10;Description automatically generated">
            <a:extLst>
              <a:ext uri="{FF2B5EF4-FFF2-40B4-BE49-F238E27FC236}">
                <a16:creationId xmlns:a16="http://schemas.microsoft.com/office/drawing/2014/main" id="{FD9DF646-822D-12E7-1EC8-DEC0272A4989}"/>
              </a:ext>
            </a:extLst>
          </p:cNvPr>
          <p:cNvPicPr>
            <a:picLocks noChangeAspect="1"/>
          </p:cNvPicPr>
          <p:nvPr/>
        </p:nvPicPr>
        <p:blipFill rotWithShape="1">
          <a:blip r:embed="rId3">
            <a:extLst>
              <a:ext uri="{28A0092B-C50C-407E-A947-70E740481C1C}">
                <a14:useLocalDpi xmlns:a14="http://schemas.microsoft.com/office/drawing/2010/main" val="0"/>
              </a:ext>
            </a:extLst>
          </a:blip>
          <a:srcRect l="85485" t="51360" r="811" b="28174"/>
          <a:stretch/>
        </p:blipFill>
        <p:spPr>
          <a:xfrm>
            <a:off x="9209503" y="1058804"/>
            <a:ext cx="1904711" cy="1518249"/>
          </a:xfrm>
          <a:prstGeom prst="rect">
            <a:avLst/>
          </a:prstGeom>
        </p:spPr>
      </p:pic>
    </p:spTree>
    <p:extLst>
      <p:ext uri="{BB962C8B-B14F-4D97-AF65-F5344CB8AC3E}">
        <p14:creationId xmlns:p14="http://schemas.microsoft.com/office/powerpoint/2010/main" val="207440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hart Placeholder 20">
            <a:extLst>
              <a:ext uri="{FF2B5EF4-FFF2-40B4-BE49-F238E27FC236}">
                <a16:creationId xmlns:a16="http://schemas.microsoft.com/office/drawing/2014/main" id="{4A02073A-5E9E-05D5-47A7-E66273533EEC}"/>
              </a:ext>
            </a:extLst>
          </p:cNvPr>
          <p:cNvSpPr>
            <a:spLocks noGrp="1"/>
          </p:cNvSpPr>
          <p:nvPr>
            <p:ph type="chart" sz="quarter" idx="29"/>
          </p:nvPr>
        </p:nvSpPr>
        <p:spPr>
          <a:xfrm>
            <a:off x="914400" y="1152659"/>
            <a:ext cx="10363200" cy="4905241"/>
          </a:xfrm>
        </p:spPr>
      </p:sp>
      <p:sp>
        <p:nvSpPr>
          <p:cNvPr id="15" name="Text Placeholder 14">
            <a:extLst>
              <a:ext uri="{FF2B5EF4-FFF2-40B4-BE49-F238E27FC236}">
                <a16:creationId xmlns:a16="http://schemas.microsoft.com/office/drawing/2014/main" id="{B64DC7C9-0EFF-BC5A-B6AD-4531CB46A29B}"/>
              </a:ext>
            </a:extLst>
          </p:cNvPr>
          <p:cNvSpPr>
            <a:spLocks noGrp="1"/>
          </p:cNvSpPr>
          <p:nvPr>
            <p:ph type="body" sz="quarter" idx="14"/>
          </p:nvPr>
        </p:nvSpPr>
        <p:spPr/>
        <p:txBody>
          <a:bodyPr/>
          <a:lstStyle/>
          <a:p>
            <a:r>
              <a:rPr lang="en-US" sz="2000" dirty="0"/>
              <a:t>Conclusion</a:t>
            </a:r>
          </a:p>
        </p:txBody>
      </p:sp>
      <p:sp>
        <p:nvSpPr>
          <p:cNvPr id="20" name="Text Placeholder 19">
            <a:extLst>
              <a:ext uri="{FF2B5EF4-FFF2-40B4-BE49-F238E27FC236}">
                <a16:creationId xmlns:a16="http://schemas.microsoft.com/office/drawing/2014/main" id="{AF608810-A74C-B603-2303-04FD785CF890}"/>
              </a:ext>
            </a:extLst>
          </p:cNvPr>
          <p:cNvSpPr>
            <a:spLocks noGrp="1"/>
          </p:cNvSpPr>
          <p:nvPr>
            <p:ph type="body" idx="28"/>
          </p:nvPr>
        </p:nvSpPr>
        <p:spPr/>
        <p:txBody>
          <a:bodyPr/>
          <a:lstStyle/>
          <a:p>
            <a:r>
              <a:rPr lang="en-US" sz="2800" dirty="0"/>
              <a:t>Conclusion</a:t>
            </a:r>
          </a:p>
        </p:txBody>
      </p:sp>
    </p:spTree>
    <p:extLst>
      <p:ext uri="{BB962C8B-B14F-4D97-AF65-F5344CB8AC3E}">
        <p14:creationId xmlns:p14="http://schemas.microsoft.com/office/powerpoint/2010/main" val="318585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6380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a:extLst>
              <a:ext uri="{FF2B5EF4-FFF2-40B4-BE49-F238E27FC236}">
                <a16:creationId xmlns:a16="http://schemas.microsoft.com/office/drawing/2014/main" id="{EA49B4F5-AE96-430B-9DEC-2ECDFB097C1E}"/>
              </a:ext>
            </a:extLst>
          </p:cNvPr>
          <p:cNvSpPr>
            <a:spLocks noGrp="1"/>
          </p:cNvSpPr>
          <p:nvPr>
            <p:ph sz="quarter" idx="15"/>
          </p:nvPr>
        </p:nvSpPr>
        <p:spPr>
          <a:xfrm>
            <a:off x="914400" y="1400202"/>
            <a:ext cx="10363200" cy="4101963"/>
          </a:xfrm>
        </p:spPr>
        <p:txBody>
          <a:bodyPr/>
          <a:lstStyle/>
          <a:p>
            <a:pPr marL="342900" indent="-342900">
              <a:buFont typeface="Arial" panose="020B0604020202020204" pitchFamily="34" charset="0"/>
              <a:buChar char="•"/>
            </a:pPr>
            <a:r>
              <a:rPr lang="en-US" i="0" dirty="0">
                <a:latin typeface="+mn-lt"/>
              </a:rPr>
              <a:t>Identify top risky commercial truck drivers in United States by understanding the risk involved in their truck movements</a:t>
            </a:r>
          </a:p>
          <a:p>
            <a:pPr marL="342900" indent="-342900">
              <a:buFont typeface="Arial" panose="020B0604020202020204" pitchFamily="34" charset="0"/>
              <a:buChar char="•"/>
            </a:pPr>
            <a:r>
              <a:rPr lang="en-US" i="0" dirty="0">
                <a:latin typeface="+mn-lt"/>
              </a:rPr>
              <a:t>Identify top risk factors of truck drivers based on various aspects like Latitude, Longitude, City, events, total miles, average velocity and Gas Consumption</a:t>
            </a:r>
          </a:p>
          <a:p>
            <a:pPr marL="342900" indent="-342900">
              <a:buFont typeface="Arial" panose="020B0604020202020204" pitchFamily="34" charset="0"/>
              <a:buChar char="•"/>
            </a:pPr>
            <a:r>
              <a:rPr lang="en-US" i="0" dirty="0">
                <a:latin typeface="+mn-lt"/>
              </a:rPr>
              <a:t>Ensuring that the truck drivers follow the rules and regulations of the ANT corporation to increase the safety and not leading to accidents involving factors like speeding, unsafe following distance, lane departure and unsafe tail distance </a:t>
            </a:r>
          </a:p>
          <a:p>
            <a:pPr>
              <a:buNone/>
            </a:pPr>
            <a:endParaRPr lang="en-US" sz="2000" i="0" dirty="0">
              <a:latin typeface="+mn-lt"/>
            </a:endParaRPr>
          </a:p>
        </p:txBody>
      </p:sp>
      <p:sp>
        <p:nvSpPr>
          <p:cNvPr id="17" name="Text Placeholder 16">
            <a:extLst>
              <a:ext uri="{FF2B5EF4-FFF2-40B4-BE49-F238E27FC236}">
                <a16:creationId xmlns:a16="http://schemas.microsoft.com/office/drawing/2014/main" id="{91DA998E-A005-366B-8AD8-E17CEE8DC9B5}"/>
              </a:ext>
            </a:extLst>
          </p:cNvPr>
          <p:cNvSpPr>
            <a:spLocks noGrp="1"/>
          </p:cNvSpPr>
          <p:nvPr>
            <p:ph type="body" idx="28"/>
          </p:nvPr>
        </p:nvSpPr>
        <p:spPr>
          <a:xfrm>
            <a:off x="914400" y="482708"/>
            <a:ext cx="10363200" cy="451948"/>
          </a:xfrm>
        </p:spPr>
        <p:txBody>
          <a:bodyPr anchor="t">
            <a:normAutofit/>
          </a:bodyPr>
          <a:lstStyle/>
          <a:p>
            <a:pPr>
              <a:spcAft>
                <a:spcPts val="600"/>
              </a:spcAft>
            </a:pPr>
            <a:r>
              <a:rPr lang="en-US" sz="2800" dirty="0"/>
              <a:t>Problem Statement and Objectives</a:t>
            </a:r>
          </a:p>
        </p:txBody>
      </p:sp>
      <p:sp>
        <p:nvSpPr>
          <p:cNvPr id="7" name="Text Placeholder 6">
            <a:extLst>
              <a:ext uri="{FF2B5EF4-FFF2-40B4-BE49-F238E27FC236}">
                <a16:creationId xmlns:a16="http://schemas.microsoft.com/office/drawing/2014/main" id="{DE2946BD-6BB9-1DA4-B115-75F4E62AC032}"/>
              </a:ext>
            </a:extLst>
          </p:cNvPr>
          <p:cNvSpPr>
            <a:spLocks noGrp="1"/>
          </p:cNvSpPr>
          <p:nvPr>
            <p:ph type="body" sz="quarter" idx="14"/>
          </p:nvPr>
        </p:nvSpPr>
        <p:spPr>
          <a:xfrm>
            <a:off x="914400" y="6427999"/>
            <a:ext cx="6705600" cy="168188"/>
          </a:xfrm>
        </p:spPr>
        <p:txBody>
          <a:bodyPr/>
          <a:lstStyle/>
          <a:p>
            <a:endParaRPr lang="en-US" sz="1000" i="0" dirty="0">
              <a:solidFill>
                <a:schemeClr val="bg2">
                  <a:lumMod val="75000"/>
                </a:schemeClr>
              </a:solidFill>
              <a:latin typeface="+mn-lt"/>
            </a:endParaRPr>
          </a:p>
        </p:txBody>
      </p:sp>
    </p:spTree>
    <p:extLst>
      <p:ext uri="{BB962C8B-B14F-4D97-AF65-F5344CB8AC3E}">
        <p14:creationId xmlns:p14="http://schemas.microsoft.com/office/powerpoint/2010/main" val="261223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187A435-B35D-E60B-7433-BACB5F2F61E7}"/>
              </a:ext>
            </a:extLst>
          </p:cNvPr>
          <p:cNvSpPr>
            <a:spLocks noGrp="1"/>
          </p:cNvSpPr>
          <p:nvPr>
            <p:ph type="body" idx="28"/>
          </p:nvPr>
        </p:nvSpPr>
        <p:spPr/>
        <p:txBody>
          <a:bodyPr/>
          <a:lstStyle/>
          <a:p>
            <a:r>
              <a:rPr lang="en-US" sz="2800" dirty="0"/>
              <a:t>Analysis Workflow Diagram</a:t>
            </a:r>
          </a:p>
        </p:txBody>
      </p:sp>
      <p:pic>
        <p:nvPicPr>
          <p:cNvPr id="17" name="Picture 16" descr="Diagram&#10;&#10;Description automatically generated">
            <a:extLst>
              <a:ext uri="{FF2B5EF4-FFF2-40B4-BE49-F238E27FC236}">
                <a16:creationId xmlns:a16="http://schemas.microsoft.com/office/drawing/2014/main" id="{AB93AAC9-9E96-F550-4407-360CFA83F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1" y="905191"/>
            <a:ext cx="9801045" cy="5470101"/>
          </a:xfrm>
          <a:prstGeom prst="rect">
            <a:avLst/>
          </a:prstGeom>
        </p:spPr>
      </p:pic>
    </p:spTree>
    <p:extLst>
      <p:ext uri="{BB962C8B-B14F-4D97-AF65-F5344CB8AC3E}">
        <p14:creationId xmlns:p14="http://schemas.microsoft.com/office/powerpoint/2010/main" val="213715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5814C4-4386-EF22-3296-7D669143ED48}"/>
              </a:ext>
            </a:extLst>
          </p:cNvPr>
          <p:cNvSpPr>
            <a:spLocks noGrp="1"/>
          </p:cNvSpPr>
          <p:nvPr>
            <p:ph type="body" idx="28"/>
          </p:nvPr>
        </p:nvSpPr>
        <p:spPr/>
        <p:txBody>
          <a:bodyPr/>
          <a:lstStyle/>
          <a:p>
            <a:r>
              <a:rPr lang="en-US" sz="2800" dirty="0"/>
              <a:t>Top 15 Risky Drivers</a:t>
            </a:r>
          </a:p>
        </p:txBody>
      </p:sp>
      <p:sp>
        <p:nvSpPr>
          <p:cNvPr id="3" name="Text Placeholder 2">
            <a:extLst>
              <a:ext uri="{FF2B5EF4-FFF2-40B4-BE49-F238E27FC236}">
                <a16:creationId xmlns:a16="http://schemas.microsoft.com/office/drawing/2014/main" id="{659EED23-68DD-35C2-4B4B-23F2807AE30A}"/>
              </a:ext>
            </a:extLst>
          </p:cNvPr>
          <p:cNvSpPr>
            <a:spLocks noGrp="1"/>
          </p:cNvSpPr>
          <p:nvPr>
            <p:ph type="body" sz="quarter" idx="14"/>
          </p:nvPr>
        </p:nvSpPr>
        <p:spPr/>
        <p:txBody>
          <a:bodyPr/>
          <a:lstStyle/>
          <a:p>
            <a:endParaRPr lang="en-US"/>
          </a:p>
        </p:txBody>
      </p:sp>
      <p:pic>
        <p:nvPicPr>
          <p:cNvPr id="5" name="slide2" descr="Sheet 1">
            <a:extLst>
              <a:ext uri="{FF2B5EF4-FFF2-40B4-BE49-F238E27FC236}">
                <a16:creationId xmlns:a16="http://schemas.microsoft.com/office/drawing/2014/main" id="{20621731-A8F0-0E73-EA8A-645C0BB8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038" y="827130"/>
            <a:ext cx="8381893" cy="5299055"/>
          </a:xfrm>
          <a:prstGeom prst="rect">
            <a:avLst/>
          </a:prstGeom>
        </p:spPr>
      </p:pic>
    </p:spTree>
    <p:extLst>
      <p:ext uri="{BB962C8B-B14F-4D97-AF65-F5344CB8AC3E}">
        <p14:creationId xmlns:p14="http://schemas.microsoft.com/office/powerpoint/2010/main" val="22559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96FD180-F1A1-ED7D-B538-E743116A1DC8}"/>
              </a:ext>
            </a:extLst>
          </p:cNvPr>
          <p:cNvSpPr>
            <a:spLocks noGrp="1"/>
          </p:cNvSpPr>
          <p:nvPr>
            <p:ph sz="quarter" idx="17"/>
          </p:nvPr>
        </p:nvSpPr>
        <p:spPr>
          <a:xfrm>
            <a:off x="7824952" y="1173788"/>
            <a:ext cx="3452648" cy="4965608"/>
          </a:xfrm>
        </p:spPr>
        <p:txBody>
          <a:bodyPr/>
          <a:lstStyle/>
          <a:p>
            <a:pPr marL="171450" indent="-171450" algn="just">
              <a:lnSpc>
                <a:spcPct val="150000"/>
              </a:lnSpc>
              <a:spcBef>
                <a:spcPts val="0"/>
              </a:spcBef>
              <a:spcAft>
                <a:spcPts val="0"/>
              </a:spcAft>
              <a:buFont typeface="Arial" panose="020B0604020202020204" pitchFamily="34" charset="0"/>
              <a:buChar char="•"/>
            </a:pPr>
            <a:r>
              <a:rPr lang="en-US" sz="1600" i="0" dirty="0">
                <a:latin typeface="+mn-lt"/>
              </a:rPr>
              <a:t>Upon determining the risk factor for each driver, many drivers with Risk Score more than threshold amount of 7 were observed</a:t>
            </a:r>
          </a:p>
          <a:p>
            <a:pPr algn="just">
              <a:lnSpc>
                <a:spcPct val="150000"/>
              </a:lnSpc>
              <a:spcBef>
                <a:spcPts val="0"/>
              </a:spcBef>
              <a:spcAft>
                <a:spcPts val="0"/>
              </a:spcAft>
              <a:buNone/>
            </a:pPr>
            <a:endParaRPr lang="en-US" sz="1600" i="0" dirty="0">
              <a:latin typeface="+mn-lt"/>
            </a:endParaRPr>
          </a:p>
          <a:p>
            <a:pPr marL="171450" indent="-171450" algn="just">
              <a:lnSpc>
                <a:spcPct val="150000"/>
              </a:lnSpc>
              <a:spcBef>
                <a:spcPts val="0"/>
              </a:spcBef>
              <a:spcAft>
                <a:spcPts val="0"/>
              </a:spcAft>
              <a:buFont typeface="Arial" panose="020B0604020202020204" pitchFamily="34" charset="0"/>
              <a:buChar char="•"/>
            </a:pPr>
            <a:r>
              <a:rPr lang="en-US" sz="1600" i="0" dirty="0">
                <a:latin typeface="+mn-lt"/>
              </a:rPr>
              <a:t>The bottom 2 values in the chart with compliant risk score around 3 have driven more miles (643K &amp; 653K) than the top 3 non-compliant drivers (631K, 640K, 629K respectively)</a:t>
            </a:r>
          </a:p>
          <a:p>
            <a:pPr marL="171450" indent="-171450" algn="just">
              <a:lnSpc>
                <a:spcPct val="150000"/>
              </a:lnSpc>
              <a:spcBef>
                <a:spcPts val="0"/>
              </a:spcBef>
              <a:spcAft>
                <a:spcPts val="0"/>
              </a:spcAft>
              <a:buFont typeface="Arial" panose="020B0604020202020204" pitchFamily="34" charset="0"/>
              <a:buChar char="•"/>
            </a:pPr>
            <a:endParaRPr lang="en-US" sz="1600" i="0" dirty="0">
              <a:latin typeface="+mn-lt"/>
            </a:endParaRPr>
          </a:p>
          <a:p>
            <a:pPr marL="171450" indent="-171450" algn="just">
              <a:lnSpc>
                <a:spcPct val="150000"/>
              </a:lnSpc>
              <a:spcBef>
                <a:spcPts val="0"/>
              </a:spcBef>
              <a:spcAft>
                <a:spcPts val="0"/>
              </a:spcAft>
              <a:buFont typeface="Arial" panose="020B0604020202020204" pitchFamily="34" charset="0"/>
              <a:buChar char="•"/>
            </a:pPr>
            <a:r>
              <a:rPr lang="en-US" sz="1600" i="0" dirty="0">
                <a:latin typeface="+mn-lt"/>
              </a:rPr>
              <a:t>Throughout the data spectrum randomness can be observed</a:t>
            </a:r>
          </a:p>
          <a:p>
            <a:pPr marL="171450" indent="-171450" algn="just">
              <a:lnSpc>
                <a:spcPct val="150000"/>
              </a:lnSpc>
              <a:spcBef>
                <a:spcPts val="0"/>
              </a:spcBef>
              <a:spcAft>
                <a:spcPts val="0"/>
              </a:spcAft>
              <a:buFont typeface="Arial" panose="020B0604020202020204" pitchFamily="34" charset="0"/>
              <a:buChar char="•"/>
            </a:pPr>
            <a:endParaRPr lang="en-US" sz="1600" i="0" dirty="0">
              <a:latin typeface="+mn-lt"/>
            </a:endParaRPr>
          </a:p>
          <a:p>
            <a:pPr marL="171450" indent="-171450" algn="just">
              <a:lnSpc>
                <a:spcPct val="150000"/>
              </a:lnSpc>
              <a:spcBef>
                <a:spcPts val="0"/>
              </a:spcBef>
              <a:spcAft>
                <a:spcPts val="0"/>
              </a:spcAft>
              <a:buFont typeface="Arial" panose="020B0604020202020204" pitchFamily="34" charset="0"/>
              <a:buChar char="•"/>
            </a:pPr>
            <a:endParaRPr lang="en-US" sz="1600" dirty="0"/>
          </a:p>
        </p:txBody>
      </p:sp>
      <p:sp>
        <p:nvSpPr>
          <p:cNvPr id="3" name="Text Placeholder 2">
            <a:extLst>
              <a:ext uri="{FF2B5EF4-FFF2-40B4-BE49-F238E27FC236}">
                <a16:creationId xmlns:a16="http://schemas.microsoft.com/office/drawing/2014/main" id="{023563F4-AAEA-D761-F9C1-1453EE626585}"/>
              </a:ext>
            </a:extLst>
          </p:cNvPr>
          <p:cNvSpPr>
            <a:spLocks noGrp="1"/>
          </p:cNvSpPr>
          <p:nvPr>
            <p:ph type="body" idx="28"/>
          </p:nvPr>
        </p:nvSpPr>
        <p:spPr/>
        <p:txBody>
          <a:bodyPr/>
          <a:lstStyle/>
          <a:p>
            <a:r>
              <a:rPr lang="en-US" sz="2800" dirty="0">
                <a:effectLst/>
                <a:ea typeface="Calibri" panose="020F0502020204030204" pitchFamily="34" charset="0"/>
                <a:cs typeface="Times New Roman" panose="02020603050405020304" pitchFamily="18" charset="0"/>
              </a:rPr>
              <a:t>Risk Ranking Vs Total Miles driven</a:t>
            </a:r>
          </a:p>
        </p:txBody>
      </p:sp>
      <p:sp>
        <p:nvSpPr>
          <p:cNvPr id="4" name="Text Placeholder 3">
            <a:extLst>
              <a:ext uri="{FF2B5EF4-FFF2-40B4-BE49-F238E27FC236}">
                <a16:creationId xmlns:a16="http://schemas.microsoft.com/office/drawing/2014/main" id="{4C4DDDEB-A1B2-F657-2414-A7E8990F797A}"/>
              </a:ext>
            </a:extLst>
          </p:cNvPr>
          <p:cNvSpPr>
            <a:spLocks noGrp="1"/>
          </p:cNvSpPr>
          <p:nvPr>
            <p:ph type="body" sz="quarter" idx="14"/>
          </p:nvPr>
        </p:nvSpPr>
        <p:spPr/>
        <p:txBody>
          <a:bodyPr/>
          <a:lstStyle/>
          <a:p>
            <a:endParaRPr lang="en-US" dirty="0"/>
          </a:p>
        </p:txBody>
      </p:sp>
      <p:pic>
        <p:nvPicPr>
          <p:cNvPr id="5" name="Picture 4" descr="A picture containing timeline">
            <a:extLst>
              <a:ext uri="{FF2B5EF4-FFF2-40B4-BE49-F238E27FC236}">
                <a16:creationId xmlns:a16="http://schemas.microsoft.com/office/drawing/2014/main" id="{2BFF9286-6995-17B3-ABE6-4C214C30A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68" y="911974"/>
            <a:ext cx="7360903" cy="5686051"/>
          </a:xfrm>
          <a:prstGeom prst="rect">
            <a:avLst/>
          </a:prstGeom>
        </p:spPr>
      </p:pic>
    </p:spTree>
    <p:extLst>
      <p:ext uri="{BB962C8B-B14F-4D97-AF65-F5344CB8AC3E}">
        <p14:creationId xmlns:p14="http://schemas.microsoft.com/office/powerpoint/2010/main" val="35587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6B745B7-922A-7DA1-6505-F479425E0F2E}"/>
              </a:ext>
            </a:extLst>
          </p:cNvPr>
          <p:cNvSpPr>
            <a:spLocks noGrp="1"/>
          </p:cNvSpPr>
          <p:nvPr>
            <p:ph sz="quarter" idx="17"/>
          </p:nvPr>
        </p:nvSpPr>
        <p:spPr>
          <a:xfrm>
            <a:off x="8028633" y="2726944"/>
            <a:ext cx="3165231" cy="1674233"/>
          </a:xfrm>
        </p:spPr>
        <p:txBody>
          <a:bodyPr/>
          <a:lstStyle/>
          <a:p>
            <a:pPr marL="171450" indent="-171450" algn="just">
              <a:buFont typeface="Arial" panose="020B0604020202020204" pitchFamily="34" charset="0"/>
              <a:buChar char="•"/>
            </a:pPr>
            <a:r>
              <a:rPr lang="en-US" sz="1600" i="0" dirty="0">
                <a:latin typeface="+mn-lt"/>
              </a:rPr>
              <a:t>Lane departure has highest violations comparatively to unsafe tail distance having lowest</a:t>
            </a:r>
          </a:p>
        </p:txBody>
      </p:sp>
      <p:sp>
        <p:nvSpPr>
          <p:cNvPr id="3" name="Text Placeholder 2">
            <a:extLst>
              <a:ext uri="{FF2B5EF4-FFF2-40B4-BE49-F238E27FC236}">
                <a16:creationId xmlns:a16="http://schemas.microsoft.com/office/drawing/2014/main" id="{4D356A9E-F660-89CF-236F-9F39CD445D1F}"/>
              </a:ext>
            </a:extLst>
          </p:cNvPr>
          <p:cNvSpPr>
            <a:spLocks noGrp="1"/>
          </p:cNvSpPr>
          <p:nvPr>
            <p:ph type="body" idx="28"/>
          </p:nvPr>
        </p:nvSpPr>
        <p:spPr/>
        <p:txBody>
          <a:bodyPr/>
          <a:lstStyle/>
          <a:p>
            <a:r>
              <a:rPr lang="en-US" sz="2800" dirty="0"/>
              <a:t>Violations Distribution</a:t>
            </a:r>
          </a:p>
        </p:txBody>
      </p:sp>
      <p:sp>
        <p:nvSpPr>
          <p:cNvPr id="8" name="Text Placeholder 7">
            <a:extLst>
              <a:ext uri="{FF2B5EF4-FFF2-40B4-BE49-F238E27FC236}">
                <a16:creationId xmlns:a16="http://schemas.microsoft.com/office/drawing/2014/main" id="{E65C5F3E-2C5E-FA3F-3802-2787A82DEC21}"/>
              </a:ext>
            </a:extLst>
          </p:cNvPr>
          <p:cNvSpPr>
            <a:spLocks noGrp="1"/>
          </p:cNvSpPr>
          <p:nvPr>
            <p:ph type="body" sz="quarter" idx="14"/>
          </p:nvPr>
        </p:nvSpPr>
        <p:spPr/>
        <p:txBody>
          <a:bodyPr/>
          <a:lstStyle/>
          <a:p>
            <a:endParaRPr lang="en-US"/>
          </a:p>
        </p:txBody>
      </p:sp>
      <p:pic>
        <p:nvPicPr>
          <p:cNvPr id="7" name="slide2" descr="Sheet 1">
            <a:extLst>
              <a:ext uri="{FF2B5EF4-FFF2-40B4-BE49-F238E27FC236}">
                <a16:creationId xmlns:a16="http://schemas.microsoft.com/office/drawing/2014/main" id="{FA401343-F143-9314-68E6-B73C300EC8CF}"/>
              </a:ext>
            </a:extLst>
          </p:cNvPr>
          <p:cNvPicPr>
            <a:picLocks noChangeAspect="1"/>
          </p:cNvPicPr>
          <p:nvPr/>
        </p:nvPicPr>
        <p:blipFill rotWithShape="1">
          <a:blip r:embed="rId3">
            <a:extLst>
              <a:ext uri="{28A0092B-C50C-407E-A947-70E740481C1C}">
                <a14:useLocalDpi xmlns:a14="http://schemas.microsoft.com/office/drawing/2010/main" val="0"/>
              </a:ext>
            </a:extLst>
          </a:blip>
          <a:srcRect r="18613"/>
          <a:stretch/>
        </p:blipFill>
        <p:spPr>
          <a:xfrm>
            <a:off x="732273" y="991674"/>
            <a:ext cx="7069853" cy="5185766"/>
          </a:xfrm>
          <a:prstGeom prst="rect">
            <a:avLst/>
          </a:prstGeom>
        </p:spPr>
      </p:pic>
    </p:spTree>
    <p:extLst>
      <p:ext uri="{BB962C8B-B14F-4D97-AF65-F5344CB8AC3E}">
        <p14:creationId xmlns:p14="http://schemas.microsoft.com/office/powerpoint/2010/main" val="382586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14FD696-315E-A021-EAD8-E235A0418191}"/>
              </a:ext>
            </a:extLst>
          </p:cNvPr>
          <p:cNvSpPr>
            <a:spLocks noGrp="1"/>
          </p:cNvSpPr>
          <p:nvPr>
            <p:ph sz="quarter" idx="17"/>
          </p:nvPr>
        </p:nvSpPr>
        <p:spPr>
          <a:xfrm>
            <a:off x="7888014" y="2732690"/>
            <a:ext cx="3389586" cy="3310757"/>
          </a:xfrm>
        </p:spPr>
        <p:txBody>
          <a:bodyPr/>
          <a:lstStyle/>
          <a:p>
            <a:pPr marL="285750" indent="-285750">
              <a:buFont typeface="Arial" panose="020B0604020202020204" pitchFamily="34" charset="0"/>
              <a:buChar char="•"/>
            </a:pPr>
            <a:r>
              <a:rPr lang="en-US" sz="1800" dirty="0"/>
              <a:t>According</a:t>
            </a:r>
            <a:r>
              <a:rPr lang="en-US" dirty="0"/>
              <a:t> </a:t>
            </a:r>
            <a:r>
              <a:rPr lang="en-US" sz="1800" dirty="0"/>
              <a:t>to Model of the Truck, we can interpret that Model Oshkosh is the riskiest Truck</a:t>
            </a:r>
            <a:br>
              <a:rPr lang="en-US" sz="1800" dirty="0"/>
            </a:br>
            <a:endParaRPr lang="en-US" sz="1800" dirty="0"/>
          </a:p>
          <a:p>
            <a:pPr marL="285750" indent="-285750"/>
            <a:endParaRPr lang="en-US" dirty="0"/>
          </a:p>
        </p:txBody>
      </p:sp>
      <p:sp>
        <p:nvSpPr>
          <p:cNvPr id="11" name="Text Placeholder 10">
            <a:extLst>
              <a:ext uri="{FF2B5EF4-FFF2-40B4-BE49-F238E27FC236}">
                <a16:creationId xmlns:a16="http://schemas.microsoft.com/office/drawing/2014/main" id="{FC10ECEF-CF34-EE09-49B1-0CF589392CF8}"/>
              </a:ext>
            </a:extLst>
          </p:cNvPr>
          <p:cNvSpPr>
            <a:spLocks noGrp="1"/>
          </p:cNvSpPr>
          <p:nvPr>
            <p:ph type="body" idx="28"/>
          </p:nvPr>
        </p:nvSpPr>
        <p:spPr/>
        <p:txBody>
          <a:bodyPr/>
          <a:lstStyle/>
          <a:p>
            <a:r>
              <a:rPr lang="en-US" dirty="0"/>
              <a:t>Model of Truck vs Risk Factor Distribution</a:t>
            </a:r>
          </a:p>
        </p:txBody>
      </p:sp>
      <p:sp>
        <p:nvSpPr>
          <p:cNvPr id="8" name="Text Placeholder 7">
            <a:extLst>
              <a:ext uri="{FF2B5EF4-FFF2-40B4-BE49-F238E27FC236}">
                <a16:creationId xmlns:a16="http://schemas.microsoft.com/office/drawing/2014/main" id="{C4FB072C-8C07-7C7C-759E-7548A8FFF49A}"/>
              </a:ext>
            </a:extLst>
          </p:cNvPr>
          <p:cNvSpPr>
            <a:spLocks noGrp="1"/>
          </p:cNvSpPr>
          <p:nvPr>
            <p:ph type="body" sz="quarter" idx="14"/>
          </p:nvPr>
        </p:nvSpPr>
        <p:spPr/>
        <p:txBody>
          <a:bodyPr/>
          <a:lstStyle/>
          <a:p>
            <a:endParaRPr lang="en-US"/>
          </a:p>
        </p:txBody>
      </p:sp>
      <p:pic>
        <p:nvPicPr>
          <p:cNvPr id="6" name="Picture 5" descr="Chart, box and whisker chart&#10;&#10;Description automatically generated">
            <a:extLst>
              <a:ext uri="{FF2B5EF4-FFF2-40B4-BE49-F238E27FC236}">
                <a16:creationId xmlns:a16="http://schemas.microsoft.com/office/drawing/2014/main" id="{EB8DE6F8-AE15-9B74-C58C-7E380290A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48" y="1090431"/>
            <a:ext cx="7120759" cy="5264055"/>
          </a:xfrm>
          <a:prstGeom prst="rect">
            <a:avLst/>
          </a:prstGeom>
        </p:spPr>
      </p:pic>
    </p:spTree>
    <p:extLst>
      <p:ext uri="{BB962C8B-B14F-4D97-AF65-F5344CB8AC3E}">
        <p14:creationId xmlns:p14="http://schemas.microsoft.com/office/powerpoint/2010/main" val="266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6F7B26-D4DA-B4FC-F5DF-7052F8203F57}"/>
              </a:ext>
            </a:extLst>
          </p:cNvPr>
          <p:cNvSpPr>
            <a:spLocks noGrp="1"/>
          </p:cNvSpPr>
          <p:nvPr>
            <p:ph type="body" idx="28"/>
          </p:nvPr>
        </p:nvSpPr>
        <p:spPr/>
        <p:txBody>
          <a:bodyPr/>
          <a:lstStyle/>
          <a:p>
            <a:r>
              <a:rPr lang="en-US" sz="2800" dirty="0"/>
              <a:t>Top Cities with most Number of Events and Risk Factor</a:t>
            </a:r>
          </a:p>
        </p:txBody>
      </p:sp>
      <p:pic>
        <p:nvPicPr>
          <p:cNvPr id="6" name="Picture 5" descr="Map&#10;&#10;Description automatically generated">
            <a:extLst>
              <a:ext uri="{FF2B5EF4-FFF2-40B4-BE49-F238E27FC236}">
                <a16:creationId xmlns:a16="http://schemas.microsoft.com/office/drawing/2014/main" id="{C7516040-9597-5CFD-E69A-10436E88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52" y="872362"/>
            <a:ext cx="5197366" cy="5502930"/>
          </a:xfrm>
          <a:prstGeom prst="rect">
            <a:avLst/>
          </a:prstGeom>
        </p:spPr>
      </p:pic>
      <p:pic>
        <p:nvPicPr>
          <p:cNvPr id="5" name="Picture 4" descr="Map&#10;&#10;Description automatically generated">
            <a:extLst>
              <a:ext uri="{FF2B5EF4-FFF2-40B4-BE49-F238E27FC236}">
                <a16:creationId xmlns:a16="http://schemas.microsoft.com/office/drawing/2014/main" id="{D638D57A-76D5-9104-82BB-014BBEA4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091" y="934656"/>
            <a:ext cx="5026572" cy="5440636"/>
          </a:xfrm>
          <a:prstGeom prst="rect">
            <a:avLst/>
          </a:prstGeom>
        </p:spPr>
      </p:pic>
    </p:spTree>
    <p:extLst>
      <p:ext uri="{BB962C8B-B14F-4D97-AF65-F5344CB8AC3E}">
        <p14:creationId xmlns:p14="http://schemas.microsoft.com/office/powerpoint/2010/main" val="58518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A3A2A6-2AA3-F3E4-22E4-A8EEA854EA9D}"/>
              </a:ext>
            </a:extLst>
          </p:cNvPr>
          <p:cNvSpPr>
            <a:spLocks noGrp="1"/>
          </p:cNvSpPr>
          <p:nvPr>
            <p:ph type="body" idx="28"/>
          </p:nvPr>
        </p:nvSpPr>
        <p:spPr/>
        <p:txBody>
          <a:bodyPr/>
          <a:lstStyle/>
          <a:p>
            <a:r>
              <a:rPr lang="en-US" sz="2800" dirty="0"/>
              <a:t>Avg Risk factor vs Number of Events</a:t>
            </a:r>
          </a:p>
        </p:txBody>
      </p:sp>
      <p:sp>
        <p:nvSpPr>
          <p:cNvPr id="5" name="Text Placeholder 4">
            <a:extLst>
              <a:ext uri="{FF2B5EF4-FFF2-40B4-BE49-F238E27FC236}">
                <a16:creationId xmlns:a16="http://schemas.microsoft.com/office/drawing/2014/main" id="{CC3725AB-4B3D-6ACC-9B75-5D0C4D9E98B5}"/>
              </a:ext>
            </a:extLst>
          </p:cNvPr>
          <p:cNvSpPr>
            <a:spLocks noGrp="1"/>
          </p:cNvSpPr>
          <p:nvPr>
            <p:ph type="body" sz="quarter" idx="14"/>
          </p:nvPr>
        </p:nvSpPr>
        <p:spPr>
          <a:xfrm>
            <a:off x="391886" y="6207297"/>
            <a:ext cx="6705600" cy="167995"/>
          </a:xfrm>
        </p:spPr>
        <p:txBody>
          <a:bodyPr/>
          <a:lstStyle/>
          <a:p>
            <a:pPr>
              <a:buNone/>
            </a:pPr>
            <a:endParaRPr lang="en-US" dirty="0"/>
          </a:p>
        </p:txBody>
      </p:sp>
      <p:sp>
        <p:nvSpPr>
          <p:cNvPr id="3" name="TextBox 2">
            <a:extLst>
              <a:ext uri="{FF2B5EF4-FFF2-40B4-BE49-F238E27FC236}">
                <a16:creationId xmlns:a16="http://schemas.microsoft.com/office/drawing/2014/main" id="{CD657F66-EE1D-86C0-D30B-B668AEEE2315}"/>
              </a:ext>
            </a:extLst>
          </p:cNvPr>
          <p:cNvSpPr txBox="1"/>
          <p:nvPr/>
        </p:nvSpPr>
        <p:spPr>
          <a:xfrm>
            <a:off x="7097486" y="1065284"/>
            <a:ext cx="4288220" cy="1155188"/>
          </a:xfrm>
          <a:prstGeom prst="rect">
            <a:avLst/>
          </a:prstGeom>
          <a:noFill/>
        </p:spPr>
        <p:txBody>
          <a:bodyPr wrap="square" lIns="0" tIns="0" rIns="0" bIns="0" rtlCol="0">
            <a:spAutoFit/>
          </a:bodyPr>
          <a:lstStyle/>
          <a:p>
            <a:pPr marL="171450" indent="-171450" algn="just">
              <a:lnSpc>
                <a:spcPct val="120000"/>
              </a:lnSpc>
              <a:buFont typeface="Arial" panose="020B0604020202020204" pitchFamily="34" charset="0"/>
              <a:buChar char="•"/>
            </a:pPr>
            <a:r>
              <a:rPr lang="en-US" sz="1600" dirty="0">
                <a:solidFill>
                  <a:schemeClr val="accent1"/>
                </a:solidFill>
              </a:rPr>
              <a:t>The Average Risk factor vs Events chart shows the increasing nature of risk factor with respect to the number of events</a:t>
            </a:r>
          </a:p>
          <a:p>
            <a:pPr algn="just">
              <a:lnSpc>
                <a:spcPct val="120000"/>
              </a:lnSpc>
            </a:pPr>
            <a:endParaRPr lang="en-US" sz="1600" dirty="0">
              <a:solidFill>
                <a:schemeClr val="accent1"/>
              </a:solidFill>
            </a:endParaRPr>
          </a:p>
        </p:txBody>
      </p:sp>
      <p:pic>
        <p:nvPicPr>
          <p:cNvPr id="7" name="Picture 6" descr="Chart, line chart&#10;&#10;Description automatically generated">
            <a:extLst>
              <a:ext uri="{FF2B5EF4-FFF2-40B4-BE49-F238E27FC236}">
                <a16:creationId xmlns:a16="http://schemas.microsoft.com/office/drawing/2014/main" id="{DD476842-A341-A799-7E8E-22D2A5E2470A}"/>
              </a:ext>
            </a:extLst>
          </p:cNvPr>
          <p:cNvPicPr>
            <a:picLocks noChangeAspect="1"/>
          </p:cNvPicPr>
          <p:nvPr/>
        </p:nvPicPr>
        <p:blipFill rotWithShape="1">
          <a:blip r:embed="rId3">
            <a:extLst>
              <a:ext uri="{28A0092B-C50C-407E-A947-70E740481C1C}">
                <a14:useLocalDpi xmlns:a14="http://schemas.microsoft.com/office/drawing/2010/main" val="0"/>
              </a:ext>
            </a:extLst>
          </a:blip>
          <a:srcRect l="14296" t="18103" r="1379"/>
          <a:stretch/>
        </p:blipFill>
        <p:spPr>
          <a:xfrm>
            <a:off x="598868" y="934656"/>
            <a:ext cx="6381481" cy="5189248"/>
          </a:xfrm>
          <a:prstGeom prst="rect">
            <a:avLst/>
          </a:prstGeom>
        </p:spPr>
      </p:pic>
    </p:spTree>
    <p:extLst>
      <p:ext uri="{BB962C8B-B14F-4D97-AF65-F5344CB8AC3E}">
        <p14:creationId xmlns:p14="http://schemas.microsoft.com/office/powerpoint/2010/main" val="2269095703"/>
      </p:ext>
    </p:extLst>
  </p:cSld>
  <p:clrMapOvr>
    <a:masterClrMapping/>
  </p:clrMapOvr>
</p:sld>
</file>

<file path=ppt/theme/theme1.xml><?xml version="1.0" encoding="utf-8"?>
<a:theme xmlns:a="http://schemas.openxmlformats.org/drawingml/2006/main"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326</Words>
  <Application>Microsoft Macintosh PowerPoint</Application>
  <PresentationFormat>Widescreen</PresentationFormat>
  <Paragraphs>43</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 Cond</vt:lpstr>
      <vt:lpstr>Georgia</vt:lpstr>
      <vt:lpstr>Wingdings</vt:lpstr>
      <vt:lpstr>Sophisticated Business</vt:lpstr>
      <vt:lpstr>Az National Trucking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Bhattacharjee, Rajesh</cp:lastModifiedBy>
  <cp:revision>193</cp:revision>
  <dcterms:created xsi:type="dcterms:W3CDTF">2014-02-06T21:29:49Z</dcterms:created>
  <dcterms:modified xsi:type="dcterms:W3CDTF">2022-12-29T07:18:08Z</dcterms:modified>
</cp:coreProperties>
</file>