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58" r:id="rId4"/>
    <p:sldId id="260" r:id="rId5"/>
    <p:sldId id="293" r:id="rId6"/>
    <p:sldId id="263" r:id="rId7"/>
    <p:sldId id="265" r:id="rId8"/>
    <p:sldId id="266" r:id="rId9"/>
    <p:sldId id="264" r:id="rId10"/>
    <p:sldId id="262" r:id="rId11"/>
    <p:sldId id="267" r:id="rId12"/>
    <p:sldId id="268" r:id="rId13"/>
    <p:sldId id="289" r:id="rId14"/>
    <p:sldId id="272" r:id="rId15"/>
    <p:sldId id="269" r:id="rId16"/>
    <p:sldId id="270" r:id="rId17"/>
    <p:sldId id="273" r:id="rId18"/>
    <p:sldId id="274" r:id="rId19"/>
    <p:sldId id="271" r:id="rId20"/>
    <p:sldId id="276" r:id="rId21"/>
    <p:sldId id="277" r:id="rId22"/>
    <p:sldId id="278" r:id="rId23"/>
    <p:sldId id="292" r:id="rId24"/>
    <p:sldId id="280" r:id="rId25"/>
    <p:sldId id="279" r:id="rId26"/>
    <p:sldId id="281" r:id="rId27"/>
    <p:sldId id="29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0BFB-1C4C-D14B-882F-9BA32113F5D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B092-74EF-AB4B-B305-B39BF426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into</a:t>
            </a:r>
            <a:r>
              <a:rPr lang="en-US" baseline="0" dirty="0" smtClean="0"/>
              <a:t> it 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HTML5 will</a:t>
            </a:r>
            <a:r>
              <a:rPr lang="en-US" baseline="0" dirty="0" smtClean="0"/>
              <a:t> help,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Let’s shift gears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Look at how HTML5 changes cross domain communication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it affects </a:t>
            </a:r>
            <a:r>
              <a:rPr lang="en-US" baseline="0" dirty="0" err="1" smtClean="0"/>
              <a:t>mashups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Important</a:t>
            </a:r>
            <a:r>
              <a:rPr lang="en-US" baseline="0" dirty="0" smtClean="0"/>
              <a:t> to have an understanding of this moving forward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Controls what elements of DOM JavaScript has access to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 script included on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server executes in context of </a:t>
            </a:r>
            <a:r>
              <a:rPr lang="en-US" baseline="0" dirty="0" err="1" smtClean="0"/>
              <a:t>includer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HTML5 allows developers to strategically loosen this restriction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2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 more JSON-P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 more complicated proxies</a:t>
            </a:r>
          </a:p>
          <a:p>
            <a:pPr marL="171450" indent="-171450">
              <a:buFontTx/>
              <a:buChar char="•"/>
            </a:pPr>
            <a:r>
              <a:rPr lang="en-US" dirty="0" err="1" smtClean="0"/>
              <a:t>WebSockets</a:t>
            </a:r>
            <a:r>
              <a:rPr lang="en-US" dirty="0" smtClean="0"/>
              <a:t> provide 2 way communication between client/server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Server-Sent Events</a:t>
            </a:r>
            <a:r>
              <a:rPr lang="en-US" baseline="0" dirty="0" smtClean="0"/>
              <a:t> provide 1-way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We won’t talk about those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We will talk about Web Messaging,</a:t>
            </a:r>
            <a:r>
              <a:rPr lang="en-US" baseline="0" dirty="0" smtClean="0"/>
              <a:t> 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mashup</a:t>
            </a:r>
            <a:r>
              <a:rPr lang="en-US" dirty="0" smtClean="0"/>
              <a:t> is a web application that contains elements from other origins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They are everywhere.</a:t>
            </a:r>
            <a:r>
              <a:rPr lang="en-US" baseline="0" dirty="0" smtClean="0"/>
              <a:t> Think Facebook and Twitter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Sometimes an app will include a component on another subdomain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Web Messaging lets the container communicate to the framed applications via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Parent page includes an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References it via </a:t>
            </a:r>
            <a:r>
              <a:rPr lang="en-US" dirty="0" err="1" smtClean="0"/>
              <a:t>framedWindow</a:t>
            </a:r>
            <a:r>
              <a:rPr lang="en-US" dirty="0" smtClean="0"/>
              <a:t> variable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targetOrigin</a:t>
            </a:r>
            <a:r>
              <a:rPr lang="en-US" baseline="0" dirty="0" smtClean="0"/>
              <a:t> because location may change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Origin is a string containing scheme, domain, and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DEMO!</a:t>
            </a:r>
          </a:p>
          <a:p>
            <a:r>
              <a:rPr lang="en-US" baseline="0" dirty="0" smtClean="0"/>
              <a:t>http://localhost:9999/example/</a:t>
            </a:r>
            <a:r>
              <a:rPr lang="en-US" baseline="0" dirty="0" err="1" smtClean="0"/>
              <a:t>messenger.html</a:t>
            </a:r>
            <a:endParaRPr lang="en-US" baseline="0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=a </a:t>
            </a:r>
            <a:r>
              <a:rPr lang="en-US" dirty="0" err="1" smtClean="0"/>
              <a:t>onerror</a:t>
            </a:r>
            <a:r>
              <a:rPr lang="en-US" dirty="0" smtClean="0"/>
              <a:t>="alert('I am the </a:t>
            </a:r>
            <a:r>
              <a:rPr lang="en-US" dirty="0" err="1" smtClean="0"/>
              <a:t>iframe</a:t>
            </a:r>
            <a:r>
              <a:rPr lang="en-US" dirty="0" smtClean="0"/>
              <a:t>. My origin is '+</a:t>
            </a:r>
            <a:r>
              <a:rPr lang="en-US" dirty="0" err="1" smtClean="0"/>
              <a:t>location.protocol</a:t>
            </a:r>
            <a:r>
              <a:rPr lang="en-US" dirty="0" smtClean="0"/>
              <a:t>+'://'+</a:t>
            </a:r>
            <a:r>
              <a:rPr lang="en-US" dirty="0" err="1" smtClean="0"/>
              <a:t>location.host</a:t>
            </a:r>
            <a:r>
              <a:rPr lang="en-US" dirty="0" smtClean="0"/>
              <a:t>+'.\</a:t>
            </a:r>
            <a:r>
              <a:rPr lang="en-US" dirty="0" err="1" smtClean="0"/>
              <a:t>nMy</a:t>
            </a:r>
            <a:r>
              <a:rPr lang="en-US" dirty="0" smtClean="0"/>
              <a:t> name is '+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('h2')[0].</a:t>
            </a:r>
            <a:r>
              <a:rPr lang="en-US" dirty="0" err="1" smtClean="0"/>
              <a:t>innerHTML</a:t>
            </a:r>
            <a:r>
              <a:rPr lang="en-US" dirty="0" smtClean="0"/>
              <a:t>)"&gt;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JavaScript allows us to make </a:t>
            </a:r>
            <a:r>
              <a:rPr lang="en-US" dirty="0" err="1" smtClean="0"/>
              <a:t>XMLHttpRequests</a:t>
            </a:r>
            <a:r>
              <a:rPr lang="en-US" baseline="0" dirty="0" smtClean="0"/>
              <a:t> to other domains now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Response from server determines if JS can access the returned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2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If “*” is specified, no credentials can be sent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Simple</a:t>
            </a:r>
            <a:r>
              <a:rPr lang="en-US" baseline="0" dirty="0" smtClean="0"/>
              <a:t> requests are essentially the same ones the browser could already send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Preflighted</a:t>
            </a:r>
            <a:r>
              <a:rPr lang="en-US" baseline="0" dirty="0" smtClean="0"/>
              <a:t> requests send an OPTION request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Umbrella term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We won’t get to all of it today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We’ll see how your XSS filter is in trouble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Strategic relaxation of SOP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More storage and logic in the client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HTTP headers and sandboxing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1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preflighted</a:t>
            </a:r>
            <a:r>
              <a:rPr lang="en-US" dirty="0" smtClean="0"/>
              <a:t> requests will hit the application at the requested</a:t>
            </a:r>
            <a:r>
              <a:rPr lang="en-US" baseline="0" dirty="0" smtClean="0"/>
              <a:t> URL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So be sure you have proper access control and authentication protections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Either set the header globally to something like “deny”, or just don’t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0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Briefly talk about local storage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5mb </a:t>
            </a:r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2kb cookie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Things</a:t>
            </a:r>
            <a:r>
              <a:rPr lang="en-US" baseline="0" dirty="0" smtClean="0"/>
              <a:t> like </a:t>
            </a:r>
            <a:r>
              <a:rPr lang="en-US" baseline="0" dirty="0" err="1" smtClean="0"/>
              <a:t>IndexedDB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5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HTML5 gives developers</a:t>
            </a:r>
            <a:r>
              <a:rPr lang="en-US" baseline="0" dirty="0" smtClean="0"/>
              <a:t> new ways to keep their application and users 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8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Describe what types of elements can be controlled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Different</a:t>
            </a:r>
            <a:r>
              <a:rPr lang="en-US" baseline="0" dirty="0" smtClean="0"/>
              <a:t> policies for different portions of your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9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Unique origin means </a:t>
            </a:r>
            <a:r>
              <a:rPr lang="en-US" dirty="0" err="1" smtClean="0"/>
              <a:t>iframe</a:t>
            </a:r>
            <a:r>
              <a:rPr lang="en-US" dirty="0" smtClean="0"/>
              <a:t> is isolated… same origin policy dictates</a:t>
            </a:r>
            <a:r>
              <a:rPr lang="en-US" baseline="0" dirty="0" smtClean="0"/>
              <a:t> it will never match anything else!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Disables plugins,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window/dialog creation, forms, top level navigation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You can enable this stuff granularly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serve the segmented portions as text or form a different origin, attacker can just trick user to going there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1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AFTER THIS SLIDE</a:t>
            </a:r>
          </a:p>
          <a:p>
            <a:r>
              <a:rPr lang="en-US" baseline="0" dirty="0" err="1" smtClean="0"/>
              <a:t>top.location.href</a:t>
            </a:r>
            <a:r>
              <a:rPr lang="en-US" baseline="0" dirty="0" smtClean="0"/>
              <a:t> = “http://</a:t>
            </a:r>
            <a:r>
              <a:rPr lang="en-US" baseline="0" dirty="0" err="1" smtClean="0"/>
              <a:t>google.com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Things are getting better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As</a:t>
            </a:r>
            <a:r>
              <a:rPr lang="en-US" baseline="0" dirty="0" smtClean="0"/>
              <a:t> we’ve seen with previous </a:t>
            </a:r>
            <a:r>
              <a:rPr lang="en-US" baseline="0" dirty="0" err="1" smtClean="0"/>
              <a:t>presos</a:t>
            </a:r>
            <a:r>
              <a:rPr lang="en-US" baseline="0" dirty="0" smtClean="0"/>
              <a:t>, web apps are a way in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HTML5 gets me excited. As much as I love finding bugs in web apps, nothing would make me happier than educating developers and pushing out solutions so that I never find another meaningful bug in a web app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HTML5 provides many tools to help make this possible</a:t>
            </a:r>
            <a:endParaRPr lang="en-US" dirty="0" smtClean="0"/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Fundamental shift in building rich</a:t>
            </a:r>
            <a:r>
              <a:rPr lang="en-US" baseline="0" dirty="0" smtClean="0"/>
              <a:t> applications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No more scary plugins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Standardized, built-in support for audio, video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Good for application developers and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First, let’s discuss implication</a:t>
            </a:r>
            <a:r>
              <a:rPr lang="en-US" baseline="0" dirty="0" smtClean="0"/>
              <a:t>s of new tags and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So what does all this mean??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RIP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You XSS filter is in</a:t>
            </a:r>
            <a:r>
              <a:rPr lang="en-US" baseline="0" dirty="0" smtClean="0"/>
              <a:t> even worse shape than it already 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Same rules of not trusting user input apply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Set of potential input</a:t>
            </a:r>
            <a:r>
              <a:rPr lang="en-US" baseline="0" dirty="0" smtClean="0"/>
              <a:t>s is too complex to filter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Obfuscation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B092-74EF-AB4B-B305-B39BF4269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C9C7-4D99-714D-A590-30DC07120DD6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1117-A682-284F-83C1-CF85C38D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" TargetMode="External"/><Relationship Id="rId4" Type="http://schemas.openxmlformats.org/officeDocument/2006/relationships/hyperlink" Target="https://www.owasp.org/index.php/HTML5_Security_Cheat_Sheet" TargetMode="External"/><Relationship Id="rId5" Type="http://schemas.openxmlformats.org/officeDocument/2006/relationships/hyperlink" Target="https://html5sec.org/%23html5" TargetMode="External"/><Relationship Id="rId6" Type="http://schemas.openxmlformats.org/officeDocument/2006/relationships/hyperlink" Target="https://github.com/seantmalone/HiveMind" TargetMode="External"/><Relationship Id="rId7" Type="http://schemas.openxmlformats.org/officeDocument/2006/relationships/hyperlink" Target="https://en.wikipedia.org/wiki/List_of_HTTP_header_fields" TargetMode="External"/><Relationship Id="rId8" Type="http://schemas.openxmlformats.org/officeDocument/2006/relationships/hyperlink" Target="http://www.webrtc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erkeley.edu/~devdatta/papers/LeastPrivileg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71116"/>
            <a:ext cx="7772400" cy="1470025"/>
          </a:xfrm>
        </p:spPr>
        <p:txBody>
          <a:bodyPr/>
          <a:lstStyle/>
          <a:p>
            <a:r>
              <a:rPr lang="en-US" dirty="0" smtClean="0"/>
              <a:t>Securing and Attacking the HTML5 Landscape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98118"/>
            <a:ext cx="6400800" cy="622779"/>
          </a:xfrm>
        </p:spPr>
        <p:txBody>
          <a:bodyPr/>
          <a:lstStyle/>
          <a:p>
            <a:r>
              <a:rPr lang="en-US" dirty="0" smtClean="0"/>
              <a:t>Blake Hitchcock </a:t>
            </a:r>
            <a:r>
              <a:rPr lang="en-US" dirty="0" smtClean="0"/>
              <a:t>– Cisco Systems, </a:t>
            </a:r>
            <a:r>
              <a:rPr lang="en-US" dirty="0" err="1" smtClean="0"/>
              <a:t>Inc</a:t>
            </a:r>
            <a:endParaRPr lang="en-US" dirty="0"/>
          </a:p>
        </p:txBody>
      </p:sp>
      <p:pic>
        <p:nvPicPr>
          <p:cNvPr id="4" name="Picture 3" descr="HTML5_Logo_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63" y="511367"/>
            <a:ext cx="3139571" cy="31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pic>
        <p:nvPicPr>
          <p:cNvPr id="4" name="Picture 3" descr="tombst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17187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really “new” here</a:t>
            </a:r>
          </a:p>
          <a:p>
            <a:pPr lvl="1"/>
            <a:r>
              <a:rPr lang="en-US" dirty="0" smtClean="0"/>
              <a:t>Your filter was already broken</a:t>
            </a:r>
          </a:p>
          <a:p>
            <a:r>
              <a:rPr lang="en-US" dirty="0" smtClean="0"/>
              <a:t>Difficult for server script to emulate how browser will parse a document</a:t>
            </a:r>
          </a:p>
          <a:p>
            <a:pPr lvl="1"/>
            <a:r>
              <a:rPr lang="en-US" dirty="0" smtClean="0"/>
              <a:t>Browser differences in parsing</a:t>
            </a:r>
          </a:p>
          <a:p>
            <a:pPr lvl="1"/>
            <a:r>
              <a:rPr lang="en-US" dirty="0" smtClean="0"/>
              <a:t>Designed to accept bad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HTML specification to specify complete algorithm for parsing HTML</a:t>
            </a:r>
          </a:p>
          <a:p>
            <a:r>
              <a:rPr lang="en-US" dirty="0" smtClean="0"/>
              <a:t>Better interoperability between browsers</a:t>
            </a:r>
          </a:p>
          <a:p>
            <a:r>
              <a:rPr lang="en-US" dirty="0" smtClean="0"/>
              <a:t>Better compatibility with web pages</a:t>
            </a:r>
          </a:p>
          <a:p>
            <a:r>
              <a:rPr lang="en-US" dirty="0" smtClean="0"/>
              <a:t>Standard for parsing invalid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apps need to communicate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basis of web security</a:t>
            </a:r>
          </a:p>
          <a:p>
            <a:r>
              <a:rPr lang="en-US" dirty="0" smtClean="0"/>
              <a:t>Original implementation is too restrictive which leads to dangerous workarounds</a:t>
            </a:r>
          </a:p>
          <a:p>
            <a:r>
              <a:rPr lang="en-US" dirty="0" smtClean="0"/>
              <a:t>protocol://</a:t>
            </a:r>
            <a:r>
              <a:rPr lang="en-US" dirty="0" err="1" smtClean="0"/>
              <a:t>host:port</a:t>
            </a:r>
            <a:endParaRPr lang="en-US" dirty="0" smtClean="0"/>
          </a:p>
          <a:p>
            <a:pPr lvl="1"/>
            <a:r>
              <a:rPr lang="en-US" dirty="0" smtClean="0"/>
              <a:t>https://google.com</a:t>
            </a:r>
          </a:p>
          <a:p>
            <a:pPr lvl="1"/>
            <a:r>
              <a:rPr lang="en-US" dirty="0" smtClean="0"/>
              <a:t>http://google.com</a:t>
            </a:r>
          </a:p>
          <a:p>
            <a:pPr lvl="1"/>
            <a:r>
              <a:rPr lang="en-US" dirty="0" smtClean="0"/>
              <a:t>http://google.com:8080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1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techniques for communicating between origins</a:t>
            </a:r>
          </a:p>
          <a:p>
            <a:r>
              <a:rPr lang="en-US" b="1" dirty="0" smtClean="0"/>
              <a:t>Web Messaging</a:t>
            </a:r>
            <a:r>
              <a:rPr lang="en-US" dirty="0" smtClean="0"/>
              <a:t>, </a:t>
            </a:r>
            <a:r>
              <a:rPr lang="en-US" b="1" dirty="0" smtClean="0"/>
              <a:t>CORS</a:t>
            </a:r>
            <a:r>
              <a:rPr lang="en-US" dirty="0" smtClean="0"/>
              <a:t>, </a:t>
            </a:r>
            <a:r>
              <a:rPr lang="en-US" dirty="0" err="1" smtClean="0"/>
              <a:t>WebSockets</a:t>
            </a:r>
            <a:r>
              <a:rPr lang="en-US" dirty="0" smtClean="0"/>
              <a:t>, Server-Sent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4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APIs – Web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method of cross-document messaging</a:t>
            </a:r>
          </a:p>
          <a:p>
            <a:r>
              <a:rPr lang="en-US" dirty="0" smtClean="0"/>
              <a:t>Allows documents at different origins to communicate</a:t>
            </a:r>
          </a:p>
          <a:p>
            <a:pPr lvl="1"/>
            <a:r>
              <a:rPr lang="en-US" dirty="0" smtClean="0"/>
              <a:t>Communication happens in the browser</a:t>
            </a:r>
          </a:p>
          <a:p>
            <a:r>
              <a:rPr lang="en-US" dirty="0" smtClean="0"/>
              <a:t>Used by “</a:t>
            </a:r>
            <a:r>
              <a:rPr lang="en-US" dirty="0" err="1" smtClean="0"/>
              <a:t>mashups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APIs – Web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framedWindow.postMessage</a:t>
            </a:r>
            <a:r>
              <a:rPr lang="en-US" sz="2800" dirty="0" smtClean="0"/>
              <a:t>(message, </a:t>
            </a:r>
            <a:r>
              <a:rPr lang="en-US" sz="2800" dirty="0" err="1" smtClean="0"/>
              <a:t>targetOrigin</a:t>
            </a:r>
            <a:r>
              <a:rPr lang="en-US" sz="2800" dirty="0" smtClean="0"/>
              <a:t>)</a:t>
            </a:r>
          </a:p>
          <a:p>
            <a:r>
              <a:rPr lang="en-US" dirty="0" err="1" smtClean="0"/>
              <a:t>framedWindow</a:t>
            </a:r>
            <a:r>
              <a:rPr lang="en-US" dirty="0" smtClean="0"/>
              <a:t> is listening for messages</a:t>
            </a:r>
          </a:p>
          <a:p>
            <a:r>
              <a:rPr lang="en-US" dirty="0" smtClean="0"/>
              <a:t>Sender should explicitly state </a:t>
            </a:r>
            <a:r>
              <a:rPr lang="en-US" dirty="0" err="1" smtClean="0"/>
              <a:t>targetOrigin</a:t>
            </a:r>
            <a:endParaRPr lang="en-US" dirty="0" smtClean="0"/>
          </a:p>
          <a:p>
            <a:r>
              <a:rPr lang="en-US" dirty="0" smtClean="0"/>
              <a:t>Receiver gets a message object, m</a:t>
            </a:r>
            <a:endParaRPr lang="en-US" dirty="0"/>
          </a:p>
          <a:p>
            <a:pPr lvl="1"/>
            <a:r>
              <a:rPr lang="en-US" dirty="0" err="1" smtClean="0"/>
              <a:t>m.data</a:t>
            </a:r>
            <a:r>
              <a:rPr lang="en-US" dirty="0" smtClean="0"/>
              <a:t> (object passed in message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m.origin</a:t>
            </a:r>
            <a:r>
              <a:rPr lang="en-US" dirty="0" smtClean="0"/>
              <a:t> (origin of window that sent message)</a:t>
            </a:r>
          </a:p>
          <a:p>
            <a:pPr lvl="1"/>
            <a:r>
              <a:rPr lang="en-US" dirty="0" err="1" smtClean="0"/>
              <a:t>m.source</a:t>
            </a:r>
            <a:r>
              <a:rPr lang="en-US" dirty="0" smtClean="0"/>
              <a:t> (reference to window object of sender)</a:t>
            </a:r>
          </a:p>
        </p:txBody>
      </p:sp>
    </p:spTree>
    <p:extLst>
      <p:ext uri="{BB962C8B-B14F-4D97-AF65-F5344CB8AC3E}">
        <p14:creationId xmlns:p14="http://schemas.microsoft.com/office/powerpoint/2010/main" val="286676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APIs – Web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to secure</a:t>
            </a:r>
          </a:p>
          <a:p>
            <a:r>
              <a:rPr lang="en-US" dirty="0" smtClean="0"/>
              <a:t>If you don’t expect to receive messages from other windows, don’t listen for them!</a:t>
            </a:r>
          </a:p>
          <a:p>
            <a:r>
              <a:rPr lang="en-US" dirty="0" smtClean="0"/>
              <a:t>If you do, always be sure to:</a:t>
            </a:r>
          </a:p>
          <a:p>
            <a:pPr lvl="1"/>
            <a:r>
              <a:rPr lang="en-US" dirty="0" smtClean="0"/>
              <a:t>Validate the origin before taking action</a:t>
            </a:r>
          </a:p>
          <a:p>
            <a:pPr lvl="1"/>
            <a:r>
              <a:rPr lang="en-US" dirty="0" smtClean="0"/>
              <a:t>Make sure the data is the proper type</a:t>
            </a:r>
          </a:p>
          <a:p>
            <a:pPr lvl="1"/>
            <a:r>
              <a:rPr lang="en-US" dirty="0" smtClean="0"/>
              <a:t>Handle data with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APIs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JavaScript to make cross-domain requests</a:t>
            </a:r>
          </a:p>
          <a:p>
            <a:r>
              <a:rPr lang="en-US" dirty="0" smtClean="0"/>
              <a:t>Safer than JSONP</a:t>
            </a:r>
          </a:p>
          <a:p>
            <a:pPr lvl="1"/>
            <a:r>
              <a:rPr lang="en-US" dirty="0" smtClean="0"/>
              <a:t>Response is </a:t>
            </a:r>
            <a:r>
              <a:rPr lang="en-US" i="1" dirty="0" smtClean="0"/>
              <a:t>data</a:t>
            </a:r>
            <a:r>
              <a:rPr lang="en-US" dirty="0" smtClean="0"/>
              <a:t> rather than </a:t>
            </a:r>
            <a:r>
              <a:rPr lang="en-US" i="1" dirty="0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26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technology for building Rich Web Applications</a:t>
            </a:r>
          </a:p>
          <a:p>
            <a:r>
              <a:rPr lang="en-US" dirty="0" smtClean="0"/>
              <a:t>New attributes/events</a:t>
            </a:r>
          </a:p>
          <a:p>
            <a:r>
              <a:rPr lang="en-US" dirty="0" smtClean="0"/>
              <a:t>New ways to communicate</a:t>
            </a:r>
          </a:p>
          <a:p>
            <a:r>
              <a:rPr lang="en-US" dirty="0" smtClean="0"/>
              <a:t>New ways to store and process information</a:t>
            </a:r>
          </a:p>
          <a:p>
            <a:r>
              <a:rPr lang="en-US" dirty="0" smtClean="0"/>
              <a:t>New ways to secure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87143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APIs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headers</a:t>
            </a:r>
          </a:p>
          <a:p>
            <a:pPr lvl="1"/>
            <a:r>
              <a:rPr lang="en-US" dirty="0" smtClean="0"/>
              <a:t>Access-Control-Allow-Origin</a:t>
            </a:r>
          </a:p>
          <a:p>
            <a:pPr lvl="2"/>
            <a:r>
              <a:rPr lang="en-US" dirty="0" smtClean="0"/>
              <a:t>source or *</a:t>
            </a:r>
          </a:p>
          <a:p>
            <a:pPr lvl="1"/>
            <a:r>
              <a:rPr lang="en-US" dirty="0" smtClean="0"/>
              <a:t>Access-Control-Allow-Credentials</a:t>
            </a:r>
          </a:p>
          <a:p>
            <a:pPr lvl="1"/>
            <a:r>
              <a:rPr lang="en-US" dirty="0" smtClean="0"/>
              <a:t>Access-Control-Allow-Methods</a:t>
            </a:r>
          </a:p>
          <a:p>
            <a:pPr lvl="1"/>
            <a:r>
              <a:rPr lang="en-US" dirty="0" smtClean="0"/>
              <a:t>Access-Control-Allow-Headers</a:t>
            </a:r>
          </a:p>
          <a:p>
            <a:r>
              <a:rPr lang="en-US" dirty="0" smtClean="0"/>
              <a:t>Request headers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Access-Control-Request-Method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83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APIs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requests</a:t>
            </a:r>
          </a:p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GET, POST, and HEAD</a:t>
            </a:r>
          </a:p>
          <a:p>
            <a:pPr lvl="1"/>
            <a:r>
              <a:rPr lang="en-US" dirty="0" smtClean="0"/>
              <a:t>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, multipart/form-data, or text/plain</a:t>
            </a:r>
          </a:p>
          <a:p>
            <a:r>
              <a:rPr lang="en-US" dirty="0" err="1" smtClean="0"/>
              <a:t>Preflighted</a:t>
            </a:r>
            <a:endParaRPr lang="en-US" dirty="0" smtClean="0"/>
          </a:p>
          <a:p>
            <a:pPr lvl="1"/>
            <a:r>
              <a:rPr lang="en-US" dirty="0" smtClean="0"/>
              <a:t>Other verbs</a:t>
            </a:r>
          </a:p>
          <a:p>
            <a:pPr lvl="1"/>
            <a:r>
              <a:rPr lang="en-US" dirty="0" smtClean="0"/>
              <a:t>Custom headers</a:t>
            </a:r>
          </a:p>
        </p:txBody>
      </p:sp>
    </p:spTree>
    <p:extLst>
      <p:ext uri="{BB962C8B-B14F-4D97-AF65-F5344CB8AC3E}">
        <p14:creationId xmlns:p14="http://schemas.microsoft.com/office/powerpoint/2010/main" val="416159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APIs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not all requests are </a:t>
            </a:r>
            <a:r>
              <a:rPr lang="en-US" dirty="0" err="1" smtClean="0"/>
              <a:t>preflighted</a:t>
            </a:r>
            <a:endParaRPr lang="en-US" dirty="0" smtClean="0"/>
          </a:p>
          <a:p>
            <a:r>
              <a:rPr lang="en-US" dirty="0" smtClean="0"/>
              <a:t>Usual </a:t>
            </a:r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r>
              <a:rPr lang="en-US" dirty="0" smtClean="0"/>
              <a:t> and CSRF rules apply</a:t>
            </a:r>
          </a:p>
          <a:p>
            <a:r>
              <a:rPr lang="en-US" dirty="0" smtClean="0"/>
              <a:t>Only use the header where needed</a:t>
            </a:r>
          </a:p>
        </p:txBody>
      </p:sp>
    </p:spTree>
    <p:extLst>
      <p:ext uri="{BB962C8B-B14F-4D97-AF65-F5344CB8AC3E}">
        <p14:creationId xmlns:p14="http://schemas.microsoft.com/office/powerpoint/2010/main" val="4843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Quickly, on Local Storage…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storage in browsers to be leveraged</a:t>
            </a:r>
          </a:p>
          <a:p>
            <a:r>
              <a:rPr lang="en-US" dirty="0" smtClean="0"/>
              <a:t>Client side databases</a:t>
            </a:r>
          </a:p>
          <a:p>
            <a:r>
              <a:rPr lang="en-US" dirty="0" smtClean="0"/>
              <a:t>No significantly different attack vectors</a:t>
            </a:r>
          </a:p>
          <a:p>
            <a:pPr lvl="1"/>
            <a:r>
              <a:rPr lang="en-US" dirty="0" smtClean="0"/>
              <a:t>But, much more likely interesting data will be in the DOM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All content visible to JS in same origin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Don’t store sensitive data!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Interesting potential for persistent attacks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APIs –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 is cleared when tab closed</a:t>
            </a:r>
          </a:p>
          <a:p>
            <a:r>
              <a:rPr lang="en-US" dirty="0" smtClean="0"/>
              <a:t>Not a good place for session IDs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httpOnly</a:t>
            </a:r>
            <a:r>
              <a:rPr lang="en-US" dirty="0" smtClean="0"/>
              <a:t> cookies instead</a:t>
            </a:r>
            <a:endParaRPr lang="en-US" dirty="0"/>
          </a:p>
          <a:p>
            <a:r>
              <a:rPr lang="en-US" dirty="0" smtClean="0"/>
              <a:t>Retrieval and storage via JavaScript</a:t>
            </a:r>
          </a:p>
        </p:txBody>
      </p:sp>
    </p:spTree>
    <p:extLst>
      <p:ext uri="{BB962C8B-B14F-4D97-AF65-F5344CB8AC3E}">
        <p14:creationId xmlns:p14="http://schemas.microsoft.com/office/powerpoint/2010/main" val="409582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APIs – Browser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Sean Malone’s “</a:t>
            </a:r>
            <a:r>
              <a:rPr lang="en-US" dirty="0" err="1" smtClean="0"/>
              <a:t>HiveMind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Enrolled clients via anonymous proxy</a:t>
            </a:r>
          </a:p>
          <a:p>
            <a:pPr lvl="1"/>
            <a:r>
              <a:rPr lang="en-US" dirty="0" smtClean="0"/>
              <a:t>Designed for distributed file storage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2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let’s talk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headers recognized by browsers to enhance security</a:t>
            </a:r>
          </a:p>
          <a:p>
            <a:r>
              <a:rPr lang="en-US" dirty="0" smtClean="0"/>
              <a:t>Provide defense-in-depth</a:t>
            </a:r>
          </a:p>
          <a:p>
            <a:r>
              <a:rPr lang="en-US" dirty="0" smtClean="0"/>
              <a:t>Some require little to no changes to web apps</a:t>
            </a:r>
          </a:p>
          <a:p>
            <a:pPr lvl="1"/>
            <a:r>
              <a:rPr lang="en-US" dirty="0" smtClean="0"/>
              <a:t>It’s possible they can all be turned on without any code changes</a:t>
            </a:r>
          </a:p>
        </p:txBody>
      </p:sp>
    </p:spTree>
    <p:extLst>
      <p:ext uri="{BB962C8B-B14F-4D97-AF65-F5344CB8AC3E}">
        <p14:creationId xmlns:p14="http://schemas.microsoft.com/office/powerpoint/2010/main" val="398500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X-Frame-Options</a:t>
            </a:r>
          </a:p>
          <a:p>
            <a:pPr lvl="1"/>
            <a:r>
              <a:rPr lang="en-US" dirty="0" smtClean="0"/>
              <a:t>Controls which origins can load your application in an </a:t>
            </a:r>
            <a:r>
              <a:rPr lang="en-US" dirty="0" err="1" smtClean="0"/>
              <a:t>iframe</a:t>
            </a:r>
            <a:endParaRPr lang="en-US" dirty="0" smtClean="0"/>
          </a:p>
          <a:p>
            <a:r>
              <a:rPr lang="en-US" dirty="0" smtClean="0"/>
              <a:t>X-XSS-Protection</a:t>
            </a:r>
          </a:p>
          <a:p>
            <a:pPr lvl="1"/>
            <a:r>
              <a:rPr lang="en-US" dirty="0" smtClean="0"/>
              <a:t>Prevents reflected XSS</a:t>
            </a:r>
          </a:p>
          <a:p>
            <a:r>
              <a:rPr lang="en-US" dirty="0" smtClean="0"/>
              <a:t>Strict-Transport-Security</a:t>
            </a:r>
          </a:p>
          <a:p>
            <a:pPr lvl="1"/>
            <a:r>
              <a:rPr lang="en-US" dirty="0" smtClean="0"/>
              <a:t>Enforces HTTPS connections</a:t>
            </a:r>
          </a:p>
          <a:p>
            <a:pPr lvl="1"/>
            <a:r>
              <a:rPr lang="en-US" dirty="0" smtClean="0"/>
              <a:t>Defends against MITM</a:t>
            </a:r>
          </a:p>
          <a:p>
            <a:pPr lvl="1"/>
            <a:r>
              <a:rPr lang="en-US" dirty="0" smtClean="0"/>
              <a:t>User can’t ignore SSL warnings in browser </a:t>
            </a:r>
          </a:p>
        </p:txBody>
      </p:sp>
    </p:spTree>
    <p:extLst>
      <p:ext uri="{BB962C8B-B14F-4D97-AF65-F5344CB8AC3E}">
        <p14:creationId xmlns:p14="http://schemas.microsoft.com/office/powerpoint/2010/main" val="312227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open Web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80" y="4695138"/>
            <a:ext cx="1310840" cy="98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3618223"/>
            <a:ext cx="5579457" cy="277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0" y="4293686"/>
            <a:ext cx="1608021" cy="118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0" y="3463387"/>
            <a:ext cx="1608021" cy="118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0" y="2516452"/>
            <a:ext cx="1608021" cy="118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26FF"/>
              </a:clrFrom>
              <a:clrTo>
                <a:srgbClr val="002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19" y="3702762"/>
            <a:ext cx="1110025" cy="8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https://www.notarytools.net/images/site/media/cam/quicktime_log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97" y="4761910"/>
            <a:ext cx="576493" cy="5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 descr="http://www.aaronkaa.com/images/java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68" y="2765365"/>
            <a:ext cx="698022" cy="6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0" y="4776678"/>
            <a:ext cx="3513050" cy="149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http://www.technobuffalo.com/wp-content/uploads/2011/04/ie-logo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34" y="4398511"/>
            <a:ext cx="458794" cy="4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022268" y="6390768"/>
            <a:ext cx="29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by Brad Hill, PayPal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6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Content-Security-Policy</a:t>
            </a:r>
          </a:p>
          <a:p>
            <a:pPr lvl="1"/>
            <a:r>
              <a:rPr lang="en-US" dirty="0" smtClean="0"/>
              <a:t>Potential to “eliminate” XSS vulnerabilities</a:t>
            </a:r>
          </a:p>
          <a:p>
            <a:pPr lvl="1"/>
            <a:r>
              <a:rPr lang="en-US" dirty="0" smtClean="0"/>
              <a:t>Separates JavaScript from HTML</a:t>
            </a:r>
          </a:p>
          <a:p>
            <a:pPr lvl="1"/>
            <a:r>
              <a:rPr lang="en-US" dirty="0" smtClean="0"/>
              <a:t>Disables inline JavaScript and dangerous JavaScript functions, e.g.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Only loads content from trusted origins</a:t>
            </a:r>
          </a:p>
          <a:p>
            <a:pPr lvl="1"/>
            <a:r>
              <a:rPr lang="en-US" dirty="0" smtClean="0"/>
              <a:t>Often requires code refactoring</a:t>
            </a:r>
          </a:p>
          <a:p>
            <a:pPr lvl="2"/>
            <a:r>
              <a:rPr lang="en-US" dirty="0" smtClean="0"/>
              <a:t>Open </a:t>
            </a:r>
            <a:r>
              <a:rPr lang="en-US" smtClean="0"/>
              <a:t>source tools can </a:t>
            </a:r>
            <a:r>
              <a:rPr lang="en-US" dirty="0" smtClean="0"/>
              <a:t>be used to evaluate application’s compliance</a:t>
            </a:r>
          </a:p>
          <a:p>
            <a:pPr lvl="1"/>
            <a:r>
              <a:rPr lang="en-US" dirty="0" smtClean="0"/>
              <a:t>e.g. default-</a:t>
            </a:r>
            <a:r>
              <a:rPr lang="en-US" dirty="0" err="1" smtClean="0"/>
              <a:t>src</a:t>
            </a:r>
            <a:r>
              <a:rPr lang="en-US" dirty="0" smtClean="0"/>
              <a:t> ‘none’; script-</a:t>
            </a:r>
            <a:r>
              <a:rPr lang="en-US" dirty="0" err="1" smtClean="0"/>
              <a:t>src</a:t>
            </a:r>
            <a:r>
              <a:rPr lang="en-US" dirty="0" smtClean="0"/>
              <a:t> ‘self’</a:t>
            </a:r>
          </a:p>
        </p:txBody>
      </p:sp>
    </p:spTree>
    <p:extLst>
      <p:ext uri="{BB962C8B-B14F-4D97-AF65-F5344CB8AC3E}">
        <p14:creationId xmlns:p14="http://schemas.microsoft.com/office/powerpoint/2010/main" val="223223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sandbox is a new attribute for </a:t>
            </a:r>
            <a:r>
              <a:rPr lang="en-US" dirty="0" err="1" smtClean="0"/>
              <a:t>iframes</a:t>
            </a:r>
            <a:endParaRPr lang="en-US" dirty="0" smtClean="0"/>
          </a:p>
          <a:p>
            <a:r>
              <a:rPr lang="en-US" dirty="0" smtClean="0"/>
              <a:t>Each sandboxed </a:t>
            </a:r>
            <a:r>
              <a:rPr lang="en-US" dirty="0" err="1" smtClean="0"/>
              <a:t>iframe</a:t>
            </a:r>
            <a:r>
              <a:rPr lang="en-US" dirty="0" smtClean="0"/>
              <a:t> has its own unique origin</a:t>
            </a:r>
          </a:p>
          <a:p>
            <a:r>
              <a:rPr lang="en-US" dirty="0" smtClean="0"/>
              <a:t>Applies principal of least privilege to embedded content</a:t>
            </a:r>
          </a:p>
          <a:p>
            <a:r>
              <a:rPr lang="en-US" dirty="0" smtClean="0"/>
              <a:t>Useful for including 3</a:t>
            </a:r>
            <a:r>
              <a:rPr lang="en-US" baseline="30000" dirty="0" smtClean="0"/>
              <a:t>rd</a:t>
            </a:r>
            <a:r>
              <a:rPr lang="en-US" dirty="0" smtClean="0"/>
              <a:t> party content</a:t>
            </a:r>
          </a:p>
          <a:p>
            <a:r>
              <a:rPr lang="en-US" dirty="0" smtClean="0"/>
              <a:t>Useful for breaking an application into components to reduce the TCB</a:t>
            </a:r>
          </a:p>
          <a:p>
            <a:pPr lvl="1"/>
            <a:r>
              <a:rPr lang="en-US" dirty="0" smtClean="0"/>
              <a:t>Be sure to serve these components as text or from a different origin than the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0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allow-forms</a:t>
            </a:r>
          </a:p>
          <a:p>
            <a:pPr lvl="1"/>
            <a:r>
              <a:rPr lang="en-US" dirty="0" smtClean="0"/>
              <a:t>Allows form submission</a:t>
            </a:r>
          </a:p>
          <a:p>
            <a:r>
              <a:rPr lang="en-US" dirty="0" smtClean="0"/>
              <a:t>allow-pointer-lock</a:t>
            </a:r>
          </a:p>
          <a:p>
            <a:pPr lvl="1"/>
            <a:r>
              <a:rPr lang="en-US" dirty="0" smtClean="0"/>
              <a:t>Allows interaction with pointer lock API</a:t>
            </a:r>
          </a:p>
          <a:p>
            <a:r>
              <a:rPr lang="en-US" dirty="0" smtClean="0"/>
              <a:t>allow-popups</a:t>
            </a:r>
          </a:p>
          <a:p>
            <a:pPr lvl="1"/>
            <a:r>
              <a:rPr lang="en-US" dirty="0" smtClean="0"/>
              <a:t>Allows popups</a:t>
            </a:r>
          </a:p>
          <a:p>
            <a:r>
              <a:rPr lang="en-US" dirty="0" smtClean="0"/>
              <a:t>allow-same-origin</a:t>
            </a:r>
          </a:p>
          <a:p>
            <a:pPr lvl="1"/>
            <a:r>
              <a:rPr lang="en-US" dirty="0" smtClean="0"/>
              <a:t>Framed document maintains origin</a:t>
            </a:r>
          </a:p>
          <a:p>
            <a:r>
              <a:rPr lang="en-US" dirty="0" smtClean="0"/>
              <a:t>allow-scripts</a:t>
            </a:r>
          </a:p>
          <a:p>
            <a:pPr lvl="1"/>
            <a:r>
              <a:rPr lang="en-US" dirty="0" smtClean="0"/>
              <a:t>Allows JavaScript execution</a:t>
            </a:r>
          </a:p>
          <a:p>
            <a:r>
              <a:rPr lang="en-US" dirty="0" smtClean="0"/>
              <a:t>allow-top-navigation</a:t>
            </a:r>
          </a:p>
          <a:p>
            <a:pPr lvl="1"/>
            <a:r>
              <a:rPr lang="en-US" dirty="0" smtClean="0"/>
              <a:t>Framed document can navigate the top-level window</a:t>
            </a:r>
          </a:p>
        </p:txBody>
      </p:sp>
    </p:spTree>
    <p:extLst>
      <p:ext uri="{BB962C8B-B14F-4D97-AF65-F5344CB8AC3E}">
        <p14:creationId xmlns:p14="http://schemas.microsoft.com/office/powerpoint/2010/main" val="105746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mind blowing attack vectors?</a:t>
            </a:r>
          </a:p>
          <a:p>
            <a:pPr lvl="1"/>
            <a:r>
              <a:rPr lang="en-US" dirty="0" smtClean="0"/>
              <a:t>Not really, but stakes are higher than ever</a:t>
            </a:r>
          </a:p>
          <a:p>
            <a:r>
              <a:rPr lang="en-US" dirty="0" smtClean="0"/>
              <a:t>HTML5 is “more complex” than HTML4</a:t>
            </a:r>
          </a:p>
          <a:p>
            <a:pPr lvl="1"/>
            <a:r>
              <a:rPr lang="en-US" dirty="0" smtClean="0"/>
              <a:t>But the two aren’t really comparable</a:t>
            </a:r>
          </a:p>
          <a:p>
            <a:pPr lvl="1"/>
            <a:r>
              <a:rPr lang="en-US" dirty="0" smtClean="0"/>
              <a:t>Say goodbye to Flash, Java, ActiveX,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HTML5 will fundamentally alter web security</a:t>
            </a:r>
          </a:p>
          <a:p>
            <a:pPr lvl="1"/>
            <a:r>
              <a:rPr lang="en-US" dirty="0" smtClean="0"/>
              <a:t>For the better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3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http://www.cs.berkeley.edu/~devdatta/papers/LeastPrivileges.pdf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http://www.html5rocks.com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https://www.owasp.org/index.php/HTML5_Security_Cheat_Sheet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https://html5sec.org/#html5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https://github.com/seantmalone/HiveMind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https://en.wikipedia.org/wiki/List_of_HTTP_header_fields</a:t>
            </a:r>
            <a:endParaRPr lang="en-US" dirty="0" smtClean="0"/>
          </a:p>
          <a:p>
            <a:r>
              <a:rPr lang="en-US" dirty="0">
                <a:hlinkClick r:id="rId8"/>
              </a:rPr>
              <a:t>http://www.webrtc.org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new attack vectors</a:t>
            </a:r>
          </a:p>
          <a:p>
            <a:r>
              <a:rPr lang="en-US" dirty="0" smtClean="0"/>
              <a:t>Implications of some new technologies</a:t>
            </a:r>
          </a:p>
          <a:p>
            <a:r>
              <a:rPr lang="en-US" dirty="0" smtClean="0"/>
              <a:t>Some new defensive techniques…</a:t>
            </a:r>
          </a:p>
          <a:p>
            <a:r>
              <a:rPr lang="en-US" dirty="0" smtClean="0"/>
              <a:t>…and ways to bypass those techniques</a:t>
            </a:r>
          </a:p>
        </p:txBody>
      </p:sp>
    </p:spTree>
    <p:extLst>
      <p:ext uri="{BB962C8B-B14F-4D97-AF65-F5344CB8AC3E}">
        <p14:creationId xmlns:p14="http://schemas.microsoft.com/office/powerpoint/2010/main" val="71072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~50 new event attributes</a:t>
            </a:r>
          </a:p>
          <a:p>
            <a:r>
              <a:rPr lang="en-US" dirty="0" smtClean="0"/>
              <a:t>~30 new elements</a:t>
            </a:r>
          </a:p>
          <a:p>
            <a:r>
              <a:rPr lang="en-US" dirty="0" smtClean="0"/>
              <a:t>Numerous new attributes</a:t>
            </a:r>
          </a:p>
        </p:txBody>
      </p:sp>
    </p:spTree>
    <p:extLst>
      <p:ext uri="{BB962C8B-B14F-4D97-AF65-F5344CB8AC3E}">
        <p14:creationId xmlns:p14="http://schemas.microsoft.com/office/powerpoint/2010/main" val="414061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&lt;input </a:t>
            </a:r>
            <a:r>
              <a:rPr lang="en-US" dirty="0" err="1" smtClean="0"/>
              <a:t>onfocus</a:t>
            </a:r>
            <a:r>
              <a:rPr lang="en-US" dirty="0" smtClean="0"/>
              <a:t>=alert(1) autofocus&gt;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5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&lt;input </a:t>
            </a:r>
            <a:r>
              <a:rPr lang="en-US" dirty="0" err="1" smtClean="0"/>
              <a:t>onblur</a:t>
            </a:r>
            <a:r>
              <a:rPr lang="en-US" dirty="0" smtClean="0"/>
              <a:t>=alert(1) autofocus&gt;</a:t>
            </a:r>
          </a:p>
          <a:p>
            <a:pPr marL="0" indent="0">
              <a:buNone/>
            </a:pPr>
            <a:r>
              <a:rPr lang="en-US" dirty="0" smtClean="0"/>
              <a:t>&lt;input autofocus&gt;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onscroll</a:t>
            </a:r>
            <a:r>
              <a:rPr lang="en-US" dirty="0" smtClean="0"/>
              <a:t>=alert(1)&gt;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&gt;...&lt;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&gt;&lt;input autofocus&gt;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1713</Words>
  <Application>Microsoft Macintosh PowerPoint</Application>
  <PresentationFormat>On-screen Show (4:3)</PresentationFormat>
  <Paragraphs>270</Paragraphs>
  <Slides>34</Slides>
  <Notes>27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Securing and Attacking the HTML5 Landscape</vt:lpstr>
      <vt:lpstr>What is HTML5?</vt:lpstr>
      <vt:lpstr>A more open Web</vt:lpstr>
      <vt:lpstr>What we’ll cover today</vt:lpstr>
      <vt:lpstr>Let’s start with the basics</vt:lpstr>
      <vt:lpstr>HTML5 Elements and Attributes</vt:lpstr>
      <vt:lpstr>HTML5 Elements and Attributes</vt:lpstr>
      <vt:lpstr>HTML5 Elements and Attributes</vt:lpstr>
      <vt:lpstr>HTML5 Elements and Attributes</vt:lpstr>
      <vt:lpstr>HTML5 Elements and Attributes</vt:lpstr>
      <vt:lpstr>HTML5 Elements and Attributes</vt:lpstr>
      <vt:lpstr>HTML5 Elements and Attributes</vt:lpstr>
      <vt:lpstr>Complex apps need to communicate</vt:lpstr>
      <vt:lpstr>Same-origin Policy</vt:lpstr>
      <vt:lpstr>Communication APIs</vt:lpstr>
      <vt:lpstr>Communication APIs – Web Messaging</vt:lpstr>
      <vt:lpstr>Communication APIs – Web Messaging</vt:lpstr>
      <vt:lpstr>Communication APIs – Web Messaging</vt:lpstr>
      <vt:lpstr>Communication APIs - CORS</vt:lpstr>
      <vt:lpstr>Communication APIs - CORS</vt:lpstr>
      <vt:lpstr>Communication APIs - CORS</vt:lpstr>
      <vt:lpstr>Communication APIs - CORS</vt:lpstr>
      <vt:lpstr>Quickly, on Local Storage…</vt:lpstr>
      <vt:lpstr>Storage APIs</vt:lpstr>
      <vt:lpstr>Storage APIs – Local Storage</vt:lpstr>
      <vt:lpstr>Storage APIs – Browser Botnets</vt:lpstr>
      <vt:lpstr>Now, let’s talk defense</vt:lpstr>
      <vt:lpstr>HTTP Response Headers</vt:lpstr>
      <vt:lpstr>HTTP Response Headers</vt:lpstr>
      <vt:lpstr>HTTP Response Headers</vt:lpstr>
      <vt:lpstr>Sandboxing</vt:lpstr>
      <vt:lpstr>Sandboxing</vt:lpstr>
      <vt:lpstr>Wrap it up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and Attacking the HTML5 Landscape</dc:title>
  <dc:creator>Microsoft Office User</dc:creator>
  <cp:lastModifiedBy>Microsoft Office User</cp:lastModifiedBy>
  <cp:revision>73</cp:revision>
  <dcterms:created xsi:type="dcterms:W3CDTF">2014-04-24T19:02:54Z</dcterms:created>
  <dcterms:modified xsi:type="dcterms:W3CDTF">2014-05-28T14:45:10Z</dcterms:modified>
</cp:coreProperties>
</file>