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gif"/><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_Bw2NFBDxR8"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1839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Comic Sans MS"/>
                <a:ea typeface="Comic Sans MS"/>
                <a:cs typeface="Comic Sans MS"/>
                <a:sym typeface="Comic Sans MS"/>
              </a:rPr>
              <a:t>Optic Fiber</a:t>
            </a:r>
            <a:endParaRPr>
              <a:latin typeface="Comic Sans MS"/>
              <a:ea typeface="Comic Sans MS"/>
              <a:cs typeface="Comic Sans MS"/>
              <a:sym typeface="Comic Sans MS"/>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latin typeface="Comic Sans MS"/>
                <a:ea typeface="Comic Sans MS"/>
                <a:cs typeface="Comic Sans MS"/>
                <a:sym typeface="Comic Sans MS"/>
              </a:rPr>
              <a:t>Ryan Bibby and Jaden Allen</a:t>
            </a:r>
            <a:endParaRPr>
              <a:solidFill>
                <a:srgbClr val="0000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198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W</a:t>
            </a:r>
            <a:r>
              <a:rPr lang="en">
                <a:solidFill>
                  <a:srgbClr val="FFFFFF"/>
                </a:solidFill>
                <a:latin typeface="Nunito"/>
                <a:ea typeface="Nunito"/>
                <a:cs typeface="Nunito"/>
                <a:sym typeface="Nunito"/>
              </a:rPr>
              <a:t>hy improvements?</a:t>
            </a:r>
            <a:endParaRPr>
              <a:solidFill>
                <a:srgbClr val="FFFFFF"/>
              </a:solidFill>
              <a:latin typeface="Nunito"/>
              <a:ea typeface="Nunito"/>
              <a:cs typeface="Nunito"/>
              <a:sym typeface="Nunito"/>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FFFFF"/>
                </a:solidFill>
                <a:highlight>
                  <a:srgbClr val="000000"/>
                </a:highlight>
                <a:latin typeface="Nunito"/>
                <a:ea typeface="Nunito"/>
                <a:cs typeface="Nunito"/>
                <a:sym typeface="Nunito"/>
              </a:rPr>
              <a:t>It can carry signals longer distances without any interference that copper cables get.</a:t>
            </a:r>
            <a:endParaRPr sz="2400">
              <a:solidFill>
                <a:srgbClr val="FFFFFF"/>
              </a:solidFill>
              <a:highlight>
                <a:srgbClr val="000000"/>
              </a:highlight>
              <a:latin typeface="Nunito"/>
              <a:ea typeface="Nunito"/>
              <a:cs typeface="Nunito"/>
              <a:sym typeface="Nunito"/>
            </a:endParaRPr>
          </a:p>
        </p:txBody>
      </p:sp>
      <p:pic>
        <p:nvPicPr>
          <p:cNvPr id="121" name="Shape 121"/>
          <p:cNvPicPr preferRelativeResize="0"/>
          <p:nvPr/>
        </p:nvPicPr>
        <p:blipFill>
          <a:blip r:embed="rId3">
            <a:alphaModFix/>
          </a:blip>
          <a:stretch>
            <a:fillRect/>
          </a:stretch>
        </p:blipFill>
        <p:spPr>
          <a:xfrm>
            <a:off x="377600" y="2927700"/>
            <a:ext cx="3498126" cy="1485800"/>
          </a:xfrm>
          <a:prstGeom prst="rect">
            <a:avLst/>
          </a:prstGeom>
          <a:noFill/>
          <a:ln>
            <a:noFill/>
          </a:ln>
        </p:spPr>
      </p:pic>
      <p:pic>
        <p:nvPicPr>
          <p:cNvPr id="122" name="Shape 122"/>
          <p:cNvPicPr preferRelativeResize="0"/>
          <p:nvPr/>
        </p:nvPicPr>
        <p:blipFill>
          <a:blip r:embed="rId4">
            <a:alphaModFix/>
          </a:blip>
          <a:stretch>
            <a:fillRect/>
          </a:stretch>
        </p:blipFill>
        <p:spPr>
          <a:xfrm>
            <a:off x="4603275" y="2849625"/>
            <a:ext cx="4356125" cy="191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Who uses it?</a:t>
            </a:r>
            <a:endParaRPr>
              <a:solidFill>
                <a:srgbClr val="FFFFFF"/>
              </a:solidFill>
              <a:latin typeface="Nunito"/>
              <a:ea typeface="Nunito"/>
              <a:cs typeface="Nunito"/>
              <a:sym typeface="Nunito"/>
            </a:endParaRPr>
          </a:p>
        </p:txBody>
      </p:sp>
      <p:sp>
        <p:nvSpPr>
          <p:cNvPr id="128" name="Shape 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FFFFF"/>
                </a:solidFill>
                <a:highlight>
                  <a:srgbClr val="000000"/>
                </a:highlight>
                <a:latin typeface="Nunito"/>
                <a:ea typeface="Nunito"/>
                <a:cs typeface="Nunito"/>
                <a:sym typeface="Nunito"/>
              </a:rPr>
              <a:t>A Lot of people use it everyday without knowing it. People use it for internet, phone, tv and many other amazing ways. </a:t>
            </a:r>
            <a:endParaRPr sz="2400">
              <a:solidFill>
                <a:srgbClr val="FFFFFF"/>
              </a:solidFill>
              <a:highlight>
                <a:srgbClr val="000000"/>
              </a:highlight>
              <a:latin typeface="Nunito"/>
              <a:ea typeface="Nunito"/>
              <a:cs typeface="Nunito"/>
              <a:sym typeface="Nunito"/>
            </a:endParaRPr>
          </a:p>
        </p:txBody>
      </p:sp>
      <p:pic>
        <p:nvPicPr>
          <p:cNvPr id="129" name="Shape 129"/>
          <p:cNvPicPr preferRelativeResize="0"/>
          <p:nvPr/>
        </p:nvPicPr>
        <p:blipFill>
          <a:blip r:embed="rId3">
            <a:alphaModFix/>
          </a:blip>
          <a:stretch>
            <a:fillRect/>
          </a:stretch>
        </p:blipFill>
        <p:spPr>
          <a:xfrm>
            <a:off x="6384600" y="2332350"/>
            <a:ext cx="2297925" cy="2735625"/>
          </a:xfrm>
          <a:prstGeom prst="rect">
            <a:avLst/>
          </a:prstGeom>
          <a:noFill/>
          <a:ln>
            <a:noFill/>
          </a:ln>
        </p:spPr>
      </p:pic>
      <p:pic>
        <p:nvPicPr>
          <p:cNvPr id="130" name="Shape 130"/>
          <p:cNvPicPr preferRelativeResize="0"/>
          <p:nvPr/>
        </p:nvPicPr>
        <p:blipFill>
          <a:blip r:embed="rId4">
            <a:alphaModFix/>
          </a:blip>
          <a:stretch>
            <a:fillRect/>
          </a:stretch>
        </p:blipFill>
        <p:spPr>
          <a:xfrm>
            <a:off x="1732451" y="2491200"/>
            <a:ext cx="2997525" cy="265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Impact?</a:t>
            </a:r>
            <a:endParaRPr>
              <a:solidFill>
                <a:srgbClr val="FFFFFF"/>
              </a:solidFill>
              <a:latin typeface="Nunito"/>
              <a:ea typeface="Nunito"/>
              <a:cs typeface="Nunito"/>
              <a:sym typeface="Nunito"/>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rgbClr val="FFFFFF"/>
                </a:solidFill>
                <a:latin typeface="Nunito"/>
                <a:ea typeface="Nunito"/>
                <a:cs typeface="Nunito"/>
                <a:sym typeface="Nunito"/>
              </a:rPr>
              <a:t>This has helped connect the world before it was almost impossible to get a signal agroo the ocean with copper wires; due to signal loss interference and if the wire gets cut all all it won't work, and it's nearly impossible to find the little hole. But in optic fiber cables there is no interference and little to no signal loss and if there is a little cut in the wire it will still work, but not a reliable and it is easy to find because it is glowing. </a:t>
            </a:r>
            <a:endParaRPr sz="1400">
              <a:solidFill>
                <a:srgbClr val="FFFFFF"/>
              </a:solidFill>
              <a:latin typeface="Nunito"/>
              <a:ea typeface="Nunito"/>
              <a:cs typeface="Nunito"/>
              <a:sym typeface="Nunito"/>
            </a:endParaRPr>
          </a:p>
        </p:txBody>
      </p:sp>
      <p:pic>
        <p:nvPicPr>
          <p:cNvPr id="137" name="Shape 137"/>
          <p:cNvPicPr preferRelativeResize="0"/>
          <p:nvPr/>
        </p:nvPicPr>
        <p:blipFill>
          <a:blip r:embed="rId3">
            <a:alphaModFix/>
          </a:blip>
          <a:stretch>
            <a:fillRect/>
          </a:stretch>
        </p:blipFill>
        <p:spPr>
          <a:xfrm>
            <a:off x="5913700" y="3003175"/>
            <a:ext cx="3230303" cy="2140325"/>
          </a:xfrm>
          <a:prstGeom prst="rect">
            <a:avLst/>
          </a:prstGeom>
          <a:noFill/>
          <a:ln>
            <a:noFill/>
          </a:ln>
        </p:spPr>
      </p:pic>
      <p:pic>
        <p:nvPicPr>
          <p:cNvPr id="138" name="Shape 138"/>
          <p:cNvPicPr preferRelativeResize="0"/>
          <p:nvPr/>
        </p:nvPicPr>
        <p:blipFill>
          <a:blip r:embed="rId4">
            <a:alphaModFix/>
          </a:blip>
          <a:stretch>
            <a:fillRect/>
          </a:stretch>
        </p:blipFill>
        <p:spPr>
          <a:xfrm>
            <a:off x="151050" y="3745900"/>
            <a:ext cx="3075850" cy="1183100"/>
          </a:xfrm>
          <a:prstGeom prst="rect">
            <a:avLst/>
          </a:prstGeom>
          <a:noFill/>
          <a:ln>
            <a:noFill/>
          </a:ln>
        </p:spPr>
      </p:pic>
      <p:sp>
        <p:nvSpPr>
          <p:cNvPr id="139" name="Shape 139"/>
          <p:cNvSpPr txBox="1"/>
          <p:nvPr/>
        </p:nvSpPr>
        <p:spPr>
          <a:xfrm>
            <a:off x="3585075" y="3451300"/>
            <a:ext cx="2080200" cy="132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OLD</a:t>
            </a:r>
            <a:endParaRPr>
              <a:solidFill>
                <a:srgbClr val="FFFFFF"/>
              </a:solidFill>
            </a:endParaRPr>
          </a:p>
          <a:p>
            <a:pPr indent="0" lvl="0" marL="0">
              <a:spcBef>
                <a:spcPts val="0"/>
              </a:spcBef>
              <a:spcAft>
                <a:spcPts val="0"/>
              </a:spcAft>
              <a:buNone/>
            </a:pPr>
            <a:r>
              <a:t/>
            </a:r>
            <a:endParaRPr>
              <a:solidFill>
                <a:srgbClr val="FFFFFF"/>
              </a:solidFill>
            </a:endParaRPr>
          </a:p>
          <a:p>
            <a:pPr indent="0" lvl="0" marL="0" algn="r">
              <a:spcBef>
                <a:spcPts val="0"/>
              </a:spcBef>
              <a:spcAft>
                <a:spcPts val="0"/>
              </a:spcAft>
              <a:buNone/>
            </a:pPr>
            <a:r>
              <a:rPr lang="en">
                <a:solidFill>
                  <a:srgbClr val="FFFFFF"/>
                </a:solidFill>
              </a:rPr>
              <a:t>NEW</a:t>
            </a:r>
            <a:endParaRPr>
              <a:solidFill>
                <a:srgbClr val="FFFFFF"/>
              </a:solidFill>
            </a:endParaRPr>
          </a:p>
        </p:txBody>
      </p:sp>
      <p:cxnSp>
        <p:nvCxnSpPr>
          <p:cNvPr id="140" name="Shape 140"/>
          <p:cNvCxnSpPr>
            <a:endCxn id="138" idx="3"/>
          </p:cNvCxnSpPr>
          <p:nvPr/>
        </p:nvCxnSpPr>
        <p:spPr>
          <a:xfrm flipH="1">
            <a:off x="3226900" y="3969950"/>
            <a:ext cx="596100" cy="367500"/>
          </a:xfrm>
          <a:prstGeom prst="straightConnector1">
            <a:avLst/>
          </a:prstGeom>
          <a:noFill/>
          <a:ln cap="flat" cmpd="sng" w="9525">
            <a:solidFill>
              <a:srgbClr val="FFFFFF"/>
            </a:solidFill>
            <a:prstDash val="solid"/>
            <a:round/>
            <a:headEnd len="lg" w="lg" type="none"/>
            <a:tailEnd len="lg" w="lg" type="triangle"/>
          </a:ln>
        </p:spPr>
      </p:cxnSp>
      <p:cxnSp>
        <p:nvCxnSpPr>
          <p:cNvPr id="141" name="Shape 141"/>
          <p:cNvCxnSpPr/>
          <p:nvPr/>
        </p:nvCxnSpPr>
        <p:spPr>
          <a:xfrm flipH="1" rot="10800000">
            <a:off x="5477925" y="3632000"/>
            <a:ext cx="408000" cy="394500"/>
          </a:xfrm>
          <a:prstGeom prst="straightConnector1">
            <a:avLst/>
          </a:prstGeom>
          <a:noFill/>
          <a:ln cap="flat" cmpd="sng" w="9525">
            <a:solidFill>
              <a:srgbClr val="FFFFFF"/>
            </a:solidFill>
            <a:prstDash val="solid"/>
            <a:round/>
            <a:headEnd len="lg" w="lg"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If I could change it.</a:t>
            </a:r>
            <a:endParaRPr>
              <a:solidFill>
                <a:srgbClr val="FFFFFF"/>
              </a:solidFill>
              <a:latin typeface="Nunito"/>
              <a:ea typeface="Nunito"/>
              <a:cs typeface="Nunito"/>
              <a:sym typeface="Nunito"/>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FFFFF"/>
                </a:solidFill>
                <a:highlight>
                  <a:srgbClr val="000000"/>
                </a:highlight>
                <a:latin typeface="Nunito"/>
                <a:ea typeface="Nunito"/>
                <a:cs typeface="Nunito"/>
                <a:sym typeface="Nunito"/>
              </a:rPr>
              <a:t>Right now it only uses red light, I would have it use green and blue so it can carry more than 0’s and 1’s for in the future, for example quantum computing.</a:t>
            </a:r>
            <a:endParaRPr sz="2400">
              <a:solidFill>
                <a:srgbClr val="FFFFFF"/>
              </a:solidFill>
              <a:highlight>
                <a:srgbClr val="000000"/>
              </a:highlight>
              <a:latin typeface="Nunito"/>
              <a:ea typeface="Nunito"/>
              <a:cs typeface="Nunito"/>
              <a:sym typeface="Nunito"/>
            </a:endParaRPr>
          </a:p>
        </p:txBody>
      </p:sp>
      <p:pic>
        <p:nvPicPr>
          <p:cNvPr id="148" name="Shape 148"/>
          <p:cNvPicPr preferRelativeResize="0"/>
          <p:nvPr/>
        </p:nvPicPr>
        <p:blipFill>
          <a:blip r:embed="rId3">
            <a:alphaModFix/>
          </a:blip>
          <a:stretch>
            <a:fillRect/>
          </a:stretch>
        </p:blipFill>
        <p:spPr>
          <a:xfrm>
            <a:off x="4598100" y="2550775"/>
            <a:ext cx="4101200" cy="2332625"/>
          </a:xfrm>
          <a:prstGeom prst="rect">
            <a:avLst/>
          </a:prstGeom>
          <a:noFill/>
          <a:ln>
            <a:noFill/>
          </a:ln>
        </p:spPr>
      </p:pic>
      <p:pic>
        <p:nvPicPr>
          <p:cNvPr id="149" name="Shape 149"/>
          <p:cNvPicPr preferRelativeResize="0"/>
          <p:nvPr/>
        </p:nvPicPr>
        <p:blipFill>
          <a:blip r:embed="rId4">
            <a:alphaModFix/>
          </a:blip>
          <a:stretch>
            <a:fillRect/>
          </a:stretch>
        </p:blipFill>
        <p:spPr>
          <a:xfrm>
            <a:off x="889425" y="3092425"/>
            <a:ext cx="1565125" cy="147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https://www.youtube.com/watch?v=_Bw2NFBDxR8</a:t>
            </a:r>
            <a:endParaRPr/>
          </a:p>
        </p:txBody>
      </p:sp>
      <p:sp>
        <p:nvSpPr>
          <p:cNvPr descr="Why is fibre better than copper in an all-out head-to-head showdown? If it's that much better, why don't we use it everywhere?  Sponsor message: Fractal Design's cases, power supplies, coolers, and fans feature minimalistic Scandanavian design and are built to last. Check them out at http://bit.ly/1CzzPVC" id="155" name="Shape 155" title="Fibre (Fiber) vs Copper as Fast As Possible">
            <a:hlinkClick r:id="rId3"/>
          </p:cNvPr>
          <p:cNvSpPr/>
          <p:nvPr/>
        </p:nvSpPr>
        <p:spPr>
          <a:xfrm>
            <a:off x="579450" y="1136875"/>
            <a:ext cx="4572000" cy="3429000"/>
          </a:xfrm>
          <a:prstGeom prst="rect">
            <a:avLst/>
          </a:prstGeom>
          <a:blipFill>
            <a:blip r:embed="rId4">
              <a:alphaModFix/>
            </a:blip>
            <a:stretch>
              <a:fillRect/>
            </a:stretch>
          </a:blipFill>
          <a:ln>
            <a:noFill/>
          </a:ln>
        </p:spPr>
      </p:sp>
      <p:sp>
        <p:nvSpPr>
          <p:cNvPr id="156" name="Shape 156"/>
          <p:cNvSpPr txBox="1"/>
          <p:nvPr/>
        </p:nvSpPr>
        <p:spPr>
          <a:xfrm>
            <a:off x="5390975" y="1351100"/>
            <a:ext cx="3441300" cy="266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http://computer.howstuffworks.com/fiber-optic.htm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Comic Sans MS"/>
                <a:ea typeface="Comic Sans MS"/>
                <a:cs typeface="Comic Sans MS"/>
                <a:sym typeface="Comic Sans MS"/>
              </a:rPr>
              <a:t>What Is Optic Fiber </a:t>
            </a:r>
            <a:endParaRPr>
              <a:solidFill>
                <a:srgbClr val="FFFFFF"/>
              </a:solidFill>
              <a:latin typeface="Comic Sans MS"/>
              <a:ea typeface="Comic Sans MS"/>
              <a:cs typeface="Comic Sans MS"/>
              <a:sym typeface="Comic Sans MS"/>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FFFFFF"/>
                </a:solidFill>
                <a:highlight>
                  <a:srgbClr val="000000"/>
                </a:highlight>
              </a:rPr>
              <a:t>Optic Fiber (Also Fibre) is a highly transparent tube surrounded by a very reflective material, on one end the a light turns on and off very fast representing 1’s and 0’s on the other end there is a light sensor which transfers it to an electrical signal, that the computer uses as information.  </a:t>
            </a:r>
            <a:endParaRPr>
              <a:solidFill>
                <a:srgbClr val="FFFFFF"/>
              </a:solidFill>
              <a:highlight>
                <a:srgbClr val="0000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Invented</a:t>
            </a:r>
            <a:endParaRPr>
              <a:solidFill>
                <a:srgbClr val="FFFFFF"/>
              </a:solidFill>
              <a:latin typeface="Nunito"/>
              <a:ea typeface="Nunito"/>
              <a:cs typeface="Nunito"/>
              <a:sym typeface="Nunito"/>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FFFFF"/>
                </a:solidFill>
                <a:highlight>
                  <a:srgbClr val="000000"/>
                </a:highlight>
                <a:latin typeface="Nunito"/>
                <a:ea typeface="Nunito"/>
                <a:cs typeface="Nunito"/>
                <a:sym typeface="Nunito"/>
              </a:rPr>
              <a:t>Optic fiber  invented in 1854 by John Tyndall. But started becoming popular in the 1940’s for medical purposes and 2000’s for data transfer.  </a:t>
            </a:r>
            <a:endParaRPr sz="2400">
              <a:solidFill>
                <a:srgbClr val="FFFFFF"/>
              </a:solidFill>
              <a:highlight>
                <a:srgbClr val="000000"/>
              </a:highlight>
              <a:latin typeface="Nunito"/>
              <a:ea typeface="Nunito"/>
              <a:cs typeface="Nunito"/>
              <a:sym typeface="Nunito"/>
            </a:endParaRPr>
          </a:p>
        </p:txBody>
      </p:sp>
      <p:pic>
        <p:nvPicPr>
          <p:cNvPr descr="fiber-optic-fiber-edit.jpg" id="68" name="Shape 68"/>
          <p:cNvPicPr preferRelativeResize="0"/>
          <p:nvPr/>
        </p:nvPicPr>
        <p:blipFill>
          <a:blip r:embed="rId3">
            <a:alphaModFix/>
          </a:blip>
          <a:stretch>
            <a:fillRect/>
          </a:stretch>
        </p:blipFill>
        <p:spPr>
          <a:xfrm>
            <a:off x="5322975" y="2273875"/>
            <a:ext cx="2481775" cy="2481775"/>
          </a:xfrm>
          <a:prstGeom prst="rect">
            <a:avLst/>
          </a:prstGeom>
          <a:noFill/>
          <a:ln>
            <a:noFill/>
          </a:ln>
        </p:spPr>
      </p:pic>
      <p:pic>
        <p:nvPicPr>
          <p:cNvPr id="69" name="Shape 69"/>
          <p:cNvPicPr preferRelativeResize="0"/>
          <p:nvPr/>
        </p:nvPicPr>
        <p:blipFill>
          <a:blip r:embed="rId4">
            <a:alphaModFix/>
          </a:blip>
          <a:stretch>
            <a:fillRect/>
          </a:stretch>
        </p:blipFill>
        <p:spPr>
          <a:xfrm>
            <a:off x="435128" y="3103549"/>
            <a:ext cx="2481775" cy="1568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What need issue was addressed?</a:t>
            </a:r>
            <a:endParaRPr>
              <a:solidFill>
                <a:srgbClr val="FFFFFF"/>
              </a:solidFill>
              <a:latin typeface="Nunito"/>
              <a:ea typeface="Nunito"/>
              <a:cs typeface="Nunito"/>
              <a:sym typeface="Nunito"/>
            </a:endParaRPr>
          </a:p>
        </p:txBody>
      </p:sp>
      <p:sp>
        <p:nvSpPr>
          <p:cNvPr id="75" name="Shape 75"/>
          <p:cNvSpPr txBox="1"/>
          <p:nvPr>
            <p:ph idx="1" type="body"/>
          </p:nvPr>
        </p:nvSpPr>
        <p:spPr>
          <a:xfrm>
            <a:off x="311700" y="11692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FFFFF"/>
                </a:solidFill>
                <a:highlight>
                  <a:srgbClr val="000000"/>
                </a:highlight>
                <a:latin typeface="Nunito"/>
                <a:ea typeface="Nunito"/>
                <a:cs typeface="Nunito"/>
                <a:sym typeface="Nunito"/>
              </a:rPr>
              <a:t>It was used to prove to the royal academy light could be bent.</a:t>
            </a:r>
            <a:endParaRPr sz="2400">
              <a:solidFill>
                <a:srgbClr val="FFFFFF"/>
              </a:solidFill>
              <a:highlight>
                <a:srgbClr val="000000"/>
              </a:highlight>
              <a:latin typeface="Nunito"/>
              <a:ea typeface="Nunito"/>
              <a:cs typeface="Nunito"/>
              <a:sym typeface="Nunito"/>
            </a:endParaRPr>
          </a:p>
        </p:txBody>
      </p:sp>
      <p:pic>
        <p:nvPicPr>
          <p:cNvPr descr="maxresdefault.jpg" id="76" name="Shape 76"/>
          <p:cNvPicPr preferRelativeResize="0"/>
          <p:nvPr/>
        </p:nvPicPr>
        <p:blipFill>
          <a:blip r:embed="rId3">
            <a:alphaModFix/>
          </a:blip>
          <a:stretch>
            <a:fillRect/>
          </a:stretch>
        </p:blipFill>
        <p:spPr>
          <a:xfrm>
            <a:off x="4539375" y="1985100"/>
            <a:ext cx="3830800" cy="2873100"/>
          </a:xfrm>
          <a:prstGeom prst="rect">
            <a:avLst/>
          </a:prstGeom>
          <a:noFill/>
          <a:ln>
            <a:noFill/>
          </a:ln>
        </p:spPr>
      </p:pic>
      <p:pic>
        <p:nvPicPr>
          <p:cNvPr id="77" name="Shape 77"/>
          <p:cNvPicPr preferRelativeResize="0"/>
          <p:nvPr/>
        </p:nvPicPr>
        <p:blipFill>
          <a:blip r:embed="rId4">
            <a:alphaModFix/>
          </a:blip>
          <a:stretch>
            <a:fillRect/>
          </a:stretch>
        </p:blipFill>
        <p:spPr>
          <a:xfrm>
            <a:off x="200850" y="2279225"/>
            <a:ext cx="2619775" cy="261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Who Invented it?</a:t>
            </a:r>
            <a:endParaRPr>
              <a:solidFill>
                <a:srgbClr val="FFFFFF"/>
              </a:solidFill>
              <a:latin typeface="Nunito"/>
              <a:ea typeface="Nunito"/>
              <a:cs typeface="Nunito"/>
              <a:sym typeface="Nunito"/>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FFFFF"/>
                </a:solidFill>
                <a:highlight>
                  <a:srgbClr val="000000"/>
                </a:highlight>
                <a:latin typeface="Nunito"/>
                <a:ea typeface="Nunito"/>
                <a:cs typeface="Nunito"/>
                <a:sym typeface="Nunito"/>
              </a:rPr>
              <a:t>It was invented by John Tyndall in 1854 he used a curved stream of water. </a:t>
            </a:r>
            <a:endParaRPr sz="2400">
              <a:solidFill>
                <a:srgbClr val="FFFFFF"/>
              </a:solidFill>
              <a:highlight>
                <a:srgbClr val="000000"/>
              </a:highlight>
              <a:latin typeface="Nunito"/>
              <a:ea typeface="Nunito"/>
              <a:cs typeface="Nunito"/>
              <a:sym typeface="Nunito"/>
            </a:endParaRPr>
          </a:p>
        </p:txBody>
      </p:sp>
      <p:pic>
        <p:nvPicPr>
          <p:cNvPr descr="RTEmagicC_FibreOptics-stream_01.gif.gif" id="84" name="Shape 84"/>
          <p:cNvPicPr preferRelativeResize="0"/>
          <p:nvPr/>
        </p:nvPicPr>
        <p:blipFill>
          <a:blip r:embed="rId3">
            <a:alphaModFix/>
          </a:blip>
          <a:stretch>
            <a:fillRect/>
          </a:stretch>
        </p:blipFill>
        <p:spPr>
          <a:xfrm>
            <a:off x="394375" y="2810900"/>
            <a:ext cx="4103050" cy="204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Patents</a:t>
            </a:r>
            <a:r>
              <a:rPr lang="en">
                <a:solidFill>
                  <a:srgbClr val="FFFFFF"/>
                </a:solidFill>
              </a:rPr>
              <a:t> </a:t>
            </a:r>
            <a:endParaRPr>
              <a:solidFill>
                <a:srgbClr val="FFFFFF"/>
              </a:solidFill>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FFFFF"/>
                </a:solidFill>
                <a:highlight>
                  <a:srgbClr val="000000"/>
                </a:highlight>
                <a:latin typeface="Nunito"/>
                <a:ea typeface="Nunito"/>
                <a:cs typeface="Nunito"/>
                <a:sym typeface="Nunito"/>
              </a:rPr>
              <a:t>Optic Fiber is currently patented by </a:t>
            </a:r>
            <a:r>
              <a:rPr lang="en" sz="2400">
                <a:solidFill>
                  <a:srgbClr val="FFFFFF"/>
                </a:solidFill>
                <a:latin typeface="Nunito"/>
                <a:ea typeface="Nunito"/>
                <a:cs typeface="Nunito"/>
                <a:sym typeface="Nunito"/>
              </a:rPr>
              <a:t> </a:t>
            </a:r>
            <a:endParaRPr sz="2400">
              <a:solidFill>
                <a:srgbClr val="FFFFFF"/>
              </a:solidFill>
              <a:latin typeface="Nunito"/>
              <a:ea typeface="Nunito"/>
              <a:cs typeface="Nunito"/>
              <a:sym typeface="Nunito"/>
            </a:endParaRPr>
          </a:p>
        </p:txBody>
      </p:sp>
      <p:pic>
        <p:nvPicPr>
          <p:cNvPr descr="This image rendered as PNG in ..." id="91" name="Shape 91"/>
          <p:cNvPicPr preferRelativeResize="0"/>
          <p:nvPr/>
        </p:nvPicPr>
        <p:blipFill>
          <a:blip r:embed="rId3">
            <a:alphaModFix/>
          </a:blip>
          <a:stretch>
            <a:fillRect/>
          </a:stretch>
        </p:blipFill>
        <p:spPr>
          <a:xfrm>
            <a:off x="5504300" y="1238125"/>
            <a:ext cx="1416175" cy="478650"/>
          </a:xfrm>
          <a:prstGeom prst="rect">
            <a:avLst/>
          </a:prstGeom>
          <a:noFill/>
          <a:ln>
            <a:noFill/>
          </a:ln>
        </p:spPr>
      </p:pic>
      <p:pic>
        <p:nvPicPr>
          <p:cNvPr id="92" name="Shape 92"/>
          <p:cNvPicPr preferRelativeResize="0"/>
          <p:nvPr/>
        </p:nvPicPr>
        <p:blipFill>
          <a:blip r:embed="rId4">
            <a:alphaModFix/>
          </a:blip>
          <a:stretch>
            <a:fillRect/>
          </a:stretch>
        </p:blipFill>
        <p:spPr>
          <a:xfrm>
            <a:off x="558875" y="2095825"/>
            <a:ext cx="5090971" cy="218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Original materials</a:t>
            </a:r>
            <a:endParaRPr>
              <a:solidFill>
                <a:srgbClr val="FFFFFF"/>
              </a:solidFill>
              <a:latin typeface="Nunito"/>
              <a:ea typeface="Nunito"/>
              <a:cs typeface="Nunito"/>
              <a:sym typeface="Nunito"/>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400">
                <a:solidFill>
                  <a:srgbClr val="FFFFFF"/>
                </a:solidFill>
                <a:highlight>
                  <a:srgbClr val="000000"/>
                </a:highlight>
                <a:latin typeface="Nunito"/>
                <a:ea typeface="Nunito"/>
                <a:cs typeface="Nunito"/>
                <a:sym typeface="Nunito"/>
              </a:rPr>
              <a:t>The original materials where a cement tube and water. </a:t>
            </a:r>
            <a:endParaRPr sz="2400">
              <a:solidFill>
                <a:srgbClr val="FFFFFF"/>
              </a:solidFill>
              <a:highlight>
                <a:srgbClr val="000000"/>
              </a:highlight>
              <a:latin typeface="Nunito"/>
              <a:ea typeface="Nunito"/>
              <a:cs typeface="Nunito"/>
              <a:sym typeface="Nunito"/>
            </a:endParaRPr>
          </a:p>
        </p:txBody>
      </p:sp>
      <p:pic>
        <p:nvPicPr>
          <p:cNvPr descr="water1.jpg" id="99" name="Shape 99"/>
          <p:cNvPicPr preferRelativeResize="0"/>
          <p:nvPr/>
        </p:nvPicPr>
        <p:blipFill>
          <a:blip r:embed="rId3">
            <a:alphaModFix/>
          </a:blip>
          <a:stretch>
            <a:fillRect/>
          </a:stretch>
        </p:blipFill>
        <p:spPr>
          <a:xfrm>
            <a:off x="4145025" y="1877925"/>
            <a:ext cx="3767327" cy="2690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Originally made?</a:t>
            </a:r>
            <a:endParaRPr>
              <a:solidFill>
                <a:srgbClr val="FFFFFF"/>
              </a:solidFill>
              <a:latin typeface="Nunito"/>
              <a:ea typeface="Nunito"/>
              <a:cs typeface="Nunito"/>
              <a:sym typeface="Nunito"/>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FFFFF"/>
                </a:solidFill>
                <a:highlight>
                  <a:srgbClr val="000000"/>
                </a:highlight>
                <a:latin typeface="Nunito"/>
                <a:ea typeface="Nunito"/>
                <a:cs typeface="Nunito"/>
                <a:sym typeface="Nunito"/>
              </a:rPr>
              <a:t>It was originally made with water in a cement tube bending 90° they put a candle at one end and looked at the other end, when they saw the light they knew light could bend. </a:t>
            </a:r>
            <a:endParaRPr sz="2400">
              <a:solidFill>
                <a:srgbClr val="FFFFFF"/>
              </a:solidFill>
              <a:highlight>
                <a:srgbClr val="000000"/>
              </a:highlight>
              <a:latin typeface="Nunito"/>
              <a:ea typeface="Nunito"/>
              <a:cs typeface="Nunito"/>
              <a:sym typeface="Nunito"/>
            </a:endParaRPr>
          </a:p>
        </p:txBody>
      </p:sp>
      <p:pic>
        <p:nvPicPr>
          <p:cNvPr descr="$(KGrHqV,!hME6,J3qsw+BPQh3-CQCQ~~60_35.JPG" id="106" name="Shape 106"/>
          <p:cNvPicPr preferRelativeResize="0"/>
          <p:nvPr/>
        </p:nvPicPr>
        <p:blipFill>
          <a:blip r:embed="rId3">
            <a:alphaModFix/>
          </a:blip>
          <a:stretch>
            <a:fillRect/>
          </a:stretch>
        </p:blipFill>
        <p:spPr>
          <a:xfrm>
            <a:off x="5228075" y="2777323"/>
            <a:ext cx="2291400" cy="203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Improvements</a:t>
            </a:r>
            <a:endParaRPr>
              <a:solidFill>
                <a:srgbClr val="FFFFFF"/>
              </a:solidFill>
              <a:latin typeface="Nunito"/>
              <a:ea typeface="Nunito"/>
              <a:cs typeface="Nunito"/>
              <a:sym typeface="Nunito"/>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solidFill>
                  <a:srgbClr val="FFFFFF"/>
                </a:solidFill>
                <a:highlight>
                  <a:srgbClr val="000000"/>
                </a:highlight>
                <a:latin typeface="Nunito"/>
                <a:ea typeface="Nunito"/>
                <a:cs typeface="Nunito"/>
                <a:sym typeface="Nunito"/>
              </a:rPr>
              <a:t>Now instead of water and cement they are glass and polymers. Some of the cheaper ones use a plastic polymer instead of glass.</a:t>
            </a:r>
            <a:endParaRPr sz="2400">
              <a:solidFill>
                <a:srgbClr val="FFFFFF"/>
              </a:solidFill>
              <a:highlight>
                <a:srgbClr val="000000"/>
              </a:highlight>
              <a:latin typeface="Nunito"/>
              <a:ea typeface="Nunito"/>
              <a:cs typeface="Nunito"/>
              <a:sym typeface="Nunito"/>
            </a:endParaRPr>
          </a:p>
        </p:txBody>
      </p:sp>
      <p:pic>
        <p:nvPicPr>
          <p:cNvPr id="113" name="Shape 113"/>
          <p:cNvPicPr preferRelativeResize="0"/>
          <p:nvPr/>
        </p:nvPicPr>
        <p:blipFill>
          <a:blip r:embed="rId3">
            <a:alphaModFix/>
          </a:blip>
          <a:stretch>
            <a:fillRect/>
          </a:stretch>
        </p:blipFill>
        <p:spPr>
          <a:xfrm>
            <a:off x="311700" y="2643200"/>
            <a:ext cx="3084925" cy="2313700"/>
          </a:xfrm>
          <a:prstGeom prst="rect">
            <a:avLst/>
          </a:prstGeom>
          <a:noFill/>
          <a:ln>
            <a:noFill/>
          </a:ln>
        </p:spPr>
      </p:pic>
      <p:pic>
        <p:nvPicPr>
          <p:cNvPr id="114" name="Shape 114"/>
          <p:cNvPicPr preferRelativeResize="0"/>
          <p:nvPr/>
        </p:nvPicPr>
        <p:blipFill>
          <a:blip r:embed="rId4">
            <a:alphaModFix/>
          </a:blip>
          <a:stretch>
            <a:fillRect/>
          </a:stretch>
        </p:blipFill>
        <p:spPr>
          <a:xfrm>
            <a:off x="4917275" y="2583313"/>
            <a:ext cx="3786876" cy="237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