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7" r:id="rId2"/>
    <p:sldId id="265" r:id="rId3"/>
    <p:sldId id="266" r:id="rId4"/>
    <p:sldId id="271" r:id="rId5"/>
    <p:sldId id="272" r:id="rId6"/>
    <p:sldId id="273" r:id="rId7"/>
    <p:sldId id="269" r:id="rId8"/>
    <p:sldId id="274" r:id="rId9"/>
    <p:sldId id="264" r:id="rId10"/>
    <p:sldId id="270" r:id="rId11"/>
    <p:sldId id="275" r:id="rId12"/>
    <p:sldId id="276" r:id="rId13"/>
    <p:sldId id="27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09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5C0E7-E2B4-43F7-8C74-957A7C6F791D}" type="datetimeFigureOut">
              <a:rPr lang="en-IE" smtClean="0"/>
              <a:t>11/09/2017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51CB3-08FA-43CA-8E1D-DD994E8637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250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A1B53-EAC4-425F-A9FC-78862C67E9FD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Things to think about: </a:t>
            </a:r>
          </a:p>
          <a:p>
            <a:r>
              <a:rPr lang="en-IE" dirty="0" smtClean="0"/>
              <a:t>Type</a:t>
            </a:r>
            <a:r>
              <a:rPr lang="en-IE" baseline="0" dirty="0" smtClean="0"/>
              <a:t> of interface – desktop type setup with mouse/keyboard? touchscreen? Something totally different e.g. gesture-based?</a:t>
            </a:r>
          </a:p>
          <a:p>
            <a:r>
              <a:rPr lang="en-IE" baseline="0" dirty="0" smtClean="0"/>
              <a:t>How will the user input information? </a:t>
            </a:r>
          </a:p>
          <a:p>
            <a:r>
              <a:rPr lang="en-IE" dirty="0" smtClean="0"/>
              <a:t>What</a:t>
            </a:r>
            <a:r>
              <a:rPr lang="en-IE" baseline="0" dirty="0" smtClean="0"/>
              <a:t> size is the interface? Large/small screen? </a:t>
            </a:r>
          </a:p>
          <a:p>
            <a:r>
              <a:rPr lang="en-IE" baseline="0" dirty="0" smtClean="0"/>
              <a:t>Several screens or all info on one screen?</a:t>
            </a:r>
          </a:p>
          <a:p>
            <a:r>
              <a:rPr lang="en-IE" dirty="0" smtClean="0"/>
              <a:t>Take</a:t>
            </a:r>
            <a:r>
              <a:rPr lang="en-IE" baseline="0" dirty="0" smtClean="0"/>
              <a:t> care with the concepts of ‘back’ and ‘forward’ in relation to past and future – where you have come from could be in the future, and vice versa!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51CB3-08FA-43CA-8E1D-DD994E8637B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204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4" y="473203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2" y="286790"/>
            <a:ext cx="1119099" cy="42003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286790"/>
            <a:ext cx="6294439" cy="4200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8" y="805417"/>
            <a:ext cx="6140303" cy="3048470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7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6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7" y="285751"/>
            <a:ext cx="7629525" cy="1120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6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6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60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1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9" y="1"/>
            <a:ext cx="5516689" cy="51434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60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2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E" smtClean="0"/>
              <a:t>HCI &amp; Web Design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F794A1-DC5D-4A36-8DD9-DEC71CEC7D00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ddesign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ckskchang.wordpress.com/2012/11/30/re-designing-the-time-machine-in-back-to-the-futur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 smtClean="0"/>
              <a:t>Introduction to HCI</a:t>
            </a:r>
            <a:endParaRPr lang="en-IE" sz="80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HCI &amp; Web Design</a:t>
            </a:r>
          </a:p>
          <a:p>
            <a:r>
              <a:rPr lang="en-GB" dirty="0" smtClean="0"/>
              <a:t>Rosanne Birney</a:t>
            </a:r>
            <a:endParaRPr lang="en-IE" dirty="0" smtClean="0"/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642938" y="1285875"/>
            <a:ext cx="7772400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600">
              <a:solidFill>
                <a:srgbClr val="492D65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2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Bad designs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90000"/>
              </a:lnSpc>
            </a:pPr>
            <a:r>
              <a:rPr lang="en-GB" sz="2400" dirty="0"/>
              <a:t>Elevator controls and labels on the bottom row all look the same, so it is easy to push a label by mistake instead of a control button</a:t>
            </a:r>
          </a:p>
          <a:p>
            <a:pPr lvl="1">
              <a:lnSpc>
                <a:spcPct val="90000"/>
              </a:lnSpc>
            </a:pPr>
            <a:endParaRPr lang="en-GB" sz="2000" dirty="0"/>
          </a:p>
          <a:p>
            <a:pPr lvl="1">
              <a:lnSpc>
                <a:spcPct val="90000"/>
              </a:lnSpc>
            </a:pPr>
            <a:endParaRPr lang="en-GB" sz="2000" dirty="0"/>
          </a:p>
          <a:p>
            <a:pPr lvl="1">
              <a:lnSpc>
                <a:spcPct val="90000"/>
              </a:lnSpc>
            </a:pPr>
            <a:endParaRPr lang="en-GB" sz="2000" dirty="0"/>
          </a:p>
          <a:p>
            <a:pPr lvl="1">
              <a:lnSpc>
                <a:spcPct val="90000"/>
              </a:lnSpc>
            </a:pPr>
            <a:endParaRPr lang="en-GB" sz="2000" dirty="0"/>
          </a:p>
          <a:p>
            <a:pPr lvl="1">
              <a:lnSpc>
                <a:spcPct val="90000"/>
              </a:lnSpc>
            </a:pPr>
            <a:endParaRPr lang="en-GB" sz="2000" dirty="0"/>
          </a:p>
          <a:p>
            <a:pPr lvl="1">
              <a:lnSpc>
                <a:spcPct val="90000"/>
              </a:lnSpc>
            </a:pPr>
            <a:endParaRPr lang="en-GB" sz="2000" dirty="0"/>
          </a:p>
          <a:p>
            <a:pPr lvl="1">
              <a:lnSpc>
                <a:spcPct val="90000"/>
              </a:lnSpc>
            </a:pP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2400" dirty="0"/>
              <a:t>People do not make same mistake for the labels and buttons on the top row. Why not?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Rosanne Birney</a:t>
            </a:r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250" y="2221979"/>
            <a:ext cx="37719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1" y="4277730"/>
            <a:ext cx="3789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400" dirty="0">
                <a:latin typeface="Times" charset="0"/>
              </a:rPr>
              <a:t>From: </a:t>
            </a:r>
            <a:r>
              <a:rPr lang="en-GB" sz="2400" dirty="0" err="1" smtClean="0">
                <a:latin typeface="Times" charset="0"/>
                <a:hlinkClick r:id="rId3"/>
              </a:rPr>
              <a:t>www.baddesigns.com</a:t>
            </a:r>
            <a:r>
              <a:rPr lang="en-GB" sz="2400" dirty="0" smtClean="0">
                <a:latin typeface="Times" charset="0"/>
              </a:rPr>
              <a:t> </a:t>
            </a:r>
            <a:endParaRPr lang="en-GB" sz="2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4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4000" dirty="0" smtClean="0"/>
              <a:t>Design problem: </a:t>
            </a:r>
            <a:br>
              <a:rPr lang="en-IE" sz="4000" dirty="0" smtClean="0"/>
            </a:br>
            <a:r>
              <a:rPr lang="en-IE" sz="4000" dirty="0" smtClean="0"/>
              <a:t>Displays that are too similar</a:t>
            </a:r>
            <a:endParaRPr lang="en-IE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714502"/>
            <a:ext cx="3129186" cy="269519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Can you think of a better design for this dashboard?</a:t>
            </a:r>
          </a:p>
          <a:p>
            <a:r>
              <a:rPr lang="en-IE" dirty="0" smtClean="0"/>
              <a:t>Need to show:</a:t>
            </a:r>
          </a:p>
          <a:p>
            <a:pPr lvl="1"/>
            <a:r>
              <a:rPr lang="en-IE" dirty="0" smtClean="0"/>
              <a:t>Current date/time</a:t>
            </a:r>
          </a:p>
          <a:p>
            <a:pPr lvl="1"/>
            <a:r>
              <a:rPr lang="en-IE" dirty="0" smtClean="0"/>
              <a:t>Destination date/time (where you are going)</a:t>
            </a:r>
          </a:p>
          <a:p>
            <a:pPr lvl="1"/>
            <a:r>
              <a:rPr lang="en-IE" dirty="0" smtClean="0"/>
              <a:t>Last date/time departed (where you have come from)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pic>
        <p:nvPicPr>
          <p:cNvPr id="2050" name="Picture 2" descr="back-to-the-fu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86245"/>
            <a:ext cx="4615930" cy="341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200" dirty="0" smtClean="0"/>
              <a:t>Design problem: (possible solution)</a:t>
            </a:r>
            <a:br>
              <a:rPr lang="en-IE" sz="3200" dirty="0" smtClean="0"/>
            </a:br>
            <a:r>
              <a:rPr lang="en-IE" sz="3200" dirty="0" smtClean="0"/>
              <a:t>Displays that are too similar </a:t>
            </a:r>
            <a:endParaRPr lang="en-IE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576" y="1491630"/>
            <a:ext cx="2913162" cy="269519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Use a touchscreen with sliders for different points in time:</a:t>
            </a:r>
          </a:p>
          <a:p>
            <a:pPr lvl="1"/>
            <a:r>
              <a:rPr lang="en-IE" dirty="0" smtClean="0"/>
              <a:t>Red = destination</a:t>
            </a:r>
          </a:p>
          <a:p>
            <a:pPr lvl="1"/>
            <a:r>
              <a:rPr lang="en-IE" dirty="0" smtClean="0"/>
              <a:t>Green = current date/time</a:t>
            </a:r>
          </a:p>
          <a:p>
            <a:pPr lvl="1"/>
            <a:r>
              <a:rPr lang="en-IE" dirty="0" smtClean="0"/>
              <a:t>Grey = last departed date/time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  <p:pic>
        <p:nvPicPr>
          <p:cNvPr id="3074" name="Picture 2" descr="TimeMachine_New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91630"/>
            <a:ext cx="5143500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57797" y="4191930"/>
            <a:ext cx="83507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dirty="0" smtClean="0">
                <a:latin typeface="Times" charset="0"/>
              </a:rPr>
              <a:t>Source: </a:t>
            </a:r>
            <a:r>
              <a:rPr lang="en-GB" dirty="0" smtClean="0">
                <a:latin typeface="Times" charset="0"/>
                <a:hlinkClick r:id="rId3"/>
              </a:rPr>
              <a:t>https://jackskchang.wordpress.com/2012/11/30/re-designing-the-time-machine-in-back-to-the-future/</a:t>
            </a:r>
            <a:r>
              <a:rPr lang="en-GB" dirty="0" smtClean="0">
                <a:latin typeface="Times" charset="0"/>
              </a:rPr>
              <a:t> </a:t>
            </a:r>
            <a:endParaRPr lang="en-GB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0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Good vs. Bad website design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groups of 2/3, compare two websites:</a:t>
            </a:r>
          </a:p>
          <a:p>
            <a:pPr lvl="1"/>
            <a:r>
              <a:rPr lang="en-IE" dirty="0" smtClean="0"/>
              <a:t>Choose one example of good design, and another that is an example of bad design – or compare two competing websites</a:t>
            </a:r>
          </a:p>
          <a:p>
            <a:pPr lvl="1"/>
            <a:r>
              <a:rPr lang="en-IE" dirty="0" smtClean="0"/>
              <a:t>List the characteristics of the well-designed website</a:t>
            </a:r>
          </a:p>
          <a:p>
            <a:pPr lvl="1"/>
            <a:r>
              <a:rPr lang="en-IE" dirty="0" smtClean="0"/>
              <a:t>Also, list the reasons that the other website has a poor design</a:t>
            </a:r>
          </a:p>
          <a:p>
            <a:pPr marL="274320" lvl="1" indent="0">
              <a:buNone/>
            </a:pP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588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What </a:t>
            </a:r>
            <a:r>
              <a:rPr lang="en-GB" sz="2400" dirty="0"/>
              <a:t>is HCI/Interaction Design</a:t>
            </a:r>
            <a:r>
              <a:rPr lang="en-GB" sz="2400" dirty="0" smtClean="0"/>
              <a:t>?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Why is it important</a:t>
            </a:r>
            <a:r>
              <a:rPr lang="en-GB" sz="2400" dirty="0" smtClean="0"/>
              <a:t>?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What are the goals of interaction design</a:t>
            </a:r>
            <a:r>
              <a:rPr lang="en-GB" sz="2400" dirty="0" smtClean="0"/>
              <a:t>?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Good vs. bad </a:t>
            </a:r>
            <a:r>
              <a:rPr lang="en-GB" sz="2400" dirty="0" smtClean="0"/>
              <a:t>designs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442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What is HCI/Interaction Design?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HCI </a:t>
            </a:r>
            <a:r>
              <a:rPr lang="en-US" sz="2400" dirty="0" smtClean="0"/>
              <a:t>(Human Computer Interaction) seeks </a:t>
            </a:r>
            <a:r>
              <a:rPr lang="en-US" sz="2400" dirty="0"/>
              <a:t>to provide an understanding of the human user and the computer system, in an effort to make the interactions between the two easier, more efficient and more satisfying</a:t>
            </a:r>
          </a:p>
          <a:p>
            <a:pPr>
              <a:buNone/>
            </a:pPr>
            <a:endParaRPr lang="en-GB" sz="2400" dirty="0"/>
          </a:p>
          <a:p>
            <a:r>
              <a:rPr lang="en-GB" sz="2400" dirty="0"/>
              <a:t>Designing interactive products to support the way people communicate and interact in their everyday and working lives</a:t>
            </a:r>
          </a:p>
          <a:p>
            <a:pPr lvl="2"/>
            <a:r>
              <a:rPr lang="en-GB" dirty="0"/>
              <a:t>Sharp, Rogers and </a:t>
            </a:r>
            <a:r>
              <a:rPr lang="en-GB" dirty="0" err="1"/>
              <a:t>Preece</a:t>
            </a:r>
            <a:r>
              <a:rPr lang="en-GB" dirty="0"/>
              <a:t> (2011</a:t>
            </a:r>
            <a:r>
              <a:rPr lang="en-GB" dirty="0" smtClean="0"/>
              <a:t>)</a:t>
            </a:r>
          </a:p>
          <a:p>
            <a:pPr marL="594360" lvl="2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263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is it important? 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Increased productivity</a:t>
            </a:r>
          </a:p>
          <a:p>
            <a:pPr lvl="1"/>
            <a:r>
              <a:rPr lang="en-IE" dirty="0" smtClean="0"/>
              <a:t>For example:</a:t>
            </a:r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r>
              <a:rPr lang="en-IE" dirty="0" smtClean="0"/>
              <a:t>20 users</a:t>
            </a:r>
          </a:p>
          <a:p>
            <a:pPr marL="594360" lvl="2" indent="0">
              <a:buNone/>
            </a:pPr>
            <a:r>
              <a:rPr lang="en-IE" dirty="0" smtClean="0"/>
              <a:t>x 240 days (5 days a week, 48 weeks a year)</a:t>
            </a:r>
          </a:p>
          <a:p>
            <a:pPr marL="594360" lvl="2" indent="0">
              <a:buNone/>
            </a:pPr>
            <a:r>
              <a:rPr lang="en-IE" dirty="0" smtClean="0"/>
              <a:t>x 100 screens per day</a:t>
            </a:r>
          </a:p>
          <a:p>
            <a:pPr marL="594360" lvl="2" indent="0">
              <a:buNone/>
            </a:pPr>
            <a:r>
              <a:rPr lang="en-IE" dirty="0" smtClean="0"/>
              <a:t>x 10 seconds per screen savings </a:t>
            </a:r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r>
              <a:rPr lang="en-IE" dirty="0" smtClean="0"/>
              <a:t>= 1278 hours or 32 weeks saved each year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667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is it important? 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Reduced training costs</a:t>
            </a:r>
          </a:p>
          <a:p>
            <a:pPr lvl="1"/>
            <a:r>
              <a:rPr lang="en-IE" dirty="0" smtClean="0"/>
              <a:t>For example:</a:t>
            </a:r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r>
              <a:rPr lang="en-IE" dirty="0" smtClean="0"/>
              <a:t>20 employees</a:t>
            </a:r>
          </a:p>
          <a:p>
            <a:pPr marL="594360" lvl="2" indent="0">
              <a:buNone/>
            </a:pPr>
            <a:r>
              <a:rPr lang="en-IE" dirty="0" smtClean="0"/>
              <a:t>x 2 systems/applications per year</a:t>
            </a:r>
          </a:p>
          <a:p>
            <a:pPr marL="594360" lvl="2" indent="0">
              <a:buNone/>
            </a:pPr>
            <a:r>
              <a:rPr lang="en-IE" dirty="0" smtClean="0"/>
              <a:t>x 2.5 days per application (saved)</a:t>
            </a:r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r>
              <a:rPr lang="en-IE" dirty="0" smtClean="0"/>
              <a:t>= 100 days or 20 working weeks saved each year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384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is it important? 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Preventable user errors</a:t>
            </a:r>
          </a:p>
          <a:p>
            <a:pPr lvl="1"/>
            <a:r>
              <a:rPr lang="en-IE" dirty="0" smtClean="0"/>
              <a:t>For example:</a:t>
            </a:r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r>
              <a:rPr lang="en-IE" dirty="0" smtClean="0"/>
              <a:t>500 users</a:t>
            </a:r>
          </a:p>
          <a:p>
            <a:pPr marL="594360" lvl="2" indent="0">
              <a:buNone/>
            </a:pPr>
            <a:r>
              <a:rPr lang="en-IE" dirty="0" smtClean="0"/>
              <a:t>x 20 errors per year</a:t>
            </a:r>
          </a:p>
          <a:p>
            <a:pPr marL="594360" lvl="2" indent="0">
              <a:buNone/>
            </a:pPr>
            <a:r>
              <a:rPr lang="en-IE" dirty="0" smtClean="0"/>
              <a:t>x 15 minutes per error</a:t>
            </a:r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r>
              <a:rPr lang="en-IE" dirty="0" smtClean="0"/>
              <a:t>= 2500 hours lost (or 63 weeks)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505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Goals of interaction design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3200" dirty="0"/>
              <a:t>Develop usable products</a:t>
            </a:r>
          </a:p>
          <a:p>
            <a:pPr lvl="1"/>
            <a:r>
              <a:rPr lang="en-GB" sz="2800" dirty="0"/>
              <a:t>Usability means easy to learn, effective to use and provide an enjoyable experience</a:t>
            </a:r>
          </a:p>
          <a:p>
            <a:r>
              <a:rPr lang="en-GB" sz="3200" dirty="0"/>
              <a:t>Involve users in the design </a:t>
            </a:r>
            <a:r>
              <a:rPr lang="en-GB" sz="3200" dirty="0" smtClean="0"/>
              <a:t>process</a:t>
            </a:r>
          </a:p>
          <a:p>
            <a:endParaRPr lang="en-GB" sz="3200" dirty="0" smtClean="0"/>
          </a:p>
          <a:p>
            <a:pPr>
              <a:lnSpc>
                <a:spcPct val="90000"/>
              </a:lnSpc>
            </a:pPr>
            <a:r>
              <a:rPr lang="en-GB" sz="3200" dirty="0"/>
              <a:t>Need to take into account: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Who the users are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What activities are being carried out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Where the interaction is taking place</a:t>
            </a:r>
          </a:p>
          <a:p>
            <a:endParaRPr lang="en-GB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355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Good vs. Bad design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Can you think of some examples of good design?  </a:t>
            </a:r>
          </a:p>
          <a:p>
            <a:r>
              <a:rPr lang="en-IE" dirty="0" smtClean="0"/>
              <a:t>How about some examples of bad design?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Rosanne Birney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HCI &amp; Web Design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917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Good vs. Bad Designs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427538" y="1013222"/>
          <a:ext cx="3390900" cy="3394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4383024" imgH="5852160" progId="Word.Document.8">
                  <p:embed/>
                </p:oleObj>
              </mc:Choice>
              <mc:Fallback>
                <p:oleObj name="Document" r:id="rId3" imgW="4383024" imgH="5852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013222"/>
                        <a:ext cx="3390900" cy="3394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Rosanne Birney</a:t>
            </a:r>
            <a:endParaRPr lang="en-GB"/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HCI &amp; Web Design</a:t>
            </a:r>
            <a:endParaRPr lang="en-GB"/>
          </a:p>
        </p:txBody>
      </p:sp>
      <p:pic>
        <p:nvPicPr>
          <p:cNvPr id="1031" name="Picture 9" descr="1077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84439" y="1113235"/>
            <a:ext cx="13811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38796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Lecture them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46B2B5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89</TotalTime>
  <Words>632</Words>
  <Application>Microsoft Office PowerPoint</Application>
  <PresentationFormat>On-screen Show (16:9)</PresentationFormat>
  <Paragraphs>118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Theme2</vt:lpstr>
      <vt:lpstr>Document</vt:lpstr>
      <vt:lpstr>Introduction to HCI</vt:lpstr>
      <vt:lpstr>Overview</vt:lpstr>
      <vt:lpstr>What is HCI/Interaction Design?</vt:lpstr>
      <vt:lpstr>Why is it important? </vt:lpstr>
      <vt:lpstr>Why is it important? </vt:lpstr>
      <vt:lpstr>Why is it important? </vt:lpstr>
      <vt:lpstr>Goals of interaction design</vt:lpstr>
      <vt:lpstr>Good vs. Bad design</vt:lpstr>
      <vt:lpstr>Good vs. Bad Designs</vt:lpstr>
      <vt:lpstr>Bad designs</vt:lpstr>
      <vt:lpstr>Design problem:  Displays that are too similar</vt:lpstr>
      <vt:lpstr>Design problem: (possible solution) Displays that are too similar </vt:lpstr>
      <vt:lpstr>Good vs. Bad website design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HCI</dc:title>
  <dc:creator>Rosanne</dc:creator>
  <cp:lastModifiedBy>Rosanne Birney</cp:lastModifiedBy>
  <cp:revision>10</cp:revision>
  <dcterms:created xsi:type="dcterms:W3CDTF">2013-09-23T13:15:44Z</dcterms:created>
  <dcterms:modified xsi:type="dcterms:W3CDTF">2017-09-11T12:46:08Z</dcterms:modified>
</cp:coreProperties>
</file>