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2" r:id="rId1"/>
  </p:sldMasterIdLst>
  <p:notesMasterIdLst>
    <p:notesMasterId r:id="rId27"/>
  </p:notesMasterIdLst>
  <p:handoutMasterIdLst>
    <p:handoutMasterId r:id="rId28"/>
  </p:handoutMasterIdLst>
  <p:sldIdLst>
    <p:sldId id="256" r:id="rId2"/>
    <p:sldId id="385" r:id="rId3"/>
    <p:sldId id="397" r:id="rId4"/>
    <p:sldId id="398" r:id="rId5"/>
    <p:sldId id="399" r:id="rId6"/>
    <p:sldId id="416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17" r:id="rId16"/>
    <p:sldId id="418" r:id="rId17"/>
    <p:sldId id="419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415" r:id="rId26"/>
  </p:sldIdLst>
  <p:sldSz cx="9144000" cy="5143500" type="screen16x9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70C0"/>
    <a:srgbClr val="492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43" autoAdjust="0"/>
  </p:normalViewPr>
  <p:slideViewPr>
    <p:cSldViewPr>
      <p:cViewPr>
        <p:scale>
          <a:sx n="60" d="100"/>
          <a:sy n="60" d="100"/>
        </p:scale>
        <p:origin x="-1656" y="-4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26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B231D-5787-4695-84EF-40C907896783}" type="datetimeFigureOut">
              <a:rPr lang="en-IE" smtClean="0"/>
              <a:t>26/09/2017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26921-B985-4681-B546-74ACC5F29A6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64213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5DEDC17-23F1-477E-9238-B7076CB403F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8797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0"/>
              </a:spcBef>
            </a:pPr>
            <a:fld id="{E126BCCC-9916-42B6-B5DD-F529DAA1A6B1}" type="slidenum">
              <a:rPr lang="en-US" altLang="en-US">
                <a:latin typeface="Times" charset="0"/>
              </a:rPr>
              <a:pPr algn="r">
                <a:spcBef>
                  <a:spcPct val="0"/>
                </a:spcBef>
              </a:pPr>
              <a:t>2</a:t>
            </a:fld>
            <a:endParaRPr lang="en-US" altLang="en-US">
              <a:latin typeface="Times" charset="0"/>
            </a:endParaRPr>
          </a:p>
        </p:txBody>
      </p:sp>
      <p:sp>
        <p:nvSpPr>
          <p:cNvPr id="665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50C6071-9007-4DD4-8F06-69E77D118E31}" type="slidenum">
              <a:rPr lang="en-GB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n-GB" altLang="en-US" smtClean="0"/>
          </a:p>
        </p:txBody>
      </p:sp>
      <p:sp>
        <p:nvSpPr>
          <p:cNvPr id="7065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0"/>
              </a:spcBef>
            </a:pPr>
            <a:fld id="{B6145CC6-6AAA-42D0-A3DC-1297068E7ACF}" type="slidenum">
              <a:rPr lang="en-US" altLang="en-US">
                <a:latin typeface="Times" charset="0"/>
              </a:rPr>
              <a:pPr algn="r">
                <a:spcBef>
                  <a:spcPct val="0"/>
                </a:spcBef>
              </a:pPr>
              <a:t>3</a:t>
            </a:fld>
            <a:endParaRPr lang="en-US" altLang="en-US">
              <a:latin typeface="Times" charset="0"/>
            </a:endParaRPr>
          </a:p>
        </p:txBody>
      </p:sp>
      <p:sp>
        <p:nvSpPr>
          <p:cNvPr id="7066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6FC9620-E247-4B6A-A862-4119A8B55F66}" type="slidenum">
              <a:rPr lang="en-GB" altLang="en-US" smtClean="0"/>
              <a:pPr eaLnBrk="1" hangingPunct="1">
                <a:spcBef>
                  <a:spcPct val="0"/>
                </a:spcBef>
              </a:pPr>
              <a:t>10</a:t>
            </a:fld>
            <a:endParaRPr lang="en-GB" altLang="en-US" smtClean="0"/>
          </a:p>
        </p:txBody>
      </p:sp>
      <p:sp>
        <p:nvSpPr>
          <p:cNvPr id="7168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0"/>
              </a:spcBef>
            </a:pPr>
            <a:fld id="{5499B981-28A0-4676-B0E1-BD2A11655BFF}" type="slidenum">
              <a:rPr lang="en-US" altLang="en-US">
                <a:latin typeface="Times" charset="0"/>
              </a:rPr>
              <a:pPr algn="r">
                <a:spcBef>
                  <a:spcPct val="0"/>
                </a:spcBef>
              </a:pPr>
              <a:t>10</a:t>
            </a:fld>
            <a:endParaRPr lang="en-US" altLang="en-US">
              <a:latin typeface="Times" charset="0"/>
            </a:endParaRPr>
          </a:p>
        </p:txBody>
      </p:sp>
      <p:sp>
        <p:nvSpPr>
          <p:cNvPr id="7168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F0AD024-15A2-424D-9941-713C4B4EAF3E}" type="slidenum">
              <a:rPr lang="en-GB" altLang="en-US" smtClean="0"/>
              <a:pPr eaLnBrk="1" hangingPunct="1">
                <a:spcBef>
                  <a:spcPct val="0"/>
                </a:spcBef>
              </a:pPr>
              <a:t>11</a:t>
            </a:fld>
            <a:endParaRPr lang="en-GB" altLang="en-US" smtClean="0"/>
          </a:p>
        </p:txBody>
      </p:sp>
      <p:sp>
        <p:nvSpPr>
          <p:cNvPr id="7270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0"/>
              </a:spcBef>
            </a:pPr>
            <a:fld id="{301109B7-4559-4F7C-8B39-F88A327D6317}" type="slidenum">
              <a:rPr lang="en-US" altLang="en-US">
                <a:latin typeface="Times" charset="0"/>
              </a:rPr>
              <a:pPr algn="r">
                <a:spcBef>
                  <a:spcPct val="0"/>
                </a:spcBef>
              </a:pPr>
              <a:t>11</a:t>
            </a:fld>
            <a:endParaRPr lang="en-US" altLang="en-US">
              <a:latin typeface="Times" charset="0"/>
            </a:endParaRPr>
          </a:p>
        </p:txBody>
      </p:sp>
      <p:sp>
        <p:nvSpPr>
          <p:cNvPr id="7270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CD2D793-60E0-4541-89E4-F429771B5E04}" type="slidenum">
              <a:rPr lang="en-GB" altLang="en-US" smtClean="0"/>
              <a:pPr eaLnBrk="1" hangingPunct="1">
                <a:spcBef>
                  <a:spcPct val="0"/>
                </a:spcBef>
              </a:pPr>
              <a:t>12</a:t>
            </a:fld>
            <a:endParaRPr lang="en-GB" altLang="en-US" smtClean="0"/>
          </a:p>
        </p:txBody>
      </p:sp>
      <p:sp>
        <p:nvSpPr>
          <p:cNvPr id="7373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0"/>
              </a:spcBef>
            </a:pPr>
            <a:fld id="{F20C6539-4185-4788-B1E5-9B6381F8061D}" type="slidenum">
              <a:rPr lang="en-US" altLang="en-US">
                <a:latin typeface="Times" charset="0"/>
              </a:rPr>
              <a:pPr algn="r">
                <a:spcBef>
                  <a:spcPct val="0"/>
                </a:spcBef>
              </a:pPr>
              <a:t>12</a:t>
            </a:fld>
            <a:endParaRPr lang="en-US" altLang="en-US">
              <a:latin typeface="Times" charset="0"/>
            </a:endParaRPr>
          </a:p>
        </p:txBody>
      </p:sp>
      <p:sp>
        <p:nvSpPr>
          <p:cNvPr id="7373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A831514-FEB4-4BD7-82CC-8CBB56446940}" type="slidenum">
              <a:rPr lang="en-GB" altLang="en-US" smtClean="0"/>
              <a:pPr eaLnBrk="1" hangingPunct="1">
                <a:spcBef>
                  <a:spcPct val="0"/>
                </a:spcBef>
              </a:pPr>
              <a:t>24</a:t>
            </a:fld>
            <a:endParaRPr lang="en-GB" altLang="en-US" smtClean="0"/>
          </a:p>
        </p:txBody>
      </p:sp>
      <p:sp>
        <p:nvSpPr>
          <p:cNvPr id="7475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0"/>
              </a:spcBef>
            </a:pPr>
            <a:fld id="{A4E076CB-24B3-450D-B60D-0B1373CEE626}" type="slidenum">
              <a:rPr lang="en-US" altLang="en-US">
                <a:latin typeface="Times" charset="0"/>
              </a:rPr>
              <a:pPr algn="r">
                <a:spcBef>
                  <a:spcPct val="0"/>
                </a:spcBef>
              </a:pPr>
              <a:t>24</a:t>
            </a:fld>
            <a:endParaRPr lang="en-US" altLang="en-US">
              <a:latin typeface="Times" charset="0"/>
            </a:endParaRPr>
          </a:p>
        </p:txBody>
      </p:sp>
      <p:sp>
        <p:nvSpPr>
          <p:cNvPr id="7475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667764" y="473203"/>
            <a:ext cx="3926681" cy="3921919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823791"/>
            <a:ext cx="7738814" cy="3296241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4484398"/>
            <a:ext cx="6034030" cy="55670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4781759"/>
            <a:ext cx="1747292" cy="261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GB" smtClean="0"/>
              <a:t>HCI &amp; Web Design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4781759"/>
            <a:ext cx="1747292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9E6DDD03-E3D2-4A00-9931-15930054D4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HCI &amp; Web Design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73382-EDCD-4EE6-95F5-1544DB28DD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9742" y="286790"/>
            <a:ext cx="1119099" cy="42003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286790"/>
            <a:ext cx="6294439" cy="4200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HCI &amp; Web Design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8326A0-F3C2-453C-858B-1EBF83AD91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HCI &amp; Web Design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F4124E-EB93-426F-888A-E05772D55D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8" y="805417"/>
            <a:ext cx="6140303" cy="3048470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3869837"/>
            <a:ext cx="5263116" cy="7133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4781759"/>
            <a:ext cx="1120460" cy="261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 smtClean="0"/>
              <a:t>HCI &amp; Web Design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6" y="4781759"/>
            <a:ext cx="1115675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6331F58-796B-414C-9F80-10D5FB9A2E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1" y="0"/>
            <a:ext cx="2110979" cy="51435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714500"/>
            <a:ext cx="3600450" cy="2714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7" y="1714500"/>
            <a:ext cx="3600450" cy="2714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HCI &amp; Web Design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72E46-E7E8-4ABC-B05E-E5DE5FD64E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547" y="285751"/>
            <a:ext cx="7629525" cy="11201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9" y="1649726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975" y="2181826"/>
            <a:ext cx="3600450" cy="22472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1649726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181826"/>
            <a:ext cx="3600450" cy="22472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HCI &amp; Web Design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8C1EE-3E49-4B29-825A-035568A239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HCI &amp; Web Design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2EA851-F807-409C-B234-C1EF616E4F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HCI &amp; Web Design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336820-06B0-4E8B-8CCA-638A8CA1A7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60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342901"/>
            <a:ext cx="2319086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690283"/>
            <a:ext cx="4618814" cy="37388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306002"/>
            <a:ext cx="2319086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4781759"/>
            <a:ext cx="925016" cy="261347"/>
          </a:xfrm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pPr>
              <a:defRPr/>
            </a:pPr>
            <a:r>
              <a:rPr lang="en-GB" smtClean="0"/>
              <a:t>HCI &amp; Web Design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4781759"/>
            <a:ext cx="924342" cy="259347"/>
          </a:xfrm>
        </p:spPr>
        <p:txBody>
          <a:bodyPr/>
          <a:lstStyle/>
          <a:p>
            <a:pPr>
              <a:defRPr/>
            </a:pPr>
            <a:fld id="{0CCF46E3-67E5-40D2-9AB2-1FA5B21A91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9" y="1"/>
            <a:ext cx="5516689" cy="51434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60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342900"/>
            <a:ext cx="2319088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306002"/>
            <a:ext cx="2319088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4781759"/>
            <a:ext cx="924342" cy="261347"/>
          </a:xfrm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pPr>
              <a:defRPr/>
            </a:pPr>
            <a:r>
              <a:rPr lang="en-GB" smtClean="0"/>
              <a:t>HCI &amp; Web Design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5676" y="4781759"/>
            <a:ext cx="925830" cy="259347"/>
          </a:xfrm>
        </p:spPr>
        <p:txBody>
          <a:bodyPr/>
          <a:lstStyle/>
          <a:p>
            <a:pPr>
              <a:defRPr/>
            </a:pPr>
            <a:fld id="{5C5BCD5B-55A5-4127-9079-3FE09F94BF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286789"/>
            <a:ext cx="7633742" cy="1119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1714502"/>
            <a:ext cx="7633742" cy="2695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4781759"/>
            <a:ext cx="1747292" cy="261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81759"/>
            <a:ext cx="3086100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en-GB" smtClean="0"/>
              <a:t>HCI &amp; Web Design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2" y="4781759"/>
            <a:ext cx="2114549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97DDDC88-7D6D-4453-A13A-238DEDD4181E}" type="slidenum">
              <a:rPr lang="en-US" smtClean="0"/>
              <a:pPr>
                <a:defRPr/>
              </a:pPr>
              <a:t>‹#›</a:t>
            </a:fld>
            <a:endParaRPr lang="en-US" sz="1600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1" y="0"/>
            <a:ext cx="664369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 Box 13"/>
          <p:cNvSpPr txBox="1">
            <a:spLocks noChangeArrowheads="1"/>
          </p:cNvSpPr>
          <p:nvPr userDrawn="1"/>
        </p:nvSpPr>
        <p:spPr bwMode="auto">
          <a:xfrm>
            <a:off x="6732588" y="4787503"/>
            <a:ext cx="2133600" cy="355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GB" altLang="en-US" sz="1200" smtClean="0">
                <a:solidFill>
                  <a:srgbClr val="FF9900"/>
                </a:solidFill>
                <a:latin typeface="Verdana" charset="0"/>
              </a:rPr>
              <a:t>©2011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guistics.ucla.edu/people/schuh/lx001/Dichotic/dichotic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2exxj4COh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42938" y="1285875"/>
            <a:ext cx="7772400" cy="53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rgbClr val="492D65"/>
              </a:solidFill>
              <a:latin typeface="Verdana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E" sz="6000" dirty="0" smtClean="0"/>
              <a:t>Cognitive Science</a:t>
            </a:r>
            <a:br>
              <a:rPr lang="en-IE" sz="6000" dirty="0" smtClean="0"/>
            </a:br>
            <a:r>
              <a:rPr lang="en-IE" sz="6000" dirty="0" smtClean="0"/>
              <a:t>(ATTENTION)</a:t>
            </a:r>
            <a:endParaRPr lang="en-IE" sz="6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IE" smtClean="0"/>
              <a:t>HCI &amp; Web Design – Rosanne Birney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2400" smtClean="0"/>
              <a:t>Activity: Find the price of a double room at the Holiday Inn in Bradley</a:t>
            </a:r>
            <a:endParaRPr lang="en-GB" altLang="en-US" smtClean="0"/>
          </a:p>
        </p:txBody>
      </p:sp>
      <p:graphicFrame>
        <p:nvGraphicFramePr>
          <p:cNvPr id="51203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560746"/>
              </p:ext>
            </p:extLst>
          </p:nvPr>
        </p:nvGraphicFramePr>
        <p:xfrm>
          <a:off x="2200888" y="1103338"/>
          <a:ext cx="5035408" cy="3916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4" imgW="5023104" imgH="3907536" progId="Word.Document.8">
                  <p:embed/>
                </p:oleObj>
              </mc:Choice>
              <mc:Fallback>
                <p:oleObj name="Document" r:id="rId4" imgW="5023104" imgH="39075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888" y="1103338"/>
                        <a:ext cx="5035408" cy="39166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175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2400" smtClean="0"/>
              <a:t>Activity: Find the price for a double room at the Quality Inn in Columbia</a:t>
            </a:r>
            <a:endParaRPr lang="en-GB" altLang="en-US" smtClean="0"/>
          </a:p>
        </p:txBody>
      </p:sp>
      <p:graphicFrame>
        <p:nvGraphicFramePr>
          <p:cNvPr id="52227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6783427"/>
              </p:ext>
            </p:extLst>
          </p:nvPr>
        </p:nvGraphicFramePr>
        <p:xfrm>
          <a:off x="2195735" y="1211780"/>
          <a:ext cx="4877003" cy="3664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r:id="rId4" imgW="4965192" imgH="3730752" progId="Word.Document.8">
                  <p:embed/>
                </p:oleObj>
              </mc:Choice>
              <mc:Fallback>
                <p:oleObj name="Document" r:id="rId4" imgW="4965192" imgH="37307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5" y="1211780"/>
                        <a:ext cx="4877003" cy="3664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413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Activity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sz="2800" smtClean="0"/>
              <a:t>Tullis (1987) found that the two screens produced quite different results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smtClean="0"/>
              <a:t>1st screen - took an average of 5.5 seconds to search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smtClean="0"/>
              <a:t>2nd screen - took 3.2 seconds to search</a:t>
            </a:r>
            <a:r>
              <a:rPr lang="en-GB" altLang="en-US" sz="240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smtClean="0"/>
              <a:t>Why, since both displays have the same density of information (31%)?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smtClean="0"/>
              <a:t>Spacing</a:t>
            </a:r>
            <a:endParaRPr lang="en-GB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smtClean="0"/>
              <a:t>In the 1st screen the information is bunched up together, making it hard to search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smtClean="0"/>
              <a:t>In the 2nd screen the characters are grouped into vertical categories of information making it easier</a:t>
            </a:r>
          </a:p>
        </p:txBody>
      </p:sp>
    </p:spTree>
    <p:extLst>
      <p:ext uri="{BB962C8B-B14F-4D97-AF65-F5344CB8AC3E}">
        <p14:creationId xmlns:p14="http://schemas.microsoft.com/office/powerpoint/2010/main" val="230749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Eye-tracking equipment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>
          <a:xfrm>
            <a:off x="938758" y="1419622"/>
            <a:ext cx="7633742" cy="2990073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altLang="en-US" dirty="0" smtClean="0"/>
              <a:t>Eye-tracking technology can show where our visual attention is focused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altLang="en-US" dirty="0" smtClean="0"/>
              <a:t>Here are some examples – old vs. new!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GB" altLang="en-US" dirty="0" smtClean="0"/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GB" altLang="en-US" dirty="0" smtClean="0"/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GB" altLang="en-US" dirty="0" smtClean="0"/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GB" altLang="en-US" dirty="0" smtClean="0"/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GB" altLang="en-US" dirty="0"/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GB" altLang="en-US" dirty="0" smtClean="0"/>
          </a:p>
          <a:p>
            <a:pPr marL="274320" lvl="1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GB" altLang="en-US" dirty="0" smtClean="0"/>
          </a:p>
        </p:txBody>
      </p:sp>
      <p:pic>
        <p:nvPicPr>
          <p:cNvPr id="54276" name="Picture 5" descr="4642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9" y="2715766"/>
            <a:ext cx="2497137" cy="1912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Picture 7" descr="Photo of an eye-tracker devic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2715766"/>
            <a:ext cx="3671887" cy="1835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491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53414" y="342901"/>
            <a:ext cx="2639066" cy="89750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E" sz="2000" dirty="0" err="1" smtClean="0"/>
              <a:t>Eyetracking</a:t>
            </a:r>
            <a:r>
              <a:rPr lang="en-IE" sz="2000" dirty="0" smtClean="0"/>
              <a:t> ‘</a:t>
            </a:r>
            <a:r>
              <a:rPr lang="en-IE" sz="2000" dirty="0" err="1" smtClean="0"/>
              <a:t>heatmap</a:t>
            </a:r>
            <a:r>
              <a:rPr lang="en-IE" sz="2000" dirty="0" smtClean="0"/>
              <a:t>’</a:t>
            </a:r>
            <a:endParaRPr lang="en-IE" sz="2000" dirty="0"/>
          </a:p>
        </p:txBody>
      </p:sp>
      <p:sp>
        <p:nvSpPr>
          <p:cNvPr id="55299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The red areas are those that were given the most visual attention – this is known as the ‘F’ pattern</a:t>
            </a:r>
          </a:p>
        </p:txBody>
      </p:sp>
      <p:sp>
        <p:nvSpPr>
          <p:cNvPr id="55300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IE" altLang="en-US" smtClean="0"/>
          </a:p>
        </p:txBody>
      </p:sp>
      <p:sp>
        <p:nvSpPr>
          <p:cNvPr id="55301" name="AutoShape 2" descr="data:image/jpeg;base64,/9j/4AAQSkZJRgABAQAAAQABAAD/2wCEAAkGBxQSEhUUEhQWFhUUFRgVFxgUGBUVFxYXFxoXGBUVFxQYHCggGBolHBUYITIhJSkrLi4uFx8zODMuNygtLisBCgoKDg0OGxAQGzQkICYvLCw0LDQvLCwsLCwsLCwsLCwsLSw0LCwsLCwsLDQsLCwsLCwsLCwsLCwsLCwsLCwsLP/AABEIAQQAwgMBIgACEQEDEQH/xAAbAAABBQEBAAAAAAAAAAAAAAAAAQIDBAUGB//EAD4QAAEDAgMFBQcCBQMEAwAAAAEAAhEDIRIxQQRRYXGRBSKBofAGEzJCscHRUvEUIzOi4VNikhUWQ3JjwtL/xAAaAQACAwEBAAAAAAAAAAAAAAABAgADBAUG/8QANhEAAgEDAgMFBwIFBQAAAAAAAAECAwQRITEFEkETIlFhoRRxgZGx4fAyQgYjNMHRFVJyorL/2gAMAwEAAhEDEQA/AOXpMp4QcUuIk6Rwy9SntDSRoB5xpOi6PbajKcAMaSeAsN5gKsNsB/8AGySYEwLDNzrW4DVaa0o1tF08jbGs8Zx6me1tLf8AX8KGsW5NF9+kb4WtT29pEljRA1zLrwAAJiNYTmbe2CSxlhkIudAN44wsM6Md0/QZVmunqZrGUwIN41k34/CmVgwfDE3XQ7L3hJYwDhhdfgQpvdN/S3oFXK25lo/QX2rD29TmqbGRcifU6Jj3Mizb8/8AC6OsG7m9As6u6P8AEJHb6b+gVc+XqZzGsi5M62H5Q/BFpncYT9pDiO6TPAkeHBZ7zVvd/U280qt01v6fcjusdPX7F1jWRcmdYA8r7kxoaTfLSw6qlT22qw/ETwdfyK2ez+1GuHfZB3tBIPhvTeyefp9we1+RXDafHo38qNgaTfLTK/Fan/UtnJgG+UQ4X3XGanxNOX0n7JnaN9fT7k9sXh6mQBT3no38plTDpnxhaNfbabROfIST4LK2vtWqbU6RaN5YS7pEBH2Jrr6fcCvPL1+xYpspxcyc93hEJaopgSL+rab1jNdXJJxVbG8YranLJTDaKlrv6lLK28/QntXl6l+k1vzZ8ADbT7p3cxNw54m5xvCzHV629/n1S7NWq46eIvg1GC+KCC4b0I2r8fz5hd2vD1OmfUMm5zKqs7Qn9fIiNCdeXq8SbRTDpB/VvIyPBRM2NuXeGub511lZqanOTSbFeEgHaU5YybWjeJmSrLKxMGTeD1UFTZQNXX/3P/KdQYBYTnqSfqhVU4PGX8wxwzUQhC6xjKlZuyvcXPbSc45lzA49SE0fwoybRHKm0f8A1Vc9k1N7Orv/AMqA9nuy7hIuZe4ZTPy+HgrLONxUb7uDTKnQX7voaIOzzIcBlZogWnQDifQESNr0hlVdpqQLcAI8lm0diNwcBIn53WiM4bxHVWtm7M7wLsOGJAaS6csyQLJa0biEuVr6g5KGM8z9C/8AxtMfN1xHzNyo39oM0d5H8K32fsIrVMJgDkF03/ZVONArK8re2wq88NrOz/yUrD2T+f2OErbWDkVVqPldpt/si5l2wfALEr7K6me80dBoraVtRulmjUT+oe0Ud0zCDEOpz6ut+kAdB0Ck92Nw6BYqlpKnLDY/axfQ5Q7IZmZ5poovHwx4/wCF1mAbh0CBTG4dAnUGo4bF54+BxhoVS4F7QYIvLQbcQtUbNTgS+pOu6ddFvFg3DoEgYNw6BRU54ymDMPB/nwMAbFR/U/y/CbW2dggsL3XEhxiRrddFgG4dAoqr2D9NuXD8jqjClUm8IGYeD/Pgc/2dQGN/vBDSSQC53+2LtvpruV8bNQ3N61fzzV5lRn+2/K/LqOqna1pyA6BWVKU6fdeCZj4P8+Bl1KFCBAk2/XEaxJCy3bOZZAMiqw5jDhDgbBdT7sbh0CjqgQYAyO5VQhN9Q5h5ma/M8z9UrQZsR4ifDMQg07m4zO/8JQziPP8AC5tOlVpVMuLwXSlGUdxtUGbx4WSNCkLJ1Hn+EClxHn+EteFSpPKi8BhKMVjJdQhC6ZlM6ttr/UK32FtQxw5rZdOYb0y1V0iVV2kFnfaSC0Ta+V7Ccz+OM76GatN0efDfX8YXOKeeUf29RNJ4cGANdawbz+3ko9jql26wyEWk8E/be131sLC50N/2iTAAjqZ/ZSU8hebZm05aKuVGtSjTVaWZLR+7oFzi88qwbHsjsAqVS909zdu3Hxg82hb+2VGtdAJ+LFmM+ixfZWl3K1TE5obbumMwPws6vic6fePi8CRrGduHmuLxePbX0s7RUV6JnT4Xa9rFyex2tKkMLYJgEOERmBG7x5kqPtPsintDTPxSDoLibZcT1XO0O0XBha5zzeQQYIsRnrn5DNRt7QqAkh7wIgCfhzuLZ31nILlUqFanPng8NGmfDZzysGDtvZYpVHNdi+aLxZ0yMuJUrKkAWMARPJdlV7OpbXDzUc0ySctZMRpBPkpK2z0KAAxOPMgz4QvSS47bzinOm3Pqtjjqzq87gkcWK4T8a7FlLZazQ0tFhE621PFU6vYWyMu57o3TCWPFLKf6lKL8MZ+hHaV0+XBzOJDSugrez1Go0nZnnEPlcZlcy8lpIdYhdK1dG7i+wecbprDXwKKkJ03iawyZ7oC0PZrsdlbFUqnu5RDe95XVLszZPfPANm68V6Bsmze7YGMwxGp4cFzeN3bsKPZQf8yXVdF/ksoR55Zexw3tV2fToPaWGGu0gWP/ABtEQqNM2sbcm/hdD7W4qkAYO7pebSuXoPd80eE+KvtO0uLKE5vMlo/7EnhSaRZk7z/b+FCaQaHEagp4SVDY/wDqVIwxNAyUHVM/HJRPqHc7w6KQtueaUNWqcYJ6FWoxjzGTj09QpGO8E5zdEgCz93AxeQhCpwEnAVZ72lwBMTvMW8VaCqbVS/SADyH4W7hzxV1ElsR7SCx5AeyDJAnITYH6Kyw2F5tmMjkqjKTiZJYTvI52txV1osMsjllmMlovakeeK3a6kijW7GBOzVwA4kGe7nkB68Vku0/qZDI3y14/hbHskDjqfHgw3wb7RKvf9LovdMVc8pPC5A5+S8zxSoqV7UT68r/6o7vCrlU6TjJHM0pdADaxmeJuNeX1Vk7FVsMFb1oevlwXY0dkZTAAFTIZcB/mPBWiychUvI5Lkyv3nRGqpxNp92Ohx2xbJVaIisAQByyuD4fXin7b2dVdBAqmMXDK/wBoHNdg2mBBIqb85HI8eCpdoOqNA922rHn48PwhSuJVKiSwn5mZ8SknzcpxR2V4th2jQWk6b9fXBWf+m1iD3ap5nQO+pjoV0uybW+ocJp1ASZkiINzFss4Wm7ZXxAdhz1E3jhwWirVqU3iSS+I/+rN7ROb7KofwzXVaxrAWIG8g5R6suS2qp7ypiHvIJxAu1tIkeoWx7VbLV96PevfHy96yzGUA28uM7zPr/K9Zwm3VrDts80pparZLwRxbu4lcTcpElDanMyXS9k9vA0++0kgZiT91yril7ON3AvgHQ2GWh9ZrZxOypXdL+ZHVa+ZRTk4vQO1O0TVebOw3iJ33noq1ABuTXdPyU7aGw+Gv46HylS0gRmZ8IUrpU6ahDSOArV6k4SOFjyKaEjnWPIrlqm3LQfJUdr4qF5O823AKrW2x+MtaBMnMbuOJJU2qqM2DOMvHLFOQQym+pb7NPxXzLTST8zpO9o0Uyo09rqfo/tcpv4pwzaB4H8rNUrwg8PIfZp+RrIQhW5ZQWAs/aKzh8v8AcBJ3AevBaCz9sc02c1xzEAO15Hh9Fu4fOMZ6iS2I6LCSf5ecknHvmfXFaDchIi2WcZaqlTbT/Sd+TtZ48FcpEEDDlBjqpdTUq2UsIMdjovZF38qsACSTMjSBYeKi2L3gqfC/Ph+VD7KVR7x1MhxxAkYTFxGfGwhT9o1TSce6+RkJib8Oa4HFYtXs0v3KLXyS/sdnhc24OCNDaDVJsx+ekZb81pbHVcIBa7S5iPqqHY+1tqADC+RLSJvGYPHO3JaTgAQYeOZ4RfquDVbT5Ghq05J8kkPL35hjtbW03+tVOyqRo6ImTA0JjPO3mqlOuwiA1+QFjawAFsxYblyntTtVWnUj+ZDYA7xvcnx/yAtPD7Cd7V7JNJmKrVcFqjuPfHRjhOsAKltDnxIY7laRYHKeMeCyuwe1fesDcL5GVyMzfTx9W3qtSG4ix8tjMwTfIx5qi4tqttVdOa1BTq41Rz/tdfZ8RY6WEEGBqJjNcZTeXDIjnryWt7WdpGoBTax2ARaT8sHIjfbwWVSIaIkmN5k9SvfcHtq1GyiprXLaXgmYq0lKbaHhih2a1T4AZGdlKaqz67mAySQfr6hdFRqOTU1jKEWCxVxYz3APEepuVaaFntc115M8JB0vlxEqWltDRqb755rJex5sJPZDxZciEypcHkUrKodlzTosf/U/Rc2E2nnqO0c8WOxui4BJiYm+UoqU7CWTH/yZbtN1rKKtX7zh3R3nZkD5iNeSYTP+n/yAWHtZtvQ6aS0y/wA+Zbaw5FpEb6nCdx49QjCQYPhefPVVA/K7P+Xr0E7HF+4f/Ug792liqKzlNYaDFJdfz5nTpEFC3nKJ1U2q+ZjWZ8PvHiripumbuZEnOMtPGFttJ8ryhWiOmR/qZf7grtMzEGRBvMzlqq7Kb5zZbcPNWKYIgGJg5WGmiFzNzlkkURPeadRlQAnCZsQIFpm3qFre0LP5shjocwOHe336n1vWbtBsVs9sudhonCf6IFyLwYBzyIusPEVzQpVHv3l8NH+e86vB3i4a8jIoyxwc1r5bB+IXkEkeBt0jILT27anOAdDhNz3tToOUnod6oCo//TPUJzarj8tsxfrZcuUE2meklSjKSl4DNie5r2nC7MT3h46ZeG6NAOr7W7HbtDR3DlBuIiOPh6C5X3j/APTPULoOxO2HRhc0ggW7wvuVVV1aU1WpPEkYOI2vaxyuhZ2Ds2nstMlwOLcTMSBr4eSt9m7TTqtcy97dDIWV2/tji2zd1sQ9evFO9m2OucBvOo00/f8AMZ6zlVi69V5k+pjjZ04W7k9y232Spl0uJ6lV+0ewKVMggX+vrPmFsu2l8xg/uHgFk+1W1PBaAwxGcjfuzyWvh95d17mMHM5VWlGEcmPtuzta3JYjgyDEytqpVx04IgkZHTgsQ0YXvLBNxam9UzFLyG028Sl8SkYkAurnbwcpNk5mThvEpxbY8j9EgyQ/4TyP0XGq047liZzx2aqHvLWOhzibPDbEk/c9Uo2arBHu3QZn+Y3XPT1K2gnrnzpJPc0qu/BepgnZ6v6HZ/raftvTHbFWJlzSTxLfzzXQQlVU6Sl1CrhrZIUoQEKwzkf8Y/8A0n+SrOO6g71wlaaEabnB5T+hZmP+36mbiJMmg6efLSeA6K5sZMfAWAWAKmStUlKUpZbFbjjRfUZXFlr9rkuo7K/BcMdFwD3SIMg5HP6rH2jJbXtBS/k7KMIcPdnMxnBtvy8kOIf09L/k/wDyzbwr+qXuZiNowQRS1/XYQbGDpy+6fQ2eCMNLo4mM4t1SOYZkMBJme9lNt+oJW/sPZgwT7sSW/rzOoz3ElcepUUFk9NWqqmssxaXZrj/4ogfrtb9/LiVZpdjOBB93z7/jHH8TyWoNmwCfd3EfNzk7rW6qDY9o/mXpgm/z6mQbcnHr4ql1ZyTcTO69SSbiSVez3ANAZxIxZaxJzzPq62tgovY3+n/cL8oCgGyyWkUxoZx+SsVNrayq1hbmO9cm7hf6lZkqtfuQ1wm/kcu5unypMtNxSe5IGuIZSRMcrrne0+2muqw5sAcQcuC6KtsTAHOixBi5vP7LzLbKLTUNsj+67f8ADVlC4nOc+i0+JzLqo9Dc7Y2xmEYMysQg5pGC6ncV6+K9lSpw182Y/wBWpA4ybDmpmMTQFMCku7h4SiGKFwpKnwnkfonApKmR5FcecujLEVoTkIVLeRgQhISgQcEJA5Cbs5C5J0ISFKMKlamhLKaMW3gDI9oNl0naOzYtjoljcRaHGA4tJky6N+c+C52nRNR7WD5jC72jsrKFIMIDhckTABcQTzk38FVxucaVvSj+7OceWMF9lOUK3PFZwcD7j/Y3KPiOUAN1yIB6Lq+wqOKiCKYJBt38wIIN8xn6Kjr7BQe6G02HkYvb7/RbXZ+yhggMAERnpYjXeF5y5rqUEsancvLlSppYaZi9qbC6D/LE3iHG5JE/QlZGx9lPLwQwCCCDi0Blp4gkeS7k0gQAKbSb2xRGX1jyWB2z2t7kwKDbGBOYFzME8U9l29d9lSjlmVcRdKGGjS2TYiGiWNjM9/XI8T11Ug2CiXGq5rcQINjq28/XwXJ0dm2naSHhg3/EYBnzi3+Mlq9n7JWokjADJIucwbE57lrq8MdBPFZc/WK+mTmutzvLWht7UxhpOxAACYuRc+O4eS832+mwVS5oEmZPM381ue1Ir4P6YDRo06W0n1C5b+HgiGCAbGcrm8TuXo/4bs1b0nUlLPN0WyM9efNLRFpqejZ22vYqYALpXFwlLCK0hGMT4RKWVyqlScnkswACbUyPIpybUyPIqiTb1CiBCEIBBIUqEU8EEDUJwQn7WQuCZIlQqxhISgIShNGWHkDJuyKmHaqXwxi+Yxyut32n94LjDE3vy48/WfKbRTdia5obLZu7MTGS6nE7adjxYKeJtjM/EBy4m6zcXpuSpXEXou6/LLbRt4bV5KyT6mZ2WXGqAC3TMxuJ+v0XYMD8pZYaEcM77pK5LsIltW7adxF5sIFvL6LqD2cXVA/uXN87AgA/cdFwblJ1O88LHhnJ0uJznGosIeSWd5zmDm7S0fdcx7S9pNqGRg657z9engun2/soVWluFguL30kCNxj6lcft/sk5pyBFo8DIXW/h5WnadpUqYmum2hxbic5dCfYfa33NPCGsJ520jXeT6uWO9r6pcTgb/wAhwz81W/7YEZC3DfmmM9nnnIDp4/Veh9k4W5yqaNvdtsz809iTtH2lqVW4cLbgZnWN3Pisag4nPDwwmeasP2fA6HASP2t08kU6LQZAErdCNO2hy0o4W4ry9x9MJ0JyVYZ1XzZwNgaUrEBOVU5aYCglJUyPIoARV+E8j9FnmktgorylTQ1OSSSzoEEIQlCKEICEAEyEIRCCUJEoQYGBWv7JbUZfROEYySATneAMhcjzIzWSoqFYsrU3NwSD8+62XrctEaHtFvUo+KyvetUBS5ZKSNratlfSfMskZ3Ig5nXJbfY+2vcLmnaAbnfG/wBeSsFjaoDj7ozY74i/XPxVfadqp7MJPupOQ3iTEnovId+u+yUcy2O1WvI1KXe3NKrtoBjEyb2voTpPDyKZtG3jBIdTPM2yE35n6Lldv7SxDFNLDcjPMiPMghVtk7cGHCXUpGW6bB34XUpcAqOCms5W6OU63Q0XdqEvzYATGdiN4M5/hSbX2x7pp71PPfpedc5jzXK1duDX393hiQI4C8HSbQN4UO3bcak2p2O4zAEm2u9ekjwZSlDK7vUo7QNo2x9SoXE0wZiJP59eSlw1Itg1mcXh6/ZUKck2NI62kxlf6LULlvvKcotRjsLFgMr58PslCY1ykWKcXHRjBCeAkCWVjlJvQbAJtTI8inJlR1jyP0S4cloErzdOQhLJkBCEJQihCAhABMhCEQglCRKEGBiqq2oBUbdmZHekiZAzGRm3PirSpbaBa7RnmPXiuhYNKTT2ax8xJHZUdoLWSw0YjELaZA58Bdcp2vt+J5xOpQCYmd/5B4dFqdh7cXUSHup6ty0FiADx6Lnqrw6qTLCJjui5nPS18J9BThlpGjcVHNax6knLKRY2rtAFga00oiBI8uQ4cFVphsD4d1gAJ1hNfuJZNxlrMQLXyjop3bSMFywQJyPKbDku9RcYx7i3ZU/Mgc+nmcFwAMjIOXgpg5muGY4SZHnIUFM/CSWbjbdcgbrEcuOacKk60+Nt3GLZHodyFxUeyCi0wUwTGERnEWvefFTthwsQeSpF5M3Z/wATqYvbw58lboutIy4ark1OdrmzsOsDmsUgCbKcVlqylPGRkEpUxoTiVXKCzgIqiqsseR+ilBTapseR+iRSlDKREVwEJUJMsYEIQlIKEICEAEyEIRCCUJEoQYGKqO3VIwiQJMCRMkkAADxV5Vfet95TOIYQ+CYxfC4NInSHW/Zb7HHNqJLY6TsfskjZ/jZJaSBhvbK0Wif2vPI13YXvBewQb929rk5ZZ+fh6k2rYEVG4SwFpw2LYtA9ea827XrA1XkPac74bZi/HlxWXgF5UvK1ZVOuvu8h60FBLBU95iyc2cW4WO4yM7HlEXN0xtScnNtMw2bDw4G37GQVhB7wzkENyiRG45jom03gmS8GdAIz/wAfdepjSjBGfIgqgj4mGCSYAt8MaHWL+gUnZ99nwm2EADCM/ABSNrsImRGQtnEG1uIU1N7N4vOhvGeioquEItZ1GWpE98WxsAO9ueZ11/yrNIOscQImbCLGPXj0i/iGbxlOR3gbt5CkbtLLd4Xyzvuhc6pDCzkZFrClhIw2SrnznhjiBKhCXOdSAm1MjyP0Tk2pkeRSybCtyBCEIBBCEKEFCEBCmAEyEIUCCUJEoQYGKqu3PECXYfDFOXA7/NWlT250R3sPhO7otlok5rUV7ElLt6s2maYrThi+DQ4obxyPTrRxmTNS8kHuDO4N/WXOU/iBb+bofkiU+rXjOpBvMNmYk/joup+hvkio530xkTcV5JE44EA/Dvkg5bvMeBGVM/5k5wMOR+W8byE4bSI/qaETh1Buf7mhO95b+pFpnAMjEW5/VUTq1McoUkR4iIJqCCCfgzGkW/e3jIalgBUGK/yZ+EW0Su2sT/UiDcYTeIBHC4OX5lX14dd8d4Ww6W7s/fis85zk+8g6Ff38TNTfHc4zuuYEfZXGPAIxOnEIAwwSbyct30UbToKl2gyMH6SZ/Cf7zMe84/CMsj5qqvVctEFItITWOkA7wD1TljYQQhCmSAm1MjyKcm1cjyKMloFECEIUCCEIUIKEICEAEyEIRCCUJEoQYGKqm11LSCRcgkNBggwbHjOUq2qu2VIjvEchM5LTa8ymmhXsaPY2x06lLE95NiYwxvGl/wBlk1toa1zm4j3SRk78J/Z/aZphw94++XdzkD1PFV6NUk/E4m825kGd9vUhdmKq051JTeYtrCK9GkPbtYOpsJNnfhJU2xsXNr/K7ThCYK0R33GW27t88M9d6YXGRD3d4kDujS5Enp4q6liUlzIDJ27W3ebGMnZ55Kdm0tJABN4GRGeWao+8t3XutcnDodPNONYxGN2TtOdxe0T5Jbmhzy0eApl+jtTXRBN9CD5qSnWDsjMc1U2baN7nO1EiDETHl6urP8SLZ3jTeSPsuJXhySLEyVCELO441CCEISEBNqZHkU5NqZHkUAogQhCYIIQhQgoQgIQATIQhEIJQkStUAxVT24xFyM8pM5Zgerq4mVGTqRy19fdX28+SWRWsmYwxm59jkRnEzleD/jgHUCbd55A3tzjf5erC4NnP63eW6LfVPbRMfE7nadeHHyC2TvMoHKU2NMXc+4Iy3a2PDzG+6VmxIxv3ZE5WPr7Z3n0yfmcOUfdRVNnP63eX4VdO4cp97YjRXpkOMhzxJ3WubQd1wnFs/M/M6ECwO83CsMon9TtNwy1tvTm0SD8bjwMRny8ElWvJVNGFLQr02lxkOdEi0EDSRGf4y3g2aVMj5ibZG/jOafCVJVnz6sKQ0pyEKmc8rBAQhCqICbUyPIpybUyPIqBRAhCEwQQhChBQhAQgAmQhCIQStSJQoBiOfEWN92nPqq1Xab5O6FTVjl3sOekzl0/yoyZ+cZ7t4t9JWi3qRhPLWhMJoWjX4OynLgDHO/kpPfC9nW4Hl4plHP4wYFxAHj5jopHVQLE+vRSVpKc8rRE0QjawOjr7wd0+uSR1a0w7p9kvvm705rwcig/FB0IveQYh3S3qykFXg7od8IdVaMygVm787fT8hCc3Jg0I/f5d13TcAcvHyKeKvB2cZerJzqgGZ9BN983eP3/dCUm9CaeBIhCEgAQhCBATamR5FOTamR5FQKIEIQmCCEIUIKEICEAEyEIRCCUIQgwMjrmOjvsoyTB7x68W/lKhFAFYCZ7xzjPiFHjd+o+X4QhAg+q4jFBNp/PrklY4zno7dplpxSIRWxBKhIEyd3mfXglkwbmxP2zQhREAOMfEdN2scOKmZkOQSoR6kFQhCaYQQhCqACbUyPIoQoFECEITBBCEKEFCEIQAf//Z"/>
          <p:cNvSpPr>
            <a:spLocks noChangeAspect="1" noChangeArrowheads="1"/>
          </p:cNvSpPr>
          <p:nvPr/>
        </p:nvSpPr>
        <p:spPr bwMode="auto">
          <a:xfrm>
            <a:off x="155576" y="-1371600"/>
            <a:ext cx="284797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1800">
              <a:latin typeface="Arial" charset="0"/>
            </a:endParaRPr>
          </a:p>
        </p:txBody>
      </p:sp>
      <p:pic>
        <p:nvPicPr>
          <p:cNvPr id="55302" name="Picture 4" descr="http://media.nngroup.com.s3.amazonaws.com/media/editor/2012/11/13/eyetracking_heat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50031"/>
            <a:ext cx="4392612" cy="440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03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Auditory Attention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GB" altLang="en-US" smtClean="0"/>
              <a:t>Our auditory system uses selective attention to focus on one auditory message at a time </a:t>
            </a:r>
          </a:p>
          <a:p>
            <a:pPr eaLnBrk="1" hangingPunct="1"/>
            <a:r>
              <a:rPr lang="en-GB" altLang="en-US" smtClean="0"/>
              <a:t>How do we deal with listening to two things at one time?</a:t>
            </a:r>
          </a:p>
          <a:p>
            <a:pPr lvl="1" eaLnBrk="1" hangingPunct="1"/>
            <a:r>
              <a:rPr lang="en-GB" altLang="en-US" smtClean="0"/>
              <a:t>In a “dichotic” listening task different sounds/messages are played into the left and right ears</a:t>
            </a:r>
          </a:p>
          <a:p>
            <a:pPr lvl="1" eaLnBrk="1" hangingPunct="1"/>
            <a:r>
              <a:rPr lang="en-GB" altLang="en-US" smtClean="0"/>
              <a:t>Listeners are asked to focus on the sound being played into a particular ear and can usually repeat back that message easily</a:t>
            </a:r>
          </a:p>
          <a:p>
            <a:pPr lvl="1" eaLnBrk="1" hangingPunct="1"/>
            <a:r>
              <a:rPr lang="en-GB" altLang="en-US" smtClean="0"/>
              <a:t>However, even the ignored message undergoes some processing</a:t>
            </a:r>
          </a:p>
        </p:txBody>
      </p:sp>
    </p:spTree>
    <p:extLst>
      <p:ext uri="{BB962C8B-B14F-4D97-AF65-F5344CB8AC3E}">
        <p14:creationId xmlns:p14="http://schemas.microsoft.com/office/powerpoint/2010/main" val="195451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Auditory attention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GB" altLang="en-US" smtClean="0"/>
              <a:t>Cocktail-party phenomenon</a:t>
            </a:r>
          </a:p>
          <a:p>
            <a:pPr lvl="1" eaLnBrk="1" hangingPunct="1"/>
            <a:r>
              <a:rPr lang="en-GB" altLang="en-US" smtClean="0"/>
              <a:t>We can instantly tune into a ‘background’ conversation if we hear our name mentioned</a:t>
            </a:r>
          </a:p>
          <a:p>
            <a:pPr eaLnBrk="1" hangingPunct="1"/>
            <a:r>
              <a:rPr lang="en-GB" altLang="en-US" smtClean="0"/>
              <a:t>In the dichotic listening task, listeners sometimes follow the meaningful message when it switches ears</a:t>
            </a:r>
          </a:p>
          <a:p>
            <a:pPr lvl="1" eaLnBrk="1" hangingPunct="1"/>
            <a:r>
              <a:rPr lang="en-GB" altLang="en-US" smtClean="0"/>
              <a:t>Left: dogs six fleas</a:t>
            </a:r>
          </a:p>
          <a:p>
            <a:pPr lvl="1" eaLnBrk="1" hangingPunct="1"/>
            <a:r>
              <a:rPr lang="en-GB" altLang="en-US" smtClean="0"/>
              <a:t>Right: eight scratch two</a:t>
            </a:r>
          </a:p>
          <a:p>
            <a:pPr lvl="1" eaLnBrk="1" hangingPunct="1"/>
            <a:r>
              <a:rPr lang="en-GB" altLang="en-US" smtClean="0"/>
              <a:t>Response: dogs scratch fleas</a:t>
            </a:r>
          </a:p>
        </p:txBody>
      </p:sp>
    </p:spTree>
    <p:extLst>
      <p:ext uri="{BB962C8B-B14F-4D97-AF65-F5344CB8AC3E}">
        <p14:creationId xmlns:p14="http://schemas.microsoft.com/office/powerpoint/2010/main" val="118097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Auditory Attention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In a dichotic listening task, listeners were able to identify some characteristics of the ‘ignored’ message (e.g. whether the speaker was male or female)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An example of a dichotic listening task:</a:t>
            </a:r>
          </a:p>
          <a:p>
            <a:pPr lvl="1" eaLnBrk="1" hangingPunct="1"/>
            <a:r>
              <a:rPr lang="en-GB" altLang="en-US" dirty="0" smtClean="0">
                <a:hlinkClick r:id="rId2"/>
              </a:rPr>
              <a:t>http://www.linguistics.ucla.edu/people/schuh/lx001/Dichotic/dichotic.html</a:t>
            </a:r>
            <a:r>
              <a:rPr lang="en-GB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45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Divided attention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Dual task performance:</a:t>
            </a:r>
          </a:p>
          <a:p>
            <a:pPr lvl="1" eaLnBrk="1" hangingPunct="1"/>
            <a:r>
              <a:rPr lang="en-GB" altLang="en-US" smtClean="0"/>
              <a:t>Our ability to divide attention between concurrent tasks</a:t>
            </a:r>
          </a:p>
          <a:p>
            <a:pPr lvl="1" eaLnBrk="1" hangingPunct="1"/>
            <a:r>
              <a:rPr lang="en-GB" altLang="en-US" smtClean="0"/>
              <a:t>Some tasks are combined easily (e.g. eating and watching TV)</a:t>
            </a:r>
          </a:p>
          <a:p>
            <a:pPr lvl="1" eaLnBrk="1" hangingPunct="1"/>
            <a:r>
              <a:rPr lang="en-GB" altLang="en-US" smtClean="0"/>
              <a:t>Others are difficult to combine as they involve similar stimuli (e.g. reading and watching TV)</a:t>
            </a:r>
          </a:p>
        </p:txBody>
      </p:sp>
    </p:spTree>
    <p:extLst>
      <p:ext uri="{BB962C8B-B14F-4D97-AF65-F5344CB8AC3E}">
        <p14:creationId xmlns:p14="http://schemas.microsoft.com/office/powerpoint/2010/main" val="295163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Dual task performance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GB" altLang="en-US" smtClean="0"/>
              <a:t>Low-level tasks that require short-term storage of stimuli can interfere with each other</a:t>
            </a:r>
          </a:p>
          <a:p>
            <a:pPr lvl="1" eaLnBrk="1" hangingPunct="1"/>
            <a:r>
              <a:rPr lang="en-GB" altLang="en-US" smtClean="0"/>
              <a:t>For example, processing two different sets of letters or numbers simultaneously</a:t>
            </a:r>
          </a:p>
          <a:p>
            <a:pPr eaLnBrk="1" hangingPunct="1"/>
            <a:r>
              <a:rPr lang="en-GB" altLang="en-US" smtClean="0"/>
              <a:t>High-level tasks are also difficult to combine</a:t>
            </a:r>
          </a:p>
          <a:p>
            <a:pPr lvl="1" eaLnBrk="1" hangingPunct="1"/>
            <a:r>
              <a:rPr lang="en-GB" altLang="en-US" smtClean="0"/>
              <a:t>For example planning or retrieval from long-term memory</a:t>
            </a:r>
          </a:p>
          <a:p>
            <a:pPr eaLnBrk="1" hangingPunct="1"/>
            <a:r>
              <a:rPr lang="en-GB" altLang="en-US" smtClean="0"/>
              <a:t>There is a small detrimental effect when combining any two tasks, even if they are processed differently from each other</a:t>
            </a:r>
          </a:p>
        </p:txBody>
      </p:sp>
    </p:spTree>
    <p:extLst>
      <p:ext uri="{BB962C8B-B14F-4D97-AF65-F5344CB8AC3E}">
        <p14:creationId xmlns:p14="http://schemas.microsoft.com/office/powerpoint/2010/main" val="297316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Overview</a:t>
            </a:r>
            <a:endParaRPr lang="en-GB" altLang="en-US" dirty="0" smtClean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Attention</a:t>
            </a:r>
          </a:p>
          <a:p>
            <a:pPr lvl="1"/>
            <a:r>
              <a:rPr lang="en-GB" altLang="en-US" dirty="0" smtClean="0"/>
              <a:t>Visual attention</a:t>
            </a:r>
          </a:p>
          <a:p>
            <a:pPr lvl="1"/>
            <a:r>
              <a:rPr lang="en-GB" altLang="en-US" dirty="0" smtClean="0"/>
              <a:t>Auditory attention</a:t>
            </a:r>
            <a:endParaRPr lang="en-GB" altLang="en-US" dirty="0" smtClean="0"/>
          </a:p>
          <a:p>
            <a:pPr lvl="1"/>
            <a:r>
              <a:rPr lang="en-GB" altLang="en-US" dirty="0" smtClean="0"/>
              <a:t>Divided attention: multi-tasking</a:t>
            </a: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Automaticity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GB" altLang="en-US" smtClean="0"/>
              <a:t>Automatic processes: </a:t>
            </a:r>
          </a:p>
          <a:p>
            <a:pPr lvl="1" eaLnBrk="1" hangingPunct="1"/>
            <a:r>
              <a:rPr lang="en-GB" altLang="en-US" smtClean="0"/>
              <a:t>Are fast and require little attention</a:t>
            </a:r>
          </a:p>
          <a:p>
            <a:pPr lvl="1" eaLnBrk="1" hangingPunct="1"/>
            <a:r>
              <a:rPr lang="en-GB" altLang="en-US" smtClean="0"/>
              <a:t>Are unavailable to conscious inspection</a:t>
            </a:r>
          </a:p>
          <a:p>
            <a:pPr lvl="1" eaLnBrk="1" hangingPunct="1"/>
            <a:r>
              <a:rPr lang="en-GB" altLang="en-US" smtClean="0"/>
              <a:t>Are hard to modify</a:t>
            </a:r>
          </a:p>
          <a:p>
            <a:pPr lvl="1" eaLnBrk="1" hangingPunct="1"/>
            <a:r>
              <a:rPr lang="en-GB" altLang="en-US" smtClean="0"/>
              <a:t>Occur inevitably when triggered by an appropriate stimulus</a:t>
            </a:r>
          </a:p>
          <a:p>
            <a:pPr eaLnBrk="1" hangingPunct="1"/>
            <a:r>
              <a:rPr lang="en-GB" altLang="en-US" smtClean="0"/>
              <a:t>Controlled processes:</a:t>
            </a:r>
          </a:p>
          <a:p>
            <a:pPr lvl="1" eaLnBrk="1" hangingPunct="1"/>
            <a:r>
              <a:rPr lang="en-GB" altLang="en-US" smtClean="0"/>
              <a:t>Are slower, and make greater demands on cognitive resources</a:t>
            </a:r>
          </a:p>
          <a:p>
            <a:pPr lvl="1" eaLnBrk="1" hangingPunct="1"/>
            <a:r>
              <a:rPr lang="en-GB" altLang="en-US" smtClean="0"/>
              <a:t>Are flexible, and associated with conscious experiences (deciding, choosing, etc.)</a:t>
            </a:r>
          </a:p>
        </p:txBody>
      </p:sp>
    </p:spTree>
    <p:extLst>
      <p:ext uri="{BB962C8B-B14F-4D97-AF65-F5344CB8AC3E}">
        <p14:creationId xmlns:p14="http://schemas.microsoft.com/office/powerpoint/2010/main" val="29376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altLang="en-US" smtClean="0"/>
              <a:t>Automaticity and Practice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GB" altLang="en-US" smtClean="0"/>
              <a:t>Schneider &amp; Shiffrin (1977) showed that automaticity develops with practice</a:t>
            </a:r>
          </a:p>
          <a:p>
            <a:pPr eaLnBrk="1" hangingPunct="1"/>
            <a:r>
              <a:rPr lang="en-GB" altLang="en-US" smtClean="0"/>
              <a:t>Everyday actions become ‘second-nature’ when performed often enough</a:t>
            </a:r>
          </a:p>
          <a:p>
            <a:pPr lvl="1" eaLnBrk="1" hangingPunct="1"/>
            <a:r>
              <a:rPr lang="en-GB" altLang="en-US" smtClean="0"/>
              <a:t>For example:</a:t>
            </a:r>
          </a:p>
          <a:p>
            <a:pPr lvl="2" eaLnBrk="1" hangingPunct="1"/>
            <a:r>
              <a:rPr lang="en-GB" altLang="en-US" smtClean="0"/>
              <a:t>Driving</a:t>
            </a:r>
          </a:p>
          <a:p>
            <a:pPr lvl="2" eaLnBrk="1" hangingPunct="1"/>
            <a:r>
              <a:rPr lang="en-GB" altLang="en-US" smtClean="0"/>
              <a:t>Walking</a:t>
            </a:r>
          </a:p>
          <a:p>
            <a:pPr lvl="2" eaLnBrk="1" hangingPunct="1"/>
            <a:r>
              <a:rPr lang="en-GB" altLang="en-US" smtClean="0"/>
              <a:t>Speaking</a:t>
            </a:r>
          </a:p>
          <a:p>
            <a:pPr lvl="2" eaLnBrk="1" hangingPunct="1"/>
            <a:r>
              <a:rPr lang="en-GB" altLang="en-US" smtClean="0"/>
              <a:t>Reading</a:t>
            </a:r>
          </a:p>
        </p:txBody>
      </p:sp>
    </p:spTree>
    <p:extLst>
      <p:ext uri="{BB962C8B-B14F-4D97-AF65-F5344CB8AC3E}">
        <p14:creationId xmlns:p14="http://schemas.microsoft.com/office/powerpoint/2010/main" val="259235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altLang="en-US" smtClean="0"/>
              <a:t>Multitasking and attention </a:t>
            </a:r>
          </a:p>
        </p:txBody>
      </p:sp>
      <p:sp>
        <p:nvSpPr>
          <p:cNvPr id="1946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altLang="en-US" sz="2800" dirty="0" smtClean="0"/>
              <a:t>Is it possible to perform multiple tasks without one or more of them being detrimentally affected?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altLang="en-US" sz="2800" dirty="0" err="1" smtClean="0"/>
              <a:t>Ophir</a:t>
            </a:r>
            <a:r>
              <a:rPr lang="en-GB" altLang="en-US" sz="2800" dirty="0" smtClean="0"/>
              <a:t> et al (2009) compared heavy vs light multi-</a:t>
            </a:r>
            <a:r>
              <a:rPr lang="en-GB" altLang="en-US" sz="2800" dirty="0" err="1" smtClean="0"/>
              <a:t>taskers</a:t>
            </a:r>
            <a:r>
              <a:rPr lang="en-GB" altLang="en-US" sz="2800" dirty="0" smtClean="0"/>
              <a:t> </a:t>
            </a:r>
            <a:endParaRPr lang="en-GB" altLang="en-US" sz="2800" dirty="0"/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altLang="en-US" sz="2400" dirty="0"/>
              <a:t>heavy were more prone to being distracted than those who infrequently multitask 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altLang="en-US" sz="2400" dirty="0" smtClean="0"/>
              <a:t>heavy multi-</a:t>
            </a:r>
            <a:r>
              <a:rPr lang="en-GB" altLang="en-US" sz="2400" dirty="0" err="1" smtClean="0"/>
              <a:t>taskers</a:t>
            </a:r>
            <a:r>
              <a:rPr lang="en-GB" altLang="en-US" sz="2400" dirty="0" smtClean="0"/>
              <a:t> are easily distracted and find it difficult to filter irrelevant information </a:t>
            </a:r>
          </a:p>
          <a:p>
            <a:pPr marL="274320" lvl="1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GB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3063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00051"/>
            <a:ext cx="4419600" cy="4204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65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altLang="en-US" smtClean="0"/>
              <a:t>Design implications for attention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400" smtClean="0"/>
              <a:t>Make information salient when it needs attending to</a:t>
            </a:r>
          </a:p>
          <a:p>
            <a:pPr eaLnBrk="1" hangingPunct="1"/>
            <a:r>
              <a:rPr lang="en-GB" altLang="en-US" sz="2400" smtClean="0"/>
              <a:t>Use techniques that make things stand out like colour, ordering, spacing, underlining, sequencing and animation</a:t>
            </a:r>
          </a:p>
          <a:p>
            <a:pPr eaLnBrk="1" hangingPunct="1"/>
            <a:r>
              <a:rPr lang="en-GB" altLang="en-US" sz="2400" smtClean="0"/>
              <a:t>Avoid cluttering the interface with too much information</a:t>
            </a:r>
          </a:p>
          <a:p>
            <a:pPr eaLnBrk="1" hangingPunct="1"/>
            <a:r>
              <a:rPr lang="en-GB" altLang="en-US" sz="2400" smtClean="0"/>
              <a:t>Avoid using too much because the software allows it</a:t>
            </a:r>
          </a:p>
        </p:txBody>
      </p:sp>
    </p:spTree>
    <p:extLst>
      <p:ext uri="{BB962C8B-B14F-4D97-AF65-F5344CB8AC3E}">
        <p14:creationId xmlns:p14="http://schemas.microsoft.com/office/powerpoint/2010/main" val="407872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938758" y="286789"/>
            <a:ext cx="7633742" cy="134885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dirty="0" smtClean="0"/>
              <a:t>Cognitive Science and Design</a:t>
            </a:r>
            <a:endParaRPr lang="en-IE" altLang="en-US" dirty="0" smtClean="0"/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A talk by Alex </a:t>
            </a:r>
            <a:r>
              <a:rPr lang="en-GB" altLang="en-US" dirty="0" err="1" smtClean="0"/>
              <a:t>Faaborg</a:t>
            </a:r>
            <a:r>
              <a:rPr lang="en-GB" altLang="en-US" dirty="0" smtClean="0"/>
              <a:t> (Designer @ Android) given at the Google I/O 2013 conference discusses how cognitive science theories are applied in the design of Google products </a:t>
            </a:r>
          </a:p>
          <a:p>
            <a:pPr lvl="1" eaLnBrk="1" hangingPunct="1"/>
            <a:r>
              <a:rPr lang="en-GB" altLang="en-US" dirty="0" smtClean="0">
                <a:hlinkClick r:id="rId2"/>
              </a:rPr>
              <a:t>https://www.youtube.com/watch?v=z2exxj4COhU</a:t>
            </a:r>
            <a:r>
              <a:rPr lang="en-GB" altLang="en-US" dirty="0" smtClean="0"/>
              <a:t> </a:t>
            </a:r>
          </a:p>
          <a:p>
            <a:pPr lvl="1" eaLnBrk="1" hangingPunct="1"/>
            <a:r>
              <a:rPr lang="en-GB" altLang="en-US" dirty="0" smtClean="0"/>
              <a:t>First 20 minutes relates to perception and attention</a:t>
            </a:r>
          </a:p>
          <a:p>
            <a:pPr lvl="1" eaLnBrk="1" hangingPunct="1"/>
            <a:endParaRPr lang="en-IE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5693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GB" altLang="en-US" smtClean="0"/>
              <a:t>Attention 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7" tIns="44450" rIns="90487" bIns="44450"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sz="2400" smtClean="0"/>
              <a:t>Selecting things to concentrate on at a point in time from the mass of stimuli around us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smtClean="0"/>
              <a:t>Allows us to focus on information that is relevant to what we are doing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smtClean="0"/>
              <a:t>Involves audio and/or visual senses </a:t>
            </a:r>
          </a:p>
          <a:p>
            <a:pPr eaLnBrk="1" hangingPunct="1">
              <a:lnSpc>
                <a:spcPct val="90000"/>
              </a:lnSpc>
            </a:pPr>
            <a:endParaRPr lang="en-GB" altLang="en-US" sz="80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400" smtClean="0"/>
              <a:t>Focussed and divided attention enables us to be selective in terms of the mass of competing stimuli but limits our ability to keep track of all events</a:t>
            </a:r>
          </a:p>
          <a:p>
            <a:pPr eaLnBrk="1" hangingPunct="1">
              <a:lnSpc>
                <a:spcPct val="90000"/>
              </a:lnSpc>
            </a:pPr>
            <a:endParaRPr lang="en-GB" altLang="en-US" sz="800" smtClean="0"/>
          </a:p>
        </p:txBody>
      </p:sp>
    </p:spTree>
    <p:extLst>
      <p:ext uri="{BB962C8B-B14F-4D97-AF65-F5344CB8AC3E}">
        <p14:creationId xmlns:p14="http://schemas.microsoft.com/office/powerpoint/2010/main" val="1336549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938758" y="286789"/>
            <a:ext cx="7633742" cy="134885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dirty="0" smtClean="0"/>
              <a:t>Information-processing ‘bottlenecks’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Our perceptual systems can process many pieces of information in parallel</a:t>
            </a:r>
          </a:p>
          <a:p>
            <a:pPr eaLnBrk="1" hangingPunct="1"/>
            <a:r>
              <a:rPr lang="en-GB" altLang="en-US" dirty="0" smtClean="0"/>
              <a:t>However, there are ‘bottlenecks’ in our information-processing system, where serial processing (one thing at a time) rather than parallel processing occurs</a:t>
            </a:r>
          </a:p>
          <a:p>
            <a:pPr eaLnBrk="1" hangingPunct="1"/>
            <a:r>
              <a:rPr lang="en-GB" altLang="en-US" dirty="0" smtClean="0"/>
              <a:t>Our cognitive processes must decide which piece of information to attend to</a:t>
            </a:r>
          </a:p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3541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Visual attention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altLang="en-US" dirty="0" smtClean="0"/>
              <a:t>Visual search: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altLang="en-US" dirty="0" smtClean="0"/>
              <a:t>Consists of two stages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GB" altLang="en-US" dirty="0" smtClean="0"/>
              <a:t>Feature processing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GB" altLang="en-US" dirty="0" smtClean="0"/>
              <a:t>Feature </a:t>
            </a:r>
            <a:r>
              <a:rPr lang="en-GB" altLang="en-US" dirty="0" smtClean="0"/>
              <a:t>combination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120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Visual attention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altLang="en-US" dirty="0" smtClean="0"/>
              <a:t> </a:t>
            </a:r>
            <a:r>
              <a:rPr lang="en-GB" altLang="en-US" dirty="0"/>
              <a:t>Primitive features: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altLang="en-US" dirty="0"/>
              <a:t>Identification of features occurs early in the process of visual form perception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altLang="en-US" dirty="0"/>
              <a:t>These features include: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GB" altLang="en-US" dirty="0"/>
              <a:t>Colour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GB" altLang="en-US" dirty="0"/>
              <a:t>Orientation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GB" altLang="en-US" dirty="0"/>
              <a:t>Curvature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GB" altLang="en-US" dirty="0"/>
              <a:t>Line </a:t>
            </a:r>
            <a:r>
              <a:rPr lang="en-GB" altLang="en-US" dirty="0" smtClean="0"/>
              <a:t>intersection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802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IE" altLang="en-US" smtClean="0"/>
              <a:t>Find the red ‘x’ and the black ‘o’</a:t>
            </a:r>
          </a:p>
        </p:txBody>
      </p:sp>
      <p:pic>
        <p:nvPicPr>
          <p:cNvPr id="48131" name="Picture 2" descr="https://wiki.ucl.ac.uk/download/attachments/20714537/VisualSearchFeatureSingle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707654"/>
            <a:ext cx="547370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57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Find the orange square</a:t>
            </a:r>
          </a:p>
        </p:txBody>
      </p:sp>
      <p:pic>
        <p:nvPicPr>
          <p:cNvPr id="49155" name="Picture 2" descr="https://wiki.ucl.ac.uk/download/attachments/20714537/VisualSeachConjun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168450"/>
            <a:ext cx="5815012" cy="3563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754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Visual attention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Attentional engagement theory (Duncan &amp; Humphreys, 1992)</a:t>
            </a:r>
          </a:p>
          <a:p>
            <a:pPr lvl="1" eaLnBrk="1" hangingPunct="1"/>
            <a:r>
              <a:rPr lang="en-GB" altLang="en-US" smtClean="0"/>
              <a:t>Objects compete for attention and entry into short-term memory </a:t>
            </a:r>
          </a:p>
          <a:p>
            <a:pPr lvl="1" eaLnBrk="1" hangingPunct="1"/>
            <a:r>
              <a:rPr lang="en-GB" altLang="en-US" smtClean="0"/>
              <a:t>If search target is too similar to other objects, competition is increased</a:t>
            </a:r>
          </a:p>
          <a:p>
            <a:pPr lvl="1" eaLnBrk="1" hangingPunct="1"/>
            <a:r>
              <a:rPr lang="en-GB" altLang="en-US" smtClean="0"/>
              <a:t>This slows response times in a visual search</a:t>
            </a:r>
          </a:p>
        </p:txBody>
      </p:sp>
    </p:spTree>
    <p:extLst>
      <p:ext uri="{BB962C8B-B14F-4D97-AF65-F5344CB8AC3E}">
        <p14:creationId xmlns:p14="http://schemas.microsoft.com/office/powerpoint/2010/main" val="169132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Lecture them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46B2B5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1167</TotalTime>
  <Words>921</Words>
  <Application>Microsoft Office PowerPoint</Application>
  <PresentationFormat>On-screen Show (16:9)</PresentationFormat>
  <Paragraphs>128</Paragraphs>
  <Slides>25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Theme2</vt:lpstr>
      <vt:lpstr>Microsoft Word 97 - 2004 Document</vt:lpstr>
      <vt:lpstr>Cognitive Science (ATTENTION)</vt:lpstr>
      <vt:lpstr>Overview</vt:lpstr>
      <vt:lpstr>Attention </vt:lpstr>
      <vt:lpstr>Information-processing ‘bottlenecks’</vt:lpstr>
      <vt:lpstr>Visual attention</vt:lpstr>
      <vt:lpstr>Visual attention</vt:lpstr>
      <vt:lpstr>Find the red ‘x’ and the black ‘o’</vt:lpstr>
      <vt:lpstr>Find the orange square</vt:lpstr>
      <vt:lpstr>Visual attention</vt:lpstr>
      <vt:lpstr>Activity: Find the price of a double room at the Holiday Inn in Bradley</vt:lpstr>
      <vt:lpstr>Activity: Find the price for a double room at the Quality Inn in Columbia</vt:lpstr>
      <vt:lpstr>Activity</vt:lpstr>
      <vt:lpstr>Eye-tracking equipment</vt:lpstr>
      <vt:lpstr>Eyetracking ‘heatmap’</vt:lpstr>
      <vt:lpstr>Auditory Attention</vt:lpstr>
      <vt:lpstr>Auditory attention</vt:lpstr>
      <vt:lpstr>Auditory Attention</vt:lpstr>
      <vt:lpstr>Divided attention</vt:lpstr>
      <vt:lpstr>Dual task performance</vt:lpstr>
      <vt:lpstr>Automaticity</vt:lpstr>
      <vt:lpstr>Automaticity and Practice</vt:lpstr>
      <vt:lpstr>Multitasking and attention </vt:lpstr>
      <vt:lpstr>PowerPoint Presentation</vt:lpstr>
      <vt:lpstr>Design implications for attention</vt:lpstr>
      <vt:lpstr>Cognitive Science and Design</vt:lpstr>
    </vt:vector>
  </TitlesOfParts>
  <Company>Open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Rosanne Birney</dc:creator>
  <cp:lastModifiedBy>Rosanne Birney</cp:lastModifiedBy>
  <cp:revision>48</cp:revision>
  <dcterms:created xsi:type="dcterms:W3CDTF">2011-05-04T11:22:51Z</dcterms:created>
  <dcterms:modified xsi:type="dcterms:W3CDTF">2017-09-26T04:07:39Z</dcterms:modified>
</cp:coreProperties>
</file>