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 id="2147483873" r:id="rId2"/>
    <p:sldMasterId id="2147483885" r:id="rId3"/>
    <p:sldMasterId id="2147483897" r:id="rId4"/>
  </p:sldMasterIdLst>
  <p:notesMasterIdLst>
    <p:notesMasterId r:id="rId44"/>
  </p:notesMasterIdLst>
  <p:handoutMasterIdLst>
    <p:handoutMasterId r:id="rId45"/>
  </p:handoutMasterIdLst>
  <p:sldIdLst>
    <p:sldId id="256" r:id="rId5"/>
    <p:sldId id="330" r:id="rId6"/>
    <p:sldId id="320" r:id="rId7"/>
    <p:sldId id="321" r:id="rId8"/>
    <p:sldId id="322" r:id="rId9"/>
    <p:sldId id="324" r:id="rId10"/>
    <p:sldId id="325" r:id="rId11"/>
    <p:sldId id="260" r:id="rId12"/>
    <p:sldId id="319" r:id="rId13"/>
    <p:sldId id="261" r:id="rId14"/>
    <p:sldId id="262" r:id="rId15"/>
    <p:sldId id="326" r:id="rId16"/>
    <p:sldId id="327" r:id="rId17"/>
    <p:sldId id="328" r:id="rId18"/>
    <p:sldId id="334" r:id="rId19"/>
    <p:sldId id="265" r:id="rId20"/>
    <p:sldId id="266" r:id="rId21"/>
    <p:sldId id="267" r:id="rId22"/>
    <p:sldId id="268" r:id="rId23"/>
    <p:sldId id="269" r:id="rId24"/>
    <p:sldId id="333" r:id="rId25"/>
    <p:sldId id="271" r:id="rId26"/>
    <p:sldId id="272" r:id="rId27"/>
    <p:sldId id="273" r:id="rId28"/>
    <p:sldId id="274" r:id="rId29"/>
    <p:sldId id="275" r:id="rId30"/>
    <p:sldId id="276" r:id="rId31"/>
    <p:sldId id="277" r:id="rId32"/>
    <p:sldId id="278" r:id="rId33"/>
    <p:sldId id="280" r:id="rId34"/>
    <p:sldId id="281" r:id="rId35"/>
    <p:sldId id="284" r:id="rId36"/>
    <p:sldId id="285" r:id="rId37"/>
    <p:sldId id="332" r:id="rId38"/>
    <p:sldId id="286" r:id="rId39"/>
    <p:sldId id="287" r:id="rId40"/>
    <p:sldId id="331" r:id="rId41"/>
    <p:sldId id="288" r:id="rId42"/>
    <p:sldId id="32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801AF0-428B-4BEB-AC5C-859640CB5A72}" type="datetimeFigureOut">
              <a:rPr lang="en-US" smtClean="0"/>
              <a:t>9/26/2017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3589B9-96A6-42DA-9149-360B478BBABE}" type="slidenum">
              <a:rPr lang="en-US" smtClean="0"/>
              <a:t>‹#›</a:t>
            </a:fld>
            <a:endParaRPr lang="en-US"/>
          </a:p>
        </p:txBody>
      </p:sp>
    </p:spTree>
    <p:extLst>
      <p:ext uri="{BB962C8B-B14F-4D97-AF65-F5344CB8AC3E}">
        <p14:creationId xmlns:p14="http://schemas.microsoft.com/office/powerpoint/2010/main" val="1701930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846CBB-7D00-4500-80AE-A93E2A0C561C}" type="datetimeFigureOut">
              <a:rPr lang="en-US" smtClean="0"/>
              <a:t>9/26/2017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ED2F58-3FD5-4854-80CB-2F06E07F0126}" type="slidenum">
              <a:rPr lang="en-US" smtClean="0"/>
              <a:t>‹#›</a:t>
            </a:fld>
            <a:endParaRPr lang="en-US"/>
          </a:p>
        </p:txBody>
      </p:sp>
    </p:spTree>
    <p:extLst>
      <p:ext uri="{BB962C8B-B14F-4D97-AF65-F5344CB8AC3E}">
        <p14:creationId xmlns:p14="http://schemas.microsoft.com/office/powerpoint/2010/main" val="3152859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9/26/2017</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solidFill>
                  <a:srgbClr val="F8B323">
                    <a:lumMod val="50000"/>
                  </a:srgbClr>
                </a:solidFill>
              </a:rPr>
              <a:pPr/>
              <a:t>9/26/2017</a:t>
            </a:fld>
            <a:endParaRPr lang="en-US">
              <a:solidFill>
                <a:srgbClr val="F8B323">
                  <a:lumMod val="50000"/>
                </a:srgbClr>
              </a:solidFill>
            </a:endParaRPr>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solidFill>
                <a:srgbClr val="F8B323">
                  <a:lumMod val="50000"/>
                </a:srgbClr>
              </a:solidFill>
            </a:endParaRPr>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solidFill>
                  <a:srgbClr val="F8B323">
                    <a:lumMod val="50000"/>
                  </a:srgbClr>
                </a:solidFill>
              </a:rPr>
              <a:pPr/>
              <a:t>‹#›</a:t>
            </a:fld>
            <a:endParaRPr lang="en-US">
              <a:solidFill>
                <a:srgbClr val="F8B323">
                  <a:lumMod val="50000"/>
                </a:srgbClr>
              </a:solidFill>
            </a:endParaRPr>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34957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05088994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solidFill>
                  <a:srgbClr val="F3F3F2"/>
                </a:solidFill>
              </a:rPr>
              <a:pPr/>
              <a:t>9/26/2017</a:t>
            </a:fld>
            <a:endParaRPr lang="en-US">
              <a:solidFill>
                <a:srgbClr val="F3F3F2"/>
              </a:solidFill>
            </a:endParaRPr>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solidFill>
                <a:srgbClr val="F3F3F2"/>
              </a:solidFill>
            </a:endParaRPr>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solidFill>
                  <a:srgbClr val="F3F3F2"/>
                </a:solidFill>
              </a:rPr>
              <a:pPr/>
              <a:t>‹#›</a:t>
            </a:fld>
            <a:endParaRPr lang="en-US">
              <a:solidFill>
                <a:srgbClr val="F3F3F2"/>
              </a:solidFill>
            </a:endParaRPr>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6137709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93543713"/>
      </p:ext>
    </p:extLst>
  </p:cSld>
  <p:clrMapOvr>
    <a:masterClrMapping/>
  </p:clrMapOvr>
  <p:extLst mod="1">
    <p:ext uri="{DCECCB84-F9BA-43D5-87BE-67443E8EF086}">
      <p15:sldGuideLst xmlns=""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42590302"/>
      </p:ext>
    </p:extLst>
  </p:cSld>
  <p:clrMapOvr>
    <a:masterClrMapping/>
  </p:clrMapOvr>
  <p:extLst mod="1">
    <p:ext uri="{DCECCB84-F9BA-43D5-87BE-67443E8EF086}">
      <p15:sldGuideLst xmlns=""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66410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721936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8693616"/>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284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944723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793504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solidFill>
                  <a:srgbClr val="F8B323">
                    <a:lumMod val="50000"/>
                  </a:srgbClr>
                </a:solidFill>
              </a:rPr>
              <a:pPr/>
              <a:t>9/26/2017</a:t>
            </a:fld>
            <a:endParaRPr lang="en-US">
              <a:solidFill>
                <a:srgbClr val="F8B323">
                  <a:lumMod val="50000"/>
                </a:srgbClr>
              </a:solidFill>
            </a:endParaRPr>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solidFill>
                <a:srgbClr val="F8B323">
                  <a:lumMod val="50000"/>
                </a:srgbClr>
              </a:solidFill>
            </a:endParaRPr>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solidFill>
                  <a:srgbClr val="F8B323">
                    <a:lumMod val="50000"/>
                  </a:srgbClr>
                </a:solidFill>
              </a:rPr>
              <a:pPr/>
              <a:t>‹#›</a:t>
            </a:fld>
            <a:endParaRPr lang="en-US">
              <a:solidFill>
                <a:srgbClr val="F8B323">
                  <a:lumMod val="50000"/>
                </a:srgbClr>
              </a:solidFill>
            </a:endParaRPr>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34957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05088994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solidFill>
                  <a:srgbClr val="F3F3F2"/>
                </a:solidFill>
              </a:rPr>
              <a:pPr/>
              <a:t>9/26/2017</a:t>
            </a:fld>
            <a:endParaRPr lang="en-US">
              <a:solidFill>
                <a:srgbClr val="F3F3F2"/>
              </a:solidFill>
            </a:endParaRPr>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solidFill>
                <a:srgbClr val="F3F3F2"/>
              </a:solidFill>
            </a:endParaRPr>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solidFill>
                  <a:srgbClr val="F3F3F2"/>
                </a:solidFill>
              </a:rPr>
              <a:pPr/>
              <a:t>‹#›</a:t>
            </a:fld>
            <a:endParaRPr lang="en-US">
              <a:solidFill>
                <a:srgbClr val="F3F3F2"/>
              </a:solidFill>
            </a:endParaRPr>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61377090"/>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93543713"/>
      </p:ext>
    </p:extLst>
  </p:cSld>
  <p:clrMapOvr>
    <a:masterClrMapping/>
  </p:clrMapOvr>
  <p:extLst mod="1">
    <p:ext uri="{DCECCB84-F9BA-43D5-87BE-67443E8EF086}">
      <p15:sldGuideLst xmlns=""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42590302"/>
      </p:ext>
    </p:extLst>
  </p:cSld>
  <p:clrMapOvr>
    <a:masterClrMapping/>
  </p:clrMapOvr>
  <p:extLst mod="1">
    <p:ext uri="{DCECCB84-F9BA-43D5-87BE-67443E8EF086}">
      <p15:sldGuideLst xmlns=""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664103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72193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9/26/2017</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8693616"/>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2849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9447238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793504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solidFill>
                  <a:srgbClr val="F8B323">
                    <a:lumMod val="50000"/>
                  </a:srgbClr>
                </a:solidFill>
              </a:rPr>
              <a:pPr/>
              <a:t>9/26/2017</a:t>
            </a:fld>
            <a:endParaRPr lang="en-US">
              <a:solidFill>
                <a:srgbClr val="F8B323">
                  <a:lumMod val="50000"/>
                </a:srgbClr>
              </a:solidFill>
            </a:endParaRPr>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solidFill>
                <a:srgbClr val="F8B323">
                  <a:lumMod val="50000"/>
                </a:srgbClr>
              </a:solidFill>
            </a:endParaRPr>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solidFill>
                  <a:srgbClr val="F8B323">
                    <a:lumMod val="50000"/>
                  </a:srgbClr>
                </a:solidFill>
              </a:rPr>
              <a:pPr/>
              <a:t>‹#›</a:t>
            </a:fld>
            <a:endParaRPr lang="en-US">
              <a:solidFill>
                <a:srgbClr val="F8B323">
                  <a:lumMod val="50000"/>
                </a:srgbClr>
              </a:solidFill>
            </a:endParaRPr>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34957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05088994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solidFill>
                  <a:srgbClr val="F3F3F2"/>
                </a:solidFill>
              </a:rPr>
              <a:pPr/>
              <a:t>9/26/2017</a:t>
            </a:fld>
            <a:endParaRPr lang="en-US">
              <a:solidFill>
                <a:srgbClr val="F3F3F2"/>
              </a:solidFill>
            </a:endParaRPr>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solidFill>
                <a:srgbClr val="F3F3F2"/>
              </a:solidFill>
            </a:endParaRPr>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solidFill>
                  <a:srgbClr val="F3F3F2"/>
                </a:solidFill>
              </a:rPr>
              <a:pPr/>
              <a:t>‹#›</a:t>
            </a:fld>
            <a:endParaRPr lang="en-US">
              <a:solidFill>
                <a:srgbClr val="F3F3F2"/>
              </a:solidFill>
            </a:endParaRPr>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61377090"/>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93543713"/>
      </p:ext>
    </p:extLst>
  </p:cSld>
  <p:clrMapOvr>
    <a:masterClrMapping/>
  </p:clrMapOvr>
  <p:extLst mod="1">
    <p:ext uri="{DCECCB84-F9BA-43D5-87BE-67443E8EF086}">
      <p15:sldGuideLst xmlns=""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42590302"/>
      </p:ext>
    </p:extLst>
  </p:cSld>
  <p:clrMapOvr>
    <a:masterClrMapping/>
  </p:clrMapOvr>
  <p:extLst mod="1">
    <p:ext uri="{DCECCB84-F9BA-43D5-87BE-67443E8EF086}">
      <p15:sldGuideLst xmlns=""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6641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7219360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8693616"/>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2849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9447238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7935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9/26/2017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9/26/2017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9/26/2017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9/26/2017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9/26/2017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9/26/2017</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472132420"/>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472132420"/>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solidFill>
                  <a:prstClr val="black">
                    <a:lumMod val="65000"/>
                    <a:lumOff val="35000"/>
                  </a:prstClr>
                </a:solidFill>
              </a:rPr>
              <a:pPr/>
              <a:t>9/26/2017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472132420"/>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a:t>
            </a:r>
            <a:r>
              <a:rPr lang="en-US" smtClean="0"/>
              <a:t/>
            </a:r>
            <a:br>
              <a:rPr lang="en-US" smtClean="0"/>
            </a:br>
            <a:r>
              <a:rPr lang="en-US" smtClean="0"/>
              <a:t>Part one</a:t>
            </a:r>
            <a:endParaRPr lang="en-US" dirty="0"/>
          </a:p>
        </p:txBody>
      </p:sp>
      <p:sp>
        <p:nvSpPr>
          <p:cNvPr id="3" name="Subtitle 2"/>
          <p:cNvSpPr>
            <a:spLocks noGrp="1"/>
          </p:cNvSpPr>
          <p:nvPr>
            <p:ph type="subTitle" idx="1"/>
          </p:nvPr>
        </p:nvSpPr>
        <p:spPr/>
        <p:txBody>
          <a:bodyPr/>
          <a:lstStyle/>
          <a:p>
            <a:r>
              <a:rPr lang="en-US" dirty="0" smtClean="0"/>
              <a:t>HCI &amp; WEB </a:t>
            </a:r>
            <a:r>
              <a:rPr lang="en-US" smtClean="0"/>
              <a:t>DESign</a:t>
            </a:r>
            <a:endParaRPr lang="en-US" dirty="0"/>
          </a:p>
        </p:txBody>
      </p:sp>
    </p:spTree>
    <p:extLst>
      <p:ext uri="{BB962C8B-B14F-4D97-AF65-F5344CB8AC3E}">
        <p14:creationId xmlns:p14="http://schemas.microsoft.com/office/powerpoint/2010/main" val="238383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CSS rule</a:t>
            </a:r>
            <a:br>
              <a:rPr lang="en-US" b="1" dirty="0"/>
            </a:b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CSS consists of "style rules". Each style rule consists of a "</a:t>
            </a:r>
            <a:r>
              <a:rPr lang="en-US" b="1" dirty="0"/>
              <a:t>selector</a:t>
            </a:r>
            <a:r>
              <a:rPr lang="en-US" dirty="0"/>
              <a:t>" and "</a:t>
            </a:r>
            <a:r>
              <a:rPr lang="en-US" b="1" dirty="0"/>
              <a:t>declarations</a:t>
            </a:r>
            <a:r>
              <a:rPr lang="en-US" dirty="0"/>
              <a:t>" of </a:t>
            </a:r>
            <a:r>
              <a:rPr lang="en-US" b="1" dirty="0"/>
              <a:t>property-value</a:t>
            </a:r>
            <a:r>
              <a:rPr lang="en-US" dirty="0"/>
              <a:t> pairs</a:t>
            </a:r>
            <a:r>
              <a:rPr lang="en-US" dirty="0" smtClean="0"/>
              <a:t>:</a:t>
            </a:r>
          </a:p>
          <a:p>
            <a:endParaRPr lang="en-US" dirty="0" smtClean="0"/>
          </a:p>
          <a:p>
            <a:pPr marL="0" indent="0">
              <a:lnSpc>
                <a:spcPct val="100000"/>
              </a:lnSpc>
              <a:spcBef>
                <a:spcPts val="0"/>
              </a:spcBef>
              <a:buNone/>
            </a:pPr>
            <a:r>
              <a:rPr lang="en-US" altLang="en-US" sz="2400" dirty="0" smtClean="0">
                <a:solidFill>
                  <a:srgbClr val="000000"/>
                </a:solidFill>
                <a:latin typeface="Courier New" panose="02070309020205020404" pitchFamily="49" charset="0"/>
                <a:cs typeface="Courier New" panose="02070309020205020404" pitchFamily="49" charset="0"/>
              </a:rPr>
              <a:t>}</a:t>
            </a:r>
            <a:endParaRPr lang="en-US" altLang="en-US" sz="2800" dirty="0">
              <a:solidFill>
                <a:schemeClr val="tx1"/>
              </a:solidFill>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altLang="en-US" sz="2400" dirty="0">
              <a:solidFill>
                <a:schemeClr val="tx1"/>
              </a:solidFill>
              <a:latin typeface="Arial" panose="020B0604020202020204" pitchFamily="34" charset="0"/>
            </a:endParaRPr>
          </a:p>
          <a:p>
            <a:pPr marL="0" indent="0">
              <a:buNone/>
            </a:pPr>
            <a:endParaRPr lang="en-US" dirty="0"/>
          </a:p>
        </p:txBody>
      </p:sp>
      <p:sp>
        <p:nvSpPr>
          <p:cNvPr id="9" name="Rectangle 6"/>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927" y="3124200"/>
            <a:ext cx="7994073" cy="2743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177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Selector and Declarations</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7696200" cy="3898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761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Properties </a:t>
            </a:r>
            <a:r>
              <a:rPr lang="en-US" altLang="en-US" dirty="0" smtClean="0"/>
              <a:t>AND </a:t>
            </a:r>
            <a:r>
              <a:rPr lang="en-US" altLang="en-US" dirty="0"/>
              <a:t>Values</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8213" y="2461703"/>
            <a:ext cx="7634287" cy="324269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765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CSS Rule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665" y="2286000"/>
            <a:ext cx="6849383" cy="3594100"/>
          </a:xfrm>
        </p:spPr>
      </p:pic>
    </p:spTree>
    <p:extLst>
      <p:ext uri="{BB962C8B-B14F-4D97-AF65-F5344CB8AC3E}">
        <p14:creationId xmlns:p14="http://schemas.microsoft.com/office/powerpoint/2010/main" val="4139504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58" y="382385"/>
            <a:ext cx="7633742" cy="1141615"/>
          </a:xfrm>
        </p:spPr>
        <p:txBody>
          <a:bodyPr/>
          <a:lstStyle/>
          <a:p>
            <a:r>
              <a:rPr lang="en-US" altLang="en-US" dirty="0"/>
              <a:t>More </a:t>
            </a:r>
            <a:r>
              <a:rPr lang="en-US" altLang="en-US" dirty="0" smtClean="0"/>
              <a:t>than 1 Property</a:t>
            </a:r>
            <a:endParaRPr lang="en-US" dirty="0"/>
          </a:p>
        </p:txBody>
      </p:sp>
      <p:sp>
        <p:nvSpPr>
          <p:cNvPr id="3" name="Content Placeholder 2"/>
          <p:cNvSpPr>
            <a:spLocks noGrp="1"/>
          </p:cNvSpPr>
          <p:nvPr>
            <p:ph idx="1"/>
          </p:nvPr>
        </p:nvSpPr>
        <p:spPr>
          <a:xfrm>
            <a:off x="945629" y="1708404"/>
            <a:ext cx="7633742" cy="3593591"/>
          </a:xfrm>
        </p:spPr>
        <p:txBody>
          <a:bodyPr/>
          <a:lstStyle/>
          <a:p>
            <a:r>
              <a:rPr lang="en-US" altLang="en-US" dirty="0"/>
              <a:t>You can add as many properties and values as you like in each CSS rule. </a:t>
            </a:r>
          </a:p>
          <a:p>
            <a:r>
              <a:rPr lang="en-US" altLang="en-US" dirty="0"/>
              <a:t>To put a border around your paragraphs</a:t>
            </a:r>
            <a:r>
              <a:rPr lang="en-US" altLang="en-US" dirty="0" smtClean="0"/>
              <a:t>:</a:t>
            </a:r>
          </a:p>
          <a:p>
            <a:endParaRPr lang="en-US" alt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352800"/>
            <a:ext cx="8001000" cy="2274337"/>
          </a:xfrm>
          <a:prstGeom prst="rect">
            <a:avLst/>
          </a:prstGeom>
        </p:spPr>
      </p:pic>
    </p:spTree>
    <p:extLst>
      <p:ext uri="{BB962C8B-B14F-4D97-AF65-F5344CB8AC3E}">
        <p14:creationId xmlns:p14="http://schemas.microsoft.com/office/powerpoint/2010/main" val="3210101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Linking </a:t>
            </a:r>
            <a:r>
              <a:rPr lang="en-IE" dirty="0" err="1" smtClean="0"/>
              <a:t>css</a:t>
            </a:r>
            <a:r>
              <a:rPr lang="en-IE" dirty="0" smtClean="0"/>
              <a:t> to html</a:t>
            </a:r>
            <a:endParaRPr lang="en-IE" dirty="0"/>
          </a:p>
        </p:txBody>
      </p:sp>
    </p:spTree>
    <p:extLst>
      <p:ext uri="{BB962C8B-B14F-4D97-AF65-F5344CB8AC3E}">
        <p14:creationId xmlns:p14="http://schemas.microsoft.com/office/powerpoint/2010/main" val="36506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Linking CSS to HTML</a:t>
            </a:r>
            <a:br>
              <a:rPr lang="en-US" b="1" dirty="0"/>
            </a:br>
            <a:endParaRPr lang="en-US" dirty="0"/>
          </a:p>
        </p:txBody>
      </p:sp>
      <p:sp>
        <p:nvSpPr>
          <p:cNvPr id="3" name="Content Placeholder 2"/>
          <p:cNvSpPr>
            <a:spLocks noGrp="1"/>
          </p:cNvSpPr>
          <p:nvPr>
            <p:ph idx="1"/>
          </p:nvPr>
        </p:nvSpPr>
        <p:spPr/>
        <p:txBody>
          <a:bodyPr/>
          <a:lstStyle/>
          <a:p>
            <a:r>
              <a:rPr lang="en-US" dirty="0"/>
              <a:t>CSS contains information about how your markup </a:t>
            </a:r>
            <a:r>
              <a:rPr lang="en-US" dirty="0" smtClean="0"/>
              <a:t>(HTML</a:t>
            </a:r>
            <a:r>
              <a:rPr lang="en-US" dirty="0"/>
              <a:t>) should be presented to the end user. </a:t>
            </a:r>
            <a:r>
              <a:rPr lang="en-US" dirty="0" smtClean="0"/>
              <a:t> That </a:t>
            </a:r>
            <a:r>
              <a:rPr lang="en-US" dirty="0"/>
              <a:t>means that the two languages have to be linked together - the browser needs to know that you want to combine a piece of HTML markup with a piece of CSS code</a:t>
            </a:r>
            <a:r>
              <a:rPr lang="en-US" dirty="0" smtClean="0"/>
              <a:t>. </a:t>
            </a:r>
            <a:r>
              <a:rPr lang="en-US" dirty="0"/>
              <a:t> </a:t>
            </a:r>
            <a:r>
              <a:rPr lang="en-US" dirty="0" smtClean="0"/>
              <a:t>This can be done in 3 ways:</a:t>
            </a:r>
          </a:p>
          <a:p>
            <a:pPr marL="914400" lvl="1" indent="-457200">
              <a:buFont typeface="+mj-lt"/>
              <a:buAutoNum type="arabicPeriod"/>
            </a:pPr>
            <a:r>
              <a:rPr lang="en-US" b="1" dirty="0"/>
              <a:t>Inline CSS through the Style attribute</a:t>
            </a:r>
          </a:p>
          <a:p>
            <a:pPr marL="914400" lvl="1" indent="-457200">
              <a:buFont typeface="+mj-lt"/>
              <a:buAutoNum type="arabicPeriod"/>
            </a:pPr>
            <a:r>
              <a:rPr lang="en-US" b="1" dirty="0"/>
              <a:t>Document wide CSS through style blocks</a:t>
            </a:r>
          </a:p>
          <a:p>
            <a:pPr marL="914400" lvl="1" indent="-457200">
              <a:buFont typeface="+mj-lt"/>
              <a:buAutoNum type="arabicPeriod"/>
            </a:pPr>
            <a:r>
              <a:rPr lang="en-US" b="1" dirty="0"/>
              <a:t>Global CSS through external CSS documents</a:t>
            </a:r>
          </a:p>
          <a:p>
            <a:pPr marL="457200" lvl="1" indent="0">
              <a:buNone/>
            </a:pPr>
            <a:endParaRPr lang="en-US" dirty="0"/>
          </a:p>
        </p:txBody>
      </p:sp>
    </p:spTree>
    <p:extLst>
      <p:ext uri="{BB962C8B-B14F-4D97-AF65-F5344CB8AC3E}">
        <p14:creationId xmlns:p14="http://schemas.microsoft.com/office/powerpoint/2010/main" val="1307137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Inline CSS through the Style attribute</a:t>
            </a:r>
            <a:br>
              <a:rPr lang="en-US" b="1" dirty="0"/>
            </a:br>
            <a:endParaRPr lang="en-US" dirty="0"/>
          </a:p>
        </p:txBody>
      </p:sp>
      <p:sp>
        <p:nvSpPr>
          <p:cNvPr id="3" name="Content Placeholder 2"/>
          <p:cNvSpPr>
            <a:spLocks noGrp="1"/>
          </p:cNvSpPr>
          <p:nvPr>
            <p:ph idx="1"/>
          </p:nvPr>
        </p:nvSpPr>
        <p:spPr/>
        <p:txBody>
          <a:bodyPr/>
          <a:lstStyle/>
          <a:p>
            <a:r>
              <a:rPr lang="en-US" dirty="0"/>
              <a:t>Almost every HTML tag includes the Style attribute and using this attribute, you can specify CSS directly for the element. This defeats one of the main advantages of CSS, re-usability, since CSS code applied with this technique only applies to a single element and can't be re-used for other elements</a:t>
            </a:r>
            <a:r>
              <a:rPr lang="en-US" dirty="0" smtClean="0"/>
              <a:t>.</a:t>
            </a:r>
          </a:p>
          <a:p>
            <a:endParaRPr lang="en-US" dirty="0"/>
          </a:p>
          <a:p>
            <a:pPr marL="0" indent="0">
              <a:buNone/>
            </a:pPr>
            <a:r>
              <a:rPr lang="en-US" dirty="0" smtClean="0"/>
              <a:t>    </a:t>
            </a: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p style="</a:t>
            </a:r>
            <a:r>
              <a:rPr lang="en-US" sz="1600" dirty="0" err="1">
                <a:latin typeface="Courier New" panose="02070309020205020404" pitchFamily="49" charset="0"/>
                <a:cs typeface="Courier New" panose="02070309020205020404" pitchFamily="49" charset="0"/>
              </a:rPr>
              <a:t>color:blue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font-style:italic</a:t>
            </a:r>
            <a:r>
              <a:rPr lang="en-US" sz="1600" dirty="0">
                <a:latin typeface="Courier New" panose="02070309020205020404" pitchFamily="49" charset="0"/>
                <a:cs typeface="Courier New" panose="02070309020205020404" pitchFamily="49" charset="0"/>
              </a:rPr>
              <a:t>;"&gt;Hello CSS&lt;/p&gt;</a:t>
            </a:r>
          </a:p>
        </p:txBody>
      </p:sp>
    </p:spTree>
    <p:extLst>
      <p:ext uri="{BB962C8B-B14F-4D97-AF65-F5344CB8AC3E}">
        <p14:creationId xmlns:p14="http://schemas.microsoft.com/office/powerpoint/2010/main" val="2830910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Document wide CSS through style blocks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 second </a:t>
            </a:r>
            <a:r>
              <a:rPr lang="en-US" dirty="0" smtClean="0"/>
              <a:t>way </a:t>
            </a:r>
            <a:r>
              <a:rPr lang="en-US" dirty="0"/>
              <a:t>to apply CSS to elements in your document is through the use of a style block. HTML includes a tag called style, which can contain CSS code. Here, you can define rules which can then be used all across your document</a:t>
            </a:r>
            <a:r>
              <a:rPr lang="en-US" dirty="0" smtClean="0"/>
              <a:t>.</a:t>
            </a:r>
          </a:p>
          <a:p>
            <a:pPr marL="0" indent="0">
              <a:buNone/>
            </a:pPr>
            <a:r>
              <a:rPr lang="en-US" dirty="0" smtClean="0">
                <a:latin typeface="Courier New" panose="02070309020205020404" pitchFamily="49" charset="0"/>
                <a:cs typeface="Courier New" panose="02070309020205020404" pitchFamily="49" charset="0"/>
              </a:rPr>
              <a:t>&lt;style&gt;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 {</a:t>
            </a:r>
          </a:p>
          <a:p>
            <a:pPr marL="0" indent="0" algn="just">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color:blue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lgn="just">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font-style:italic</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&lt;/style&gt;</a:t>
            </a:r>
            <a:endParaRPr lang="en-US" dirty="0" smtClean="0"/>
          </a:p>
        </p:txBody>
      </p:sp>
    </p:spTree>
    <p:extLst>
      <p:ext uri="{BB962C8B-B14F-4D97-AF65-F5344CB8AC3E}">
        <p14:creationId xmlns:p14="http://schemas.microsoft.com/office/powerpoint/2010/main" val="2897844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Global CSS through external CSS documents</a:t>
            </a:r>
            <a:br>
              <a:rPr lang="en-US" b="1" dirty="0"/>
            </a:br>
            <a:endParaRPr lang="en-US" dirty="0"/>
          </a:p>
        </p:txBody>
      </p:sp>
      <p:sp>
        <p:nvSpPr>
          <p:cNvPr id="3" name="Content Placeholder 2"/>
          <p:cNvSpPr>
            <a:spLocks noGrp="1"/>
          </p:cNvSpPr>
          <p:nvPr>
            <p:ph idx="1"/>
          </p:nvPr>
        </p:nvSpPr>
        <p:spPr/>
        <p:txBody>
          <a:bodyPr/>
          <a:lstStyle/>
          <a:p>
            <a:r>
              <a:rPr lang="en-US" dirty="0"/>
              <a:t>So, by using the style block as described above, you can re-use your CSS code all over the document, but you still have to include it on all of the pages of your website, which requires the browser to download it on each request instead of just downloading an external CSS file once and then cache it. This is a major disadvantage of the style block approach and why you should normally go for the third approach instead: The external CSS file!</a:t>
            </a:r>
          </a:p>
        </p:txBody>
      </p:sp>
    </p:spTree>
    <p:extLst>
      <p:ext uri="{BB962C8B-B14F-4D97-AF65-F5344CB8AC3E}">
        <p14:creationId xmlns:p14="http://schemas.microsoft.com/office/powerpoint/2010/main" val="840617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Use of CSS for Styling</a:t>
            </a:r>
          </a:p>
          <a:p>
            <a:r>
              <a:rPr lang="en-US" dirty="0" smtClean="0"/>
              <a:t>CSS</a:t>
            </a:r>
          </a:p>
          <a:p>
            <a:pPr lvl="1"/>
            <a:r>
              <a:rPr lang="en-US" dirty="0" smtClean="0"/>
              <a:t>Rules, Selectors, Declarations, Properties, Values</a:t>
            </a:r>
          </a:p>
          <a:p>
            <a:r>
              <a:rPr lang="en-US" dirty="0" smtClean="0"/>
              <a:t>Linking CSS to HTML</a:t>
            </a:r>
          </a:p>
          <a:p>
            <a:r>
              <a:rPr lang="en-US" dirty="0" smtClean="0"/>
              <a:t>CSS Properties</a:t>
            </a:r>
          </a:p>
          <a:p>
            <a:r>
              <a:rPr lang="en-US" dirty="0" smtClean="0"/>
              <a:t>Styling Links</a:t>
            </a:r>
          </a:p>
          <a:p>
            <a:r>
              <a:rPr lang="en-US" dirty="0" smtClean="0"/>
              <a:t>Grouping Selectors</a:t>
            </a:r>
            <a:endParaRPr lang="en-US" dirty="0"/>
          </a:p>
        </p:txBody>
      </p:sp>
    </p:spTree>
    <p:extLst>
      <p:ext uri="{BB962C8B-B14F-4D97-AF65-F5344CB8AC3E}">
        <p14:creationId xmlns:p14="http://schemas.microsoft.com/office/powerpoint/2010/main" val="16634348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Global CSS through external CSS documents</a:t>
            </a:r>
            <a:br>
              <a:rPr lang="en-US" b="1" dirty="0"/>
            </a:br>
            <a:endParaRPr lang="en-US" dirty="0"/>
          </a:p>
        </p:txBody>
      </p:sp>
      <p:sp>
        <p:nvSpPr>
          <p:cNvPr id="3" name="Content Placeholder 2"/>
          <p:cNvSpPr>
            <a:spLocks noGrp="1"/>
          </p:cNvSpPr>
          <p:nvPr>
            <p:ph idx="1"/>
          </p:nvPr>
        </p:nvSpPr>
        <p:spPr/>
        <p:txBody>
          <a:bodyPr>
            <a:normAutofit/>
          </a:bodyPr>
          <a:lstStyle/>
          <a:p>
            <a:r>
              <a:rPr lang="en-US" dirty="0"/>
              <a:t>A CSS file is simply a plain text file saved with a .</a:t>
            </a:r>
            <a:r>
              <a:rPr lang="en-US" dirty="0" err="1"/>
              <a:t>css</a:t>
            </a:r>
            <a:r>
              <a:rPr lang="en-US" dirty="0"/>
              <a:t> extension and then referenced in the file(s) where you want to apply the rules. If we re-use </a:t>
            </a:r>
            <a:r>
              <a:rPr lang="en-US" dirty="0" smtClean="0"/>
              <a:t>our example, </a:t>
            </a:r>
            <a:r>
              <a:rPr lang="en-US" dirty="0"/>
              <a:t>we can then move the </a:t>
            </a:r>
            <a:r>
              <a:rPr lang="en-US" dirty="0" smtClean="0"/>
              <a:t>“p" </a:t>
            </a:r>
            <a:r>
              <a:rPr lang="en-US" dirty="0"/>
              <a:t>rule to a new file (without the HTML part) and save it under an appropriate name, e.g. </a:t>
            </a:r>
            <a:r>
              <a:rPr lang="en-US" b="1" dirty="0" smtClean="0"/>
              <a:t>style.css</a:t>
            </a:r>
            <a:r>
              <a:rPr lang="en-US" dirty="0" smtClean="0"/>
              <a:t>. We will also place it in a CSS sub folder.</a:t>
            </a:r>
          </a:p>
          <a:p>
            <a:endParaRPr lang="en-US" dirty="0"/>
          </a:p>
          <a:p>
            <a:r>
              <a:rPr lang="en-US" dirty="0"/>
              <a:t>We can then reference it in our HTML document, using the link element</a:t>
            </a:r>
            <a:r>
              <a:rPr lang="en-US" dirty="0" smtClean="0"/>
              <a:t>:</a:t>
            </a:r>
          </a:p>
          <a:p>
            <a:pPr marL="0" indent="0">
              <a:buNone/>
            </a:pPr>
            <a:r>
              <a:rPr lang="en-US" dirty="0" smtClean="0"/>
              <a:t>   </a:t>
            </a:r>
            <a:r>
              <a:rPr lang="en-US" sz="1800" dirty="0" smtClean="0">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link </a:t>
            </a:r>
            <a:r>
              <a:rPr lang="en-US" sz="1800" dirty="0" err="1">
                <a:latin typeface="Courier New" panose="02070309020205020404" pitchFamily="49" charset="0"/>
                <a:cs typeface="Courier New" panose="02070309020205020404" pitchFamily="49" charset="0"/>
              </a:rPr>
              <a:t>rel</a:t>
            </a:r>
            <a:r>
              <a:rPr lang="en-US" sz="1800" dirty="0">
                <a:latin typeface="Courier New" panose="02070309020205020404" pitchFamily="49" charset="0"/>
                <a:cs typeface="Courier New" panose="02070309020205020404" pitchFamily="49" charset="0"/>
              </a:rPr>
              <a:t> = "stylesheet" </a:t>
            </a:r>
            <a:r>
              <a:rPr lang="en-US" sz="1800" dirty="0" err="1">
                <a:latin typeface="Courier New" panose="02070309020205020404" pitchFamily="49" charset="0"/>
                <a:cs typeface="Courier New" panose="02070309020205020404" pitchFamily="49" charset="0"/>
              </a:rPr>
              <a:t>href</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css</a:t>
            </a:r>
            <a:r>
              <a:rPr lang="en-US" sz="1800" dirty="0">
                <a:latin typeface="Courier New" panose="02070309020205020404" pitchFamily="49" charset="0"/>
                <a:cs typeface="Courier New" panose="02070309020205020404" pitchFamily="49" charset="0"/>
              </a:rPr>
              <a:t>/style.css"&gt;</a:t>
            </a:r>
          </a:p>
        </p:txBody>
      </p:sp>
    </p:spTree>
    <p:extLst>
      <p:ext uri="{BB962C8B-B14F-4D97-AF65-F5344CB8AC3E}">
        <p14:creationId xmlns:p14="http://schemas.microsoft.com/office/powerpoint/2010/main" val="4233704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CSS properties</a:t>
            </a:r>
            <a:endParaRPr lang="en-IE" dirty="0"/>
          </a:p>
        </p:txBody>
      </p:sp>
    </p:spTree>
    <p:extLst>
      <p:ext uri="{BB962C8B-B14F-4D97-AF65-F5344CB8AC3E}">
        <p14:creationId xmlns:p14="http://schemas.microsoft.com/office/powerpoint/2010/main" val="36506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color</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"color" property changes the text </a:t>
            </a:r>
            <a:r>
              <a:rPr lang="en-US" dirty="0" err="1" smtClean="0"/>
              <a:t>colour</a:t>
            </a:r>
            <a:r>
              <a:rPr lang="en-US" dirty="0" smtClean="0"/>
              <a:t>.  </a:t>
            </a:r>
            <a:r>
              <a:rPr lang="en-US" dirty="0" err="1" smtClean="0"/>
              <a:t>Colours</a:t>
            </a:r>
            <a:r>
              <a:rPr lang="en-US" dirty="0" smtClean="0"/>
              <a:t> </a:t>
            </a:r>
            <a:r>
              <a:rPr lang="en-US" dirty="0"/>
              <a:t>can be set using RGB </a:t>
            </a:r>
            <a:r>
              <a:rPr lang="en-US" dirty="0" err="1"/>
              <a:t>colour</a:t>
            </a:r>
            <a:r>
              <a:rPr lang="en-US" dirty="0"/>
              <a:t> codes (hex or decimal) or by using the </a:t>
            </a:r>
            <a:r>
              <a:rPr lang="en-US" dirty="0" err="1"/>
              <a:t>colour</a:t>
            </a:r>
            <a:r>
              <a:rPr lang="en-US" dirty="0"/>
              <a:t> names</a:t>
            </a:r>
            <a:r>
              <a:rPr lang="en-US" dirty="0" smtClean="0"/>
              <a:t>.</a:t>
            </a:r>
          </a:p>
          <a:p>
            <a:pPr indent="0">
              <a:buNone/>
            </a:pPr>
            <a:r>
              <a:rPr lang="en-US" b="1" dirty="0"/>
              <a:t>red </a:t>
            </a:r>
            <a:r>
              <a:rPr lang="en-US" dirty="0"/>
              <a:t/>
            </a:r>
            <a:br>
              <a:rPr lang="en-US" dirty="0"/>
            </a:br>
            <a:r>
              <a:rPr lang="en-US" dirty="0"/>
              <a:t>Is the same as</a:t>
            </a:r>
            <a:br>
              <a:rPr lang="en-US" dirty="0"/>
            </a:br>
            <a:r>
              <a:rPr lang="en-US" b="1" dirty="0" err="1"/>
              <a:t>rgb</a:t>
            </a:r>
            <a:r>
              <a:rPr lang="en-US" b="1" dirty="0"/>
              <a:t>(255,0,0) </a:t>
            </a:r>
            <a:r>
              <a:rPr lang="en-US" dirty="0"/>
              <a:t/>
            </a:r>
            <a:br>
              <a:rPr lang="en-US" dirty="0"/>
            </a:br>
            <a:r>
              <a:rPr lang="en-US" dirty="0"/>
              <a:t>Which is the same as</a:t>
            </a:r>
            <a:br>
              <a:rPr lang="en-US" dirty="0"/>
            </a:br>
            <a:r>
              <a:rPr lang="en-US" b="1" dirty="0" err="1"/>
              <a:t>rgb</a:t>
            </a:r>
            <a:r>
              <a:rPr lang="en-US" b="1" dirty="0"/>
              <a:t>(100%,0%,0%) </a:t>
            </a:r>
            <a:r>
              <a:rPr lang="en-US" dirty="0"/>
              <a:t/>
            </a:r>
            <a:br>
              <a:rPr lang="en-US" dirty="0"/>
            </a:br>
            <a:r>
              <a:rPr lang="en-US" dirty="0"/>
              <a:t>Which is the same as</a:t>
            </a:r>
            <a:br>
              <a:rPr lang="en-US" dirty="0"/>
            </a:br>
            <a:r>
              <a:rPr lang="en-US" b="1" dirty="0"/>
              <a:t>#FF0000 </a:t>
            </a:r>
            <a:r>
              <a:rPr lang="en-US" dirty="0"/>
              <a:t/>
            </a:r>
            <a:br>
              <a:rPr lang="en-US" dirty="0"/>
            </a:br>
            <a:r>
              <a:rPr lang="en-US" dirty="0"/>
              <a:t>Which is the same as</a:t>
            </a:r>
            <a:br>
              <a:rPr lang="en-US" dirty="0"/>
            </a:br>
            <a:r>
              <a:rPr lang="en-US" b="1" dirty="0"/>
              <a:t>#F00</a:t>
            </a:r>
            <a:endParaRPr lang="en-US" dirty="0"/>
          </a:p>
        </p:txBody>
      </p:sp>
    </p:spTree>
    <p:extLst>
      <p:ext uri="{BB962C8B-B14F-4D97-AF65-F5344CB8AC3E}">
        <p14:creationId xmlns:p14="http://schemas.microsoft.com/office/powerpoint/2010/main" val="722800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color</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dirty="0" smtClean="0"/>
              <a:t>“color</a:t>
            </a:r>
            <a:r>
              <a:rPr lang="en-US" dirty="0"/>
              <a:t>" property changes the </a:t>
            </a:r>
            <a:r>
              <a:rPr lang="en-US" dirty="0" smtClean="0"/>
              <a:t>text color</a:t>
            </a:r>
            <a:r>
              <a:rPr lang="en-US" dirty="0"/>
              <a:t>.  </a:t>
            </a:r>
            <a:endParaRPr lang="en-US" dirty="0" smtClean="0"/>
          </a:p>
          <a:p>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body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color:blue</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endParaRPr lang="en-US" dirty="0" smtClean="0"/>
          </a:p>
          <a:p>
            <a:pPr marL="0" indent="0">
              <a:buNone/>
            </a:pPr>
            <a:endParaRPr lang="en-US" dirty="0"/>
          </a:p>
        </p:txBody>
      </p:sp>
    </p:spTree>
    <p:extLst>
      <p:ext uri="{BB962C8B-B14F-4D97-AF65-F5344CB8AC3E}">
        <p14:creationId xmlns:p14="http://schemas.microsoft.com/office/powerpoint/2010/main" val="2090718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Properties: background-color</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"background-color" property changes the background color. </a:t>
            </a:r>
            <a:r>
              <a:rPr lang="en-US" dirty="0" smtClean="0"/>
              <a:t> Besides the BODY element, all elements default to a transparent background.</a:t>
            </a:r>
          </a:p>
          <a:p>
            <a:pPr marL="0" indent="0">
              <a:buNone/>
            </a:pPr>
            <a:r>
              <a:rPr lang="en-US" dirty="0"/>
              <a:t> </a:t>
            </a:r>
            <a:r>
              <a:rPr lang="en-US" dirty="0" smtClean="0"/>
              <a:t>  </a:t>
            </a:r>
            <a:r>
              <a:rPr lang="en-US" dirty="0"/>
              <a:t> </a:t>
            </a:r>
            <a:r>
              <a:rPr lang="en-US" dirty="0">
                <a:latin typeface="Courier New" panose="02070309020205020404" pitchFamily="49" charset="0"/>
                <a:cs typeface="Courier New" panose="02070309020205020404" pitchFamily="49" charset="0"/>
              </a:rPr>
              <a:t>body {</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background-color:lightyellow</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endParaRPr lang="en-US" dirty="0" smtClean="0"/>
          </a:p>
          <a:p>
            <a:endParaRPr lang="en-US" altLang="en-US" dirty="0">
              <a:solidFill>
                <a:schemeClr val="tx1"/>
              </a:solidFill>
            </a:endParaRPr>
          </a:p>
          <a:p>
            <a:endParaRPr lang="en-US" altLang="en-US" dirty="0">
              <a:solidFill>
                <a:schemeClr val="tx1"/>
              </a:solidFill>
            </a:endParaRPr>
          </a:p>
          <a:p>
            <a:endParaRPr lang="en-US" dirty="0"/>
          </a:p>
        </p:txBody>
      </p:sp>
    </p:spTree>
    <p:extLst>
      <p:ext uri="{BB962C8B-B14F-4D97-AF65-F5344CB8AC3E}">
        <p14:creationId xmlns:p14="http://schemas.microsoft.com/office/powerpoint/2010/main" val="1953997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font-family</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sz="2900" dirty="0"/>
              <a:t>The "font-family" property specifies the font family (or "font face") of the text. You can specify either a specific font name or a generic family name (serif, sans-serif, monospace, </a:t>
            </a:r>
            <a:r>
              <a:rPr lang="en-US" sz="2900" dirty="0" smtClean="0"/>
              <a:t>cursive, fantasy).</a:t>
            </a:r>
          </a:p>
          <a:p>
            <a:endParaRPr lang="en-US" dirty="0"/>
          </a:p>
          <a:p>
            <a:pPr marL="0" indent="0">
              <a:buNone/>
            </a:pPr>
            <a:r>
              <a:rPr lang="en-US" sz="2300" dirty="0" smtClean="0"/>
              <a:t>    </a:t>
            </a:r>
            <a:r>
              <a:rPr lang="en-US" sz="2300" dirty="0" err="1">
                <a:latin typeface="Courier New" panose="02070309020205020404" pitchFamily="49" charset="0"/>
                <a:cs typeface="Courier New" panose="02070309020205020404" pitchFamily="49" charset="0"/>
              </a:rPr>
              <a:t>font-family:"Times</a:t>
            </a:r>
            <a:r>
              <a:rPr lang="en-US" sz="2300" dirty="0">
                <a:latin typeface="Courier New" panose="02070309020205020404" pitchFamily="49" charset="0"/>
                <a:cs typeface="Courier New" panose="02070309020205020404" pitchFamily="49" charset="0"/>
              </a:rPr>
              <a:t> New Roman", </a:t>
            </a:r>
            <a:r>
              <a:rPr lang="en-US" sz="2300" dirty="0" smtClean="0">
                <a:latin typeface="Courier New" panose="02070309020205020404" pitchFamily="49" charset="0"/>
                <a:cs typeface="Courier New" panose="02070309020205020404" pitchFamily="49" charset="0"/>
              </a:rPr>
              <a:t>serif;</a:t>
            </a: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font-family:Verdana</a:t>
            </a:r>
            <a:r>
              <a:rPr lang="en-US" sz="2300" dirty="0" smtClean="0">
                <a:latin typeface="Courier New" panose="02070309020205020404" pitchFamily="49" charset="0"/>
                <a:cs typeface="Courier New" panose="02070309020205020404" pitchFamily="49" charset="0"/>
              </a:rPr>
              <a:t>, sans-serif;</a:t>
            </a:r>
          </a:p>
          <a:p>
            <a:pPr marL="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font-family:Courier</a:t>
            </a:r>
            <a:r>
              <a:rPr lang="en-US" sz="2300" dirty="0" smtClean="0">
                <a:latin typeface="Courier New" panose="02070309020205020404" pitchFamily="49" charset="0"/>
                <a:cs typeface="Courier New" panose="02070309020205020404" pitchFamily="49" charset="0"/>
              </a:rPr>
              <a:t>, monospace;</a:t>
            </a:r>
            <a:endParaRPr lang="en-US" sz="2300" dirty="0" smtClean="0"/>
          </a:p>
          <a:p>
            <a:endParaRPr lang="en-US" dirty="0"/>
          </a:p>
          <a:p>
            <a:r>
              <a:rPr lang="en-US" sz="2900" dirty="0" smtClean="0"/>
              <a:t>A </a:t>
            </a:r>
            <a:r>
              <a:rPr lang="en-US" sz="2900" dirty="0"/>
              <a:t>comma separated list of font families can be specified if you want the browser to prefer one but use the others as backup options.</a:t>
            </a:r>
            <a:endParaRPr lang="en-US" sz="2900" dirty="0" smtClean="0"/>
          </a:p>
          <a:p>
            <a:pPr marL="0" indent="0">
              <a:buNone/>
            </a:pPr>
            <a:r>
              <a:rPr lang="en-US" dirty="0" smtClean="0"/>
              <a:t>  </a:t>
            </a:r>
            <a:endParaRPr lang="en-US" dirty="0"/>
          </a:p>
        </p:txBody>
      </p:sp>
    </p:spTree>
    <p:extLst>
      <p:ext uri="{BB962C8B-B14F-4D97-AF65-F5344CB8AC3E}">
        <p14:creationId xmlns:p14="http://schemas.microsoft.com/office/powerpoint/2010/main" val="381932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font-size</a:t>
            </a:r>
            <a:br>
              <a:rPr lang="en-US" b="1" dirty="0"/>
            </a:br>
            <a:endParaRPr lang="en-US" dirty="0"/>
          </a:p>
        </p:txBody>
      </p:sp>
      <p:sp>
        <p:nvSpPr>
          <p:cNvPr id="3" name="Content Placeholder 2"/>
          <p:cNvSpPr>
            <a:spLocks noGrp="1"/>
          </p:cNvSpPr>
          <p:nvPr>
            <p:ph idx="1"/>
          </p:nvPr>
        </p:nvSpPr>
        <p:spPr/>
        <p:txBody>
          <a:bodyPr/>
          <a:lstStyle/>
          <a:p>
            <a:r>
              <a:rPr lang="en-US" dirty="0"/>
              <a:t>The "font-size" property specifies the size of a font. It can be specified as a fixed size in various units, a percentage, or as a predefined </a:t>
            </a:r>
            <a:r>
              <a:rPr lang="en-US" dirty="0" smtClean="0"/>
              <a:t>keyword</a:t>
            </a:r>
          </a:p>
          <a:p>
            <a:endParaRPr lang="en-US" dirty="0"/>
          </a:p>
          <a:p>
            <a:pPr marL="0" indent="0">
              <a:buNone/>
            </a:pP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511217"/>
            <a:ext cx="5420481" cy="1143160"/>
          </a:xfrm>
          <a:prstGeom prst="rect">
            <a:avLst/>
          </a:prstGeom>
        </p:spPr>
      </p:pic>
    </p:spTree>
    <p:extLst>
      <p:ext uri="{BB962C8B-B14F-4D97-AF65-F5344CB8AC3E}">
        <p14:creationId xmlns:p14="http://schemas.microsoft.com/office/powerpoint/2010/main" val="2578875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font-size (</a:t>
            </a:r>
            <a:r>
              <a:rPr lang="en-US" b="1" dirty="0" err="1"/>
              <a:t>em</a:t>
            </a:r>
            <a:r>
              <a:rPr lang="en-US" b="1" dirty="0"/>
              <a:t>)</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dirty="0" err="1"/>
              <a:t>em</a:t>
            </a:r>
            <a:r>
              <a:rPr lang="en-US" dirty="0"/>
              <a:t>" unit lets you set the size of the text relative to the text around it. This makes the page resize nicely in proportion if the user changes their default font-size. The default size is "1em</a:t>
            </a:r>
            <a:r>
              <a:rPr lang="en-US" dirty="0" smtClean="0"/>
              <a:t>".</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10000"/>
            <a:ext cx="4448796" cy="1829055"/>
          </a:xfrm>
          <a:prstGeom prst="rect">
            <a:avLst/>
          </a:prstGeom>
        </p:spPr>
      </p:pic>
    </p:spTree>
    <p:extLst>
      <p:ext uri="{BB962C8B-B14F-4D97-AF65-F5344CB8AC3E}">
        <p14:creationId xmlns:p14="http://schemas.microsoft.com/office/powerpoint/2010/main" val="1633877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Property: font-size </a:t>
            </a:r>
            <a:r>
              <a:rPr lang="en-US" sz="4800" b="1" dirty="0" smtClean="0"/>
              <a:t>(%)</a:t>
            </a:r>
            <a:r>
              <a:rPr lang="en-US" sz="4800" b="1" dirty="0"/>
              <a:t/>
            </a:r>
            <a:br>
              <a:rPr lang="en-US" sz="4800" b="1" dirty="0"/>
            </a:br>
            <a:endParaRPr lang="en-US" dirty="0"/>
          </a:p>
        </p:txBody>
      </p:sp>
      <p:sp>
        <p:nvSpPr>
          <p:cNvPr id="3" name="Content Placeholder 2"/>
          <p:cNvSpPr>
            <a:spLocks noGrp="1"/>
          </p:cNvSpPr>
          <p:nvPr>
            <p:ph idx="1"/>
          </p:nvPr>
        </p:nvSpPr>
        <p:spPr/>
        <p:txBody>
          <a:bodyPr/>
          <a:lstStyle/>
          <a:p>
            <a:r>
              <a:rPr lang="en-US" dirty="0"/>
              <a:t>The size can also be specified as a percentage, which works similar to "ems", and can be used in conjunction with other units</a:t>
            </a:r>
            <a:r>
              <a:rPr lang="en-US" dirty="0" smtClean="0"/>
              <a:t>.</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177928"/>
            <a:ext cx="3086531" cy="2686425"/>
          </a:xfrm>
          <a:prstGeom prst="rect">
            <a:avLst/>
          </a:prstGeom>
        </p:spPr>
      </p:pic>
    </p:spTree>
    <p:extLst>
      <p:ext uri="{BB962C8B-B14F-4D97-AF65-F5344CB8AC3E}">
        <p14:creationId xmlns:p14="http://schemas.microsoft.com/office/powerpoint/2010/main" val="4067099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font-size (</a:t>
            </a:r>
            <a:r>
              <a:rPr lang="en-US" b="1" dirty="0" err="1"/>
              <a:t>px</a:t>
            </a:r>
            <a:r>
              <a:rPr lang="en-US" b="1" dirty="0"/>
              <a:t>)</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dirty="0" err="1"/>
              <a:t>px</a:t>
            </a:r>
            <a:r>
              <a:rPr lang="en-US" dirty="0"/>
              <a:t>" unit lets you size font in terms of pixels, which is the unit also used to size images and other elements. It is easier to understand than </a:t>
            </a:r>
            <a:r>
              <a:rPr lang="en-US" dirty="0" err="1"/>
              <a:t>em</a:t>
            </a:r>
            <a:r>
              <a:rPr lang="en-US" dirty="0"/>
              <a:t>, but doesn't work as well when printing or resizing</a:t>
            </a:r>
            <a:r>
              <a:rPr lang="en-US" dirty="0" smtClean="0"/>
              <a:t>.  </a:t>
            </a: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886200"/>
            <a:ext cx="2924583" cy="857370"/>
          </a:xfrm>
          <a:prstGeom prst="rect">
            <a:avLst/>
          </a:prstGeom>
        </p:spPr>
      </p:pic>
    </p:spTree>
    <p:extLst>
      <p:ext uri="{BB962C8B-B14F-4D97-AF65-F5344CB8AC3E}">
        <p14:creationId xmlns:p14="http://schemas.microsoft.com/office/powerpoint/2010/main" val="3939642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
          <p:cNvSpPr>
            <a:spLocks noGrp="1" noChangeArrowheads="1"/>
          </p:cNvSpPr>
          <p:nvPr>
            <p:ph type="title"/>
          </p:nvPr>
        </p:nvSpPr>
        <p:spPr/>
        <p:txBody>
          <a:bodyPr/>
          <a:lstStyle/>
          <a:p>
            <a:pPr eaLnBrk="1" hangingPunct="1"/>
            <a:r>
              <a:rPr lang="en-US" altLang="en-US" smtClean="0"/>
              <a:t>Content, Presentation, Behavior</a:t>
            </a:r>
          </a:p>
        </p:txBody>
      </p:sp>
      <p:sp>
        <p:nvSpPr>
          <p:cNvPr id="26628" name="Rectangle 2"/>
          <p:cNvSpPr>
            <a:spLocks noGrp="1" noChangeArrowheads="1"/>
          </p:cNvSpPr>
          <p:nvPr>
            <p:ph type="body" idx="1"/>
          </p:nvPr>
        </p:nvSpPr>
        <p:spPr>
          <a:xfrm>
            <a:off x="762000" y="2057400"/>
            <a:ext cx="4348758" cy="3395067"/>
          </a:xfrm>
        </p:spPr>
        <p:txBody>
          <a:bodyPr/>
          <a:lstStyle/>
          <a:p>
            <a:pPr eaLnBrk="1" hangingPunct="1"/>
            <a:r>
              <a:rPr lang="en-US" altLang="en-US" b="1" dirty="0" smtClean="0"/>
              <a:t>Content</a:t>
            </a:r>
            <a:r>
              <a:rPr lang="en-US" altLang="en-US" dirty="0" smtClean="0"/>
              <a:t> comprises the information the author wishes to convey to his or her audience, and is embedded within HTML markup that defines its structure and semantics. </a:t>
            </a:r>
          </a:p>
        </p:txBody>
      </p:sp>
      <p:pic>
        <p:nvPicPr>
          <p:cNvPr id="266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969" y="2321719"/>
            <a:ext cx="3009305" cy="221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706475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font-style</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"font-style" property specifies the font style of the </a:t>
            </a:r>
            <a:r>
              <a:rPr lang="en-US" dirty="0" smtClean="0"/>
              <a:t>text. The style can be  </a:t>
            </a:r>
            <a:r>
              <a:rPr lang="en-US" dirty="0"/>
              <a:t>"normal" by default or </a:t>
            </a:r>
            <a:r>
              <a:rPr lang="en-US" dirty="0" smtClean="0"/>
              <a:t>italic or oblique.</a:t>
            </a:r>
          </a:p>
          <a:p>
            <a:endParaRPr lang="en-US" dirty="0"/>
          </a:p>
          <a:p>
            <a:pPr marL="0" indent="0">
              <a:buNone/>
            </a:pPr>
            <a:endParaRPr lang="en-US" dirty="0" smtClean="0"/>
          </a:p>
          <a:p>
            <a:pPr marL="0" indent="0">
              <a:buNone/>
            </a:pPr>
            <a:endParaRPr lang="en-US" dirty="0" smtClean="0"/>
          </a:p>
          <a:p>
            <a:pPr marL="0" indent="0">
              <a:buNone/>
            </a:pPr>
            <a:endParaRPr lang="en-US" dirty="0" smtClean="0"/>
          </a:p>
          <a:p>
            <a:r>
              <a:rPr lang="en-US" dirty="0"/>
              <a:t>Italic forms are generally cursive in nature while oblique faces are typically sloped versions of the regular face</a:t>
            </a:r>
            <a:r>
              <a:rPr lang="en-US" dirty="0" smtClean="0"/>
              <a:t>. </a:t>
            </a:r>
            <a:r>
              <a:rPr lang="en-US" dirty="0"/>
              <a:t>However, if the font being used does not have italic or oblique faces available, in most cases there is little, if any, difference between italic and oblique</a:t>
            </a:r>
            <a:r>
              <a:rPr lang="en-US" dirty="0" smtClean="0"/>
              <a:t>.</a:t>
            </a:r>
          </a:p>
          <a:p>
            <a:r>
              <a:rPr lang="en-US" dirty="0" smtClean="0"/>
              <a:t>In the screenshots above, the fonts used are Times New Roman and Verdana.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124200"/>
            <a:ext cx="2438740" cy="114316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143258"/>
            <a:ext cx="2953162" cy="1086002"/>
          </a:xfrm>
          <a:prstGeom prst="rect">
            <a:avLst/>
          </a:prstGeom>
        </p:spPr>
      </p:pic>
    </p:spTree>
    <p:extLst>
      <p:ext uri="{BB962C8B-B14F-4D97-AF65-F5344CB8AC3E}">
        <p14:creationId xmlns:p14="http://schemas.microsoft.com/office/powerpoint/2010/main" val="600264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Property: font-weight</a:t>
            </a:r>
            <a:br>
              <a:rPr lang="en-US" b="1" dirty="0"/>
            </a:br>
            <a:endParaRPr lang="en-US" dirty="0"/>
          </a:p>
        </p:txBody>
      </p:sp>
      <p:sp>
        <p:nvSpPr>
          <p:cNvPr id="3" name="Content Placeholder 2"/>
          <p:cNvSpPr>
            <a:spLocks noGrp="1"/>
          </p:cNvSpPr>
          <p:nvPr>
            <p:ph idx="1"/>
          </p:nvPr>
        </p:nvSpPr>
        <p:spPr/>
        <p:txBody>
          <a:bodyPr>
            <a:normAutofit/>
          </a:bodyPr>
          <a:lstStyle/>
          <a:p>
            <a:r>
              <a:rPr lang="en-US" dirty="0"/>
              <a:t>The "font-weight" property specifies the thickness of the font. The default is "normal" and the typical override is "bold". You can also specify "</a:t>
            </a:r>
            <a:r>
              <a:rPr lang="en-US" dirty="0" smtClean="0"/>
              <a:t>bolder</a:t>
            </a:r>
            <a:r>
              <a:rPr lang="en-US" dirty="0"/>
              <a:t>", "</a:t>
            </a:r>
            <a:r>
              <a:rPr lang="en-US" dirty="0" smtClean="0"/>
              <a:t>lighter</a:t>
            </a:r>
            <a:r>
              <a:rPr lang="en-US" dirty="0"/>
              <a:t>", or a number from 100 to 900</a:t>
            </a:r>
            <a:r>
              <a:rPr lang="en-US" dirty="0" smtClean="0"/>
              <a:t>. </a:t>
            </a:r>
          </a:p>
          <a:p>
            <a:r>
              <a:rPr lang="en-US" dirty="0" smtClean="0"/>
              <a:t>The keyword value </a:t>
            </a:r>
            <a:r>
              <a:rPr lang="en-US" b="1" dirty="0" smtClean="0"/>
              <a:t>normal</a:t>
            </a:r>
            <a:r>
              <a:rPr lang="en-US" dirty="0" smtClean="0"/>
              <a:t> maps to numeric value 400 and the value bold maps to 700.</a:t>
            </a:r>
          </a:p>
          <a:p>
            <a:pPr marL="0" indent="0">
              <a:buNone/>
            </a:pPr>
            <a:endParaRPr lang="en-US" dirty="0"/>
          </a:p>
          <a:p>
            <a:pPr marL="0" indent="0">
              <a:buNone/>
            </a:pPr>
            <a:r>
              <a:rPr lang="en-US" dirty="0" smtClean="0"/>
              <a:t>    </a:t>
            </a:r>
            <a:r>
              <a:rPr lang="en-US" dirty="0" err="1" smtClean="0">
                <a:latin typeface="Courier New" panose="02070309020205020404" pitchFamily="49" charset="0"/>
                <a:cs typeface="Courier New" panose="02070309020205020404" pitchFamily="49" charset="0"/>
              </a:rPr>
              <a:t>blockquote</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font-weight:bold</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0" indent="0">
              <a:buNone/>
            </a:pPr>
            <a:endParaRPr lang="en-US" dirty="0"/>
          </a:p>
        </p:txBody>
      </p:sp>
    </p:spTree>
    <p:extLst>
      <p:ext uri="{BB962C8B-B14F-4D97-AF65-F5344CB8AC3E}">
        <p14:creationId xmlns:p14="http://schemas.microsoft.com/office/powerpoint/2010/main" val="392449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Property:text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Text </a:t>
            </a:r>
            <a:r>
              <a:rPr lang="en-US" b="1" dirty="0" smtClean="0"/>
              <a:t>decoration: </a:t>
            </a:r>
            <a:r>
              <a:rPr lang="en-US" dirty="0" smtClean="0"/>
              <a:t>The </a:t>
            </a:r>
            <a:r>
              <a:rPr lang="en-US" dirty="0"/>
              <a:t>text-decoration property decorates the </a:t>
            </a:r>
            <a:r>
              <a:rPr lang="en-US" dirty="0" smtClean="0"/>
              <a:t>text. Values include: underline, </a:t>
            </a:r>
            <a:r>
              <a:rPr lang="en-US" dirty="0" err="1" smtClean="0"/>
              <a:t>overline</a:t>
            </a:r>
            <a:r>
              <a:rPr lang="en-US" dirty="0" smtClean="0"/>
              <a:t>, line-through, and none.</a:t>
            </a:r>
          </a:p>
          <a:p>
            <a:pPr marL="0" indent="0">
              <a:buNone/>
            </a:pPr>
            <a:r>
              <a:rPr lang="en-US" dirty="0" smtClean="0"/>
              <a:t>    </a:t>
            </a:r>
            <a:r>
              <a:rPr lang="en-US" dirty="0" smtClean="0">
                <a:latin typeface="Courier New" panose="02070309020205020404" pitchFamily="49" charset="0"/>
                <a:cs typeface="Courier New" panose="02070309020205020404" pitchFamily="49" charset="0"/>
              </a:rPr>
              <a:t>p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text-decoration:underline</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endParaRPr lang="en-US" dirty="0"/>
          </a:p>
          <a:p>
            <a:r>
              <a:rPr lang="en-US" b="1" dirty="0" smtClean="0"/>
              <a:t>Text Transform: </a:t>
            </a:r>
            <a:r>
              <a:rPr lang="en-US" dirty="0" smtClean="0"/>
              <a:t>The </a:t>
            </a:r>
            <a:r>
              <a:rPr lang="en-US" dirty="0"/>
              <a:t>text-transform property controls the letters in an element</a:t>
            </a:r>
            <a:r>
              <a:rPr lang="en-US" dirty="0" smtClean="0"/>
              <a:t>. Values include:  uppercase, lowercase, capitalize, and none.</a:t>
            </a:r>
          </a:p>
          <a:p>
            <a:pPr marL="0" indent="0">
              <a:buNone/>
            </a:pPr>
            <a:r>
              <a:rPr lang="en-US" dirty="0" smtClean="0"/>
              <a:t>    </a:t>
            </a:r>
            <a:r>
              <a:rPr lang="en-US" dirty="0">
                <a:latin typeface="Courier New" panose="02070309020205020404" pitchFamily="49" charset="0"/>
                <a:cs typeface="Courier New" panose="02070309020205020404" pitchFamily="49" charset="0"/>
              </a:rPr>
              <a:t>p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text-transform:uppercase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smtClean="0"/>
          </a:p>
        </p:txBody>
      </p:sp>
    </p:spTree>
    <p:extLst>
      <p:ext uri="{BB962C8B-B14F-4D97-AF65-F5344CB8AC3E}">
        <p14:creationId xmlns:p14="http://schemas.microsoft.com/office/powerpoint/2010/main" val="1875303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Property:text</a:t>
            </a:r>
            <a:endParaRPr lang="en-US" dirty="0"/>
          </a:p>
        </p:txBody>
      </p:sp>
      <p:sp>
        <p:nvSpPr>
          <p:cNvPr id="3" name="Content Placeholder 2"/>
          <p:cNvSpPr>
            <a:spLocks noGrp="1"/>
          </p:cNvSpPr>
          <p:nvPr>
            <p:ph idx="1"/>
          </p:nvPr>
        </p:nvSpPr>
        <p:spPr/>
        <p:txBody>
          <a:bodyPr/>
          <a:lstStyle/>
          <a:p>
            <a:r>
              <a:rPr lang="en-US" b="1" dirty="0"/>
              <a:t>Text </a:t>
            </a:r>
            <a:r>
              <a:rPr lang="en-US" b="1" dirty="0" smtClean="0"/>
              <a:t>Align: </a:t>
            </a:r>
            <a:r>
              <a:rPr lang="en-US" dirty="0"/>
              <a:t>The text-align property aligns the text in an element</a:t>
            </a:r>
            <a:r>
              <a:rPr lang="en-US" dirty="0" smtClean="0"/>
              <a:t>. Values include: left, right, center, and justify.</a:t>
            </a:r>
          </a:p>
          <a:p>
            <a:pPr marL="0" indent="0">
              <a:buNone/>
            </a:pPr>
            <a:r>
              <a:rPr lang="en-US" dirty="0"/>
              <a:t> </a:t>
            </a:r>
            <a:r>
              <a:rPr lang="en-US" dirty="0" smtClean="0"/>
              <a:t>   </a:t>
            </a:r>
            <a:r>
              <a:rPr lang="en-US" dirty="0"/>
              <a:t> </a:t>
            </a:r>
            <a:r>
              <a:rPr lang="en-US" dirty="0">
                <a:latin typeface="Courier New" panose="02070309020205020404" pitchFamily="49" charset="0"/>
                <a:cs typeface="Courier New" panose="02070309020205020404" pitchFamily="49" charset="0"/>
              </a:rPr>
              <a:t>p {</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text-align:center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1236286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Styling links</a:t>
            </a:r>
            <a:endParaRPr lang="en-IE" dirty="0"/>
          </a:p>
        </p:txBody>
      </p:sp>
    </p:spTree>
    <p:extLst>
      <p:ext uri="{BB962C8B-B14F-4D97-AF65-F5344CB8AC3E}">
        <p14:creationId xmlns:p14="http://schemas.microsoft.com/office/powerpoint/2010/main" val="365062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links</a:t>
            </a:r>
            <a:endParaRPr lang="en-US" dirty="0"/>
          </a:p>
        </p:txBody>
      </p:sp>
      <p:sp>
        <p:nvSpPr>
          <p:cNvPr id="3" name="Content Placeholder 2"/>
          <p:cNvSpPr>
            <a:spLocks noGrp="1"/>
          </p:cNvSpPr>
          <p:nvPr>
            <p:ph idx="1"/>
          </p:nvPr>
        </p:nvSpPr>
        <p:spPr/>
        <p:txBody>
          <a:bodyPr/>
          <a:lstStyle/>
          <a:p>
            <a:r>
              <a:rPr lang="en-US" dirty="0"/>
              <a:t>As we have seen previously, there are different types of links (unvisited, visited, active) that you'll come across on a web page. There's one other state (</a:t>
            </a:r>
            <a:r>
              <a:rPr lang="en-US" b="1" dirty="0"/>
              <a:t>hover</a:t>
            </a:r>
            <a:r>
              <a:rPr lang="en-US" dirty="0"/>
              <a:t>), which occurs when you pass your cursor over the link. </a:t>
            </a:r>
            <a:br>
              <a:rPr lang="en-US" dirty="0"/>
            </a:br>
            <a:r>
              <a:rPr lang="en-US" dirty="0"/>
              <a:t>In CSS, you can change the styling of all of these link states using </a:t>
            </a:r>
            <a:r>
              <a:rPr lang="en-US" b="1" dirty="0"/>
              <a:t>pseudo-classes</a:t>
            </a:r>
            <a:r>
              <a:rPr lang="en-US" dirty="0"/>
              <a:t>. The different states are addressed within the CSS through the use of the </a:t>
            </a:r>
            <a:r>
              <a:rPr lang="en-US" i="1" dirty="0"/>
              <a:t>a</a:t>
            </a:r>
            <a:r>
              <a:rPr lang="en-US" dirty="0"/>
              <a:t> element selector, and by applying (with the aid of a colon) the pseudo-classes of </a:t>
            </a:r>
            <a:r>
              <a:rPr lang="en-US" i="1" dirty="0"/>
              <a:t>link, visited, hover</a:t>
            </a:r>
            <a:r>
              <a:rPr lang="en-US" dirty="0"/>
              <a:t>, and </a:t>
            </a:r>
            <a:r>
              <a:rPr lang="en-US" i="1" dirty="0"/>
              <a:t>active</a:t>
            </a:r>
            <a:r>
              <a:rPr lang="en-US" dirty="0"/>
              <a:t>.</a:t>
            </a:r>
            <a:br>
              <a:rPr lang="en-US" dirty="0"/>
            </a:br>
            <a:endParaRPr lang="en-US" dirty="0"/>
          </a:p>
        </p:txBody>
      </p:sp>
    </p:spTree>
    <p:extLst>
      <p:ext uri="{BB962C8B-B14F-4D97-AF65-F5344CB8AC3E}">
        <p14:creationId xmlns:p14="http://schemas.microsoft.com/office/powerpoint/2010/main" val="239287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links</a:t>
            </a:r>
          </a:p>
        </p:txBody>
      </p:sp>
      <p:sp>
        <p:nvSpPr>
          <p:cNvPr id="3" name="Content Placeholder 2"/>
          <p:cNvSpPr>
            <a:spLocks noGrp="1"/>
          </p:cNvSpPr>
          <p:nvPr>
            <p:ph idx="1"/>
          </p:nvPr>
        </p:nvSpPr>
        <p:spPr>
          <a:xfrm>
            <a:off x="938758" y="2286002"/>
            <a:ext cx="7633742" cy="3809998"/>
          </a:xfrm>
        </p:spPr>
        <p:txBody>
          <a:bodyPr>
            <a:normAutofit fontScale="70000" lnSpcReduction="20000"/>
          </a:bodyPr>
          <a:lstStyle/>
          <a:p>
            <a:pPr marL="114300" indent="0">
              <a:buNone/>
            </a:pPr>
            <a:r>
              <a:rPr lang="en-US" sz="2300" dirty="0" smtClean="0">
                <a:latin typeface="Courier New" panose="02070309020205020404" pitchFamily="49" charset="0"/>
                <a:cs typeface="Courier New" panose="02070309020205020404" pitchFamily="49" charset="0"/>
              </a:rPr>
              <a:t>a:link {</a:t>
            </a:r>
          </a:p>
          <a:p>
            <a:pPr marL="11430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color:black</a:t>
            </a: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a:visited</a:t>
            </a: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color:slategray</a:t>
            </a: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a:hover {</a:t>
            </a:r>
          </a:p>
          <a:p>
            <a:pPr marL="11430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text-decoration:none</a:t>
            </a: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smtClean="0">
                <a:latin typeface="Courier New" panose="02070309020205020404" pitchFamily="49" charset="0"/>
                <a:cs typeface="Courier New" panose="02070309020205020404" pitchFamily="49" charset="0"/>
              </a:rPr>
              <a:t>a:active {</a:t>
            </a:r>
          </a:p>
          <a:p>
            <a:pPr marL="114300" indent="0">
              <a:buNone/>
            </a:pPr>
            <a:r>
              <a:rPr lang="en-US" sz="2300" dirty="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  </a:t>
            </a:r>
            <a:r>
              <a:rPr lang="en-US" sz="2300" dirty="0" err="1" smtClean="0">
                <a:latin typeface="Courier New" panose="02070309020205020404" pitchFamily="49" charset="0"/>
                <a:cs typeface="Courier New" panose="02070309020205020404" pitchFamily="49" charset="0"/>
              </a:rPr>
              <a:t>color:red</a:t>
            </a:r>
            <a:r>
              <a:rPr lang="en-US" sz="2300" dirty="0" smtClean="0">
                <a:latin typeface="Courier New" panose="02070309020205020404" pitchFamily="49" charset="0"/>
                <a:cs typeface="Courier New" panose="02070309020205020404" pitchFamily="49" charset="0"/>
              </a:rPr>
              <a:t>;</a:t>
            </a:r>
          </a:p>
          <a:p>
            <a:pPr marL="114300" indent="0">
              <a:buNone/>
            </a:pPr>
            <a:r>
              <a:rPr lang="en-US" sz="2300" dirty="0">
                <a:latin typeface="Courier New" panose="02070309020205020404" pitchFamily="49" charset="0"/>
                <a:cs typeface="Courier New" panose="02070309020205020404" pitchFamily="49" charset="0"/>
              </a:rPr>
              <a:t>}</a:t>
            </a:r>
            <a:endParaRPr lang="en-US" sz="2300" dirty="0" smtClean="0">
              <a:latin typeface="Courier New" panose="02070309020205020404" pitchFamily="49" charset="0"/>
              <a:cs typeface="Courier New" panose="02070309020205020404" pitchFamily="49" charset="0"/>
            </a:endParaRP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2600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Grouping selectors</a:t>
            </a:r>
            <a:endParaRPr lang="en-IE" dirty="0"/>
          </a:p>
        </p:txBody>
      </p:sp>
    </p:spTree>
    <p:extLst>
      <p:ext uri="{BB962C8B-B14F-4D97-AF65-F5344CB8AC3E}">
        <p14:creationId xmlns:p14="http://schemas.microsoft.com/office/powerpoint/2010/main" val="667725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t>Grouping selectors</a:t>
            </a:r>
            <a:br>
              <a:rPr lang="en-US" sz="4800" b="1" dirty="0"/>
            </a:br>
            <a:r>
              <a:rPr lang="en-US" sz="4800" dirty="0"/>
              <a:t/>
            </a:r>
            <a:br>
              <a:rPr lang="en-US" sz="4800" dirty="0"/>
            </a:br>
            <a:endParaRPr lang="en-US" sz="4800" dirty="0"/>
          </a:p>
        </p:txBody>
      </p:sp>
      <p:sp>
        <p:nvSpPr>
          <p:cNvPr id="3" name="Content Placeholder 2"/>
          <p:cNvSpPr>
            <a:spLocks noGrp="1"/>
          </p:cNvSpPr>
          <p:nvPr>
            <p:ph idx="1"/>
          </p:nvPr>
        </p:nvSpPr>
        <p:spPr/>
        <p:txBody>
          <a:bodyPr>
            <a:normAutofit/>
          </a:bodyPr>
          <a:lstStyle/>
          <a:p>
            <a:r>
              <a:rPr lang="en-US" dirty="0"/>
              <a:t>You can group selectors to apply the same style to all of the selectors by separating them with </a:t>
            </a:r>
            <a:r>
              <a:rPr lang="en-US" dirty="0" smtClean="0"/>
              <a:t>commas.</a:t>
            </a:r>
          </a:p>
          <a:p>
            <a:endParaRPr lang="en-US" dirty="0"/>
          </a:p>
          <a:p>
            <a:pPr marL="0" indent="0">
              <a:buNone/>
            </a:pPr>
            <a:endParaRPr lang="en-US" dirty="0" smtClean="0"/>
          </a:p>
          <a:p>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352800"/>
            <a:ext cx="7384237" cy="2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955066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Grouping selectors</a:t>
            </a:r>
            <a:endParaRPr lang="en-US" dirty="0"/>
          </a:p>
        </p:txBody>
      </p:sp>
      <p:sp>
        <p:nvSpPr>
          <p:cNvPr id="3" name="Content Placeholder 2"/>
          <p:cNvSpPr>
            <a:spLocks noGrp="1"/>
          </p:cNvSpPr>
          <p:nvPr>
            <p:ph idx="1"/>
          </p:nvPr>
        </p:nvSpPr>
        <p:spPr/>
        <p:txBody>
          <a:bodyPr/>
          <a:lstStyle/>
          <a:p>
            <a:r>
              <a:rPr lang="en-US" dirty="0"/>
              <a:t>In the previous example, if we wish the link and visited states to assume the same styling then we can use the following:</a:t>
            </a:r>
          </a:p>
          <a:p>
            <a:pPr indent="0">
              <a:buNone/>
            </a:pPr>
            <a:r>
              <a:rPr lang="en-US" dirty="0">
                <a:latin typeface="Courier New" panose="02070309020205020404" pitchFamily="49" charset="0"/>
                <a:cs typeface="Courier New" panose="02070309020205020404" pitchFamily="49" charset="0"/>
              </a:rPr>
              <a:t>a:link, a:visited {</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color:slategray</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1714399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
          <p:cNvSpPr>
            <a:spLocks noGrp="1" noChangeArrowheads="1"/>
          </p:cNvSpPr>
          <p:nvPr>
            <p:ph type="title"/>
          </p:nvPr>
        </p:nvSpPr>
        <p:spPr/>
        <p:txBody>
          <a:bodyPr/>
          <a:lstStyle/>
          <a:p>
            <a:pPr eaLnBrk="1" hangingPunct="1"/>
            <a:r>
              <a:rPr lang="en-US" altLang="en-US" smtClean="0"/>
              <a:t>Content, Presentation, Behavior</a:t>
            </a:r>
          </a:p>
        </p:txBody>
      </p:sp>
      <p:sp>
        <p:nvSpPr>
          <p:cNvPr id="27652" name="Rectangle 2"/>
          <p:cNvSpPr>
            <a:spLocks noGrp="1" noChangeArrowheads="1"/>
          </p:cNvSpPr>
          <p:nvPr>
            <p:ph type="body" idx="1"/>
          </p:nvPr>
        </p:nvSpPr>
        <p:spPr>
          <a:xfrm>
            <a:off x="762000" y="2057400"/>
            <a:ext cx="4348758" cy="3962400"/>
          </a:xfrm>
        </p:spPr>
        <p:txBody>
          <a:bodyPr/>
          <a:lstStyle/>
          <a:p>
            <a:pPr eaLnBrk="1" hangingPunct="1"/>
            <a:r>
              <a:rPr lang="en-US" altLang="en-US" b="1" dirty="0" smtClean="0"/>
              <a:t>Presentation </a:t>
            </a:r>
            <a:r>
              <a:rPr lang="en-US" altLang="en-US" dirty="0" smtClean="0"/>
              <a:t>defines how the content will appear to a human being who accesses the document in one way or another, this includes </a:t>
            </a:r>
            <a:r>
              <a:rPr lang="en-US" altLang="en-US" dirty="0" err="1" smtClean="0"/>
              <a:t>colour</a:t>
            </a:r>
            <a:r>
              <a:rPr lang="en-US" altLang="en-US" dirty="0" smtClean="0"/>
              <a:t>, layout, etc..</a:t>
            </a:r>
          </a:p>
        </p:txBody>
      </p:sp>
      <p:pic>
        <p:nvPicPr>
          <p:cNvPr id="2765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969" y="2321719"/>
            <a:ext cx="3009305" cy="221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719599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
          <p:cNvSpPr>
            <a:spLocks noGrp="1" noChangeArrowheads="1"/>
          </p:cNvSpPr>
          <p:nvPr>
            <p:ph type="title"/>
          </p:nvPr>
        </p:nvSpPr>
        <p:spPr/>
        <p:txBody>
          <a:bodyPr/>
          <a:lstStyle/>
          <a:p>
            <a:pPr eaLnBrk="1" hangingPunct="1"/>
            <a:r>
              <a:rPr lang="en-US" altLang="en-US" dirty="0" smtClean="0"/>
              <a:t>Content, Presentation, Behavior</a:t>
            </a:r>
          </a:p>
        </p:txBody>
      </p:sp>
      <p:sp>
        <p:nvSpPr>
          <p:cNvPr id="28676" name="Rectangle 2"/>
          <p:cNvSpPr>
            <a:spLocks noGrp="1" noChangeArrowheads="1"/>
          </p:cNvSpPr>
          <p:nvPr>
            <p:ph type="body" idx="1"/>
          </p:nvPr>
        </p:nvSpPr>
        <p:spPr>
          <a:xfrm>
            <a:off x="762000" y="1752600"/>
            <a:ext cx="4348758" cy="4616648"/>
          </a:xfrm>
        </p:spPr>
        <p:txBody>
          <a:bodyPr/>
          <a:lstStyle/>
          <a:p>
            <a:pPr eaLnBrk="1" hangingPunct="1"/>
            <a:r>
              <a:rPr lang="en-US" altLang="en-US" b="1" dirty="0" smtClean="0"/>
              <a:t>Behavior</a:t>
            </a:r>
            <a:r>
              <a:rPr lang="en-US" altLang="en-US" dirty="0" smtClean="0"/>
              <a:t> layer involves real-time user interaction with the document. </a:t>
            </a:r>
          </a:p>
          <a:p>
            <a:pPr eaLnBrk="1" hangingPunct="1"/>
            <a:r>
              <a:rPr lang="en-US" altLang="en-US" dirty="0" smtClean="0"/>
              <a:t>This task is normally handled by JavaScript. </a:t>
            </a:r>
          </a:p>
          <a:p>
            <a:pPr eaLnBrk="1" hangingPunct="1"/>
            <a:r>
              <a:rPr lang="en-US" altLang="en-US" dirty="0" smtClean="0"/>
              <a:t>The interaction can be anything from a trivial validation that ensures a required field is filled in before an order form can be submitted, to sophisticated web applications that work much like ordinary desktop programs.</a:t>
            </a:r>
          </a:p>
        </p:txBody>
      </p:sp>
      <p:pic>
        <p:nvPicPr>
          <p:cNvPr id="2867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969" y="2321719"/>
            <a:ext cx="3009305" cy="221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474476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
          <p:cNvSpPr>
            <a:spLocks noGrp="1" noChangeArrowheads="1"/>
          </p:cNvSpPr>
          <p:nvPr>
            <p:ph type="title"/>
          </p:nvPr>
        </p:nvSpPr>
        <p:spPr/>
        <p:txBody>
          <a:bodyPr/>
          <a:lstStyle/>
          <a:p>
            <a:pPr eaLnBrk="1" hangingPunct="1"/>
            <a:r>
              <a:rPr lang="en-US" altLang="en-US" smtClean="0"/>
              <a:t>What is CSS?</a:t>
            </a:r>
          </a:p>
        </p:txBody>
      </p:sp>
      <p:sp>
        <p:nvSpPr>
          <p:cNvPr id="30724" name="Rectangle 2"/>
          <p:cNvSpPr>
            <a:spLocks noGrp="1" noChangeArrowheads="1"/>
          </p:cNvSpPr>
          <p:nvPr>
            <p:ph type="body" idx="1"/>
          </p:nvPr>
        </p:nvSpPr>
        <p:spPr/>
        <p:txBody>
          <a:bodyPr>
            <a:normAutofit fontScale="92500" lnSpcReduction="20000"/>
          </a:bodyPr>
          <a:lstStyle/>
          <a:p>
            <a:pPr eaLnBrk="1" hangingPunct="1"/>
            <a:r>
              <a:rPr lang="en-US" altLang="en-US" dirty="0" smtClean="0"/>
              <a:t>Cascading Style Sheets is the recommended way to control the presentation layer in a web document. </a:t>
            </a:r>
          </a:p>
          <a:p>
            <a:r>
              <a:rPr lang="en-US" dirty="0"/>
              <a:t>CSS is a "style sheet language" that lets you style the elements on your page.</a:t>
            </a:r>
          </a:p>
          <a:p>
            <a:r>
              <a:rPr lang="en-US" dirty="0"/>
              <a:t>CSS is embedded inside/linked to HTML, but it is not HTML itself</a:t>
            </a:r>
            <a:r>
              <a:rPr lang="en-US" dirty="0" smtClean="0"/>
              <a:t>.</a:t>
            </a:r>
            <a:endParaRPr lang="en-US" altLang="en-US" dirty="0" smtClean="0"/>
          </a:p>
          <a:p>
            <a:pPr eaLnBrk="1" hangingPunct="1"/>
            <a:r>
              <a:rPr lang="en-US" altLang="en-US" dirty="0" smtClean="0"/>
              <a:t>The main advantage of CSS over presentational HTML markup is that the styling can be kept entirely separate from the content. </a:t>
            </a:r>
          </a:p>
          <a:p>
            <a:pPr eaLnBrk="1" hangingPunct="1"/>
            <a:r>
              <a:rPr lang="en-US" altLang="en-US" dirty="0" smtClean="0"/>
              <a:t>e.g. it’s possible to store all the presentational styles for a 10,000-page web site in a single CSS file. </a:t>
            </a:r>
          </a:p>
          <a:p>
            <a:pPr eaLnBrk="1" hangingPunct="1"/>
            <a:r>
              <a:rPr lang="en-US" altLang="en-US" dirty="0" smtClean="0"/>
              <a:t>CSS also provides far better control over presentation than do presentational element types in HTML.</a:t>
            </a:r>
          </a:p>
        </p:txBody>
      </p:sp>
    </p:spTree>
    <p:extLst>
      <p:ext uri="{BB962C8B-B14F-4D97-AF65-F5344CB8AC3E}">
        <p14:creationId xmlns:p14="http://schemas.microsoft.com/office/powerpoint/2010/main" val="1350051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
          <p:cNvSpPr>
            <a:spLocks noGrp="1" noChangeArrowheads="1"/>
          </p:cNvSpPr>
          <p:nvPr>
            <p:ph type="title"/>
          </p:nvPr>
        </p:nvSpPr>
        <p:spPr/>
        <p:txBody>
          <a:bodyPr/>
          <a:lstStyle/>
          <a:p>
            <a:pPr eaLnBrk="1" hangingPunct="1"/>
            <a:r>
              <a:rPr lang="en-US" altLang="en-US" smtClean="0"/>
              <a:t>Advantages of CSS</a:t>
            </a:r>
          </a:p>
        </p:txBody>
      </p:sp>
      <p:sp>
        <p:nvSpPr>
          <p:cNvPr id="31748" name="Rectangle 2"/>
          <p:cNvSpPr>
            <a:spLocks noGrp="1" noChangeArrowheads="1"/>
          </p:cNvSpPr>
          <p:nvPr>
            <p:ph idx="1"/>
          </p:nvPr>
        </p:nvSpPr>
        <p:spPr/>
        <p:txBody>
          <a:bodyPr>
            <a:normAutofit fontScale="77500" lnSpcReduction="20000"/>
          </a:bodyPr>
          <a:lstStyle/>
          <a:p>
            <a:pPr eaLnBrk="1" hangingPunct="1"/>
            <a:r>
              <a:rPr lang="en-US" altLang="en-US" dirty="0" smtClean="0"/>
              <a:t>All styling is kept in a limited number of style sheets. </a:t>
            </a:r>
          </a:p>
          <a:p>
            <a:pPr>
              <a:spcBef>
                <a:spcPts val="2461"/>
              </a:spcBef>
            </a:pPr>
            <a:r>
              <a:rPr lang="en-US" altLang="en-US" dirty="0" smtClean="0"/>
              <a:t>Saving on bandwidth: The style sheet is cached (kept on client machine) after the first request and can be reused for every page on the site, it doesn’t have to be downloaded with each web page. Could reduce bandwidth usage—by more than 50% in many documented cases.</a:t>
            </a:r>
          </a:p>
          <a:p>
            <a:pPr>
              <a:spcBef>
                <a:spcPts val="2461"/>
              </a:spcBef>
            </a:pPr>
            <a:r>
              <a:rPr lang="en-US" altLang="en-US" dirty="0" smtClean="0"/>
              <a:t>The separation of content from presentation makes it easier for site owners to reuse the content for other purposes, such as RSS feeds or text-to-speech conversion.</a:t>
            </a:r>
          </a:p>
          <a:p>
            <a:pPr>
              <a:spcBef>
                <a:spcPts val="2461"/>
              </a:spcBef>
            </a:pPr>
            <a:r>
              <a:rPr lang="en-US" altLang="en-US" dirty="0" smtClean="0"/>
              <a:t>Separate styling rules can be used for different output media. We no longer need to create a special version of each page for printing—we can simply create a single style sheet that controls how every page on the site will be printed.</a:t>
            </a:r>
          </a:p>
        </p:txBody>
      </p:sp>
    </p:spTree>
    <p:extLst>
      <p:ext uri="{BB962C8B-B14F-4D97-AF65-F5344CB8AC3E}">
        <p14:creationId xmlns:p14="http://schemas.microsoft.com/office/powerpoint/2010/main" val="77821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What can it do</a:t>
            </a:r>
            <a:r>
              <a:rPr lang="en-US" b="1" dirty="0" smtClean="0"/>
              <a:t>?</a:t>
            </a:r>
            <a:r>
              <a:rPr lang="en-US" b="1" u="sng" dirty="0"/>
              <a:t/>
            </a:r>
            <a:br>
              <a:rPr lang="en-US" b="1" u="sng"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591" y="2286000"/>
            <a:ext cx="6989531" cy="3594100"/>
          </a:xfrm>
        </p:spPr>
      </p:pic>
    </p:spTree>
    <p:extLst>
      <p:ext uri="{BB962C8B-B14F-4D97-AF65-F5344CB8AC3E}">
        <p14:creationId xmlns:p14="http://schemas.microsoft.com/office/powerpoint/2010/main" val="1946886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CSS</a:t>
            </a:r>
            <a:endParaRPr lang="en-IE" dirty="0"/>
          </a:p>
        </p:txBody>
      </p:sp>
    </p:spTree>
    <p:extLst>
      <p:ext uri="{BB962C8B-B14F-4D97-AF65-F5344CB8AC3E}">
        <p14:creationId xmlns:p14="http://schemas.microsoft.com/office/powerpoint/2010/main" val="1094678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1_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3.xml><?xml version="1.0" encoding="utf-8"?>
<a:theme xmlns:a="http://schemas.openxmlformats.org/drawingml/2006/main" name="2_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4.xml><?xml version="1.0" encoding="utf-8"?>
<a:theme xmlns:a="http://schemas.openxmlformats.org/drawingml/2006/main" name="3_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923</TotalTime>
  <Words>1607</Words>
  <Application>Microsoft Office PowerPoint</Application>
  <PresentationFormat>On-screen Show (4:3)</PresentationFormat>
  <Paragraphs>157</Paragraphs>
  <Slides>39</Slides>
  <Notes>0</Notes>
  <HiddenSlides>0</HiddenSlides>
  <MMClips>0</MMClips>
  <ScaleCrop>false</ScaleCrop>
  <HeadingPairs>
    <vt:vector size="4" baseType="variant">
      <vt:variant>
        <vt:lpstr>Theme</vt:lpstr>
      </vt:variant>
      <vt:variant>
        <vt:i4>4</vt:i4>
      </vt:variant>
      <vt:variant>
        <vt:lpstr>Slide Titles</vt:lpstr>
      </vt:variant>
      <vt:variant>
        <vt:i4>39</vt:i4>
      </vt:variant>
    </vt:vector>
  </HeadingPairs>
  <TitlesOfParts>
    <vt:vector size="43" baseType="lpstr">
      <vt:lpstr>Badge</vt:lpstr>
      <vt:lpstr>1_Badge</vt:lpstr>
      <vt:lpstr>2_Badge</vt:lpstr>
      <vt:lpstr>3_Badge</vt:lpstr>
      <vt:lpstr>CSS Part one</vt:lpstr>
      <vt:lpstr>overview</vt:lpstr>
      <vt:lpstr>Content, Presentation, Behavior</vt:lpstr>
      <vt:lpstr>Content, Presentation, Behavior</vt:lpstr>
      <vt:lpstr>Content, Presentation, Behavior</vt:lpstr>
      <vt:lpstr>What is CSS?</vt:lpstr>
      <vt:lpstr>Advantages of CSS</vt:lpstr>
      <vt:lpstr>CSS: What can it do? </vt:lpstr>
      <vt:lpstr>PowerPoint Presentation</vt:lpstr>
      <vt:lpstr>CSS rule   </vt:lpstr>
      <vt:lpstr>Selector and Declarations  </vt:lpstr>
      <vt:lpstr>Properties AND Values</vt:lpstr>
      <vt:lpstr>A CSS Rule</vt:lpstr>
      <vt:lpstr>More than 1 Property</vt:lpstr>
      <vt:lpstr>PowerPoint Presentation</vt:lpstr>
      <vt:lpstr>Linking CSS to HTML </vt:lpstr>
      <vt:lpstr>Inline CSS through the Style attribute </vt:lpstr>
      <vt:lpstr>Document wide CSS through style blocks </vt:lpstr>
      <vt:lpstr>Global CSS through external CSS documents </vt:lpstr>
      <vt:lpstr>Global CSS through external CSS documents </vt:lpstr>
      <vt:lpstr>PowerPoint Presentation</vt:lpstr>
      <vt:lpstr>Properties: color </vt:lpstr>
      <vt:lpstr>Properties: color </vt:lpstr>
      <vt:lpstr>Properties: background-color </vt:lpstr>
      <vt:lpstr>Property: font-family </vt:lpstr>
      <vt:lpstr>Property: font-size </vt:lpstr>
      <vt:lpstr>Property: font-size (em) </vt:lpstr>
      <vt:lpstr>Property: font-size (%) </vt:lpstr>
      <vt:lpstr>Property: font-size (px) </vt:lpstr>
      <vt:lpstr>Property: font-style </vt:lpstr>
      <vt:lpstr>Property: font-weight </vt:lpstr>
      <vt:lpstr>Property:text</vt:lpstr>
      <vt:lpstr>Property:text</vt:lpstr>
      <vt:lpstr>PowerPoint Presentation</vt:lpstr>
      <vt:lpstr>Styling links</vt:lpstr>
      <vt:lpstr>Styling links</vt:lpstr>
      <vt:lpstr>PowerPoint Presentation</vt:lpstr>
      <vt:lpstr>Grouping selectors  </vt:lpstr>
      <vt:lpstr>Grouping selectors</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 Part One</dc:title>
  <dc:creator>mary</dc:creator>
  <cp:lastModifiedBy>Rosanne Birney</cp:lastModifiedBy>
  <cp:revision>122</cp:revision>
  <dcterms:created xsi:type="dcterms:W3CDTF">2015-11-09T10:51:36Z</dcterms:created>
  <dcterms:modified xsi:type="dcterms:W3CDTF">2017-09-26T04:14:58Z</dcterms:modified>
</cp:coreProperties>
</file>