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1"/>
  </p:sldMasterIdLst>
  <p:notesMasterIdLst>
    <p:notesMasterId r:id="rId30"/>
  </p:notesMasterIdLst>
  <p:sldIdLst>
    <p:sldId id="256" r:id="rId2"/>
    <p:sldId id="328" r:id="rId3"/>
    <p:sldId id="278" r:id="rId4"/>
    <p:sldId id="329" r:id="rId5"/>
    <p:sldId id="330" r:id="rId6"/>
    <p:sldId id="331" r:id="rId7"/>
    <p:sldId id="332" r:id="rId8"/>
    <p:sldId id="333" r:id="rId9"/>
    <p:sldId id="334" r:id="rId10"/>
    <p:sldId id="280" r:id="rId11"/>
    <p:sldId id="281" r:id="rId12"/>
    <p:sldId id="282" r:id="rId13"/>
    <p:sldId id="279" r:id="rId14"/>
    <p:sldId id="335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8" r:id="rId26"/>
    <p:sldId id="350" r:id="rId27"/>
    <p:sldId id="288" r:id="rId28"/>
    <p:sldId id="351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70C0"/>
    <a:srgbClr val="492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8" autoAdjust="0"/>
  </p:normalViewPr>
  <p:slideViewPr>
    <p:cSldViewPr>
      <p:cViewPr>
        <p:scale>
          <a:sx n="60" d="100"/>
          <a:sy n="60" d="100"/>
        </p:scale>
        <p:origin x="-165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12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A87B65-D0DF-4EDC-A84C-7C379A154A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297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E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0672271-D52F-4294-A85C-A5CBEA56B9C3}" type="slidenum">
              <a:rPr lang="en-GB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326A7F6-5143-4402-B764-AAC964FCC7D9}" type="slidenum">
              <a:rPr lang="en-GB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GB" altLang="en-US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768BAABF-8429-48E6-B1FC-087CE5E63862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3</a:t>
            </a:fld>
            <a:endParaRPr lang="en-US" altLang="en-US">
              <a:latin typeface="Times" charset="0"/>
            </a:endParaRPr>
          </a:p>
        </p:txBody>
      </p:sp>
      <p:sp>
        <p:nvSpPr>
          <p:cNvPr id="4813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D444D4B-2FBB-49AD-8424-E926CBDF7267}" type="slidenum">
              <a:rPr lang="en-GB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GB" altLang="en-US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ADA3947E-CB17-410A-907C-9F0B3DF2605D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en-US">
              <a:latin typeface="Times" charset="0"/>
            </a:endParaRPr>
          </a:p>
        </p:txBody>
      </p:sp>
      <p:sp>
        <p:nvSpPr>
          <p:cNvPr id="4915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0F76C0B-1E32-4EDE-9937-B31FE8F52C08}" type="slidenum">
              <a:rPr lang="en-GB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GB" altLang="en-US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952EF286-1254-4DB2-9A64-3EF2432429AF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11</a:t>
            </a:fld>
            <a:endParaRPr lang="en-US" altLang="en-US">
              <a:latin typeface="Times" charset="0"/>
            </a:endParaRPr>
          </a:p>
        </p:txBody>
      </p:sp>
      <p:sp>
        <p:nvSpPr>
          <p:cNvPr id="5018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FC1C822-08EC-4D41-8513-4AC2AEAE32B8}" type="slidenum">
              <a:rPr lang="en-GB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F3C4918B-3F95-4658-9EB0-7A2609B11EC0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>
              <a:latin typeface="Times" charset="0"/>
            </a:endParaRPr>
          </a:p>
        </p:txBody>
      </p:sp>
      <p:sp>
        <p:nvSpPr>
          <p:cNvPr id="5120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ECA375C-ECDE-4BD0-8E3E-66975983948A}" type="slidenum">
              <a:rPr lang="en-GB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GB" altLang="en-US" smtClean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F1BFCFE1-1CAC-4329-93E5-284A0A78C5B3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13</a:t>
            </a:fld>
            <a:endParaRPr lang="en-US" altLang="en-US">
              <a:latin typeface="Times" charset="0"/>
            </a:endParaRPr>
          </a:p>
        </p:txBody>
      </p:sp>
      <p:sp>
        <p:nvSpPr>
          <p:cNvPr id="5222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17F44FD-C2E5-4385-9DAB-3046EABB8A19}" type="slidenum">
              <a:rPr lang="en-GB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GB" altLang="en-US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</a:pPr>
            <a:fld id="{C85A5B80-F040-4199-BB9E-B6CE34CDEFD5}" type="slidenum">
              <a:rPr lang="en-US" altLang="en-US">
                <a:latin typeface="Times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en-US">
              <a:latin typeface="Times" charset="0"/>
            </a:endParaRPr>
          </a:p>
        </p:txBody>
      </p:sp>
      <p:sp>
        <p:nvSpPr>
          <p:cNvPr id="5325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524B428-4092-4211-B064-C1F4B5C9AD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869DD-BA61-4162-9E0B-ABC729A01B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179C9D-2AF4-4D01-914C-5FB0901394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BFD00-CB86-47AA-B23E-19DF0ADBC4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CE4A75-5AB7-4017-A712-DDA1025B3C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EF0CE-E515-4DE6-BE8F-82F3FD085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6212A-8E7D-47CA-8F65-6615D464E6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4A712-8B03-4C0F-90A5-0917589AC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95B65-33EF-4516-BEC0-224C1725B4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>
              <a:defRPr/>
            </a:pPr>
            <a:fld id="{FC3887C3-7B9F-43AC-A9F0-9BA8FE5EDD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pPr>
              <a:defRPr/>
            </a:pPr>
            <a:fld id="{A6BAEF20-ACDE-465E-8F83-D2256AE80B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www.id-book.com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smtClean="0"/>
              <a:t>Rosanne Birney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EA6B050C-3C05-42E9-95FD-DDE2882487FD}" type="slidenum">
              <a:rPr lang="en-US" smtClean="0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6732588" y="6383338"/>
            <a:ext cx="21336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altLang="en-US" sz="1200" smtClean="0">
                <a:solidFill>
                  <a:srgbClr val="FF9900"/>
                </a:solidFill>
                <a:latin typeface="Verdana" charset="0"/>
              </a:rPr>
              <a:t>©2011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sychologypress.com/ek5/resources/flash/ch06-IE-05.sw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stmybrain.org/consent_all.php?exp=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B2OegI6wvI" TargetMode="External"/><Relationship Id="rId2" Type="http://schemas.openxmlformats.org/officeDocument/2006/relationships/hyperlink" Target="https://youtu.be/UWKvpFZJw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altLang="en-US" smtClean="0"/>
              <a:t>Cognitive Science (Memory)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HCI &amp; Web Design – Rosanne Birney</a:t>
            </a:r>
            <a:endParaRPr lang="en-IE" dirty="0"/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642938" y="1714500"/>
            <a:ext cx="7772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solidFill>
                <a:srgbClr val="492D65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problem with the classic ‘7</a:t>
            </a:r>
            <a:r>
              <a:rPr lang="en-GB" altLang="en-US" smtClean="0">
                <a:sym typeface="Symbol" pitchFamily="18" charset="2"/>
              </a:rPr>
              <a:t></a:t>
            </a:r>
            <a:r>
              <a:rPr lang="en-GB" altLang="en-US" smtClean="0"/>
              <a:t>2’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smtClean="0"/>
              <a:t>George Miller’s (1956) theory  of how much information people can remember</a:t>
            </a:r>
          </a:p>
          <a:p>
            <a:pPr eaLnBrk="1" hangingPunct="1"/>
            <a:r>
              <a:rPr lang="en-GB" altLang="en-US" sz="2800" smtClean="0"/>
              <a:t>People’s immediate memory capacity is very limited</a:t>
            </a:r>
          </a:p>
          <a:p>
            <a:pPr eaLnBrk="1" hangingPunct="1"/>
            <a:r>
              <a:rPr lang="en-GB" altLang="en-US" sz="2800" smtClean="0"/>
              <a:t>Many designers think this is useful finding for interaction design</a:t>
            </a:r>
          </a:p>
          <a:p>
            <a:pPr eaLnBrk="1" hangingPunct="1"/>
            <a:r>
              <a:rPr lang="en-GB" altLang="en-US" sz="2800" smtClean="0"/>
              <a:t>But…</a:t>
            </a:r>
            <a:endParaRPr lang="en-GB" alt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What some designers get up to…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491593"/>
            <a:ext cx="7633742" cy="3593591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Present only 7 options on a menu</a:t>
            </a:r>
          </a:p>
          <a:p>
            <a:pPr eaLnBrk="1" hangingPunct="1"/>
            <a:r>
              <a:rPr lang="en-GB" altLang="en-US" sz="2800" dirty="0" smtClean="0"/>
              <a:t>Display only 7 icons on a tool bar</a:t>
            </a:r>
          </a:p>
          <a:p>
            <a:pPr eaLnBrk="1" hangingPunct="1"/>
            <a:r>
              <a:rPr lang="en-GB" altLang="en-US" sz="2800" dirty="0" smtClean="0"/>
              <a:t>Have no more than 7 bullets in a list</a:t>
            </a:r>
          </a:p>
          <a:p>
            <a:pPr eaLnBrk="1" hangingPunct="1"/>
            <a:r>
              <a:rPr lang="en-GB" altLang="en-US" sz="2800" dirty="0" smtClean="0"/>
              <a:t>Place only 7 items on a pull down menu</a:t>
            </a:r>
          </a:p>
          <a:p>
            <a:pPr eaLnBrk="1" hangingPunct="1"/>
            <a:r>
              <a:rPr lang="en-GB" altLang="en-US" sz="2800" dirty="0" smtClean="0"/>
              <a:t>Place only 7 tabs on the top of a website page</a:t>
            </a:r>
          </a:p>
          <a:p>
            <a:pPr lvl="1" eaLnBrk="1" hangingPunct="1"/>
            <a:r>
              <a:rPr lang="en-GB" altLang="en-US" dirty="0" smtClean="0">
                <a:solidFill>
                  <a:srgbClr val="1D6E76"/>
                </a:solidFill>
              </a:rPr>
              <a:t>But this is wrong… Why?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76813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1855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1822C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4047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CC18"/>
          </a:solidFill>
          <a:ln w="9525">
            <a:solidFill>
              <a:srgbClr val="EF1F1D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55477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66145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9525">
            <a:solidFill>
              <a:srgbClr val="1822CD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8995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EF1F1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2042592" y="54102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BB56C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aseline="-25000">
              <a:latin typeface="Times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Inappropriate application of the theory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People can scan lists of bullets, tabs, menu items for the one they want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They don’t have to recall them from memory having only briefly heard or seen them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Sometimes a small number of items is good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But depends on task and available screen estate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Recognition versus recall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Command-based interfaces require users to recall from memory a name from a possible set of 100s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GUIs provide visually-based options that users need only browse through until they recognize one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Web browsers, MP3 players, etc., provide lists of visited URLs, song titles etc., that support recognition memory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Long-term Memory (LTM)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Information transferred from STM to LTM</a:t>
            </a:r>
          </a:p>
          <a:p>
            <a:pPr eaLnBrk="1" hangingPunct="1"/>
            <a:r>
              <a:rPr lang="en-GB" altLang="en-US" sz="2400" dirty="0" smtClean="0"/>
              <a:t>Long-term memory (LTM) is more permanent</a:t>
            </a:r>
          </a:p>
          <a:p>
            <a:pPr lvl="1" eaLnBrk="1" hangingPunct="1"/>
            <a:r>
              <a:rPr lang="en-GB" altLang="en-US" sz="2000" dirty="0" smtClean="0"/>
              <a:t>Virtually limitless</a:t>
            </a:r>
          </a:p>
          <a:p>
            <a:pPr lvl="1" eaLnBrk="1" hangingPunct="1"/>
            <a:r>
              <a:rPr lang="en-GB" altLang="en-US" sz="2000" dirty="0" smtClean="0"/>
              <a:t>Lasts from a few minutes to a lifetime</a:t>
            </a:r>
          </a:p>
          <a:p>
            <a:pPr eaLnBrk="1" hangingPunct="1"/>
            <a:r>
              <a:rPr lang="en-GB" altLang="en-US" sz="2400" dirty="0" smtClean="0"/>
              <a:t>Long-term memory can be subdivided into several different sections which will be discussed later on</a:t>
            </a:r>
          </a:p>
          <a:p>
            <a:pPr eaLnBrk="1" hangingPunct="1"/>
            <a:endParaRPr lang="en-GB" alt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Memory Processes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Memory comprises three main processes that encode, store and retrieve information</a:t>
            </a:r>
          </a:p>
          <a:p>
            <a:pPr lvl="1" eaLnBrk="1" hangingPunct="1"/>
            <a:endParaRPr lang="en-GB" altLang="en-US" dirty="0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115616" y="3484563"/>
            <a:ext cx="2181225" cy="592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latin typeface="Arial" charset="0"/>
              </a:rPr>
              <a:t>Encoding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728641" y="3484563"/>
            <a:ext cx="2181225" cy="592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latin typeface="Arial" charset="0"/>
              </a:rPr>
              <a:t>Storage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316266" y="3484563"/>
            <a:ext cx="2181225" cy="592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latin typeface="Arial" charset="0"/>
              </a:rPr>
              <a:t>Retrieval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3295253" y="378936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905103" y="37893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136253" y="4267200"/>
            <a:ext cx="2030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Put into memory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3657203" y="4256088"/>
            <a:ext cx="2398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Maintain in memory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465491" y="4221163"/>
            <a:ext cx="1903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Recovery from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Arial" charset="0"/>
              </a:rPr>
              <a:t>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Encoding &amp; STM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In order for information to be encoded into STM we must pay attention to it</a:t>
            </a:r>
          </a:p>
          <a:p>
            <a:pPr eaLnBrk="1" hangingPunct="1"/>
            <a:r>
              <a:rPr lang="en-GB" altLang="en-US" sz="2400" dirty="0" smtClean="0"/>
              <a:t>Recall ‘selective attention’ – only a certain amount of what we are exposed to goes on to be processed </a:t>
            </a:r>
          </a:p>
          <a:p>
            <a:pPr eaLnBrk="1" hangingPunct="1"/>
            <a:r>
              <a:rPr lang="en-GB" altLang="en-US" sz="2400" dirty="0" smtClean="0"/>
              <a:t>Maintenance rehearsal can aid STM</a:t>
            </a:r>
          </a:p>
          <a:p>
            <a:pPr lvl="1" eaLnBrk="1" hangingPunct="1"/>
            <a:r>
              <a:rPr lang="en-GB" altLang="en-US" sz="2000" dirty="0" smtClean="0"/>
              <a:t>e.g. repeating a phone number to yourself</a:t>
            </a:r>
          </a:p>
          <a:p>
            <a:pPr lvl="1" eaLnBrk="1" hangingPunct="1"/>
            <a:endParaRPr lang="en-GB" altLang="en-US" sz="20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Depth of processing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‘depth’ at which we process items in STM can affect how well we can recall them shortly afterwards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Depth of processing exercise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>
                <a:hlinkClick r:id="rId2"/>
              </a:rPr>
              <a:t>http://www.psychologypress.com/ek5/resources/flash/ch06-IE-05.swf</a:t>
            </a:r>
            <a:endParaRPr lang="en-GB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smtClean="0"/>
              <a:t>Examples of Surface processing vs. Deep processing (and somewhere in between)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Encoding &amp; LTM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Elaborative rehearsal of information can help the encoding process from STM to LTM as it involves imposing meaning or structure on material to be learned</a:t>
            </a:r>
          </a:p>
          <a:p>
            <a:pPr eaLnBrk="1" hangingPunct="1"/>
            <a:r>
              <a:rPr lang="en-GB" altLang="en-US" sz="2400" dirty="0" smtClean="0"/>
              <a:t>When encoding to LTM, the main type of coding is semantic (based on meanings)</a:t>
            </a:r>
          </a:p>
          <a:p>
            <a:pPr eaLnBrk="1" hangingPunct="1">
              <a:buFontTx/>
              <a:buNone/>
            </a:pPr>
            <a:endParaRPr lang="en-GB" altLang="en-US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Storage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GB" altLang="en-US" sz="2800" smtClean="0"/>
              <a:t>Storage of memories must be efficient so that we can access and retrieve them quickly</a:t>
            </a:r>
          </a:p>
          <a:p>
            <a:pPr eaLnBrk="1" hangingPunct="1"/>
            <a:r>
              <a:rPr lang="en-GB" altLang="en-US" sz="2800" smtClean="0"/>
              <a:t>Organising information makes it easier to remember </a:t>
            </a:r>
          </a:p>
          <a:p>
            <a:pPr eaLnBrk="1" hangingPunct="1"/>
            <a:r>
              <a:rPr lang="en-GB" altLang="en-US" sz="2800" smtClean="0"/>
              <a:t>Subjects in a study were asked to remember lists of words</a:t>
            </a:r>
          </a:p>
          <a:p>
            <a:pPr lvl="1" eaLnBrk="1" hangingPunct="1"/>
            <a:r>
              <a:rPr lang="en-GB" altLang="en-US" sz="2400" smtClean="0"/>
              <a:t>Words were either organised into </a:t>
            </a:r>
          </a:p>
          <a:p>
            <a:pPr lvl="2" eaLnBrk="1" hangingPunct="1"/>
            <a:r>
              <a:rPr lang="en-GB" altLang="en-US" smtClean="0"/>
              <a:t>Hierarchical tree (65% recall)</a:t>
            </a:r>
          </a:p>
          <a:p>
            <a:pPr lvl="2" eaLnBrk="1" hangingPunct="1"/>
            <a:r>
              <a:rPr lang="en-GB" altLang="en-US" smtClean="0"/>
              <a:t>Random list (19% recall)</a:t>
            </a:r>
          </a:p>
          <a:p>
            <a:pPr eaLnBrk="1" hangingPunct="1"/>
            <a:endParaRPr lang="en-GB" altLang="en-US" sz="2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Memory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700808"/>
            <a:ext cx="7633742" cy="417878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GB" altLang="en-US" sz="2400" dirty="0" smtClean="0"/>
              <a:t>Memory stages:</a:t>
            </a:r>
          </a:p>
          <a:p>
            <a:pPr lvl="1" eaLnBrk="1" hangingPunct="1">
              <a:defRPr/>
            </a:pPr>
            <a:r>
              <a:rPr lang="en-GB" altLang="en-US" sz="2000" dirty="0" smtClean="0"/>
              <a:t>Sensory Memory, Short-term Memory (STM), Long-term Memory (LTM)</a:t>
            </a:r>
          </a:p>
          <a:p>
            <a:pPr eaLnBrk="1" hangingPunct="1">
              <a:defRPr/>
            </a:pPr>
            <a:r>
              <a:rPr lang="en-GB" altLang="en-US" sz="2400" dirty="0" smtClean="0"/>
              <a:t>Memory processes:</a:t>
            </a:r>
          </a:p>
          <a:p>
            <a:pPr lvl="1" eaLnBrk="1" hangingPunct="1">
              <a:defRPr/>
            </a:pPr>
            <a:r>
              <a:rPr lang="en-GB" altLang="en-US" sz="2000" dirty="0" smtClean="0"/>
              <a:t>Encoding, Storage, Retrieval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 smtClean="0"/>
              <a:t>Memory types: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 smtClean="0"/>
              <a:t>Procedural/Declarative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2000" dirty="0" smtClean="0"/>
              <a:t>Retrospective/Prospective</a:t>
            </a:r>
          </a:p>
          <a:p>
            <a:pPr marL="274638" lvl="1" indent="0" eaLnBrk="1" hangingPunct="1">
              <a:lnSpc>
                <a:spcPct val="90000"/>
              </a:lnSpc>
              <a:buFont typeface="Wingdings 3" pitchFamily="18" charset="2"/>
              <a:buNone/>
              <a:defRPr/>
            </a:pPr>
            <a:endParaRPr lang="en-GB" alt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en-US" sz="2400" dirty="0" smtClean="0"/>
              <a:t>Design implications for memory</a:t>
            </a:r>
          </a:p>
          <a:p>
            <a:pPr lvl="1" eaLnBrk="1" hangingPunct="1">
              <a:defRPr/>
            </a:pPr>
            <a:endParaRPr lang="en-GB" altLang="en-US" sz="2000" dirty="0" smtClean="0"/>
          </a:p>
          <a:p>
            <a:pPr lvl="1" eaLnBrk="1" hangingPunct="1">
              <a:buFontTx/>
              <a:buNone/>
              <a:defRPr/>
            </a:pPr>
            <a:endParaRPr lang="en-GB" alt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Context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It is easier to retrieve a fact or episode if you are in the same context in which you encoded it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If we experience an event while under the influence of a particular drug (e.g. alcohol), we can best retrieve it when we are in a drug-induced state once again (Overton, 1972)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Scuba divers remembered word lists learned  underwater more effectively when underwater once more (Godden &amp; Baddeley, 1975)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Retrieval and STM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more information in STM, the longer it takes to retrieve information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way we retrieve information from STM is known as an ‘exhaustive search</a:t>
            </a:r>
            <a:r>
              <a:rPr lang="en-GB" altLang="en-US" sz="2400" dirty="0" smtClean="0"/>
              <a:t>’</a:t>
            </a:r>
            <a:endParaRPr lang="en-GB" alt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Retrieval &amp; LTM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Many cases of forgetting from LTM result from a loss of access to the information, rather than loss of the information itself</a:t>
            </a:r>
          </a:p>
          <a:p>
            <a:pPr lvl="1" eaLnBrk="1" hangingPunct="1"/>
            <a:r>
              <a:rPr lang="en-GB" altLang="en-US" sz="2000" dirty="0" smtClean="0"/>
              <a:t>i.e. Retrieval failure rather than Storage failure</a:t>
            </a:r>
          </a:p>
          <a:p>
            <a:pPr eaLnBrk="1" hangingPunct="1"/>
            <a:r>
              <a:rPr lang="en-GB" altLang="en-US" sz="2400" dirty="0" smtClean="0"/>
              <a:t>To examine an item in LTM we must first retrieve it and put it into STM</a:t>
            </a:r>
          </a:p>
          <a:p>
            <a:pPr eaLnBrk="1" hangingPunct="1"/>
            <a:r>
              <a:rPr lang="en-GB" altLang="en-US" sz="2400" dirty="0" smtClean="0"/>
              <a:t>Retrieval cues such as organisation and context can help</a:t>
            </a:r>
          </a:p>
          <a:p>
            <a:pPr eaLnBrk="1" hangingPunct="1"/>
            <a:endParaRPr lang="en-GB" alt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Forgetting and STM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Items in STM are remembered briefly, but are forgotten eventually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Older items are displaced: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by new ones (interference)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over time (decay)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Research shows that we forget a lot of information very soon after learning, but the remaining information is retained almost indefinitely (in LTM)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Forgetting &amp; LTM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LTM is more permanent but we still often forget information from LTM</a:t>
            </a:r>
          </a:p>
          <a:p>
            <a:pPr eaLnBrk="1" hangingPunct="1"/>
            <a:r>
              <a:rPr lang="en-GB" altLang="en-US" sz="2400" dirty="0" smtClean="0"/>
              <a:t>Forgetting information from LTM is usually due to interference</a:t>
            </a:r>
          </a:p>
          <a:p>
            <a:pPr lvl="1" eaLnBrk="1" hangingPunct="1"/>
            <a:r>
              <a:rPr lang="en-GB" altLang="en-US" sz="2000" dirty="0" smtClean="0"/>
              <a:t>There are two types of interference:</a:t>
            </a:r>
          </a:p>
          <a:p>
            <a:pPr lvl="2" eaLnBrk="1" hangingPunct="1"/>
            <a:r>
              <a:rPr lang="en-GB" altLang="en-US" sz="1800" dirty="0" smtClean="0"/>
              <a:t>Retroactive: new learning disrupts older memories</a:t>
            </a:r>
          </a:p>
          <a:p>
            <a:pPr lvl="2" eaLnBrk="1" hangingPunct="1"/>
            <a:r>
              <a:rPr lang="en-GB" altLang="en-US" sz="1800" dirty="0" smtClean="0"/>
              <a:t>Proactive: existing information that inhibits learning of new information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Memory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Procedural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Remembering how to do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Walking, cycling, driving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Declarative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Remembering facts/events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Can be further divided into: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Episodic memory (remembering events)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Semantic memory (facts, word meanings etc.)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Memory Test</a:t>
            </a:r>
            <a:endParaRPr lang="en-IE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Multiple memory types test:</a:t>
            </a:r>
          </a:p>
          <a:p>
            <a:pPr lvl="1" eaLnBrk="1" hangingPunct="1"/>
            <a:r>
              <a:rPr lang="en-US" altLang="en-US" sz="2000" dirty="0" smtClean="0"/>
              <a:t>Test your memory for different types of information: numbers, objects, abstract art, faces, and words, and see how you compare to others.</a:t>
            </a:r>
          </a:p>
          <a:p>
            <a:pPr lvl="1" eaLnBrk="1" hangingPunct="1"/>
            <a:r>
              <a:rPr lang="en-IE" altLang="en-US" sz="2000" dirty="0" smtClean="0">
                <a:hlinkClick r:id="rId2"/>
              </a:rPr>
              <a:t>https://www.testmybrain.org/consent_all.php?exp=8</a:t>
            </a:r>
            <a:endParaRPr lang="en-IE" altLang="en-US" sz="2000" dirty="0" smtClean="0"/>
          </a:p>
          <a:p>
            <a:pPr lvl="1" eaLnBrk="1" hangingPunct="1"/>
            <a:r>
              <a:rPr lang="en-GB" altLang="en-US" sz="2000" dirty="0" smtClean="0"/>
              <a:t>Takes about 20 minutes</a:t>
            </a:r>
            <a:endParaRPr lang="en-IE" altLang="en-US" sz="20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Design implications for memory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Don’t overload users’ </a:t>
            </a:r>
            <a:r>
              <a:rPr lang="en-GB" altLang="en-US" sz="2800" dirty="0" smtClean="0"/>
              <a:t>short-term memories </a:t>
            </a:r>
            <a:r>
              <a:rPr lang="en-GB" altLang="en-US" sz="2800" dirty="0" smtClean="0"/>
              <a:t>with complicated procedures for carrying out tasks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Design interfaces that promote recognition rather than </a:t>
            </a:r>
            <a:r>
              <a:rPr lang="en-GB" altLang="en-US" sz="2800" dirty="0" smtClean="0"/>
              <a:t>recall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For learning and long-term memory, use organisation and context cues to aid the users’ retrieval processes</a:t>
            </a:r>
            <a:endParaRPr lang="en-GB" alt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Ted talks on memory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How your working memory makes sense of the world (Peter Doolittle)</a:t>
            </a:r>
          </a:p>
          <a:p>
            <a:pPr lvl="1"/>
            <a:r>
              <a:rPr lang="en-IE" sz="2000" dirty="0">
                <a:hlinkClick r:id="rId2"/>
              </a:rPr>
              <a:t>https://</a:t>
            </a:r>
            <a:r>
              <a:rPr lang="en-IE" sz="2000" dirty="0" smtClean="0">
                <a:hlinkClick r:id="rId2"/>
              </a:rPr>
              <a:t>youtu.be/UWKvpFZJwcE</a:t>
            </a:r>
            <a:r>
              <a:rPr lang="en-IE" sz="2000" dirty="0" smtClean="0"/>
              <a:t> </a:t>
            </a:r>
          </a:p>
          <a:p>
            <a:pPr marL="457200" lvl="1" indent="0">
              <a:buNone/>
            </a:pPr>
            <a:endParaRPr lang="en-IE" sz="2000" dirty="0"/>
          </a:p>
          <a:p>
            <a:r>
              <a:rPr lang="en-IE" sz="2400" dirty="0" smtClean="0"/>
              <a:t>How reliable is your memory? (Elizabeth Loftus)</a:t>
            </a:r>
          </a:p>
          <a:p>
            <a:pPr lvl="1"/>
            <a:r>
              <a:rPr lang="en-IE" sz="2000" dirty="0" smtClean="0"/>
              <a:t>Examines false memories</a:t>
            </a:r>
          </a:p>
          <a:p>
            <a:pPr lvl="1"/>
            <a:r>
              <a:rPr lang="en-IE" sz="2000" dirty="0">
                <a:hlinkClick r:id="rId3"/>
              </a:rPr>
              <a:t>https://</a:t>
            </a:r>
            <a:r>
              <a:rPr lang="en-IE" sz="2000" dirty="0" smtClean="0">
                <a:hlinkClick r:id="rId3"/>
              </a:rPr>
              <a:t>youtu.be/PB2OegI6wvI</a:t>
            </a:r>
            <a:r>
              <a:rPr lang="en-IE" sz="2000" dirty="0" smtClean="0"/>
              <a:t> 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84891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Activity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1700808"/>
            <a:ext cx="7633742" cy="359359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Try to remember the dates of your grandparents’ birthday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Try to remember the </a:t>
            </a:r>
            <a:r>
              <a:rPr lang="en-GB" altLang="en-US" sz="2400" dirty="0" smtClean="0"/>
              <a:t>poster of the last movie you saw</a:t>
            </a: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Which was easiest? Why?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People are very good at remembering visual cues about things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e.g. the colour of items, the location of objects and marks on an object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They find it more difficult to learn and remember arbitrary material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e.g. birthdays and phone numbers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We need to understand memory so that we can design for what people are good 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is memory?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Memory refers to our ability to retain information about past experiences</a:t>
            </a:r>
          </a:p>
          <a:p>
            <a:pPr eaLnBrk="1" hangingPunct="1"/>
            <a:r>
              <a:rPr lang="en-GB" altLang="en-US" sz="2800" smtClean="0"/>
              <a:t>It encompasses the processes by which we:</a:t>
            </a:r>
          </a:p>
          <a:p>
            <a:pPr lvl="1" eaLnBrk="1" hangingPunct="1"/>
            <a:r>
              <a:rPr lang="en-GB" altLang="en-US" sz="2400" smtClean="0"/>
              <a:t>acquire, record and encode information</a:t>
            </a:r>
          </a:p>
          <a:p>
            <a:pPr lvl="1" eaLnBrk="1" hangingPunct="1"/>
            <a:r>
              <a:rPr lang="en-GB" altLang="en-US" sz="2400" smtClean="0"/>
              <a:t>store information in an accessible format</a:t>
            </a:r>
          </a:p>
          <a:p>
            <a:pPr lvl="1" eaLnBrk="1" hangingPunct="1"/>
            <a:r>
              <a:rPr lang="en-GB" altLang="en-US" sz="2400" smtClean="0"/>
              <a:t>retrieve that information at a later stage</a:t>
            </a:r>
            <a:r>
              <a:rPr lang="en-GB" altLang="en-US" smtClean="0"/>
              <a:t> </a:t>
            </a:r>
          </a:p>
          <a:p>
            <a:pPr lvl="1" eaLnBrk="1" hangingPunct="1">
              <a:buFontTx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Memory Stages</a:t>
            </a:r>
          </a:p>
        </p:txBody>
      </p:sp>
      <p:pic>
        <p:nvPicPr>
          <p:cNvPr id="18435" name="Picture 5" descr="threestagdone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956073"/>
            <a:ext cx="7747462" cy="2841080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Sensory Memory</a:t>
            </a:r>
            <a:endParaRPr lang="en-GB" alt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Sensory memory is a ‘transient’ type of memory that holds information when it first comes in</a:t>
            </a:r>
          </a:p>
          <a:p>
            <a:r>
              <a:rPr lang="en-GB" altLang="en-US" sz="2400" dirty="0" smtClean="0"/>
              <a:t>A large amount of information can be taken in, but is stored very briefly</a:t>
            </a:r>
          </a:p>
          <a:p>
            <a:r>
              <a:rPr lang="en-GB" altLang="en-US" sz="2400" dirty="0" smtClean="0"/>
              <a:t>Our attention process filters the incoming information (as discussed in the last section)</a:t>
            </a:r>
            <a:endParaRPr lang="en-GB" alt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Short-term Memory (STM)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/>
              <a:t>See ‘short-term memory exercise’ slides which will test your short-term memory</a:t>
            </a:r>
          </a:p>
          <a:p>
            <a:pPr eaLnBrk="1" hangingPunct="1"/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Short-term Memory (STM)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38758" y="2132856"/>
            <a:ext cx="7633742" cy="3593591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400" dirty="0" smtClean="0"/>
              <a:t>Short-term memory (STM) is a temporary store of recently encountered information</a:t>
            </a:r>
          </a:p>
          <a:p>
            <a:pPr lvl="1" eaLnBrk="1" hangingPunct="1"/>
            <a:r>
              <a:rPr lang="en-GB" altLang="en-US" sz="2000" dirty="0" smtClean="0"/>
              <a:t>Limited capacity (approx. 7 (</a:t>
            </a:r>
            <a:r>
              <a:rPr lang="en-GB" altLang="en-US" sz="2000" dirty="0" smtClean="0">
                <a:cs typeface="Arial" charset="0"/>
              </a:rPr>
              <a:t>+/-</a:t>
            </a:r>
            <a:r>
              <a:rPr lang="en-GB" altLang="en-US" sz="2000" dirty="0" smtClean="0"/>
              <a:t> 2) items)</a:t>
            </a:r>
          </a:p>
          <a:p>
            <a:pPr lvl="1" eaLnBrk="1" hangingPunct="1"/>
            <a:r>
              <a:rPr lang="en-GB" altLang="en-US" sz="2000" dirty="0" smtClean="0"/>
              <a:t>Limited lifetime (seconds or minutes)</a:t>
            </a:r>
          </a:p>
          <a:p>
            <a:pPr lvl="1" eaLnBrk="1" hangingPunct="1"/>
            <a:endParaRPr lang="en-GB" altLang="en-US" sz="2000" dirty="0" smtClean="0"/>
          </a:p>
          <a:p>
            <a:pPr lvl="1" eaLnBrk="1" hangingPunct="1"/>
            <a:r>
              <a:rPr lang="en-GB" altLang="en-US" sz="2000" dirty="0" smtClean="0"/>
              <a:t>N.B. the terms ‘short-term memory’ and ‘working memory’ are used interchangeably, but refer to the same concept</a:t>
            </a:r>
          </a:p>
          <a:p>
            <a:pPr lvl="1" eaLnBrk="1" hangingPunct="1">
              <a:buFontTx/>
              <a:buNone/>
            </a:pPr>
            <a:endParaRPr lang="en-GB" altLang="en-US" sz="2000" dirty="0" smtClean="0"/>
          </a:p>
          <a:p>
            <a:pPr eaLnBrk="1" hangingPunct="1"/>
            <a:r>
              <a:rPr lang="en-GB" altLang="en-US" sz="2400" dirty="0" smtClean="0"/>
              <a:t>Information in STM can come from sensory memory or from LTM</a:t>
            </a:r>
          </a:p>
          <a:p>
            <a:pPr eaLnBrk="1" hangingPunct="1"/>
            <a:endParaRPr lang="en-GB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Chunking</a:t>
            </a:r>
            <a:endParaRPr lang="en-GB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 smtClean="0"/>
              <a:t>We can boost STM by ‘chunking’ information – dividing it into groups/units</a:t>
            </a:r>
          </a:p>
          <a:p>
            <a:r>
              <a:rPr lang="en-GB" altLang="en-US" sz="2400" dirty="0" smtClean="0"/>
              <a:t>For example, remembering chess patterns rather than individual pieces</a:t>
            </a:r>
          </a:p>
          <a:p>
            <a:r>
              <a:rPr lang="en-GB" altLang="en-US" sz="2400" dirty="0" smtClean="0"/>
              <a:t>Or linking items together by forming mental images</a:t>
            </a:r>
          </a:p>
          <a:p>
            <a:r>
              <a:rPr lang="en-GB" altLang="en-US" sz="2400" dirty="0" smtClean="0"/>
              <a:t>STM capacity = 7 chunks of information</a:t>
            </a:r>
          </a:p>
          <a:p>
            <a:endParaRPr lang="en-GB" alt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Lecture them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46B2B5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422</TotalTime>
  <Words>1276</Words>
  <Application>Microsoft Office PowerPoint</Application>
  <PresentationFormat>On-screen Show (4:3)</PresentationFormat>
  <Paragraphs>168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ＭＳ Ｐゴシック</vt:lpstr>
      <vt:lpstr>Bookman Old Style</vt:lpstr>
      <vt:lpstr>Gill Sans MT</vt:lpstr>
      <vt:lpstr>Wingdings 3</vt:lpstr>
      <vt:lpstr>Wingdings</vt:lpstr>
      <vt:lpstr>Verdana</vt:lpstr>
      <vt:lpstr>Symbol</vt:lpstr>
      <vt:lpstr>Times</vt:lpstr>
      <vt:lpstr>Times New Roman</vt:lpstr>
      <vt:lpstr>Theme2</vt:lpstr>
      <vt:lpstr>Cognitive Science (Memory)</vt:lpstr>
      <vt:lpstr>Memory</vt:lpstr>
      <vt:lpstr>Activity</vt:lpstr>
      <vt:lpstr>What is memory?</vt:lpstr>
      <vt:lpstr>Memory Stages</vt:lpstr>
      <vt:lpstr>Sensory Memory</vt:lpstr>
      <vt:lpstr>Short-term Memory (STM)</vt:lpstr>
      <vt:lpstr>Short-term Memory (STM)</vt:lpstr>
      <vt:lpstr>Chunking</vt:lpstr>
      <vt:lpstr>The problem with the classic ‘72’</vt:lpstr>
      <vt:lpstr>What some designers get up to…</vt:lpstr>
      <vt:lpstr>Why?</vt:lpstr>
      <vt:lpstr>Recognition versus recall</vt:lpstr>
      <vt:lpstr>Long-term Memory (LTM)</vt:lpstr>
      <vt:lpstr>Memory Processes</vt:lpstr>
      <vt:lpstr>Encoding &amp; STM</vt:lpstr>
      <vt:lpstr>Depth of processing</vt:lpstr>
      <vt:lpstr>Encoding &amp; LTM</vt:lpstr>
      <vt:lpstr>Storage</vt:lpstr>
      <vt:lpstr>Context</vt:lpstr>
      <vt:lpstr>Retrieval and STM</vt:lpstr>
      <vt:lpstr>Retrieval &amp; LTM</vt:lpstr>
      <vt:lpstr>Forgetting and STM</vt:lpstr>
      <vt:lpstr>Forgetting &amp; LTM</vt:lpstr>
      <vt:lpstr>Memory types</vt:lpstr>
      <vt:lpstr>Memory Test</vt:lpstr>
      <vt:lpstr>Design implications for memory</vt:lpstr>
      <vt:lpstr>Ted talks on memory</vt:lpstr>
    </vt:vector>
  </TitlesOfParts>
  <Company>Open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Rosanne Birney</dc:creator>
  <cp:lastModifiedBy>Rosanne Birney</cp:lastModifiedBy>
  <cp:revision>37</cp:revision>
  <dcterms:created xsi:type="dcterms:W3CDTF">2011-05-04T11:22:51Z</dcterms:created>
  <dcterms:modified xsi:type="dcterms:W3CDTF">2017-10-03T06:01:37Z</dcterms:modified>
</cp:coreProperties>
</file>