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319" r:id="rId3"/>
    <p:sldId id="289" r:id="rId4"/>
    <p:sldId id="321" r:id="rId5"/>
    <p:sldId id="322" r:id="rId6"/>
    <p:sldId id="323" r:id="rId7"/>
    <p:sldId id="324" r:id="rId8"/>
    <p:sldId id="297" r:id="rId9"/>
    <p:sldId id="328" r:id="rId10"/>
    <p:sldId id="299" r:id="rId11"/>
    <p:sldId id="325" r:id="rId12"/>
    <p:sldId id="303" r:id="rId13"/>
    <p:sldId id="326" r:id="rId14"/>
    <p:sldId id="306" r:id="rId15"/>
    <p:sldId id="329" r:id="rId16"/>
    <p:sldId id="314" r:id="rId17"/>
    <p:sldId id="315" r:id="rId18"/>
    <p:sldId id="333" r:id="rId19"/>
    <p:sldId id="317" r:id="rId20"/>
    <p:sldId id="31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10/3/2017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10/3/2017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10/3/2017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10/3/2017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10/3/2017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a:t>
            </a:r>
            <a:br>
              <a:rPr lang="en-US" dirty="0" smtClean="0"/>
            </a:br>
            <a:r>
              <a:rPr lang="en-US" dirty="0" smtClean="0"/>
              <a:t>Part Two</a:t>
            </a:r>
            <a:endParaRPr lang="en-US" dirty="0"/>
          </a:p>
        </p:txBody>
      </p:sp>
      <p:sp>
        <p:nvSpPr>
          <p:cNvPr id="3" name="Subtitle 2"/>
          <p:cNvSpPr>
            <a:spLocks noGrp="1"/>
          </p:cNvSpPr>
          <p:nvPr>
            <p:ph type="subTitle" idx="1"/>
          </p:nvPr>
        </p:nvSpPr>
        <p:spPr/>
        <p:txBody>
          <a:bodyPr/>
          <a:lstStyle/>
          <a:p>
            <a:r>
              <a:rPr lang="en-US" dirty="0" smtClean="0"/>
              <a:t>HCI &amp; Web design</a:t>
            </a:r>
            <a:endParaRPr lang="en-US" dirty="0"/>
          </a:p>
        </p:txBody>
      </p:sp>
    </p:spTree>
    <p:extLst>
      <p:ext uri="{BB962C8B-B14F-4D97-AF65-F5344CB8AC3E}">
        <p14:creationId xmlns:p14="http://schemas.microsoft.com/office/powerpoint/2010/main" val="238383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r>
              <a:rPr lang="en-US" dirty="0"/>
              <a:t>So far, we have only used selectors which directly targeted a specific element or element(s) with a specific id or class. Especially targeting elements of a specific type, e.g. all links or images, is very powerful, but what if you want to limit this, for instance to elements found only in a specific part of the page? </a:t>
            </a:r>
            <a:endParaRPr lang="en-US" dirty="0" smtClean="0"/>
          </a:p>
          <a:p>
            <a:r>
              <a:rPr lang="en-US" dirty="0" smtClean="0"/>
              <a:t>A</a:t>
            </a:r>
            <a:r>
              <a:rPr lang="en-US" dirty="0"/>
              <a:t> </a:t>
            </a:r>
            <a:r>
              <a:rPr lang="en-US" b="1" dirty="0"/>
              <a:t>Descendant selector</a:t>
            </a:r>
            <a:r>
              <a:rPr lang="en-US" dirty="0" smtClean="0"/>
              <a:t>, allows </a:t>
            </a:r>
            <a:r>
              <a:rPr lang="en-US" dirty="0"/>
              <a:t>you to limit the targeted elements to the ones who are descendants of another element. The syntax is very simple - you simply write the parent(s), separate with a space, and then the actual element you want to target.</a:t>
            </a:r>
          </a:p>
        </p:txBody>
      </p:sp>
    </p:spTree>
    <p:extLst>
      <p:ext uri="{BB962C8B-B14F-4D97-AF65-F5344CB8AC3E}">
        <p14:creationId xmlns:p14="http://schemas.microsoft.com/office/powerpoint/2010/main" val="111532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sz="half" idx="1"/>
          </p:nvPr>
        </p:nvSpPr>
        <p:spPr>
          <a:xfrm>
            <a:off x="942975" y="2286000"/>
            <a:ext cx="2943225" cy="3619500"/>
          </a:xfrm>
        </p:spPr>
        <p:txBody>
          <a:bodyPr>
            <a:normAutofit/>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a:latin typeface="Courier New" panose="02070309020205020404" pitchFamily="49" charset="0"/>
                <a:cs typeface="Courier New" panose="02070309020205020404" pitchFamily="49" charset="0"/>
              </a:rPr>
              <a:t>p b {</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color</a:t>
            </a:r>
            <a:r>
              <a:rPr lang="en-US" dirty="0">
                <a:latin typeface="Courier New" panose="02070309020205020404" pitchFamily="49" charset="0"/>
                <a:cs typeface="Courier New" panose="02070309020205020404" pitchFamily="49" charset="0"/>
              </a:rPr>
              <a:t>: blue;</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&lt;/style&gt;</a:t>
            </a:r>
          </a:p>
          <a:p>
            <a:pPr marL="0" indent="0">
              <a:buNone/>
            </a:pPr>
            <a:endParaRPr lang="en-US" dirty="0"/>
          </a:p>
        </p:txBody>
      </p:sp>
      <p:sp>
        <p:nvSpPr>
          <p:cNvPr id="4" name="Content Placeholder 3"/>
          <p:cNvSpPr>
            <a:spLocks noGrp="1"/>
          </p:cNvSpPr>
          <p:nvPr>
            <p:ph sz="half" idx="2"/>
          </p:nvPr>
        </p:nvSpPr>
        <p:spPr>
          <a:xfrm>
            <a:off x="3733800" y="2209800"/>
            <a:ext cx="4845638" cy="3695700"/>
          </a:xfrm>
        </p:spPr>
        <p:txBody>
          <a:bodyPr>
            <a:normAutofit/>
          </a:bodyPr>
          <a:lstStyle/>
          <a:p>
            <a:r>
              <a:rPr lang="en-US" dirty="0"/>
              <a:t>In this example, I want all bold elements to be blue, but only if they are inside a paragraph tag. </a:t>
            </a:r>
          </a:p>
          <a:p>
            <a:r>
              <a:rPr lang="en-US" dirty="0" smtClean="0"/>
              <a:t>Using a descendant selector </a:t>
            </a:r>
            <a:r>
              <a:rPr lang="en-US" dirty="0"/>
              <a:t>would easily allow you to change the </a:t>
            </a:r>
            <a:r>
              <a:rPr lang="en-US" dirty="0" err="1"/>
              <a:t>colour</a:t>
            </a:r>
            <a:r>
              <a:rPr lang="en-US" dirty="0"/>
              <a:t> of all links inside your main menu, without having to tag them all with a specific class!</a:t>
            </a:r>
          </a:p>
          <a:p>
            <a:endParaRPr lang="en-US" dirty="0"/>
          </a:p>
        </p:txBody>
      </p:sp>
    </p:spTree>
    <p:extLst>
      <p:ext uri="{BB962C8B-B14F-4D97-AF65-F5344CB8AC3E}">
        <p14:creationId xmlns:p14="http://schemas.microsoft.com/office/powerpoint/2010/main" val="3574884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t>A descendant doesn't need to be the direct child</a:t>
            </a:r>
          </a:p>
          <a:p>
            <a:r>
              <a:rPr lang="en-US" dirty="0"/>
              <a:t>With this selector type, you should be aware that not only direct children are targeted - also children of the child (grandchildren) and so</a:t>
            </a:r>
            <a:r>
              <a:rPr lang="en-US" b="1" dirty="0"/>
              <a:t> </a:t>
            </a:r>
            <a:r>
              <a:rPr lang="en-US" dirty="0"/>
              <a:t>on will be targeted, all the way down through the hierarchy.</a:t>
            </a:r>
          </a:p>
          <a:p>
            <a:pPr marL="114300" indent="0">
              <a:buNone/>
            </a:pP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7425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Descendant Selector</a:t>
            </a:r>
            <a:br>
              <a:rPr lang="en-US" b="1" dirty="0"/>
            </a:br>
            <a:endParaRPr lang="en-US" dirty="0"/>
          </a:p>
        </p:txBody>
      </p:sp>
      <p:sp>
        <p:nvSpPr>
          <p:cNvPr id="3" name="Content Placeholder 2"/>
          <p:cNvSpPr>
            <a:spLocks noGrp="1"/>
          </p:cNvSpPr>
          <p:nvPr>
            <p:ph sz="half" idx="1"/>
          </p:nvPr>
        </p:nvSpPr>
        <p:spPr>
          <a:xfrm>
            <a:off x="942974" y="2286000"/>
            <a:ext cx="4924426" cy="3619500"/>
          </a:xfrm>
        </p:spPr>
        <p:txBody>
          <a:bodyPr>
            <a:normAutofit fontScale="47500" lnSpcReduction="20000"/>
          </a:bodyPr>
          <a:lstStyle/>
          <a:p>
            <a:pPr marL="114300" indent="0">
              <a:buNone/>
            </a:pPr>
            <a:r>
              <a:rPr lang="en-US" sz="2900" dirty="0">
                <a:latin typeface="Courier New" panose="02070309020205020404" pitchFamily="49" charset="0"/>
                <a:cs typeface="Courier New" panose="02070309020205020404" pitchFamily="49" charset="0"/>
              </a:rPr>
              <a:t>&lt;div class="highlighted"&gt;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b&gt;Level 0...&lt;/b&gt;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 </a:t>
            </a:r>
            <a:r>
              <a:rPr lang="en-US" sz="2900" dirty="0">
                <a:latin typeface="Courier New" panose="02070309020205020404" pitchFamily="49" charset="0"/>
                <a:cs typeface="Courier New" panose="02070309020205020404" pitchFamily="49" charset="0"/>
              </a:rPr>
              <a:t>&lt;div&gt;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b&gt;Level 1...&lt;/b&gt;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div&gt;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b&gt;Level 2...&lt;/b&gt;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div&gt;</a:t>
            </a:r>
          </a:p>
          <a:p>
            <a:pPr marL="114300" indent="0">
              <a:buNone/>
            </a:pPr>
            <a:r>
              <a:rPr lang="en-US" sz="2900" dirty="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div&gt;</a:t>
            </a:r>
          </a:p>
          <a:p>
            <a:pPr marL="114300" indent="0">
              <a:buNone/>
            </a:pPr>
            <a:r>
              <a:rPr lang="en-US" sz="2900" dirty="0">
                <a:latin typeface="Courier New" panose="02070309020205020404" pitchFamily="49" charset="0"/>
                <a:cs typeface="Courier New" panose="02070309020205020404" pitchFamily="49" charset="0"/>
              </a:rPr>
              <a:t>&lt;/div&gt;</a:t>
            </a:r>
          </a:p>
          <a:p>
            <a:pPr marL="114300" indent="0">
              <a:buNone/>
            </a:pPr>
            <a:endParaRPr lang="en-US" sz="2900" dirty="0">
              <a:latin typeface="Courier New" panose="02070309020205020404" pitchFamily="49" charset="0"/>
              <a:cs typeface="Courier New" panose="02070309020205020404" pitchFamily="49" charset="0"/>
            </a:endParaRPr>
          </a:p>
          <a:p>
            <a:pPr marL="114300" indent="0">
              <a:buNone/>
            </a:pPr>
            <a:r>
              <a:rPr lang="en-US" sz="3300" dirty="0"/>
              <a:t>Here, we target bold elements which are descendants of a div tag with the class "highlighted". </a:t>
            </a:r>
          </a:p>
          <a:p>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971800"/>
            <a:ext cx="2133599"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43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Child Selector</a:t>
            </a:r>
            <a:br>
              <a:rPr lang="en-US" b="1" dirty="0"/>
            </a:br>
            <a:endParaRPr lang="en-US" dirty="0"/>
          </a:p>
        </p:txBody>
      </p:sp>
      <p:sp>
        <p:nvSpPr>
          <p:cNvPr id="3" name="Content Placeholder 2"/>
          <p:cNvSpPr>
            <a:spLocks noGrp="1"/>
          </p:cNvSpPr>
          <p:nvPr>
            <p:ph idx="1"/>
          </p:nvPr>
        </p:nvSpPr>
        <p:spPr/>
        <p:txBody>
          <a:bodyPr/>
          <a:lstStyle/>
          <a:p>
            <a:r>
              <a:rPr lang="en-US" dirty="0"/>
              <a:t>We have seen just how powerful the descendant selector can be, because it allows you to target ALL children and grandchildren (and so on) of one or several elements. However, sometimes this can be TOO powerful - sometimes you only want to target the direct children of an element. Fortunately for us, CSS has a selector for this as well!</a:t>
            </a:r>
          </a:p>
          <a:p>
            <a:r>
              <a:rPr lang="en-US" dirty="0"/>
              <a:t>The syntax for using the direct child selector looks like this:</a:t>
            </a:r>
          </a:p>
          <a:p>
            <a:pPr marL="171450" indent="0">
              <a:buNone/>
            </a:pPr>
            <a:r>
              <a:rPr lang="en-US" i="1" dirty="0">
                <a:latin typeface="Courier New" panose="02070309020205020404" pitchFamily="49" charset="0"/>
                <a:cs typeface="Courier New" panose="02070309020205020404" pitchFamily="49" charset="0"/>
              </a:rPr>
              <a:t>parent &gt; child</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333790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Child Selector</a:t>
            </a:r>
            <a:br>
              <a:rPr lang="en-US" b="1" dirty="0"/>
            </a:br>
            <a:endParaRPr lang="en-US" dirty="0"/>
          </a:p>
        </p:txBody>
      </p:sp>
      <p:sp>
        <p:nvSpPr>
          <p:cNvPr id="3" name="Content Placeholder 2"/>
          <p:cNvSpPr>
            <a:spLocks noGrp="1"/>
          </p:cNvSpPr>
          <p:nvPr>
            <p:ph sz="half" idx="1"/>
          </p:nvPr>
        </p:nvSpPr>
        <p:spPr>
          <a:xfrm>
            <a:off x="942974" y="2286000"/>
            <a:ext cx="4848225" cy="3619500"/>
          </a:xfrm>
        </p:spPr>
        <p:txBody>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&gt;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&lt;/style&gt;</a:t>
            </a:r>
          </a:p>
          <a:p>
            <a:pPr marL="457200" indent="-342900"/>
            <a:r>
              <a:rPr lang="en-US" dirty="0"/>
              <a:t>Now, only direct children of the parent are now affected.</a:t>
            </a:r>
            <a:endParaRPr lang="en-US" dirty="0">
              <a:latin typeface="Courier New" panose="02070309020205020404" pitchFamily="49" charset="0"/>
              <a:cs typeface="Courier New" panose="02070309020205020404" pitchFamily="49" charset="0"/>
            </a:endParaRPr>
          </a:p>
          <a:p>
            <a:pPr marL="0" indent="0">
              <a:buNone/>
            </a:pPr>
            <a:endParaRPr lang="en-US"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43600" y="3352801"/>
            <a:ext cx="1253331" cy="110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440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fontScale="92500"/>
          </a:bodyPr>
          <a:lstStyle/>
          <a:p>
            <a:pPr marL="0" indent="0">
              <a:buNone/>
            </a:pPr>
            <a:r>
              <a:rPr lang="en-US" b="1" dirty="0"/>
              <a:t>The list-style-type Property</a:t>
            </a:r>
          </a:p>
          <a:p>
            <a:r>
              <a:rPr lang="en-US" dirty="0"/>
              <a:t>The list-style-type property defines the kind of marker that is to be associated with each item in the list.</a:t>
            </a:r>
            <a:br>
              <a:rPr lang="en-US" dirty="0"/>
            </a:br>
            <a:endParaRPr lang="en-US" dirty="0"/>
          </a:p>
          <a:p>
            <a:r>
              <a:rPr lang="en-US" dirty="0"/>
              <a:t>By default, an unordered list displays with an item marker of a bullet (disc). In nested unordered lists, the item marker changes to an open circle for the first level of indentation, and a square for the second level.</a:t>
            </a:r>
            <a:br>
              <a:rPr lang="en-US" dirty="0"/>
            </a:br>
            <a:r>
              <a:rPr lang="en-US" dirty="0"/>
              <a:t>What if you prefer to have the item marker be a square for the outermost list, a bullet for the next one, and an open circle for the third?</a:t>
            </a:r>
          </a:p>
          <a:p>
            <a:endParaRPr lang="en-US" dirty="0"/>
          </a:p>
        </p:txBody>
      </p:sp>
    </p:spTree>
    <p:extLst>
      <p:ext uri="{BB962C8B-B14F-4D97-AF65-F5344CB8AC3E}">
        <p14:creationId xmlns:p14="http://schemas.microsoft.com/office/powerpoint/2010/main" val="3153554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lnSpcReduction="10000"/>
          </a:bodyPr>
          <a:lstStyle/>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list-style-type:square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list-style-type:disc</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list-style-type:circle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endParaRPr lang="en-US" dirty="0">
              <a:latin typeface="Courier New" panose="02070309020205020404" pitchFamily="49" charset="0"/>
              <a:cs typeface="Courier New" panose="02070309020205020404" pitchFamily="49"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743200"/>
            <a:ext cx="228600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093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sz="half" idx="1"/>
          </p:nvPr>
        </p:nvSpPr>
        <p:spPr>
          <a:xfrm>
            <a:off x="914400" y="2209800"/>
            <a:ext cx="4953000" cy="3619500"/>
          </a:xfrm>
        </p:spPr>
        <p:txBody>
          <a:bodyPr>
            <a:normAutofit lnSpcReduction="10000"/>
          </a:bodyPr>
          <a:lstStyle/>
          <a:p>
            <a:r>
              <a:rPr lang="en-US" dirty="0"/>
              <a:t>For an ordered list you can change from the default numbering system to alphabetic characters or roman numerals, for example:</a:t>
            </a:r>
          </a:p>
          <a:p>
            <a:pPr marL="114300" indent="0">
              <a:buNone/>
            </a:pP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list-style-type:upper-roman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list-style-type:lower-roman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a:t>
            </a:r>
          </a:p>
          <a:p>
            <a:endParaRPr lang="en-US" dirty="0"/>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971800"/>
            <a:ext cx="18764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3187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If you want no bullets or numbers:</a:t>
            </a:r>
          </a:p>
          <a:p>
            <a:pPr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list-style-type:none</a:t>
            </a:r>
            <a:r>
              <a:rPr lang="en-US" dirty="0">
                <a:latin typeface="Courier New" panose="02070309020205020404" pitchFamily="49" charset="0"/>
                <a:cs typeface="Courier New" panose="02070309020205020404" pitchFamily="49" charset="0"/>
              </a:rPr>
              <a:t>;</a:t>
            </a:r>
          </a:p>
          <a:p>
            <a:pPr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6068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
          <p:cNvSpPr>
            <a:spLocks noGrp="1" noChangeArrowheads="1"/>
          </p:cNvSpPr>
          <p:nvPr>
            <p:ph type="title"/>
          </p:nvPr>
        </p:nvSpPr>
        <p:spPr/>
        <p:txBody>
          <a:bodyPr/>
          <a:lstStyle/>
          <a:p>
            <a:pPr eaLnBrk="1" hangingPunct="1"/>
            <a:r>
              <a:rPr lang="en-US" altLang="en-US" smtClean="0"/>
              <a:t>Problem</a:t>
            </a:r>
          </a:p>
        </p:txBody>
      </p:sp>
      <p:sp>
        <p:nvSpPr>
          <p:cNvPr id="48132" name="Rectangle 2"/>
          <p:cNvSpPr>
            <a:spLocks noGrp="1" noChangeArrowheads="1"/>
          </p:cNvSpPr>
          <p:nvPr>
            <p:ph type="body" idx="1"/>
          </p:nvPr>
        </p:nvSpPr>
        <p:spPr>
          <a:xfrm>
            <a:off x="838200" y="5024984"/>
            <a:ext cx="5491758" cy="1259086"/>
          </a:xfrm>
        </p:spPr>
        <p:txBody>
          <a:bodyPr>
            <a:normAutofit fontScale="92500" lnSpcReduction="10000"/>
          </a:bodyPr>
          <a:lstStyle/>
          <a:p>
            <a:pPr eaLnBrk="1" hangingPunct="1"/>
            <a:r>
              <a:rPr lang="en-US" altLang="en-US" dirty="0" smtClean="0"/>
              <a:t>How to style these paragraphs differently?</a:t>
            </a:r>
          </a:p>
          <a:p>
            <a:pPr>
              <a:spcBef>
                <a:spcPts val="1828"/>
              </a:spcBef>
            </a:pPr>
            <a:r>
              <a:rPr lang="en-US" altLang="en-US" dirty="0" smtClean="0"/>
              <a:t>Just using p as the selector will set the style for them all.</a:t>
            </a:r>
          </a:p>
        </p:txBody>
      </p:sp>
      <p:sp>
        <p:nvSpPr>
          <p:cNvPr id="33797" name="Rectangle 3"/>
          <p:cNvSpPr>
            <a:spLocks/>
          </p:cNvSpPr>
          <p:nvPr/>
        </p:nvSpPr>
        <p:spPr bwMode="auto">
          <a:xfrm>
            <a:off x="937376" y="196454"/>
            <a:ext cx="7867650" cy="4491633"/>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Fusce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Integer </a:t>
            </a:r>
            <a:r>
              <a:rPr lang="en-US" altLang="en-US" sz="1100" dirty="0" err="1">
                <a:solidFill>
                  <a:schemeClr val="tx1"/>
                </a:solidFill>
                <a:latin typeface="Monaco" charset="0"/>
                <a:sym typeface="Monaco" charset="0"/>
              </a:rPr>
              <a:t>sapien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rhoncus</a:t>
            </a:r>
            <a:r>
              <a:rPr lang="en-US" altLang="en-US" sz="1100" dirty="0">
                <a:solidFill>
                  <a:schemeClr val="tx1"/>
                </a:solidFill>
                <a:latin typeface="Monaco" charset="0"/>
                <a:sym typeface="Monaco" charset="0"/>
              </a:rPr>
              <a:t> vitae, cursus non,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commodo</a:t>
            </a:r>
            <a:r>
              <a:rPr lang="en-US" altLang="en-US" sz="1100" dirty="0">
                <a:solidFill>
                  <a:schemeClr val="tx1"/>
                </a:solidFill>
                <a:latin typeface="Monaco" charset="0"/>
                <a:sym typeface="Monaco" charset="0"/>
              </a:rPr>
              <a:t> vitae, </a:t>
            </a:r>
            <a:r>
              <a:rPr lang="en-US" altLang="en-US" sz="1100" dirty="0" err="1">
                <a:solidFill>
                  <a:schemeClr val="tx1"/>
                </a:solidFill>
                <a:latin typeface="Monaco" charset="0"/>
                <a:sym typeface="Monaco" charset="0"/>
              </a:rPr>
              <a:t>felis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Nulla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convallis</a:t>
            </a:r>
            <a:r>
              <a:rPr lang="en-US" altLang="en-US" sz="1100" dirty="0">
                <a:solidFill>
                  <a:schemeClr val="tx1"/>
                </a:solidFill>
                <a:latin typeface="Monaco" charset="0"/>
                <a:sym typeface="Monaco" charset="0"/>
              </a:rPr>
              <a:t> ante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Maecenas </a:t>
            </a:r>
            <a:r>
              <a:rPr lang="en-US" altLang="en-US" sz="1100" dirty="0" err="1">
                <a:solidFill>
                  <a:schemeClr val="tx1"/>
                </a:solidFill>
                <a:latin typeface="Monaco" charset="0"/>
                <a:sym typeface="Monaco" charset="0"/>
              </a:rPr>
              <a:t>condimentum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hendrerit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turpis</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p>
        </p:txBody>
      </p:sp>
      <p:sp>
        <p:nvSpPr>
          <p:cNvPr id="33798" name="Rectangle 4"/>
          <p:cNvSpPr>
            <a:spLocks/>
          </p:cNvSpPr>
          <p:nvPr/>
        </p:nvSpPr>
        <p:spPr bwMode="auto">
          <a:xfrm>
            <a:off x="5940152" y="5096422"/>
            <a:ext cx="2857500" cy="1187648"/>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teal</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p>
        </p:txBody>
      </p:sp>
    </p:spTree>
    <p:extLst>
      <p:ext uri="{BB962C8B-B14F-4D97-AF65-F5344CB8AC3E}">
        <p14:creationId xmlns:p14="http://schemas.microsoft.com/office/powerpoint/2010/main" val="397677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Two other properties available to lists are:</a:t>
            </a:r>
          </a:p>
          <a:p>
            <a:pPr lvl="1"/>
            <a:r>
              <a:rPr lang="en-US" dirty="0"/>
              <a:t>list-style-position</a:t>
            </a:r>
          </a:p>
          <a:p>
            <a:pPr lvl="1"/>
            <a:r>
              <a:rPr lang="en-US" dirty="0"/>
              <a:t>list-style-image</a:t>
            </a:r>
          </a:p>
        </p:txBody>
      </p:sp>
    </p:spTree>
    <p:extLst>
      <p:ext uri="{BB962C8B-B14F-4D97-AF65-F5344CB8AC3E}">
        <p14:creationId xmlns:p14="http://schemas.microsoft.com/office/powerpoint/2010/main" val="165662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836815"/>
          </a:xfrm>
        </p:spPr>
        <p:txBody>
          <a:bodyPr>
            <a:noAutofit/>
          </a:bodyPr>
          <a:lstStyle/>
          <a:p>
            <a:r>
              <a:rPr lang="en-US" b="1" dirty="0"/>
              <a:t>Class selector</a:t>
            </a:r>
            <a:br>
              <a:rPr lang="en-US" b="1" dirty="0"/>
            </a:br>
            <a:r>
              <a:rPr lang="en-US" dirty="0"/>
              <a:t/>
            </a:r>
            <a:br>
              <a:rPr lang="en-US" dirty="0"/>
            </a:br>
            <a:endParaRPr lang="en-US" dirty="0"/>
          </a:p>
        </p:txBody>
      </p:sp>
      <p:sp>
        <p:nvSpPr>
          <p:cNvPr id="3" name="Content Placeholder 2"/>
          <p:cNvSpPr>
            <a:spLocks noGrp="1"/>
          </p:cNvSpPr>
          <p:nvPr>
            <p:ph idx="1"/>
          </p:nvPr>
        </p:nvSpPr>
        <p:spPr>
          <a:xfrm>
            <a:off x="914400" y="1447800"/>
            <a:ext cx="7633742" cy="4724400"/>
          </a:xfrm>
        </p:spPr>
        <p:txBody>
          <a:bodyPr>
            <a:normAutofit/>
          </a:bodyPr>
          <a:lstStyle/>
          <a:p>
            <a:r>
              <a:rPr lang="en-US" sz="2400" dirty="0"/>
              <a:t>We previously looked at </a:t>
            </a:r>
            <a:r>
              <a:rPr lang="en-US" sz="2400" dirty="0" smtClean="0"/>
              <a:t>elements </a:t>
            </a:r>
            <a:r>
              <a:rPr lang="en-US" sz="2400" dirty="0"/>
              <a:t>selectors, which targets all elements (which translates to HTML tags) on a page. If we want to be more specific, class selectors is the next step. </a:t>
            </a:r>
            <a:endParaRPr lang="en-US" sz="2400" dirty="0" smtClean="0"/>
          </a:p>
          <a:p>
            <a:r>
              <a:rPr lang="en-US" sz="2400" dirty="0" smtClean="0"/>
              <a:t>Instead </a:t>
            </a:r>
            <a:r>
              <a:rPr lang="en-US" sz="2400" dirty="0"/>
              <a:t>of targeting all elements with a specific name, they target all elements that </a:t>
            </a:r>
            <a:r>
              <a:rPr lang="en-US" sz="2400" dirty="0" smtClean="0"/>
              <a:t>have </a:t>
            </a:r>
            <a:r>
              <a:rPr lang="en-US" sz="2400" dirty="0"/>
              <a:t>a specific </a:t>
            </a:r>
            <a:r>
              <a:rPr lang="en-US" sz="2400" b="1" dirty="0"/>
              <a:t>class</a:t>
            </a:r>
            <a:r>
              <a:rPr lang="en-US" sz="2400" dirty="0"/>
              <a:t> name specified.</a:t>
            </a:r>
          </a:p>
          <a:p>
            <a:r>
              <a:rPr lang="en-US" sz="2400" dirty="0"/>
              <a:t>A class selector looks just like an element selector, but instead of using names that are tied to the names of HTML elements, you make up the name and then you prefix it with a dot </a:t>
            </a:r>
            <a:r>
              <a:rPr lang="en-US" sz="2400" dirty="0" smtClean="0"/>
              <a:t>(.).</a:t>
            </a:r>
            <a:endParaRPr lang="en-US" dirty="0"/>
          </a:p>
        </p:txBody>
      </p:sp>
    </p:spTree>
    <p:extLst>
      <p:ext uri="{BB962C8B-B14F-4D97-AF65-F5344CB8AC3E}">
        <p14:creationId xmlns:p14="http://schemas.microsoft.com/office/powerpoint/2010/main" val="733754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body" idx="1"/>
          </p:nvPr>
        </p:nvSpPr>
        <p:spPr>
          <a:xfrm>
            <a:off x="665769" y="4876800"/>
            <a:ext cx="7986588" cy="1501678"/>
          </a:xfrm>
        </p:spPr>
        <p:txBody>
          <a:bodyPr>
            <a:normAutofit lnSpcReduction="10000"/>
          </a:bodyPr>
          <a:lstStyle/>
          <a:p>
            <a:pPr eaLnBrk="1" hangingPunct="1"/>
            <a:r>
              <a:rPr lang="en-US" altLang="en-US" dirty="0" smtClean="0"/>
              <a:t>To indicate that an element is a member of a class we use the </a:t>
            </a:r>
            <a:r>
              <a:rPr lang="en-US" altLang="en-US" b="1" dirty="0" smtClean="0"/>
              <a:t>class</a:t>
            </a:r>
            <a:r>
              <a:rPr lang="en-US" altLang="en-US" dirty="0" smtClean="0"/>
              <a:t> attribute. </a:t>
            </a:r>
          </a:p>
          <a:p>
            <a:pPr eaLnBrk="1" hangingPunct="1"/>
            <a:r>
              <a:rPr lang="en-US" altLang="en-US" dirty="0" smtClean="0"/>
              <a:t>While the name of an element specifies its </a:t>
            </a:r>
            <a:r>
              <a:rPr lang="en-US" altLang="en-US" i="1" dirty="0" smtClean="0"/>
              <a:t>type</a:t>
            </a:r>
            <a:r>
              <a:rPr lang="en-US" altLang="en-US" dirty="0" smtClean="0"/>
              <a:t>, the class attribute lets you assign to it one or more </a:t>
            </a:r>
            <a:r>
              <a:rPr lang="en-US" altLang="en-US" i="1" dirty="0" smtClean="0"/>
              <a:t>subtypes</a:t>
            </a:r>
            <a:r>
              <a:rPr lang="en-US" altLang="en-US" dirty="0" smtClean="0"/>
              <a:t>. </a:t>
            </a:r>
          </a:p>
        </p:txBody>
      </p:sp>
      <p:sp>
        <p:nvSpPr>
          <p:cNvPr id="51204" name="Slide Number Placeholder 3"/>
          <p:cNvSpPr txBox="1">
            <a:spLocks/>
          </p:cNvSpPr>
          <p:nvPr/>
        </p:nvSpPr>
        <p:spPr bwMode="auto">
          <a:xfrm>
            <a:off x="8626078" y="6465096"/>
            <a:ext cx="218777"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4284" tIns="32142" rIns="64284" bIns="32142"/>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indent="-2667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indent="-2667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r" eaLnBrk="1" hangingPunct="1">
              <a:spcBef>
                <a:spcPct val="0"/>
              </a:spcBef>
              <a:buClrTx/>
              <a:buSzTx/>
              <a:buFontTx/>
              <a:buNone/>
            </a:pPr>
            <a:fld id="{EC0FF187-7E5D-4CB1-B75B-A02E4F63413E}" type="slidenum">
              <a:rPr lang="en-US" altLang="en-US" sz="1000"/>
              <a:pPr algn="r" eaLnBrk="1" hangingPunct="1">
                <a:spcBef>
                  <a:spcPct val="0"/>
                </a:spcBef>
                <a:buClrTx/>
                <a:buSzTx/>
                <a:buFontTx/>
                <a:buNone/>
              </a:pPr>
              <a:t>4</a:t>
            </a:fld>
            <a:endParaRPr lang="en-US" altLang="en-US" sz="1000"/>
          </a:p>
        </p:txBody>
      </p:sp>
      <p:sp>
        <p:nvSpPr>
          <p:cNvPr id="6" name="Rectangle 1"/>
          <p:cNvSpPr txBox="1">
            <a:spLocks noChangeArrowheads="1"/>
          </p:cNvSpPr>
          <p:nvPr/>
        </p:nvSpPr>
        <p:spPr bwMode="auto">
          <a:xfrm>
            <a:off x="582661" y="44624"/>
            <a:ext cx="8152805" cy="767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3" tIns="35713" rIns="35713" bIns="35713" anchor="b"/>
          <a:lstStyle>
            <a:lvl1pPr algn="l" rtl="0" eaLnBrk="0" fontAlgn="base" hangingPunct="0">
              <a:spcBef>
                <a:spcPct val="0"/>
              </a:spcBef>
              <a:spcAft>
                <a:spcPct val="0"/>
              </a:spcAft>
              <a:defRPr sz="42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kern="0" smtClean="0"/>
              <a:t>Using </a:t>
            </a:r>
            <a:r>
              <a:rPr lang="en-US" altLang="en-US" b="1" kern="0" smtClean="0">
                <a:latin typeface="Helvetica Neue" charset="0"/>
                <a:sym typeface="Helvetica Neue" charset="0"/>
              </a:rPr>
              <a:t>class</a:t>
            </a:r>
            <a:r>
              <a:rPr lang="en-US" altLang="en-US" kern="0" smtClean="0"/>
              <a:t> to identify elements</a:t>
            </a:r>
          </a:p>
        </p:txBody>
      </p:sp>
      <p:sp>
        <p:nvSpPr>
          <p:cNvPr id="7" name="Rectangle 2"/>
          <p:cNvSpPr>
            <a:spLocks/>
          </p:cNvSpPr>
          <p:nvPr/>
        </p:nvSpPr>
        <p:spPr bwMode="auto">
          <a:xfrm>
            <a:off x="738109" y="908720"/>
            <a:ext cx="7841908" cy="3600400"/>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100" dirty="0" smtClean="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a:t>
            </a:r>
            <a:r>
              <a:rPr lang="en-US" altLang="en-US" sz="1100" dirty="0" err="1">
                <a:solidFill>
                  <a:srgbClr val="2A00FF"/>
                </a:solidFill>
                <a:latin typeface="Monaco" charset="0"/>
                <a:sym typeface="Monaco" charset="0"/>
              </a:rPr>
              <a:t>withstyle</a:t>
            </a:r>
            <a:r>
              <a:rPr lang="en-US" altLang="en-US" sz="1100" dirty="0">
                <a:solidFill>
                  <a:srgbClr val="2A00FF"/>
                </a:solidFill>
                <a:latin typeface="Monaco" charset="0"/>
                <a:sym typeface="Monaco" charset="0"/>
              </a:rPr>
              <a:t>"</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Fusce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Integer </a:t>
            </a:r>
            <a:r>
              <a:rPr lang="en-US" altLang="en-US" sz="1100" dirty="0" err="1">
                <a:solidFill>
                  <a:schemeClr val="tx1"/>
                </a:solidFill>
                <a:latin typeface="Monaco" charset="0"/>
                <a:sym typeface="Monaco" charset="0"/>
              </a:rPr>
              <a:t>sapien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rhoncus</a:t>
            </a:r>
            <a:r>
              <a:rPr lang="en-US" altLang="en-US" sz="1100" dirty="0">
                <a:solidFill>
                  <a:schemeClr val="tx1"/>
                </a:solidFill>
                <a:latin typeface="Monaco" charset="0"/>
                <a:sym typeface="Monaco" charset="0"/>
              </a:rPr>
              <a:t> vitae, cursus non,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commodo</a:t>
            </a:r>
            <a:r>
              <a:rPr lang="en-US" altLang="en-US" sz="1100" dirty="0">
                <a:solidFill>
                  <a:schemeClr val="tx1"/>
                </a:solidFill>
                <a:latin typeface="Monaco" charset="0"/>
                <a:sym typeface="Monaco" charset="0"/>
              </a:rPr>
              <a:t> vitae, </a:t>
            </a:r>
            <a:r>
              <a:rPr lang="en-US" altLang="en-US" sz="1100" dirty="0" err="1">
                <a:solidFill>
                  <a:schemeClr val="tx1"/>
                </a:solidFill>
                <a:latin typeface="Monaco" charset="0"/>
                <a:sym typeface="Monaco" charset="0"/>
              </a:rPr>
              <a:t>felis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Nulla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convallis</a:t>
            </a:r>
            <a:r>
              <a:rPr lang="en-US" altLang="en-US" sz="1100" dirty="0">
                <a:solidFill>
                  <a:schemeClr val="tx1"/>
                </a:solidFill>
                <a:latin typeface="Monaco" charset="0"/>
                <a:sym typeface="Monaco" charset="0"/>
              </a:rPr>
              <a:t> ante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Maecenas </a:t>
            </a:r>
            <a:r>
              <a:rPr lang="en-US" altLang="en-US" sz="1100" dirty="0" err="1">
                <a:solidFill>
                  <a:schemeClr val="tx1"/>
                </a:solidFill>
                <a:latin typeface="Monaco" charset="0"/>
                <a:sym typeface="Monaco" charset="0"/>
              </a:rPr>
              <a:t>condimentum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hendrerit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turpis</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"warning"</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adipiscing</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elit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facilisis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solidFill>
                <a:schemeClr val="tx1"/>
              </a:solidFill>
              <a:latin typeface="Monaco" charset="0"/>
              <a:sym typeface="Monaco" charset="0"/>
            </a:endParaRPr>
          </a:p>
          <a:p>
            <a:pPr algn="l" eaLnBrk="1" hangingPunct="1">
              <a:defRPr/>
            </a:pPr>
            <a:r>
              <a:rPr lang="en-US" altLang="en-US" sz="1100" dirty="0">
                <a:solidFill>
                  <a:schemeClr val="tx1"/>
                </a:solidFill>
                <a:latin typeface="Monaco" charset="0"/>
                <a:sym typeface="Monaco" charset="0"/>
              </a:rPr>
              <a:t>      Lorem ipsum dolor sit </a:t>
            </a:r>
            <a:r>
              <a:rPr lang="en-US" altLang="en-US" sz="1100" dirty="0" err="1">
                <a:solidFill>
                  <a:schemeClr val="tx1"/>
                </a:solidFill>
                <a:latin typeface="Monaco" charset="0"/>
                <a:sym typeface="Monaco" charset="0"/>
              </a:rPr>
              <a:t>amet</a:t>
            </a:r>
            <a:r>
              <a:rPr lang="en-US" altLang="en-US" sz="1100" dirty="0">
                <a:solidFill>
                  <a:schemeClr val="tx1"/>
                </a:solidFill>
                <a:latin typeface="Monaco" charset="0"/>
                <a:sym typeface="Monaco" charset="0"/>
              </a:rPr>
              <a: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chemeClr val="tx1"/>
                </a:solidFill>
                <a:latin typeface="Monaco" charset="0"/>
                <a:sym typeface="Monaco" charset="0"/>
              </a:rPr>
              <a:t> </a:t>
            </a:r>
            <a:r>
              <a:rPr lang="en-US" altLang="en-US" sz="1100" dirty="0">
                <a:solidFill>
                  <a:srgbClr val="7F007F"/>
                </a:solidFill>
                <a:latin typeface="Monaco" charset="0"/>
                <a:sym typeface="Monaco" charset="0"/>
              </a:rPr>
              <a:t>class</a:t>
            </a:r>
            <a:r>
              <a:rPr lang="en-US" altLang="en-US" sz="1100" dirty="0">
                <a:solidFill>
                  <a:schemeClr val="tx1"/>
                </a:solidFill>
                <a:latin typeface="Monaco" charset="0"/>
                <a:sym typeface="Monaco" charset="0"/>
              </a:rPr>
              <a:t>=</a:t>
            </a:r>
            <a:r>
              <a:rPr lang="en-US" altLang="en-US" sz="1100" dirty="0">
                <a:solidFill>
                  <a:srgbClr val="2A00FF"/>
                </a:solidFill>
                <a:latin typeface="Monaco" charset="0"/>
                <a:sym typeface="Monaco" charset="0"/>
              </a:rPr>
              <a:t>"warning"</a:t>
            </a:r>
            <a:r>
              <a:rPr lang="en-US" altLang="en-US" sz="1100" dirty="0">
                <a:solidFill>
                  <a:srgbClr val="008080"/>
                </a:solidFill>
                <a:latin typeface="Monaco" charset="0"/>
                <a:sym typeface="Monaco" charset="0"/>
              </a:rPr>
              <a:t>&gt;</a:t>
            </a:r>
            <a:r>
              <a:rPr lang="en-US" altLang="en-US" sz="1100" dirty="0" err="1">
                <a:solidFill>
                  <a:schemeClr val="tx1"/>
                </a:solidFill>
                <a:latin typeface="Monaco" charset="0"/>
                <a:sym typeface="Monaco" charset="0"/>
              </a:rPr>
              <a:t>consectetuer</a:t>
            </a:r>
            <a:r>
              <a:rPr lang="en-US" altLang="en-US" sz="1100" dirty="0">
                <a:solidFill>
                  <a:schemeClr val="tx1"/>
                </a:solidFill>
                <a:latin typeface="Monaco" charset="0"/>
                <a:sym typeface="Monaco" charset="0"/>
              </a:rPr>
              <a:t> </a:t>
            </a:r>
            <a:r>
              <a:rPr lang="en-US" altLang="en-US" sz="1100" dirty="0" err="1" smtClean="0">
                <a:solidFill>
                  <a:schemeClr val="tx1"/>
                </a:solidFill>
                <a:latin typeface="Monaco" charset="0"/>
                <a:sym typeface="Monaco" charset="0"/>
              </a:rPr>
              <a:t>adipiscing</a:t>
            </a:r>
            <a:r>
              <a:rPr lang="en-US" altLang="en-US" sz="1100" dirty="0" smtClean="0">
                <a:solidFill>
                  <a:schemeClr val="tx1"/>
                </a:solidFill>
                <a:latin typeface="Monaco" charset="0"/>
                <a:sym typeface="Monaco" charset="0"/>
              </a:rPr>
              <a:t> </a:t>
            </a:r>
            <a:r>
              <a:rPr lang="en-US" altLang="en-US" sz="1100" dirty="0" err="1" smtClean="0">
                <a:solidFill>
                  <a:schemeClr val="tx1"/>
                </a:solidFill>
                <a:latin typeface="Monaco" charset="0"/>
                <a:sym typeface="Monaco" charset="0"/>
              </a:rPr>
              <a:t>elit</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span</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Cras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sollicitudin</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nec</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acilisis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vehicula</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neque</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urna</a:t>
            </a:r>
            <a:r>
              <a:rPr lang="en-US" altLang="en-US" sz="1100" dirty="0">
                <a:solidFill>
                  <a:schemeClr val="tx1"/>
                </a:solidFill>
                <a:latin typeface="Monaco" charset="0"/>
                <a:sym typeface="Monaco" charset="0"/>
              </a:rPr>
              <a:t> porta </a:t>
            </a:r>
            <a:r>
              <a:rPr lang="en-US" altLang="en-US" sz="1100" dirty="0" err="1">
                <a:solidFill>
                  <a:schemeClr val="tx1"/>
                </a:solidFill>
                <a:latin typeface="Monaco" charset="0"/>
                <a:sym typeface="Monaco" charset="0"/>
              </a:rPr>
              <a:t>risus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ut</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sagittis</a:t>
            </a:r>
            <a:r>
              <a:rPr lang="en-US" altLang="en-US" sz="1100" dirty="0">
                <a:solidFill>
                  <a:schemeClr val="tx1"/>
                </a:solidFill>
                <a:latin typeface="Monaco" charset="0"/>
                <a:sym typeface="Monaco" charset="0"/>
              </a:rPr>
              <a:t> </a:t>
            </a:r>
          </a:p>
          <a:p>
            <a:pPr algn="l" eaLnBrk="1" hangingPunct="1">
              <a:defRPr/>
            </a:pP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enim</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velit</a:t>
            </a:r>
            <a:r>
              <a:rPr lang="en-US" altLang="en-US" sz="1100" dirty="0">
                <a:solidFill>
                  <a:schemeClr val="tx1"/>
                </a:solidFill>
                <a:latin typeface="Monaco" charset="0"/>
                <a:sym typeface="Monaco" charset="0"/>
              </a:rPr>
              <a:t> at </a:t>
            </a:r>
            <a:r>
              <a:rPr lang="en-US" altLang="en-US" sz="1100" dirty="0" err="1">
                <a:solidFill>
                  <a:schemeClr val="tx1"/>
                </a:solidFill>
                <a:latin typeface="Monaco" charset="0"/>
                <a:sym typeface="Monaco" charset="0"/>
              </a:rPr>
              <a:t>orci</a:t>
            </a:r>
            <a:r>
              <a:rPr lang="en-US" altLang="en-US" sz="1100" dirty="0">
                <a:solidFill>
                  <a:schemeClr val="tx1"/>
                </a:solidFill>
                <a:latin typeface="Monaco" charset="0"/>
                <a:sym typeface="Monaco" charset="0"/>
              </a:rPr>
              <a:t>.</a:t>
            </a:r>
          </a:p>
          <a:p>
            <a:pPr algn="l" eaLnBrk="1" hangingPunct="1">
              <a:defRPr/>
            </a:pPr>
            <a:r>
              <a:rPr lang="en-US" altLang="en-US" sz="1100" dirty="0">
                <a:solidFill>
                  <a:schemeClr val="tx1"/>
                </a:solidFill>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r>
              <a:rPr lang="en-US" altLang="en-US" sz="1100" dirty="0">
                <a:solidFill>
                  <a:schemeClr val="tx1"/>
                </a:solidFill>
                <a:latin typeface="Monaco" charset="0"/>
                <a:sym typeface="Monaco" charset="0"/>
              </a:rPr>
              <a:t>  </a:t>
            </a:r>
          </a:p>
          <a:p>
            <a:pPr algn="l" eaLnBrk="1" hangingPunct="1">
              <a:defRPr/>
            </a:pP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body</a:t>
            </a:r>
            <a:r>
              <a:rPr lang="en-US" altLang="en-US" sz="1100" dirty="0">
                <a:solidFill>
                  <a:srgbClr val="008080"/>
                </a:solidFill>
                <a:latin typeface="Monaco" charset="0"/>
                <a:sym typeface="Monaco" charset="0"/>
              </a:rPr>
              <a:t>&gt;</a:t>
            </a:r>
          </a:p>
        </p:txBody>
      </p:sp>
      <p:sp>
        <p:nvSpPr>
          <p:cNvPr id="2" name="TextBox 1"/>
          <p:cNvSpPr txBox="1"/>
          <p:nvPr/>
        </p:nvSpPr>
        <p:spPr>
          <a:xfrm>
            <a:off x="6477000" y="1828800"/>
            <a:ext cx="1828800" cy="369332"/>
          </a:xfrm>
          <a:prstGeom prst="rect">
            <a:avLst/>
          </a:prstGeom>
          <a:noFill/>
        </p:spPr>
        <p:txBody>
          <a:bodyPr wrap="square" rtlCol="0">
            <a:spAutoFit/>
          </a:bodyPr>
          <a:lstStyle/>
          <a:p>
            <a:r>
              <a:rPr lang="en-US" dirty="0" smtClean="0"/>
              <a:t>Classes</a:t>
            </a:r>
            <a:endParaRPr lang="en-US" dirty="0"/>
          </a:p>
        </p:txBody>
      </p:sp>
      <p:cxnSp>
        <p:nvCxnSpPr>
          <p:cNvPr id="4" name="Straight Arrow Connector 3"/>
          <p:cNvCxnSpPr>
            <a:stCxn id="2" idx="1"/>
          </p:cNvCxnSpPr>
          <p:nvPr/>
        </p:nvCxnSpPr>
        <p:spPr>
          <a:xfrm flipH="1" flipV="1">
            <a:off x="2362200" y="1828800"/>
            <a:ext cx="4114800"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1"/>
          </p:cNvCxnSpPr>
          <p:nvPr/>
        </p:nvCxnSpPr>
        <p:spPr>
          <a:xfrm flipH="1">
            <a:off x="2209800" y="2013466"/>
            <a:ext cx="4267200" cy="6954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57600" y="2013466"/>
            <a:ext cx="2819400" cy="156793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258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963292" y="4343151"/>
            <a:ext cx="5872386" cy="2278186"/>
          </a:xfrm>
          <a:prstGeom prst="round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lIns="64284" tIns="32142" rIns="64284" bIns="32142"/>
          <a:lstStyle/>
          <a:p>
            <a:pPr>
              <a:defRPr/>
            </a:pPr>
            <a:endParaRPr lang="en-GB">
              <a:solidFill>
                <a:srgbClr val="000000"/>
              </a:solidFill>
              <a:latin typeface="Helvetica Neue Light" charset="0"/>
            </a:endParaRPr>
          </a:p>
        </p:txBody>
      </p:sp>
      <p:sp>
        <p:nvSpPr>
          <p:cNvPr id="52227" name="Title 1"/>
          <p:cNvSpPr>
            <a:spLocks noGrp="1"/>
          </p:cNvSpPr>
          <p:nvPr>
            <p:ph type="title"/>
          </p:nvPr>
        </p:nvSpPr>
        <p:spPr/>
        <p:txBody>
          <a:bodyPr/>
          <a:lstStyle/>
          <a:p>
            <a:endParaRPr lang="en-GB" altLang="en-US" smtClean="0"/>
          </a:p>
        </p:txBody>
      </p:sp>
      <p:sp>
        <p:nvSpPr>
          <p:cNvPr id="5" name="Rectangle 2"/>
          <p:cNvSpPr>
            <a:spLocks/>
          </p:cNvSpPr>
          <p:nvPr/>
        </p:nvSpPr>
        <p:spPr bwMode="auto">
          <a:xfrm>
            <a:off x="762000" y="457200"/>
            <a:ext cx="7984304" cy="3244652"/>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body</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a:t>
            </a:r>
            <a:r>
              <a:rPr lang="en-US" altLang="en-US" sz="1000" dirty="0" err="1">
                <a:solidFill>
                  <a:srgbClr val="2A00FF"/>
                </a:solidFill>
                <a:latin typeface="Monaco" charset="0"/>
                <a:sym typeface="Monaco" charset="0"/>
              </a:rPr>
              <a:t>withstyle</a:t>
            </a:r>
            <a:r>
              <a:rPr lang="en-US" altLang="en-US" sz="1000" dirty="0">
                <a:solidFill>
                  <a:srgbClr val="2A00FF"/>
                </a:solidFill>
                <a:latin typeface="Monaco" charset="0"/>
                <a:sym typeface="Monaco" charset="0"/>
              </a:rPr>
              <a:t>"</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Fusce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Integer </a:t>
            </a:r>
            <a:r>
              <a:rPr lang="en-US" altLang="en-US" sz="1000" dirty="0" err="1">
                <a:solidFill>
                  <a:schemeClr val="tx1"/>
                </a:solidFill>
                <a:latin typeface="Monaco" charset="0"/>
                <a:sym typeface="Monaco" charset="0"/>
              </a:rPr>
              <a:t>sapien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rhoncus</a:t>
            </a:r>
            <a:r>
              <a:rPr lang="en-US" altLang="en-US" sz="1000" dirty="0">
                <a:solidFill>
                  <a:schemeClr val="tx1"/>
                </a:solidFill>
                <a:latin typeface="Monaco" charset="0"/>
                <a:sym typeface="Monaco" charset="0"/>
              </a:rPr>
              <a:t> vitae, cursus non,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commodo</a:t>
            </a:r>
            <a:r>
              <a:rPr lang="en-US" altLang="en-US" sz="1000" dirty="0">
                <a:solidFill>
                  <a:schemeClr val="tx1"/>
                </a:solidFill>
                <a:latin typeface="Monaco" charset="0"/>
                <a:sym typeface="Monaco" charset="0"/>
              </a:rPr>
              <a:t> vitae, </a:t>
            </a:r>
            <a:r>
              <a:rPr lang="en-US" altLang="en-US" sz="1000" dirty="0" err="1">
                <a:solidFill>
                  <a:schemeClr val="tx1"/>
                </a:solidFill>
                <a:latin typeface="Monaco" charset="0"/>
                <a:sym typeface="Monaco" charset="0"/>
              </a:rPr>
              <a:t>felis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Nulla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convallis</a:t>
            </a:r>
            <a:r>
              <a:rPr lang="en-US" altLang="en-US" sz="1000" dirty="0">
                <a:solidFill>
                  <a:schemeClr val="tx1"/>
                </a:solidFill>
                <a:latin typeface="Monaco" charset="0"/>
                <a:sym typeface="Monaco" charset="0"/>
              </a:rPr>
              <a:t> ante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Maecenas </a:t>
            </a:r>
            <a:r>
              <a:rPr lang="en-US" altLang="en-US" sz="1000" dirty="0" err="1">
                <a:solidFill>
                  <a:schemeClr val="tx1"/>
                </a:solidFill>
                <a:latin typeface="Monaco" charset="0"/>
                <a:sym typeface="Monaco" charset="0"/>
              </a:rPr>
              <a:t>condimentum</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hendrerit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turpis</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"warning"</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facilisis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endParaRPr lang="en-US" altLang="en-US" sz="1000" dirty="0">
              <a:solidFill>
                <a:schemeClr val="tx1"/>
              </a:solidFill>
              <a:latin typeface="Monaco" charset="0"/>
              <a:sym typeface="Monaco" charset="0"/>
            </a:endParaRPr>
          </a:p>
          <a:p>
            <a:pPr algn="l" eaLnBrk="1" hangingPunct="1">
              <a:defRPr/>
            </a:pPr>
            <a:r>
              <a:rPr lang="en-US" altLang="en-US" sz="1000" dirty="0">
                <a:solidFill>
                  <a:schemeClr val="tx1"/>
                </a:solidFill>
                <a:latin typeface="Monaco" charset="0"/>
                <a:sym typeface="Monaco" charset="0"/>
              </a:rPr>
              <a:t>      Lorem ipsum dolor sit </a:t>
            </a:r>
            <a:r>
              <a:rPr lang="en-US" altLang="en-US" sz="1000" dirty="0" err="1">
                <a:solidFill>
                  <a:schemeClr val="tx1"/>
                </a:solidFill>
                <a:latin typeface="Monaco" charset="0"/>
                <a:sym typeface="Monaco" charset="0"/>
              </a:rPr>
              <a:t>amet</a:t>
            </a:r>
            <a:r>
              <a:rPr lang="en-US" altLang="en-US" sz="1000" dirty="0">
                <a:solidFill>
                  <a:schemeClr val="tx1"/>
                </a:solidFill>
                <a:latin typeface="Monaco" charset="0"/>
                <a:sym typeface="Monaco" charset="0"/>
              </a:rPr>
              <a:t>,</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span</a:t>
            </a:r>
            <a:r>
              <a:rPr lang="en-US" altLang="en-US" sz="1000" dirty="0">
                <a:solidFill>
                  <a:schemeClr val="tx1"/>
                </a:solidFill>
                <a:latin typeface="Monaco" charset="0"/>
                <a:sym typeface="Monaco" charset="0"/>
              </a:rPr>
              <a:t> </a:t>
            </a:r>
            <a:r>
              <a:rPr lang="en-US" altLang="en-US" sz="1000" dirty="0">
                <a:solidFill>
                  <a:srgbClr val="7F007F"/>
                </a:solidFill>
                <a:latin typeface="Monaco" charset="0"/>
                <a:sym typeface="Monaco" charset="0"/>
              </a:rPr>
              <a:t>class</a:t>
            </a:r>
            <a:r>
              <a:rPr lang="en-US" altLang="en-US" sz="1000" dirty="0">
                <a:solidFill>
                  <a:schemeClr val="tx1"/>
                </a:solidFill>
                <a:latin typeface="Monaco" charset="0"/>
                <a:sym typeface="Monaco" charset="0"/>
              </a:rPr>
              <a:t>=</a:t>
            </a:r>
            <a:r>
              <a:rPr lang="en-US" altLang="en-US" sz="1000" dirty="0">
                <a:solidFill>
                  <a:srgbClr val="2A00FF"/>
                </a:solidFill>
                <a:latin typeface="Monaco" charset="0"/>
                <a:sym typeface="Monaco" charset="0"/>
              </a:rPr>
              <a:t>"warning"</a:t>
            </a:r>
            <a:r>
              <a:rPr lang="en-US" altLang="en-US" sz="1000" dirty="0">
                <a:solidFill>
                  <a:srgbClr val="008080"/>
                </a:solidFill>
                <a:latin typeface="Monaco" charset="0"/>
                <a:sym typeface="Monaco" charset="0"/>
              </a:rPr>
              <a:t>&gt;</a:t>
            </a:r>
            <a:r>
              <a:rPr lang="en-US" altLang="en-US" sz="1000" dirty="0" err="1">
                <a:solidFill>
                  <a:schemeClr val="tx1"/>
                </a:solidFill>
                <a:latin typeface="Monaco" charset="0"/>
                <a:sym typeface="Monaco" charset="0"/>
              </a:rPr>
              <a:t>consectetuer</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adipiscing</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elit</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span</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Cras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sollicitudin</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nec</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acilisis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vehicula</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neque</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urna</a:t>
            </a:r>
            <a:r>
              <a:rPr lang="en-US" altLang="en-US" sz="1000" dirty="0">
                <a:solidFill>
                  <a:schemeClr val="tx1"/>
                </a:solidFill>
                <a:latin typeface="Monaco" charset="0"/>
                <a:sym typeface="Monaco" charset="0"/>
              </a:rPr>
              <a:t> porta </a:t>
            </a:r>
            <a:r>
              <a:rPr lang="en-US" altLang="en-US" sz="1000" dirty="0" err="1">
                <a:solidFill>
                  <a:schemeClr val="tx1"/>
                </a:solidFill>
                <a:latin typeface="Monaco" charset="0"/>
                <a:sym typeface="Monaco" charset="0"/>
              </a:rPr>
              <a:t>risus</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ut</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sagittis</a:t>
            </a:r>
            <a:r>
              <a:rPr lang="en-US" altLang="en-US" sz="1000" dirty="0">
                <a:solidFill>
                  <a:schemeClr val="tx1"/>
                </a:solidFill>
                <a:latin typeface="Monaco" charset="0"/>
                <a:sym typeface="Monaco" charset="0"/>
              </a:rPr>
              <a:t> </a:t>
            </a:r>
          </a:p>
          <a:p>
            <a:pPr algn="l" eaLnBrk="1" hangingPunct="1">
              <a:defRPr/>
            </a:pP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enim</a:t>
            </a:r>
            <a:r>
              <a:rPr lang="en-US" altLang="en-US" sz="1000" dirty="0">
                <a:solidFill>
                  <a:schemeClr val="tx1"/>
                </a:solidFill>
                <a:latin typeface="Monaco" charset="0"/>
                <a:sym typeface="Monaco" charset="0"/>
              </a:rPr>
              <a:t> </a:t>
            </a:r>
            <a:r>
              <a:rPr lang="en-US" altLang="en-US" sz="1000" dirty="0" err="1">
                <a:solidFill>
                  <a:schemeClr val="tx1"/>
                </a:solidFill>
                <a:latin typeface="Monaco" charset="0"/>
                <a:sym typeface="Monaco" charset="0"/>
              </a:rPr>
              <a:t>velit</a:t>
            </a:r>
            <a:r>
              <a:rPr lang="en-US" altLang="en-US" sz="1000" dirty="0">
                <a:solidFill>
                  <a:schemeClr val="tx1"/>
                </a:solidFill>
                <a:latin typeface="Monaco" charset="0"/>
                <a:sym typeface="Monaco" charset="0"/>
              </a:rPr>
              <a:t> at </a:t>
            </a:r>
            <a:r>
              <a:rPr lang="en-US" altLang="en-US" sz="1000" dirty="0" err="1">
                <a:solidFill>
                  <a:schemeClr val="tx1"/>
                </a:solidFill>
                <a:latin typeface="Monaco" charset="0"/>
                <a:sym typeface="Monaco" charset="0"/>
              </a:rPr>
              <a:t>orci</a:t>
            </a:r>
            <a:r>
              <a:rPr lang="en-US" altLang="en-US" sz="1000" dirty="0">
                <a:solidFill>
                  <a:schemeClr val="tx1"/>
                </a:solidFill>
                <a:latin typeface="Monaco" charset="0"/>
                <a:sym typeface="Monaco" charset="0"/>
              </a:rPr>
              <a:t>.</a:t>
            </a:r>
          </a:p>
          <a:p>
            <a:pPr algn="l" eaLnBrk="1" hangingPunct="1">
              <a:defRPr/>
            </a:pPr>
            <a:r>
              <a:rPr lang="en-US" altLang="en-US" sz="1000" dirty="0">
                <a:solidFill>
                  <a:schemeClr val="tx1"/>
                </a:solidFill>
                <a:latin typeface="Monaco" charset="0"/>
                <a:sym typeface="Monaco" charset="0"/>
              </a:rPr>
              <a:t>    </a:t>
            </a: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p</a:t>
            </a:r>
            <a:r>
              <a:rPr lang="en-US" altLang="en-US" sz="1000" dirty="0">
                <a:solidFill>
                  <a:srgbClr val="008080"/>
                </a:solidFill>
                <a:latin typeface="Monaco" charset="0"/>
                <a:sym typeface="Monaco" charset="0"/>
              </a:rPr>
              <a:t>&gt;</a:t>
            </a:r>
            <a:r>
              <a:rPr lang="en-US" altLang="en-US" sz="1000" dirty="0">
                <a:solidFill>
                  <a:schemeClr val="tx1"/>
                </a:solidFill>
                <a:latin typeface="Monaco" charset="0"/>
                <a:sym typeface="Monaco" charset="0"/>
              </a:rPr>
              <a:t>  </a:t>
            </a:r>
          </a:p>
          <a:p>
            <a:pPr algn="l" eaLnBrk="1" hangingPunct="1">
              <a:defRPr/>
            </a:pPr>
            <a:r>
              <a:rPr lang="en-US" altLang="en-US" sz="1000" dirty="0">
                <a:solidFill>
                  <a:srgbClr val="008080"/>
                </a:solidFill>
                <a:latin typeface="Monaco" charset="0"/>
                <a:sym typeface="Monaco" charset="0"/>
              </a:rPr>
              <a:t>&lt;/</a:t>
            </a:r>
            <a:r>
              <a:rPr lang="en-US" altLang="en-US" sz="1000" dirty="0">
                <a:solidFill>
                  <a:srgbClr val="3F7F7F"/>
                </a:solidFill>
                <a:latin typeface="Monaco" charset="0"/>
                <a:sym typeface="Monaco" charset="0"/>
              </a:rPr>
              <a:t>body</a:t>
            </a:r>
            <a:r>
              <a:rPr lang="en-US" altLang="en-US" sz="1000" dirty="0">
                <a:solidFill>
                  <a:srgbClr val="008080"/>
                </a:solidFill>
                <a:latin typeface="Monaco" charset="0"/>
                <a:sym typeface="Monaco" charset="0"/>
              </a:rPr>
              <a:t>&gt;</a:t>
            </a:r>
          </a:p>
        </p:txBody>
      </p:sp>
      <p:pic>
        <p:nvPicPr>
          <p:cNvPr id="5223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067" y="4542979"/>
            <a:ext cx="5605611" cy="1513582"/>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223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0064" y="6162602"/>
            <a:ext cx="5545336" cy="428625"/>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1409047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189" y="3810000"/>
            <a:ext cx="5605611" cy="1513582"/>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53251" name="Rectangle 1"/>
          <p:cNvSpPr>
            <a:spLocks noGrp="1" noChangeArrowheads="1"/>
          </p:cNvSpPr>
          <p:nvPr>
            <p:ph type="title"/>
          </p:nvPr>
        </p:nvSpPr>
        <p:spPr>
          <a:xfrm>
            <a:off x="762000" y="342940"/>
            <a:ext cx="8229600" cy="1143000"/>
          </a:xfrm>
        </p:spPr>
        <p:txBody>
          <a:bodyPr/>
          <a:lstStyle/>
          <a:p>
            <a:pPr eaLnBrk="1" hangingPunct="1"/>
            <a:r>
              <a:rPr lang="en-US" altLang="en-US" dirty="0" smtClean="0"/>
              <a:t>Using Classes in CSS</a:t>
            </a:r>
          </a:p>
        </p:txBody>
      </p:sp>
      <p:sp>
        <p:nvSpPr>
          <p:cNvPr id="53252" name="Rectangle 2"/>
          <p:cNvSpPr>
            <a:spLocks noGrp="1" noChangeArrowheads="1"/>
          </p:cNvSpPr>
          <p:nvPr>
            <p:ph type="body" idx="1"/>
          </p:nvPr>
        </p:nvSpPr>
        <p:spPr>
          <a:xfrm>
            <a:off x="685800" y="1447800"/>
            <a:ext cx="5715000" cy="2312789"/>
          </a:xfrm>
        </p:spPr>
        <p:txBody>
          <a:bodyPr/>
          <a:lstStyle/>
          <a:p>
            <a:pPr eaLnBrk="1" hangingPunct="1"/>
            <a:r>
              <a:rPr lang="en-US" altLang="en-US" dirty="0" smtClean="0"/>
              <a:t>Class names are referenced in CSS stylesheet </a:t>
            </a:r>
            <a:r>
              <a:rPr lang="en-US" altLang="en-US" dirty="0" smtClean="0"/>
              <a:t>as: </a:t>
            </a:r>
            <a:endParaRPr lang="en-US" altLang="en-US" dirty="0" smtClean="0"/>
          </a:p>
          <a:p>
            <a:pPr marL="271393" lvl="1" indent="0">
              <a:spcBef>
                <a:spcPts val="1969"/>
              </a:spcBef>
              <a:buNone/>
            </a:pPr>
            <a:r>
              <a:rPr lang="en-US" altLang="en-US" dirty="0" err="1" smtClean="0"/>
              <a:t>element.classname</a:t>
            </a:r>
            <a:endParaRPr lang="en-US" altLang="en-US" dirty="0" smtClean="0"/>
          </a:p>
        </p:txBody>
      </p:sp>
      <p:sp>
        <p:nvSpPr>
          <p:cNvPr id="41989" name="Rectangle 3"/>
          <p:cNvSpPr>
            <a:spLocks/>
          </p:cNvSpPr>
          <p:nvPr/>
        </p:nvSpPr>
        <p:spPr bwMode="auto">
          <a:xfrm>
            <a:off x="5257800" y="1981200"/>
            <a:ext cx="3159396" cy="4201150"/>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wrap="square" lIns="253090" tIns="0" rIns="0" bIns="0" anchor="b">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white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times</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err="1">
                <a:solidFill>
                  <a:srgbClr val="3F7F7F"/>
                </a:solidFill>
                <a:latin typeface="Monaco" charset="0"/>
                <a:sym typeface="Monaco" charset="0"/>
              </a:rPr>
              <a:t>p.withstyle</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olive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navy</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err="1" smtClean="0">
                <a:solidFill>
                  <a:srgbClr val="3F7F7F"/>
                </a:solidFill>
                <a:latin typeface="Monaco" charset="0"/>
                <a:sym typeface="Monaco" charset="0"/>
              </a:rPr>
              <a:t>p.warning</a:t>
            </a:r>
            <a:r>
              <a:rPr lang="en-US" altLang="en-US" sz="1300" dirty="0" smtClean="0">
                <a:solidFill>
                  <a:schemeClr val="tx1"/>
                </a:solidFill>
                <a:latin typeface="Monaco" charset="0"/>
                <a:sym typeface="Monaco" charset="0"/>
              </a:rPr>
              <a:t> {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yellow</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red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font-weight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bold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p:txBody>
      </p:sp>
    </p:spTree>
    <p:extLst>
      <p:ext uri="{BB962C8B-B14F-4D97-AF65-F5344CB8AC3E}">
        <p14:creationId xmlns:p14="http://schemas.microsoft.com/office/powerpoint/2010/main" val="3380766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978" y="3689080"/>
            <a:ext cx="5578822" cy="2029271"/>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54275" name="Rectangle 1"/>
          <p:cNvSpPr>
            <a:spLocks noGrp="1" noChangeArrowheads="1"/>
          </p:cNvSpPr>
          <p:nvPr>
            <p:ph type="title"/>
          </p:nvPr>
        </p:nvSpPr>
        <p:spPr>
          <a:xfrm>
            <a:off x="762000" y="152400"/>
            <a:ext cx="8229600" cy="1143000"/>
          </a:xfrm>
        </p:spPr>
        <p:txBody>
          <a:bodyPr>
            <a:normAutofit fontScale="90000"/>
          </a:bodyPr>
          <a:lstStyle/>
          <a:p>
            <a:pPr eaLnBrk="1" hangingPunct="1"/>
            <a:r>
              <a:rPr lang="en-US" altLang="en-US" dirty="0" smtClean="0"/>
              <a:t>Classes Independent of Elements</a:t>
            </a:r>
          </a:p>
        </p:txBody>
      </p:sp>
      <p:sp>
        <p:nvSpPr>
          <p:cNvPr id="54276" name="Rectangle 2"/>
          <p:cNvSpPr>
            <a:spLocks noGrp="1" noChangeArrowheads="1"/>
          </p:cNvSpPr>
          <p:nvPr>
            <p:ph type="body" idx="1"/>
          </p:nvPr>
        </p:nvSpPr>
        <p:spPr>
          <a:xfrm>
            <a:off x="685800" y="1295400"/>
            <a:ext cx="5527477" cy="1982391"/>
          </a:xfrm>
        </p:spPr>
        <p:txBody>
          <a:bodyPr>
            <a:normAutofit fontScale="92500" lnSpcReduction="20000"/>
          </a:bodyPr>
          <a:lstStyle/>
          <a:p>
            <a:pPr eaLnBrk="1" hangingPunct="1"/>
            <a:r>
              <a:rPr lang="en-US" altLang="en-US" dirty="0" smtClean="0"/>
              <a:t>May not have an element name preceding the period (anonymous):</a:t>
            </a:r>
          </a:p>
          <a:p>
            <a:pPr marL="624992" lvl="2" indent="0">
              <a:spcBef>
                <a:spcPts val="1969"/>
              </a:spcBef>
              <a:buNone/>
            </a:pPr>
            <a:r>
              <a:rPr lang="en-US" altLang="en-US" dirty="0" smtClean="0"/>
              <a:t>.</a:t>
            </a:r>
            <a:r>
              <a:rPr lang="en-US" altLang="en-US" dirty="0" err="1" smtClean="0"/>
              <a:t>classname</a:t>
            </a:r>
            <a:r>
              <a:rPr lang="en-US" altLang="en-US" dirty="0" smtClean="0"/>
              <a:t> </a:t>
            </a:r>
          </a:p>
          <a:p>
            <a:pPr>
              <a:spcBef>
                <a:spcPts val="1969"/>
              </a:spcBef>
            </a:pPr>
            <a:r>
              <a:rPr lang="en-US" altLang="en-US" dirty="0" smtClean="0"/>
              <a:t>Selector now matches </a:t>
            </a:r>
            <a:r>
              <a:rPr lang="en-US" altLang="en-US" i="1" dirty="0" smtClean="0"/>
              <a:t>any </a:t>
            </a:r>
            <a:r>
              <a:rPr lang="en-US" altLang="en-US" dirty="0" smtClean="0"/>
              <a:t>element of the given class.</a:t>
            </a:r>
          </a:p>
        </p:txBody>
      </p:sp>
      <p:sp>
        <p:nvSpPr>
          <p:cNvPr id="43013" name="Rectangle 3"/>
          <p:cNvSpPr>
            <a:spLocks/>
          </p:cNvSpPr>
          <p:nvPr/>
        </p:nvSpPr>
        <p:spPr bwMode="auto">
          <a:xfrm>
            <a:off x="5940152" y="1179859"/>
            <a:ext cx="3070696" cy="5201468"/>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white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black</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times</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a:solidFill>
                  <a:srgbClr val="3F7F7F"/>
                </a:solidFill>
                <a:latin typeface="Monaco" charset="0"/>
                <a:sym typeface="Monaco" charset="0"/>
              </a:rPr>
              <a:t>.</a:t>
            </a:r>
            <a:r>
              <a:rPr lang="en-US" altLang="en-US" sz="1300" dirty="0" err="1">
                <a:solidFill>
                  <a:srgbClr val="3F7F7F"/>
                </a:solidFill>
                <a:latin typeface="Monaco" charset="0"/>
                <a:sym typeface="Monaco" charset="0"/>
              </a:rPr>
              <a:t>withstyle</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olive</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navy</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font-family</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sans-serif</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margin</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padding</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0.5em</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a:p>
            <a:pPr algn="l" eaLnBrk="1" hangingPunct="1">
              <a:defRPr/>
            </a:pPr>
            <a:endParaRPr lang="en-US" altLang="en-US" sz="1300" dirty="0">
              <a:solidFill>
                <a:schemeClr val="tx1"/>
              </a:solidFill>
              <a:latin typeface="Monaco" charset="0"/>
              <a:sym typeface="Monaco" charset="0"/>
            </a:endParaRPr>
          </a:p>
          <a:p>
            <a:pPr algn="l" eaLnBrk="1" hangingPunct="1">
              <a:defRPr/>
            </a:pPr>
            <a:r>
              <a:rPr lang="en-US" altLang="en-US" sz="1300" dirty="0">
                <a:solidFill>
                  <a:srgbClr val="3F7F7F"/>
                </a:solidFill>
                <a:latin typeface="Monaco" charset="0"/>
                <a:sym typeface="Monaco" charset="0"/>
              </a:rPr>
              <a:t>.warning</a:t>
            </a:r>
            <a:r>
              <a:rPr lang="en-US" altLang="en-US" sz="1300" dirty="0">
                <a:solidFill>
                  <a:schemeClr val="tx1"/>
                </a:solidFill>
                <a:latin typeface="Monaco" charset="0"/>
                <a:sym typeface="Monaco" charset="0"/>
              </a:rPr>
              <a:t>  </a:t>
            </a:r>
            <a:r>
              <a:rPr lang="en-US" altLang="en-US" sz="1300" dirty="0" smtClean="0">
                <a:solidFill>
                  <a:schemeClr val="tx1"/>
                </a:solidFill>
                <a:latin typeface="Monaco" charset="0"/>
                <a:sym typeface="Monaco" charset="0"/>
              </a:rPr>
              <a:t>{  </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background-color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yellow</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red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font-weight</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bold</a:t>
            </a:r>
            <a:r>
              <a:rPr lang="en-US" altLang="en-US" sz="1300" dirty="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a:t>
            </a:r>
          </a:p>
        </p:txBody>
      </p:sp>
    </p:spTree>
    <p:extLst>
      <p:ext uri="{BB962C8B-B14F-4D97-AF65-F5344CB8AC3E}">
        <p14:creationId xmlns:p14="http://schemas.microsoft.com/office/powerpoint/2010/main" val="2059451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 selector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Now we will look at the most specific selector type: The </a:t>
            </a:r>
            <a:r>
              <a:rPr lang="en-US" b="1" dirty="0"/>
              <a:t>id</a:t>
            </a:r>
            <a:r>
              <a:rPr lang="en-US" dirty="0"/>
              <a:t> selector. </a:t>
            </a:r>
            <a:endParaRPr lang="en-US" dirty="0" smtClean="0"/>
          </a:p>
          <a:p>
            <a:r>
              <a:rPr lang="en-US" dirty="0" smtClean="0"/>
              <a:t>The </a:t>
            </a:r>
            <a:r>
              <a:rPr lang="en-US" dirty="0"/>
              <a:t>id selector is actually so specific that it only targets a single element on the page.</a:t>
            </a:r>
          </a:p>
          <a:p>
            <a:r>
              <a:rPr lang="en-US" dirty="0"/>
              <a:t>An id selector looks just like a class selector, but instead of having a dot as the prefix, it uses the hash sign (#). </a:t>
            </a:r>
          </a:p>
          <a:p>
            <a:r>
              <a:rPr lang="en-US" dirty="0"/>
              <a:t>It works just like classes, but instead of using a dot, we use a hash character, and instead of using the </a:t>
            </a:r>
            <a:r>
              <a:rPr lang="en-US" b="1" dirty="0"/>
              <a:t>class</a:t>
            </a:r>
            <a:r>
              <a:rPr lang="en-US" dirty="0"/>
              <a:t> attribute, we use the </a:t>
            </a:r>
            <a:r>
              <a:rPr lang="en-US" b="1" dirty="0"/>
              <a:t>id</a:t>
            </a:r>
            <a:r>
              <a:rPr lang="en-US" dirty="0"/>
              <a:t> attribute - </a:t>
            </a:r>
            <a:r>
              <a:rPr lang="en-US" b="1" dirty="0"/>
              <a:t>the difference lies in the fact that the id should be unique</a:t>
            </a:r>
            <a:r>
              <a:rPr lang="en-US" dirty="0"/>
              <a:t>. The value of the id attribute should be unique, according to the HTML specification, meaning that it can only be used on a single element per page</a:t>
            </a:r>
            <a:r>
              <a:rPr lang="en-US" dirty="0" smtClean="0"/>
              <a:t>.</a:t>
            </a:r>
            <a:endParaRPr lang="en-US" dirty="0"/>
          </a:p>
        </p:txBody>
      </p:sp>
    </p:spTree>
    <p:extLst>
      <p:ext uri="{BB962C8B-B14F-4D97-AF65-F5344CB8AC3E}">
        <p14:creationId xmlns:p14="http://schemas.microsoft.com/office/powerpoint/2010/main" val="11051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 selector</a:t>
            </a:r>
            <a:br>
              <a:rPr lang="en-US" b="1" dirty="0"/>
            </a:br>
            <a:endParaRPr lang="en-US" dirty="0"/>
          </a:p>
        </p:txBody>
      </p:sp>
      <p:sp>
        <p:nvSpPr>
          <p:cNvPr id="3" name="Content Placeholder 2"/>
          <p:cNvSpPr>
            <a:spLocks noGrp="1"/>
          </p:cNvSpPr>
          <p:nvPr>
            <p:ph sz="half" idx="1"/>
          </p:nvPr>
        </p:nvSpPr>
        <p:spPr>
          <a:xfrm>
            <a:off x="942974" y="2286000"/>
            <a:ext cx="3933825" cy="3619500"/>
          </a:xfrm>
        </p:spPr>
        <p:txBody>
          <a:bodyPr>
            <a:normAutofit fontScale="92500" lnSpcReduction="20000"/>
          </a:bodyPr>
          <a:lstStyle/>
          <a:p>
            <a:r>
              <a:rPr lang="en-US" dirty="0"/>
              <a:t>Just like the class selector, you may limit an id selector to a specific element type by putting the name in front of the selector name, like this:</a:t>
            </a:r>
          </a:p>
          <a:p>
            <a:pPr indent="0">
              <a:buNone/>
            </a:pPr>
            <a:r>
              <a:rPr lang="en-US" dirty="0">
                <a:latin typeface="Courier New" panose="02070309020205020404" pitchFamily="49" charset="0"/>
                <a:cs typeface="Courier New" panose="02070309020205020404" pitchFamily="49" charset="0"/>
              </a:rPr>
              <a:t>h1#main-header {</a:t>
            </a:r>
          </a:p>
          <a:p>
            <a:pPr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color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greenyellow</a:t>
            </a:r>
            <a:r>
              <a:rPr lang="en-US" dirty="0">
                <a:latin typeface="Courier New" panose="02070309020205020404" pitchFamily="49" charset="0"/>
                <a:cs typeface="Courier New" panose="02070309020205020404" pitchFamily="49" charset="0"/>
              </a:rPr>
              <a:t>;</a:t>
            </a:r>
          </a:p>
          <a:p>
            <a:pPr indent="0">
              <a:buNone/>
            </a:pPr>
            <a:r>
              <a:rPr lang="en-US" dirty="0">
                <a:latin typeface="Courier New" panose="02070309020205020404" pitchFamily="49" charset="0"/>
                <a:cs typeface="Courier New" panose="02070309020205020404" pitchFamily="49" charset="0"/>
              </a:rPr>
              <a:t>}</a:t>
            </a:r>
          </a:p>
          <a:p>
            <a:pPr indent="0">
              <a:buNone/>
            </a:pPr>
            <a:r>
              <a:rPr lang="en-US" dirty="0"/>
              <a:t>With this rule, this specific id selector will only apply to a header (h1) tag.</a:t>
            </a:r>
            <a:endParaRPr lang="en-US" dirty="0">
              <a:latin typeface="Courier New" panose="02070309020205020404" pitchFamily="49" charset="0"/>
              <a:cs typeface="Courier New" panose="02070309020205020404" pitchFamily="49" charset="0"/>
            </a:endParaRPr>
          </a:p>
          <a:p>
            <a:pPr marL="0" indent="0">
              <a:buNone/>
            </a:pPr>
            <a:endParaRPr lang="en-US"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80621" y="2286000"/>
            <a:ext cx="3403946"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199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1178</TotalTime>
  <Words>1575</Words>
  <Application>Microsoft Office PowerPoint</Application>
  <PresentationFormat>On-screen Show (4:3)</PresentationFormat>
  <Paragraphs>217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Badge</vt:lpstr>
      <vt:lpstr>CSS Part Two</vt:lpstr>
      <vt:lpstr>Problem</vt:lpstr>
      <vt:lpstr>Class selector  </vt:lpstr>
      <vt:lpstr>PowerPoint Presentation</vt:lpstr>
      <vt:lpstr>PowerPoint Presentation</vt:lpstr>
      <vt:lpstr>Using Classes in CSS</vt:lpstr>
      <vt:lpstr>Classes Independent of Elements</vt:lpstr>
      <vt:lpstr>ID selector </vt:lpstr>
      <vt:lpstr>ID selector </vt:lpstr>
      <vt:lpstr>Descendant Selector </vt:lpstr>
      <vt:lpstr>Descendant Selector </vt:lpstr>
      <vt:lpstr>Descendant Selector </vt:lpstr>
      <vt:lpstr>Descendant Selector </vt:lpstr>
      <vt:lpstr>Child Selector </vt:lpstr>
      <vt:lpstr>Child Selector </vt:lpstr>
      <vt:lpstr>Styling lists</vt:lpstr>
      <vt:lpstr>Styling lists</vt:lpstr>
      <vt:lpstr>Styling lists</vt:lpstr>
      <vt:lpstr>Styling lists</vt:lpstr>
      <vt:lpstr>Styling lists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Part Two</dc:title>
  <dc:creator>mary</dc:creator>
  <cp:lastModifiedBy>Rosanne Birney</cp:lastModifiedBy>
  <cp:revision>127</cp:revision>
  <dcterms:created xsi:type="dcterms:W3CDTF">2015-11-09T10:51:36Z</dcterms:created>
  <dcterms:modified xsi:type="dcterms:W3CDTF">2017-10-03T06:19:21Z</dcterms:modified>
</cp:coreProperties>
</file>