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5" r:id="rId12"/>
    <p:sldId id="267" r:id="rId13"/>
    <p:sldId id="280" r:id="rId14"/>
    <p:sldId id="281" r:id="rId15"/>
    <p:sldId id="282" r:id="rId16"/>
    <p:sldId id="283" r:id="rId17"/>
    <p:sldId id="284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8EA72-91B8-4EB7-8E5E-D1C0669CA7E2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11A82-1014-4C31-A384-27C769F339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96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D145B35-DB1A-417B-8784-A0F8487D1A42}" type="slidenum">
              <a:rPr lang="en-US" sz="1200">
                <a:latin typeface="Times" charset="0"/>
              </a:rPr>
              <a:pPr algn="r" eaLnBrk="0" hangingPunct="0"/>
              <a:t>2</a:t>
            </a:fld>
            <a:endParaRPr lang="en-US" sz="1200">
              <a:latin typeface="Times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549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11A82-1014-4C31-A384-27C769F3395B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45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5" y="630938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9"/>
            <a:ext cx="7738814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8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3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3" y="382387"/>
            <a:ext cx="1119099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7" y="382387"/>
            <a:ext cx="6294439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9" y="1073889"/>
            <a:ext cx="6140303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3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7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2" y="0"/>
            <a:ext cx="211097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1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2286001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8" y="381002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2199636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909102"/>
            <a:ext cx="3600450" cy="2996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6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00450" cy="2996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61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2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8"/>
            <a:ext cx="4618814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7"/>
            <a:ext cx="2319086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3"/>
          </a:xfrm>
        </p:spPr>
        <p:txBody>
          <a:bodyPr/>
          <a:lstStyle/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600" y="2"/>
            <a:ext cx="5516689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61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1"/>
            <a:ext cx="2319088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7"/>
            <a:ext cx="2319088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3"/>
          </a:xfrm>
        </p:spPr>
        <p:txBody>
          <a:bodyPr/>
          <a:lstStyle/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6375679"/>
            <a:ext cx="925830" cy="345796"/>
          </a:xfrm>
        </p:spPr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3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CCE34D-9FEA-4583-B35E-A06317412EEA}" type="datetimeFigureOut">
              <a:rPr lang="en-IE" smtClean="0"/>
              <a:t>17/10/2017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3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2" y="0"/>
            <a:ext cx="664369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kew.com/ff/entry.asp?151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arcticstatio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odernizr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odsense.i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cos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bushell.com/Responsive-Off-Canvas-Menu/step2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graph.co.uk/technology/2016/11/01/mobile-web-usage-overtakes-desktop-for-first-ti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shable.com/2012/12/11/responsive-web-desig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obile.smashingmagazine.com/2013/03/05/building-a-better-responsive-websit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obile.smashingmagazine.com/2013/03/05/building-a-better-responsive-websit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reygoose.com/" TargetMode="External"/><Relationship Id="rId2" Type="http://schemas.openxmlformats.org/officeDocument/2006/relationships/hyperlink" Target="http://resizemybrows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ostongl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Responsive Web Design</a:t>
            </a:r>
            <a:endParaRPr lang="en-I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HCI &amp; Web </a:t>
            </a:r>
            <a:r>
              <a:rPr lang="en-IE" dirty="0" smtClean="0"/>
              <a:t>Design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697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does it work?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Different ‘breakpoints’ are created in the layout that dictate when the layout will change</a:t>
            </a:r>
          </a:p>
          <a:p>
            <a:r>
              <a:rPr lang="en-IE" dirty="0" smtClean="0"/>
              <a:t>These should be designed around your content rather than designing for ‘common’ screen sizes</a:t>
            </a:r>
          </a:p>
          <a:p>
            <a:endParaRPr lang="en-IE" dirty="0"/>
          </a:p>
          <a:p>
            <a:r>
              <a:rPr lang="en-IE" dirty="0" smtClean="0"/>
              <a:t>Then, in the website’s CSS file, the @media element is used to define different styles for different media</a:t>
            </a:r>
          </a:p>
          <a:p>
            <a:r>
              <a:rPr lang="en-IE" dirty="0" smtClean="0"/>
              <a:t>The min-width and max-width properties are used to set breakpoints at which the appearance of the site should change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743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Grey Goose examples</a:t>
            </a: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2698229"/>
            <a:ext cx="7416826" cy="187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4" y="4869161"/>
            <a:ext cx="7441675" cy="139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884368" cy="10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39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Approaches to layout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Luke </a:t>
            </a:r>
            <a:r>
              <a:rPr lang="en-IE" dirty="0" err="1" smtClean="0"/>
              <a:t>Wroblewski</a:t>
            </a:r>
            <a:r>
              <a:rPr lang="en-IE" dirty="0" smtClean="0"/>
              <a:t> categorises responsive design layouts:</a:t>
            </a:r>
          </a:p>
          <a:p>
            <a:pPr lvl="1"/>
            <a:r>
              <a:rPr lang="en-IE" dirty="0" smtClean="0"/>
              <a:t>Mostly fluid</a:t>
            </a:r>
          </a:p>
          <a:p>
            <a:pPr lvl="1"/>
            <a:r>
              <a:rPr lang="en-IE" dirty="0" smtClean="0"/>
              <a:t>Column drop</a:t>
            </a:r>
          </a:p>
          <a:p>
            <a:pPr lvl="1"/>
            <a:r>
              <a:rPr lang="en-IE" dirty="0" smtClean="0"/>
              <a:t>Layout shifter</a:t>
            </a:r>
          </a:p>
          <a:p>
            <a:pPr lvl="1"/>
            <a:r>
              <a:rPr lang="en-IE" dirty="0" smtClean="0"/>
              <a:t>Tiny tweaks</a:t>
            </a:r>
          </a:p>
          <a:p>
            <a:pPr lvl="1"/>
            <a:r>
              <a:rPr lang="en-IE" dirty="0" smtClean="0"/>
              <a:t>Off canvas</a:t>
            </a:r>
          </a:p>
          <a:p>
            <a:pPr marL="274320" lvl="1" indent="0">
              <a:buNone/>
            </a:pPr>
            <a:endParaRPr lang="en-IE" dirty="0" smtClean="0"/>
          </a:p>
          <a:p>
            <a:pPr lvl="1"/>
            <a:r>
              <a:rPr lang="en-IE" dirty="0" smtClean="0">
                <a:hlinkClick r:id="rId2"/>
              </a:rPr>
              <a:t>http</a:t>
            </a:r>
            <a:r>
              <a:rPr lang="en-IE" dirty="0">
                <a:hlinkClick r:id="rId2"/>
              </a:rPr>
              <a:t>://</a:t>
            </a:r>
            <a:r>
              <a:rPr lang="en-IE" dirty="0" smtClean="0">
                <a:hlinkClick r:id="rId2"/>
              </a:rPr>
              <a:t>www.lukew.com/ff/entry.asp?1514</a:t>
            </a:r>
            <a:r>
              <a:rPr lang="en-IE" dirty="0" smtClean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4360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Mostly fluid</a:t>
            </a:r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3"/>
            <a:ext cx="6730930" cy="48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3608" y="6156012"/>
            <a:ext cx="4137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Example: </a:t>
            </a:r>
            <a:r>
              <a:rPr lang="en-IE" dirty="0">
                <a:hlinkClick r:id="rId3"/>
              </a:rPr>
              <a:t>http://www.antarcticstation.org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801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Column drop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83292"/>
            <a:ext cx="6912768" cy="488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87624" y="6084004"/>
            <a:ext cx="316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Example: </a:t>
            </a:r>
            <a:r>
              <a:rPr lang="en-IE" dirty="0" smtClean="0">
                <a:hlinkClick r:id="rId3"/>
              </a:rPr>
              <a:t>http</a:t>
            </a:r>
            <a:r>
              <a:rPr lang="en-IE" dirty="0">
                <a:hlinkClick r:id="rId3"/>
              </a:rPr>
              <a:t>://modernizr.com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9312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Layout shifter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91" y="1340768"/>
            <a:ext cx="782266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2" y="5949280"/>
            <a:ext cx="288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Example: </a:t>
            </a:r>
            <a:r>
              <a:rPr lang="en-IE" dirty="0" smtClean="0">
                <a:hlinkClick r:id="rId3"/>
              </a:rPr>
              <a:t>http</a:t>
            </a:r>
            <a:r>
              <a:rPr lang="en-IE" dirty="0">
                <a:hlinkClick r:id="rId3"/>
              </a:rPr>
              <a:t>://foodsense.is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472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Tiny tweaks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0" y="1412776"/>
            <a:ext cx="81450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5949280"/>
            <a:ext cx="3213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Example: </a:t>
            </a:r>
            <a:r>
              <a:rPr lang="en-IE" dirty="0">
                <a:hlinkClick r:id="rId3"/>
              </a:rPr>
              <a:t>http://www.lycos.com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7430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 canvas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0" y="1340771"/>
            <a:ext cx="7998904" cy="399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3568" y="5877272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Example: </a:t>
            </a:r>
            <a:r>
              <a:rPr lang="en-IE" dirty="0">
                <a:hlinkClick r:id="rId3"/>
              </a:rPr>
              <a:t>https://</a:t>
            </a:r>
            <a:r>
              <a:rPr lang="en-IE" dirty="0" smtClean="0">
                <a:hlinkClick r:id="rId3"/>
              </a:rPr>
              <a:t>dbushell.com/Responsive-Off-Canvas-Menu/step2.html</a:t>
            </a:r>
            <a:r>
              <a:rPr lang="en-IE" dirty="0" smtClean="0"/>
              <a:t> 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923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Responsive wireframe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Designers must design a website’s layout for multiple different screen sizes</a:t>
            </a:r>
          </a:p>
          <a:p>
            <a:r>
              <a:rPr lang="en-IE" dirty="0" smtClean="0"/>
              <a:t>This means creating multiple wireframes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5187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One website, three device types</a:t>
            </a:r>
            <a:endParaRPr lang="en-IE" dirty="0"/>
          </a:p>
        </p:txBody>
      </p:sp>
      <p:pic>
        <p:nvPicPr>
          <p:cNvPr id="290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11" y="2060848"/>
            <a:ext cx="7668345" cy="379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4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responsive design?</a:t>
            </a:r>
          </a:p>
          <a:p>
            <a:r>
              <a:rPr lang="en-GB" dirty="0"/>
              <a:t>Why do it?  Advantages/disadvantages</a:t>
            </a:r>
          </a:p>
          <a:p>
            <a:r>
              <a:rPr lang="en-GB" dirty="0" smtClean="0"/>
              <a:t>Examples of responsive design</a:t>
            </a:r>
          </a:p>
          <a:p>
            <a:r>
              <a:rPr lang="en-GB" dirty="0" smtClean="0"/>
              <a:t>How does it work?</a:t>
            </a:r>
          </a:p>
          <a:p>
            <a:r>
              <a:rPr lang="en-GB" dirty="0" smtClean="0"/>
              <a:t>Approaches to layout</a:t>
            </a:r>
          </a:p>
          <a:p>
            <a:r>
              <a:rPr lang="en-GB" dirty="0" err="1" smtClean="0"/>
              <a:t>Wireframing</a:t>
            </a:r>
            <a:r>
              <a:rPr lang="en-GB" dirty="0" smtClean="0"/>
              <a:t> for responsive design</a:t>
            </a:r>
          </a:p>
          <a:p>
            <a:pPr lvl="3"/>
            <a:endParaRPr lang="en-GB" dirty="0" smtClean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4926" y="-219074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Desktop</a:t>
            </a:r>
            <a:endParaRPr lang="en-IE" dirty="0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59" y="1196752"/>
            <a:ext cx="682572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4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Tablet</a:t>
            </a:r>
            <a:endParaRPr lang="en-IE" dirty="0"/>
          </a:p>
        </p:txBody>
      </p:sp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0" y="620689"/>
            <a:ext cx="4105275" cy="531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0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Smartphone</a:t>
            </a:r>
            <a:endParaRPr lang="en-IE" dirty="0"/>
          </a:p>
        </p:txBody>
      </p:sp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34" y="1199728"/>
            <a:ext cx="32194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18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Desktop</a:t>
            </a:r>
            <a:endParaRPr lang="en-IE" dirty="0"/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9" y="1177525"/>
            <a:ext cx="7316239" cy="520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291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Tablet, portrait</a:t>
            </a:r>
            <a:endParaRPr lang="en-IE" dirty="0"/>
          </a:p>
        </p:txBody>
      </p: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98" y="1196753"/>
            <a:ext cx="5892130" cy="507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356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Tablet, landscape</a:t>
            </a:r>
            <a:endParaRPr lang="en-IE" dirty="0"/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7" y="1209253"/>
            <a:ext cx="80676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808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Smartphone, portrait</a:t>
            </a:r>
            <a:endParaRPr lang="en-IE" dirty="0"/>
          </a:p>
        </p:txBody>
      </p:sp>
      <p:pic>
        <p:nvPicPr>
          <p:cNvPr id="292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0" y="1495426"/>
            <a:ext cx="5191125" cy="386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600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Smartphone, landscape</a:t>
            </a:r>
            <a:endParaRPr lang="en-IE" dirty="0"/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90" y="1771651"/>
            <a:ext cx="49244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422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Responsive wireframe 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Design a responsive news website; it should include the following:</a:t>
            </a:r>
          </a:p>
          <a:p>
            <a:pPr lvl="1"/>
            <a:r>
              <a:rPr lang="en-IE" dirty="0" smtClean="0"/>
              <a:t>The site’s logo/branding</a:t>
            </a:r>
          </a:p>
          <a:p>
            <a:pPr lvl="1"/>
            <a:r>
              <a:rPr lang="en-IE" dirty="0" smtClean="0"/>
              <a:t>Navigation menu</a:t>
            </a:r>
          </a:p>
          <a:p>
            <a:pPr lvl="1"/>
            <a:r>
              <a:rPr lang="en-IE" dirty="0" smtClean="0"/>
              <a:t>Articles</a:t>
            </a:r>
          </a:p>
          <a:p>
            <a:pPr lvl="1"/>
            <a:r>
              <a:rPr lang="en-IE" dirty="0"/>
              <a:t>F</a:t>
            </a:r>
            <a:r>
              <a:rPr lang="en-IE" dirty="0" smtClean="0"/>
              <a:t>eatured articles</a:t>
            </a:r>
          </a:p>
          <a:p>
            <a:pPr lvl="1"/>
            <a:r>
              <a:rPr lang="en-IE" dirty="0" smtClean="0"/>
              <a:t>Sidebar feature</a:t>
            </a:r>
          </a:p>
          <a:p>
            <a:pPr lvl="1"/>
            <a:r>
              <a:rPr lang="en-IE" dirty="0" smtClean="0"/>
              <a:t>Social media links</a:t>
            </a:r>
          </a:p>
          <a:p>
            <a:pPr lvl="1"/>
            <a:r>
              <a:rPr lang="en-IE" dirty="0" smtClean="0"/>
              <a:t>Footer with company details</a:t>
            </a:r>
          </a:p>
          <a:p>
            <a:pPr lvl="1"/>
            <a:r>
              <a:rPr lang="en-IE" dirty="0" smtClean="0"/>
              <a:t>Advertisement</a:t>
            </a:r>
          </a:p>
          <a:p>
            <a:r>
              <a:rPr lang="en-IE" dirty="0" smtClean="0"/>
              <a:t>Draw a wireframe of the homepage for this site on desktop, tablet and smartphone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35943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responsive website design?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Responsive websites adapt to their environment; the content is resized or repositioned depending on the screen size </a:t>
            </a:r>
          </a:p>
          <a:p>
            <a:endParaRPr lang="en-IE" dirty="0" smtClean="0"/>
          </a:p>
          <a:p>
            <a:r>
              <a:rPr lang="en-IE" dirty="0" smtClean="0"/>
              <a:t>Responsive websites use:</a:t>
            </a:r>
          </a:p>
          <a:p>
            <a:pPr lvl="1"/>
            <a:r>
              <a:rPr lang="en-IE" dirty="0" smtClean="0"/>
              <a:t>Fluid grid layouts </a:t>
            </a:r>
          </a:p>
          <a:p>
            <a:pPr lvl="1"/>
            <a:r>
              <a:rPr lang="en-IE" dirty="0" smtClean="0"/>
              <a:t>CSS media queries</a:t>
            </a:r>
          </a:p>
        </p:txBody>
      </p:sp>
    </p:spTree>
    <p:extLst>
      <p:ext uri="{BB962C8B-B14F-4D97-AF65-F5344CB8AC3E}">
        <p14:creationId xmlns:p14="http://schemas.microsoft.com/office/powerpoint/2010/main" val="2869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do it? 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Since Nov 2016, mobile web usage overtook desktop usage; and it’s still growing</a:t>
            </a:r>
            <a:endParaRPr lang="en-IE" dirty="0"/>
          </a:p>
          <a:p>
            <a:pPr lvl="1"/>
            <a:r>
              <a:rPr lang="en-IE" dirty="0">
                <a:hlinkClick r:id="rId3"/>
              </a:rPr>
              <a:t>http://www.telegraph.co.uk/technology/2016/11/01/mobile-web-usage-overtakes-desktop-for-first-time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</a:t>
            </a:r>
          </a:p>
          <a:p>
            <a:pPr marL="274320" lvl="1" indent="0">
              <a:buNone/>
            </a:pPr>
            <a:endParaRPr lang="en-IE" dirty="0"/>
          </a:p>
          <a:p>
            <a:r>
              <a:rPr lang="en-IE" dirty="0" err="1" smtClean="0"/>
              <a:t>Mashable</a:t>
            </a:r>
            <a:r>
              <a:rPr lang="en-IE" dirty="0" smtClean="0"/>
              <a:t> reported that in one month, its website was accessed on 2,500 different types of devices</a:t>
            </a:r>
          </a:p>
          <a:p>
            <a:pPr lvl="1"/>
            <a:r>
              <a:rPr lang="en-IE" dirty="0" smtClean="0">
                <a:hlinkClick r:id="rId4"/>
              </a:rPr>
              <a:t>http://mashable.com/2012/12/11/responsive-web-design/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202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Benefits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 </a:t>
            </a:r>
            <a:r>
              <a:rPr lang="en-IE" dirty="0"/>
              <a:t>single website to build, maintain and promote.</a:t>
            </a:r>
          </a:p>
          <a:p>
            <a:r>
              <a:rPr lang="en-IE" dirty="0"/>
              <a:t>Support for a variety of screen sizes, not just the extreme cases of large desktop monitors and small handheld devices.</a:t>
            </a:r>
          </a:p>
          <a:p>
            <a:r>
              <a:rPr lang="en-IE" dirty="0"/>
              <a:t>Future-friendly, because the layout will reflow based on screen size and not just the size of today’s popular devices.</a:t>
            </a:r>
          </a:p>
          <a:p>
            <a:endParaRPr lang="en-IE" dirty="0" smtClean="0"/>
          </a:p>
          <a:p>
            <a:r>
              <a:rPr lang="en-IE" dirty="0" smtClean="0"/>
              <a:t>Source: Jeremy Girard, Envision (writing for Smashing Magazine, 2013)</a:t>
            </a:r>
          </a:p>
          <a:p>
            <a:pPr lvl="1"/>
            <a:r>
              <a:rPr lang="en-IE" dirty="0" smtClean="0">
                <a:hlinkClick r:id="rId2"/>
              </a:rPr>
              <a:t>http</a:t>
            </a:r>
            <a:r>
              <a:rPr lang="en-IE" dirty="0">
                <a:hlinkClick r:id="rId2"/>
              </a:rPr>
              <a:t>://mobile.smashingmagazine.com/2013/03/05/building-a-better-responsive-website</a:t>
            </a:r>
            <a:r>
              <a:rPr lang="en-IE" dirty="0" smtClean="0">
                <a:hlinkClick r:id="rId2"/>
              </a:rPr>
              <a:t>/</a:t>
            </a:r>
            <a:r>
              <a:rPr lang="en-IE" dirty="0" smtClean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173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Drawbacks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Content meant only for large-screen devices is often delivered to small screens and simply “turned off” with CSS media queries, creating unnecessary downloads.</a:t>
            </a:r>
          </a:p>
          <a:p>
            <a:r>
              <a:rPr lang="en-IE" dirty="0"/>
              <a:t>Because the </a:t>
            </a:r>
            <a:r>
              <a:rPr lang="en-IE" dirty="0" err="1"/>
              <a:t>markup</a:t>
            </a:r>
            <a:r>
              <a:rPr lang="en-IE" dirty="0"/>
              <a:t> is a one-size-fits-all solution, we are unable to change the source order of that </a:t>
            </a:r>
            <a:r>
              <a:rPr lang="en-IE" dirty="0" err="1"/>
              <a:t>markup</a:t>
            </a:r>
            <a:r>
              <a:rPr lang="en-IE" dirty="0"/>
              <a:t> (or eliminate unnecessary elements from the </a:t>
            </a:r>
            <a:r>
              <a:rPr lang="en-IE" dirty="0" err="1"/>
              <a:t>markup</a:t>
            </a:r>
            <a:r>
              <a:rPr lang="en-IE" dirty="0"/>
              <a:t> completely) based on the device or screen size.</a:t>
            </a:r>
          </a:p>
          <a:p>
            <a:endParaRPr lang="en-IE" dirty="0" smtClean="0"/>
          </a:p>
          <a:p>
            <a:r>
              <a:rPr lang="en-IE" dirty="0" smtClean="0"/>
              <a:t>Source: Jeremy Girard, Envision (writing for Smashing Magazine, 2013)</a:t>
            </a:r>
          </a:p>
          <a:p>
            <a:pPr lvl="1"/>
            <a:r>
              <a:rPr lang="en-IE" dirty="0" smtClean="0">
                <a:hlinkClick r:id="rId2"/>
              </a:rPr>
              <a:t>http</a:t>
            </a:r>
            <a:r>
              <a:rPr lang="en-IE" dirty="0">
                <a:hlinkClick r:id="rId2"/>
              </a:rPr>
              <a:t>://mobile.smashingmagazine.com/2013/03/05/building-a-better-responsive-website</a:t>
            </a:r>
            <a:r>
              <a:rPr lang="en-IE" dirty="0" smtClean="0">
                <a:hlinkClick r:id="rId2"/>
              </a:rPr>
              <a:t>/</a:t>
            </a:r>
            <a:r>
              <a:rPr lang="en-IE" dirty="0" smtClean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345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Examples of responsive design: </a:t>
            </a:r>
            <a:br>
              <a:rPr lang="en-IE" dirty="0" smtClean="0"/>
            </a:br>
            <a:r>
              <a:rPr lang="en-IE" dirty="0" smtClean="0"/>
              <a:t>Grey 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7706710" cy="436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Examples of responsive design: </a:t>
            </a:r>
            <a:br>
              <a:rPr lang="en-IE" dirty="0" smtClean="0"/>
            </a:br>
            <a:r>
              <a:rPr lang="en-IE" dirty="0" smtClean="0"/>
              <a:t>The Boston Globe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  <p:pic>
        <p:nvPicPr>
          <p:cNvPr id="299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0160"/>
            <a:ext cx="7416824" cy="42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 of responsive 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You can try these out in your browser:</a:t>
            </a:r>
          </a:p>
          <a:p>
            <a:pPr lvl="1"/>
            <a:r>
              <a:rPr lang="en-IE" dirty="0" smtClean="0">
                <a:hlinkClick r:id="rId2"/>
              </a:rPr>
              <a:t>http</a:t>
            </a:r>
            <a:r>
              <a:rPr lang="en-IE" dirty="0">
                <a:hlinkClick r:id="rId2"/>
              </a:rPr>
              <a:t>://resizemybrowser.com</a:t>
            </a:r>
            <a:r>
              <a:rPr lang="en-IE" dirty="0" smtClean="0">
                <a:hlinkClick r:id="rId2"/>
              </a:rPr>
              <a:t>/</a:t>
            </a:r>
            <a:r>
              <a:rPr lang="en-IE" dirty="0" smtClean="0"/>
              <a:t> </a:t>
            </a:r>
          </a:p>
          <a:p>
            <a:pPr marL="274320" lvl="1" indent="0">
              <a:buNone/>
            </a:pPr>
            <a:endParaRPr lang="en-IE" dirty="0" smtClean="0"/>
          </a:p>
          <a:p>
            <a:pPr lvl="1"/>
            <a:r>
              <a:rPr lang="en-IE" dirty="0">
                <a:hlinkClick r:id="rId3"/>
              </a:rPr>
              <a:t>http://greygoose.com</a:t>
            </a:r>
            <a:r>
              <a:rPr lang="en-IE" dirty="0" smtClean="0">
                <a:hlinkClick r:id="rId3"/>
              </a:rPr>
              <a:t>/</a:t>
            </a:r>
            <a:endParaRPr lang="en-IE" dirty="0" smtClean="0"/>
          </a:p>
          <a:p>
            <a:pPr lvl="1"/>
            <a:r>
              <a:rPr lang="en-IE" dirty="0">
                <a:hlinkClick r:id="rId4"/>
              </a:rPr>
              <a:t>http://</a:t>
            </a:r>
            <a:r>
              <a:rPr lang="en-IE" dirty="0" smtClean="0">
                <a:hlinkClick r:id="rId4"/>
              </a:rPr>
              <a:t>www.bostonglobe.com</a:t>
            </a:r>
            <a:r>
              <a:rPr lang="en-IE" dirty="0" smtClean="0"/>
              <a:t> 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25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Lecture them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46B2B5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99</TotalTime>
  <Words>500</Words>
  <Application>Microsoft Office PowerPoint</Application>
  <PresentationFormat>On-screen Show (4:3)</PresentationFormat>
  <Paragraphs>93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Theme2</vt:lpstr>
      <vt:lpstr>Responsive Web Design</vt:lpstr>
      <vt:lpstr>Overview</vt:lpstr>
      <vt:lpstr>What is responsive website design?</vt:lpstr>
      <vt:lpstr>Why do it?  </vt:lpstr>
      <vt:lpstr>Benefits</vt:lpstr>
      <vt:lpstr>Drawbacks</vt:lpstr>
      <vt:lpstr>Examples of responsive design:  Grey Goose</vt:lpstr>
      <vt:lpstr>Examples of responsive design:  The Boston Globe</vt:lpstr>
      <vt:lpstr>Examples of responsive design</vt:lpstr>
      <vt:lpstr>How does it work?</vt:lpstr>
      <vt:lpstr>Grey Goose examples</vt:lpstr>
      <vt:lpstr>Approaches to layout</vt:lpstr>
      <vt:lpstr>Mostly fluid</vt:lpstr>
      <vt:lpstr>Column drop</vt:lpstr>
      <vt:lpstr>Layout shifter</vt:lpstr>
      <vt:lpstr>Tiny tweaks</vt:lpstr>
      <vt:lpstr>Off canvas</vt:lpstr>
      <vt:lpstr>Responsive wireframe </vt:lpstr>
      <vt:lpstr>One website, three device types</vt:lpstr>
      <vt:lpstr>Desktop</vt:lpstr>
      <vt:lpstr>Tablet</vt:lpstr>
      <vt:lpstr>Smartphone</vt:lpstr>
      <vt:lpstr>Desktop</vt:lpstr>
      <vt:lpstr>Tablet, portrait</vt:lpstr>
      <vt:lpstr>Tablet, landscape</vt:lpstr>
      <vt:lpstr>Smartphone, portrait</vt:lpstr>
      <vt:lpstr>Smartphone, landscape</vt:lpstr>
      <vt:lpstr>Responsive wireframe exercise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creator>Rosanne</dc:creator>
  <cp:lastModifiedBy>Rosanne Birney</cp:lastModifiedBy>
  <cp:revision>11</cp:revision>
  <dcterms:created xsi:type="dcterms:W3CDTF">2013-11-22T16:41:49Z</dcterms:created>
  <dcterms:modified xsi:type="dcterms:W3CDTF">2017-10-17T05:06:40Z</dcterms:modified>
</cp:coreProperties>
</file>