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3" r:id="rId6"/>
    <p:sldId id="264" r:id="rId7"/>
    <p:sldId id="261" r:id="rId8"/>
    <p:sldId id="262" r:id="rId9"/>
    <p:sldId id="265" r:id="rId10"/>
    <p:sldId id="266" r:id="rId11"/>
    <p:sldId id="267" r:id="rId12"/>
    <p:sldId id="268" r:id="rId13"/>
    <p:sldId id="269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D8EA72-91B8-4EB7-8E5E-D1C0669CA7E2}" type="datetimeFigureOut">
              <a:rPr lang="en-IE" smtClean="0"/>
              <a:t>05/12/2017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D11A82-1014-4C31-A384-27C769F3395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81966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667766" y="473204"/>
            <a:ext cx="3926681" cy="3921919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823792"/>
            <a:ext cx="7738814" cy="3296241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4484399"/>
            <a:ext cx="6034030" cy="55670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4781760"/>
            <a:ext cx="1747292" cy="261347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C133A05-76D3-4213-8CC2-CAD9665329FC}" type="datetime1">
              <a:rPr lang="en-IE" smtClean="0"/>
              <a:t>05/12/2017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4781759"/>
            <a:ext cx="3086100" cy="259347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4781759"/>
            <a:ext cx="1747292" cy="259347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37171B1-FEB2-4BC8-87A8-5139CBE07FD0}" type="slidenum">
              <a:rPr lang="en-IE" smtClean="0"/>
              <a:t>‹#›</a:t>
            </a:fld>
            <a:endParaRPr lang="en-IE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5DC58-EA1E-4735-9010-837C28BA0A7B}" type="datetime1">
              <a:rPr lang="en-IE" smtClean="0"/>
              <a:t>05/12/2017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171B1-FEB2-4BC8-87A8-5139CBE07FD0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9744" y="286790"/>
            <a:ext cx="1119099" cy="42003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8" y="286791"/>
            <a:ext cx="6294439" cy="42003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A9A2F-E3B0-4383-AA32-4332ABE44AEF}" type="datetime1">
              <a:rPr lang="en-IE" smtClean="0"/>
              <a:t>05/12/2017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171B1-FEB2-4BC8-87A8-5139CBE07FD0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85C-FCA0-4767-BF1A-A03FB24ADBC4}" type="datetime1">
              <a:rPr lang="en-IE" smtClean="0"/>
              <a:t>05/12/2017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171B1-FEB2-4BC8-87A8-5139CBE07FD0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200" y="805417"/>
            <a:ext cx="6140303" cy="3048470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3869838"/>
            <a:ext cx="5263116" cy="7133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4781760"/>
            <a:ext cx="1120460" cy="261347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F784AD3-E168-43C3-A93F-808BF2FBE7F5}" type="datetime1">
              <a:rPr lang="en-IE" smtClean="0"/>
              <a:t>05/12/2017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4781759"/>
            <a:ext cx="3086100" cy="259347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8" y="4781759"/>
            <a:ext cx="1115675" cy="259347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37171B1-FEB2-4BC8-87A8-5139CBE07FD0}" type="slidenum">
              <a:rPr lang="en-IE" smtClean="0"/>
              <a:t>‹#›</a:t>
            </a:fld>
            <a:endParaRPr lang="en-IE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3" y="0"/>
            <a:ext cx="2110979" cy="51435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1714501"/>
            <a:ext cx="3600450" cy="2714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7" y="1714501"/>
            <a:ext cx="3600450" cy="2714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2BF90-C494-4F40-B8AA-174D787BD558}" type="datetime1">
              <a:rPr lang="en-IE" smtClean="0"/>
              <a:t>05/12/2017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171B1-FEB2-4BC8-87A8-5139CBE07FD0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549" y="285752"/>
            <a:ext cx="7629525" cy="11201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9" y="1649727"/>
            <a:ext cx="3600450" cy="474397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2975" y="2181827"/>
            <a:ext cx="3600450" cy="22472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1649727"/>
            <a:ext cx="3600450" cy="474397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181827"/>
            <a:ext cx="3600450" cy="22472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26C00-9AAE-4093-8919-53582CED8929}" type="datetime1">
              <a:rPr lang="en-IE" smtClean="0"/>
              <a:t>05/12/2017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171B1-FEB2-4BC8-87A8-5139CBE07FD0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33B21-5003-427D-906E-10D628018A18}" type="datetime1">
              <a:rPr lang="en-IE" smtClean="0"/>
              <a:t>05/12/2017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171B1-FEB2-4BC8-87A8-5139CBE07FD0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02E5A-EC90-427B-8EC8-B479B1F36928}" type="datetime1">
              <a:rPr lang="en-IE" smtClean="0"/>
              <a:t>05/12/2017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171B1-FEB2-4BC8-87A8-5139CBE07FD0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61" y="0"/>
            <a:ext cx="3601641" cy="51435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342902"/>
            <a:ext cx="2319086" cy="897503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690284"/>
            <a:ext cx="4618814" cy="37388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306003"/>
            <a:ext cx="2319086" cy="312312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4781760"/>
            <a:ext cx="925016" cy="261347"/>
          </a:xfrm>
        </p:spPr>
        <p:txBody>
          <a:bodyPr/>
          <a:lstStyle/>
          <a:p>
            <a:fld id="{CAC20881-6DE1-43B7-9057-1D71067A2011}" type="datetime1">
              <a:rPr lang="en-IE" smtClean="0"/>
              <a:t>05/12/2017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4781759"/>
            <a:ext cx="2611634" cy="259347"/>
          </a:xfrm>
        </p:spPr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4781759"/>
            <a:ext cx="924342" cy="259347"/>
          </a:xfrm>
        </p:spPr>
        <p:txBody>
          <a:bodyPr/>
          <a:lstStyle/>
          <a:p>
            <a:fld id="{437171B1-FEB2-4BC8-87A8-5139CBE07FD0}" type="slidenum">
              <a:rPr lang="en-IE" smtClean="0"/>
              <a:t>‹#›</a:t>
            </a:fld>
            <a:endParaRPr lang="en-IE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601" y="2"/>
            <a:ext cx="5516689" cy="51434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61" y="0"/>
            <a:ext cx="3601641" cy="51435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342901"/>
            <a:ext cx="2319088" cy="897503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306003"/>
            <a:ext cx="2319088" cy="312312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4781760"/>
            <a:ext cx="924342" cy="261347"/>
          </a:xfrm>
        </p:spPr>
        <p:txBody>
          <a:bodyPr/>
          <a:lstStyle/>
          <a:p>
            <a:fld id="{EED56FD4-F33E-4B3A-B079-CCA17C66C91C}" type="datetime1">
              <a:rPr lang="en-IE" smtClean="0"/>
              <a:t>05/12/2017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4781759"/>
            <a:ext cx="2611634" cy="259347"/>
          </a:xfrm>
        </p:spPr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5676" y="4781759"/>
            <a:ext cx="925830" cy="259347"/>
          </a:xfrm>
        </p:spPr>
        <p:txBody>
          <a:bodyPr/>
          <a:lstStyle/>
          <a:p>
            <a:fld id="{437171B1-FEB2-4BC8-87A8-5139CBE07FD0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286790"/>
            <a:ext cx="7633742" cy="11190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1714503"/>
            <a:ext cx="7633742" cy="2695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4781760"/>
            <a:ext cx="1747292" cy="2613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9327B69-1880-4BE7-BDEB-A8298A573361}" type="datetime1">
              <a:rPr lang="en-IE" smtClean="0"/>
              <a:t>05/12/2017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81759"/>
            <a:ext cx="3086100" cy="2593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4" y="4781759"/>
            <a:ext cx="2114549" cy="2593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37171B1-FEB2-4BC8-87A8-5139CBE07FD0}" type="slidenum">
              <a:rPr lang="en-IE" smtClean="0"/>
              <a:t>‹#›</a:t>
            </a:fld>
            <a:endParaRPr lang="en-IE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3" y="0"/>
            <a:ext cx="664369" cy="51435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8931402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igitalartsonline.co.uk/features/interactive-design/how-design-websites-for-disabled-people-in-2017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5oZf9ULAyw" TargetMode="External"/><Relationship Id="rId2" Type="http://schemas.openxmlformats.org/officeDocument/2006/relationships/hyperlink" Target="https://webanywhere.cs.cmu.edu/wa/webanywher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WCAG20/" TargetMode="External"/><Relationship Id="rId2" Type="http://schemas.openxmlformats.org/officeDocument/2006/relationships/hyperlink" Target="https://www.w3.org/WAI/WCAG20/glanc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achecker.ca/checker/index.ph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bc.com/" TargetMode="External"/><Relationship Id="rId2" Type="http://schemas.openxmlformats.org/officeDocument/2006/relationships/hyperlink" Target="https://www.usa.gov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sz="7200" dirty="0" smtClean="0"/>
              <a:t>Web accessibility</a:t>
            </a:r>
            <a:endParaRPr lang="en-IE" sz="72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HCI &amp; Web </a:t>
            </a:r>
            <a:r>
              <a:rPr lang="en-IE" dirty="0" smtClean="0"/>
              <a:t>Design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66974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Designing accessible websites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>
                <a:hlinkClick r:id="rId2"/>
              </a:rPr>
              <a:t>https://www.digitalartsonline.co.uk/features/interactive-design/how-design-websites-for-disabled-people-in-2017</a:t>
            </a:r>
            <a:r>
              <a:rPr lang="en-IE" dirty="0" smtClean="0">
                <a:hlinkClick r:id="rId2"/>
              </a:rPr>
              <a:t>/</a:t>
            </a:r>
            <a:r>
              <a:rPr lang="en-IE" dirty="0" smtClean="0"/>
              <a:t> </a:t>
            </a:r>
          </a:p>
          <a:p>
            <a:r>
              <a:rPr lang="en-IE" dirty="0" smtClean="0"/>
              <a:t>Article discusses how designing for disability benefits everyone</a:t>
            </a:r>
          </a:p>
          <a:p>
            <a:r>
              <a:rPr lang="en-IE" dirty="0" smtClean="0"/>
              <a:t>Links to six posters designed by Home Office Digital, which provide useful do’s and don’ts for accessible design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171B1-FEB2-4BC8-87A8-5139CBE07FD0}" type="slidenum">
              <a:rPr lang="en-IE" smtClean="0"/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35386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0"/>
            <a:ext cx="3512424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761" y="0"/>
            <a:ext cx="3500677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171B1-FEB2-4BC8-87A8-5139CBE07FD0}" type="slidenum">
              <a:rPr lang="en-IE" smtClean="0"/>
              <a:t>11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43908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1748765"/>
            <a:ext cx="7633742" cy="2695193"/>
          </a:xfrm>
        </p:spPr>
        <p:txBody>
          <a:bodyPr/>
          <a:lstStyle/>
          <a:p>
            <a:endParaRPr lang="en-I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366" y="0"/>
            <a:ext cx="3477416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248" y="0"/>
            <a:ext cx="349176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171B1-FEB2-4BC8-87A8-5139CBE07FD0}" type="slidenum">
              <a:rPr lang="en-IE" smtClean="0"/>
              <a:t>12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41015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264" y="-20538"/>
            <a:ext cx="3526160" cy="5168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112" y="-20537"/>
            <a:ext cx="3522888" cy="516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171B1-FEB2-4BC8-87A8-5139CBE07FD0}" type="slidenum">
              <a:rPr lang="en-IE" smtClean="0"/>
              <a:t>13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31280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Accessibility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Design for different groups of users, e.g.:</a:t>
            </a:r>
          </a:p>
          <a:p>
            <a:pPr lvl="1"/>
            <a:r>
              <a:rPr lang="en-IE" dirty="0"/>
              <a:t>P</a:t>
            </a:r>
            <a:r>
              <a:rPr lang="en-IE" dirty="0" smtClean="0"/>
              <a:t>rovide option to change text size for visually impaired users</a:t>
            </a:r>
          </a:p>
          <a:p>
            <a:pPr lvl="1"/>
            <a:r>
              <a:rPr lang="en-IE" dirty="0" smtClean="0"/>
              <a:t>Use relative measurements so that content on the page resizes with the user’s settings</a:t>
            </a:r>
          </a:p>
          <a:p>
            <a:pPr lvl="1"/>
            <a:r>
              <a:rPr lang="en-IE" dirty="0"/>
              <a:t>P</a:t>
            </a:r>
            <a:r>
              <a:rPr lang="en-IE" dirty="0" smtClean="0"/>
              <a:t>rovide alternate text for images, for those using a screen reader</a:t>
            </a:r>
          </a:p>
          <a:p>
            <a:pPr lvl="1"/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91D5F-3E6C-4006-956A-993ADC015F00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13583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Screen readers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Try out an online screen reader, here:</a:t>
            </a:r>
          </a:p>
          <a:p>
            <a:pPr lvl="1"/>
            <a:r>
              <a:rPr lang="en-IE" dirty="0">
                <a:hlinkClick r:id="rId2"/>
              </a:rPr>
              <a:t>https://webanywhere.cs.cmu.edu/wa/webanywhere</a:t>
            </a:r>
            <a:r>
              <a:rPr lang="en-IE" dirty="0" smtClean="0">
                <a:hlinkClick r:id="rId2"/>
              </a:rPr>
              <a:t>/</a:t>
            </a:r>
            <a:r>
              <a:rPr lang="en-IE" dirty="0" smtClean="0"/>
              <a:t> </a:t>
            </a:r>
          </a:p>
          <a:p>
            <a:pPr marL="457200" lvl="1" indent="0">
              <a:buNone/>
            </a:pPr>
            <a:endParaRPr lang="en-IE" dirty="0"/>
          </a:p>
          <a:p>
            <a:r>
              <a:rPr lang="en-IE" dirty="0" smtClean="0"/>
              <a:t>Web accessibility – through the eyes of a screen reader:</a:t>
            </a:r>
          </a:p>
          <a:p>
            <a:pPr lvl="1"/>
            <a:r>
              <a:rPr lang="en-IE" dirty="0">
                <a:hlinkClick r:id="rId3"/>
              </a:rPr>
              <a:t>https://</a:t>
            </a:r>
            <a:r>
              <a:rPr lang="en-IE" dirty="0" smtClean="0">
                <a:hlinkClick r:id="rId3"/>
              </a:rPr>
              <a:t>www.youtube.com/watch?v=d5oZf9ULAyw</a:t>
            </a:r>
            <a:r>
              <a:rPr lang="en-IE" dirty="0" smtClean="0"/>
              <a:t> 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91D5F-3E6C-4006-956A-993ADC015F00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59746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Web Content Accessibility Guidelines (WCAG)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Content Accessibility Guidelines (WCAG) 2.0 defines how to make Web content more accessible to people with disabilities. </a:t>
            </a:r>
            <a:endParaRPr lang="en-US" dirty="0" smtClean="0"/>
          </a:p>
          <a:p>
            <a:r>
              <a:rPr lang="en-US" dirty="0" smtClean="0"/>
              <a:t>At </a:t>
            </a:r>
            <a:r>
              <a:rPr lang="en-US" dirty="0"/>
              <a:t>a glance: 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://www.w3.org/WAI/WCAG20/glance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IE" dirty="0" smtClean="0"/>
              <a:t>Full specification</a:t>
            </a:r>
            <a:endParaRPr lang="en-IE" dirty="0"/>
          </a:p>
          <a:p>
            <a:pPr lvl="1"/>
            <a:r>
              <a:rPr lang="en-IE" dirty="0" smtClean="0">
                <a:hlinkClick r:id="rId3"/>
              </a:rPr>
              <a:t>https</a:t>
            </a:r>
            <a:r>
              <a:rPr lang="en-IE" dirty="0">
                <a:hlinkClick r:id="rId3"/>
              </a:rPr>
              <a:t>://www.w3.org/TR/WCAG20</a:t>
            </a:r>
            <a:r>
              <a:rPr lang="en-IE" dirty="0" smtClean="0">
                <a:hlinkClick r:id="rId3"/>
              </a:rPr>
              <a:t>/</a:t>
            </a:r>
            <a:r>
              <a:rPr lang="en-IE" dirty="0" smtClean="0"/>
              <a:t> 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91D5F-3E6C-4006-956A-993ADC015F00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12491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Wcag</a:t>
            </a:r>
            <a:r>
              <a:rPr lang="en-IE" dirty="0" smtClean="0"/>
              <a:t> 2.0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1275606"/>
            <a:ext cx="7633742" cy="3528391"/>
          </a:xfrm>
        </p:spPr>
        <p:txBody>
          <a:bodyPr>
            <a:normAutofit fontScale="92500" lnSpcReduction="20000"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GB" b="1" i="1" dirty="0"/>
              <a:t>Perceivable</a:t>
            </a:r>
            <a:endParaRPr lang="en-IE" dirty="0"/>
          </a:p>
          <a:p>
            <a:pPr marL="457200" lvl="1" indent="0">
              <a:buNone/>
            </a:pPr>
            <a:r>
              <a:rPr lang="en-GB" dirty="0"/>
              <a:t>1.1 Provide </a:t>
            </a:r>
            <a:r>
              <a:rPr lang="en-GB" b="1" dirty="0"/>
              <a:t>text alternatives</a:t>
            </a:r>
            <a:r>
              <a:rPr lang="en-GB" dirty="0"/>
              <a:t> for non-text content.</a:t>
            </a:r>
            <a:endParaRPr lang="en-IE" dirty="0"/>
          </a:p>
          <a:p>
            <a:pPr marL="457200" lvl="1" indent="0">
              <a:buNone/>
            </a:pPr>
            <a:r>
              <a:rPr lang="en-GB" dirty="0"/>
              <a:t>1.2 Provide </a:t>
            </a:r>
            <a:r>
              <a:rPr lang="en-GB" b="1" dirty="0"/>
              <a:t>captions and alternatives</a:t>
            </a:r>
            <a:r>
              <a:rPr lang="en-GB" dirty="0"/>
              <a:t> for audio and video content.</a:t>
            </a:r>
            <a:endParaRPr lang="en-IE" dirty="0"/>
          </a:p>
          <a:p>
            <a:pPr marL="457200" lvl="1" indent="0">
              <a:buNone/>
            </a:pPr>
            <a:r>
              <a:rPr lang="en-GB" dirty="0"/>
              <a:t>1.3 Make content </a:t>
            </a:r>
            <a:r>
              <a:rPr lang="en-GB" b="1" dirty="0"/>
              <a:t>adaptable</a:t>
            </a:r>
            <a:r>
              <a:rPr lang="en-GB" dirty="0"/>
              <a:t>; and make it </a:t>
            </a:r>
            <a:r>
              <a:rPr lang="en-GB" b="1" dirty="0"/>
              <a:t>available</a:t>
            </a:r>
            <a:r>
              <a:rPr lang="en-GB" dirty="0"/>
              <a:t> to assistive technologies.</a:t>
            </a:r>
            <a:endParaRPr lang="en-IE" dirty="0"/>
          </a:p>
          <a:p>
            <a:pPr marL="457200" lvl="1" indent="0">
              <a:buNone/>
            </a:pPr>
            <a:r>
              <a:rPr lang="en-GB" dirty="0"/>
              <a:t>1.4 Use </a:t>
            </a:r>
            <a:r>
              <a:rPr lang="en-GB" b="1" dirty="0"/>
              <a:t>sufficient contrast</a:t>
            </a:r>
            <a:r>
              <a:rPr lang="en-GB" dirty="0"/>
              <a:t> to make things easy to see and hear.</a:t>
            </a:r>
            <a:endParaRPr lang="en-IE" dirty="0"/>
          </a:p>
          <a:p>
            <a:pPr marL="457200" lvl="0" indent="-457200">
              <a:buFont typeface="+mj-lt"/>
              <a:buAutoNum type="arabicPeriod"/>
            </a:pPr>
            <a:r>
              <a:rPr lang="en-IE" b="1" i="1" dirty="0"/>
              <a:t>Operable</a:t>
            </a:r>
            <a:endParaRPr lang="en-IE" dirty="0"/>
          </a:p>
          <a:p>
            <a:pPr marL="457200" lvl="1" indent="0">
              <a:buNone/>
            </a:pPr>
            <a:r>
              <a:rPr lang="en-GB" dirty="0"/>
              <a:t>2.1 Make all functionality </a:t>
            </a:r>
            <a:r>
              <a:rPr lang="en-GB" b="1" dirty="0"/>
              <a:t>keyboard accessible</a:t>
            </a:r>
            <a:r>
              <a:rPr lang="en-GB" dirty="0"/>
              <a:t>.</a:t>
            </a:r>
            <a:endParaRPr lang="en-IE" dirty="0"/>
          </a:p>
          <a:p>
            <a:pPr marL="457200" lvl="1" indent="0">
              <a:buNone/>
            </a:pPr>
            <a:r>
              <a:rPr lang="en-GB" dirty="0"/>
              <a:t>2.2 Give users </a:t>
            </a:r>
            <a:r>
              <a:rPr lang="en-GB" b="1" dirty="0"/>
              <a:t>enough time</a:t>
            </a:r>
            <a:r>
              <a:rPr lang="en-GB" dirty="0"/>
              <a:t> to read and use content.</a:t>
            </a:r>
            <a:endParaRPr lang="en-IE" dirty="0"/>
          </a:p>
          <a:p>
            <a:pPr marL="457200" lvl="1" indent="0">
              <a:buNone/>
            </a:pPr>
            <a:r>
              <a:rPr lang="en-GB" dirty="0"/>
              <a:t>2.3 Do not use content that causes </a:t>
            </a:r>
            <a:r>
              <a:rPr lang="en-GB" b="1" dirty="0"/>
              <a:t>seizures</a:t>
            </a:r>
            <a:r>
              <a:rPr lang="en-GB" dirty="0"/>
              <a:t>.</a:t>
            </a:r>
            <a:endParaRPr lang="en-IE" dirty="0"/>
          </a:p>
          <a:p>
            <a:pPr marL="457200" lvl="1" indent="0">
              <a:buNone/>
            </a:pPr>
            <a:r>
              <a:rPr lang="en-GB" dirty="0"/>
              <a:t>2.4 Help users </a:t>
            </a:r>
            <a:r>
              <a:rPr lang="en-GB" b="1" dirty="0"/>
              <a:t>navigate and find</a:t>
            </a:r>
            <a:r>
              <a:rPr lang="en-GB" dirty="0"/>
              <a:t> content.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171B1-FEB2-4BC8-87A8-5139CBE07FD0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04379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Wcag</a:t>
            </a:r>
            <a:r>
              <a:rPr lang="en-IE" dirty="0" smtClean="0"/>
              <a:t> 2.0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 startAt="3"/>
            </a:pPr>
            <a:r>
              <a:rPr lang="en-IE" b="1" i="1" dirty="0"/>
              <a:t>Understandable</a:t>
            </a:r>
            <a:endParaRPr lang="en-IE" dirty="0"/>
          </a:p>
          <a:p>
            <a:pPr marL="457200" lvl="1" indent="0">
              <a:buNone/>
            </a:pPr>
            <a:r>
              <a:rPr lang="en-GB" dirty="0"/>
              <a:t>3.1 Make text </a:t>
            </a:r>
            <a:r>
              <a:rPr lang="en-GB" b="1" dirty="0"/>
              <a:t>readable and understandable</a:t>
            </a:r>
            <a:r>
              <a:rPr lang="en-GB" dirty="0"/>
              <a:t>.</a:t>
            </a:r>
            <a:endParaRPr lang="en-IE" dirty="0"/>
          </a:p>
          <a:p>
            <a:pPr marL="457200" lvl="1" indent="0">
              <a:buNone/>
            </a:pPr>
            <a:r>
              <a:rPr lang="en-GB" dirty="0"/>
              <a:t>3.2 Make content appear and operate in </a:t>
            </a:r>
            <a:r>
              <a:rPr lang="en-GB" b="1" dirty="0"/>
              <a:t>predictable</a:t>
            </a:r>
            <a:r>
              <a:rPr lang="en-GB" dirty="0"/>
              <a:t> ways.</a:t>
            </a:r>
            <a:endParaRPr lang="en-IE" dirty="0"/>
          </a:p>
          <a:p>
            <a:pPr marL="457200" lvl="1" indent="0">
              <a:buNone/>
            </a:pPr>
            <a:r>
              <a:rPr lang="en-GB" dirty="0"/>
              <a:t>3.3 Help users </a:t>
            </a:r>
            <a:r>
              <a:rPr lang="en-GB" b="1" dirty="0"/>
              <a:t>avoid and correct mistakes</a:t>
            </a:r>
            <a:r>
              <a:rPr lang="en-GB" dirty="0"/>
              <a:t>.</a:t>
            </a:r>
            <a:endParaRPr lang="en-IE" dirty="0"/>
          </a:p>
          <a:p>
            <a:pPr marL="457200" lvl="0" indent="-457200">
              <a:buFont typeface="+mj-lt"/>
              <a:buAutoNum type="arabicPeriod" startAt="4"/>
            </a:pPr>
            <a:r>
              <a:rPr lang="en-IE" b="1" i="1" dirty="0" smtClean="0"/>
              <a:t>Robust</a:t>
            </a:r>
            <a:endParaRPr lang="en-IE" dirty="0"/>
          </a:p>
          <a:p>
            <a:pPr marL="457200" lvl="1" indent="0">
              <a:buNone/>
            </a:pPr>
            <a:r>
              <a:rPr lang="en-GB" dirty="0" smtClean="0"/>
              <a:t>4.1 </a:t>
            </a:r>
            <a:r>
              <a:rPr lang="en-GB" dirty="0"/>
              <a:t>Maximize </a:t>
            </a:r>
            <a:r>
              <a:rPr lang="en-GB" b="1" dirty="0"/>
              <a:t>compatibility</a:t>
            </a:r>
            <a:r>
              <a:rPr lang="en-GB" dirty="0"/>
              <a:t> with current and future technologies.</a:t>
            </a:r>
            <a:endParaRPr lang="en-IE" dirty="0"/>
          </a:p>
          <a:p>
            <a:pPr marL="0" indent="0">
              <a:buNone/>
            </a:pP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171B1-FEB2-4BC8-87A8-5139CBE07FD0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36497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Conformance Levels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A: ‘must fix’ problems that seriously affect a page’s usability</a:t>
            </a:r>
          </a:p>
          <a:p>
            <a:pPr lvl="1"/>
            <a:r>
              <a:rPr lang="en-IE" dirty="0" smtClean="0"/>
              <a:t>e.g. no alternate text provided for image</a:t>
            </a:r>
          </a:p>
          <a:p>
            <a:r>
              <a:rPr lang="en-IE" dirty="0" smtClean="0"/>
              <a:t>AA: ‘should fix’ problems that are important for access</a:t>
            </a:r>
          </a:p>
          <a:p>
            <a:pPr lvl="1"/>
            <a:r>
              <a:rPr lang="en-IE" dirty="0" smtClean="0"/>
              <a:t>e.g. insufficient contrast</a:t>
            </a:r>
          </a:p>
          <a:p>
            <a:r>
              <a:rPr lang="en-IE" dirty="0" smtClean="0"/>
              <a:t>AAA: other problems to consider</a:t>
            </a:r>
          </a:p>
          <a:p>
            <a:pPr lvl="1"/>
            <a:r>
              <a:rPr lang="en-IE" dirty="0"/>
              <a:t>e</a:t>
            </a:r>
            <a:r>
              <a:rPr lang="en-IE" dirty="0" smtClean="0"/>
              <a:t>.g. provide explanations for jargon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91D5F-3E6C-4006-956A-993ADC015F00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90689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Accessibility testing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 smtClean="0"/>
              <a:t>AChecker</a:t>
            </a:r>
            <a:r>
              <a:rPr lang="en-IE" dirty="0" smtClean="0"/>
              <a:t> is a tool that checks compliance with the WCAG guidelines.</a:t>
            </a:r>
          </a:p>
          <a:p>
            <a:pPr lvl="1"/>
            <a:r>
              <a:rPr lang="en-IE" dirty="0">
                <a:hlinkClick r:id="rId2"/>
              </a:rPr>
              <a:t>http://</a:t>
            </a:r>
            <a:r>
              <a:rPr lang="en-IE" dirty="0" smtClean="0">
                <a:hlinkClick r:id="rId2"/>
              </a:rPr>
              <a:t>achecker.ca/checker/index.php</a:t>
            </a:r>
            <a:r>
              <a:rPr lang="en-IE" dirty="0" smtClean="0"/>
              <a:t> 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91D5F-3E6C-4006-956A-993ADC015F00}" type="slidenum">
              <a:rPr lang="en-IE" smtClean="0"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35645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Accessible websites: examples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>
                <a:hlinkClick r:id="rId2"/>
              </a:rPr>
              <a:t>https://www.usa.gov</a:t>
            </a:r>
            <a:r>
              <a:rPr lang="en-IE" dirty="0" smtClean="0">
                <a:hlinkClick r:id="rId2"/>
              </a:rPr>
              <a:t>/</a:t>
            </a:r>
            <a:r>
              <a:rPr lang="en-IE" dirty="0" smtClean="0"/>
              <a:t> </a:t>
            </a:r>
          </a:p>
          <a:p>
            <a:pPr lvl="1"/>
            <a:r>
              <a:rPr lang="en-IE" dirty="0" smtClean="0"/>
              <a:t>Can use the tab key to navigate content; option to skip to main content is </a:t>
            </a:r>
            <a:r>
              <a:rPr lang="en-IE" dirty="0" smtClean="0"/>
              <a:t>provided</a:t>
            </a:r>
          </a:p>
          <a:p>
            <a:r>
              <a:rPr lang="en-IE" dirty="0">
                <a:hlinkClick r:id="rId3"/>
              </a:rPr>
              <a:t>http://www.bbc.com</a:t>
            </a:r>
            <a:r>
              <a:rPr lang="en-IE" dirty="0" smtClean="0">
                <a:hlinkClick r:id="rId3"/>
              </a:rPr>
              <a:t>/</a:t>
            </a:r>
            <a:r>
              <a:rPr lang="en-IE" dirty="0" smtClean="0"/>
              <a:t> </a:t>
            </a:r>
          </a:p>
          <a:p>
            <a:pPr lvl="1"/>
            <a:r>
              <a:rPr lang="en-IE" dirty="0" smtClean="0"/>
              <a:t>Provide a link to an accessibility help section with several guides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171B1-FEB2-4BC8-87A8-5139CBE07FD0}" type="slidenum">
              <a:rPr lang="en-IE" smtClean="0"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246771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2">
  <a:themeElements>
    <a:clrScheme name="Lecture them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46B2B5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163</TotalTime>
  <Words>385</Words>
  <Application>Microsoft Office PowerPoint</Application>
  <PresentationFormat>On-screen Show (16:9)</PresentationFormat>
  <Paragraphs>68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Theme2</vt:lpstr>
      <vt:lpstr>Web accessibility</vt:lpstr>
      <vt:lpstr>Accessibility</vt:lpstr>
      <vt:lpstr>Screen readers</vt:lpstr>
      <vt:lpstr>Web Content Accessibility Guidelines (WCAG)</vt:lpstr>
      <vt:lpstr>Wcag 2.0</vt:lpstr>
      <vt:lpstr>Wcag 2.0</vt:lpstr>
      <vt:lpstr>Conformance Levels</vt:lpstr>
      <vt:lpstr>Accessibility testing</vt:lpstr>
      <vt:lpstr>Accessible websites: examples</vt:lpstr>
      <vt:lpstr>Designing accessible websites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accessibility</dc:title>
  <dc:creator>Rosanne</dc:creator>
  <cp:lastModifiedBy>Rosanne Birney</cp:lastModifiedBy>
  <cp:revision>22</cp:revision>
  <dcterms:created xsi:type="dcterms:W3CDTF">2013-11-22T16:41:49Z</dcterms:created>
  <dcterms:modified xsi:type="dcterms:W3CDTF">2017-12-05T05:30:54Z</dcterms:modified>
</cp:coreProperties>
</file>