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7"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2" r:id="rId14"/>
    <p:sldId id="303" r:id="rId15"/>
    <p:sldId id="307" r:id="rId16"/>
    <p:sldId id="308" r:id="rId17"/>
    <p:sldId id="268" r:id="rId18"/>
    <p:sldId id="269" r:id="rId19"/>
    <p:sldId id="309" r:id="rId20"/>
    <p:sldId id="310" r:id="rId21"/>
    <p:sldId id="274" r:id="rId22"/>
    <p:sldId id="272" r:id="rId23"/>
    <p:sldId id="311" r:id="rId24"/>
    <p:sldId id="312" r:id="rId25"/>
    <p:sldId id="285" r:id="rId26"/>
    <p:sldId id="295" r:id="rId27"/>
    <p:sldId id="277" r:id="rId28"/>
    <p:sldId id="270" r:id="rId29"/>
    <p:sldId id="282" r:id="rId30"/>
    <p:sldId id="313" r:id="rId3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70C0"/>
    <a:srgbClr val="492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8" autoAdjust="0"/>
  </p:normalViewPr>
  <p:slideViewPr>
    <p:cSldViewPr>
      <p:cViewPr>
        <p:scale>
          <a:sx n="60" d="100"/>
          <a:sy n="60" d="100"/>
        </p:scale>
        <p:origin x="-1656" y="-2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GB"/>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DA87B65-D0DF-4EDC-A84C-7C379A154AE8}" type="slidenum">
              <a:rPr lang="en-GB"/>
              <a:pPr>
                <a:defRPr/>
              </a:pPr>
              <a:t>‹#›</a:t>
            </a:fld>
            <a:endParaRPr lang="en-GB" dirty="0"/>
          </a:p>
        </p:txBody>
      </p:sp>
    </p:spTree>
    <p:extLst>
      <p:ext uri="{BB962C8B-B14F-4D97-AF65-F5344CB8AC3E}">
        <p14:creationId xmlns:p14="http://schemas.microsoft.com/office/powerpoint/2010/main" val="2120297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950" indent="-285750"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D0672271-D52F-4294-A85C-A5CBEA56B9C3}" type="slidenum">
              <a:rPr lang="en-GB" altLang="en-US" smtClean="0"/>
              <a:pPr eaLnBrk="1" hangingPunct="1">
                <a:spcBef>
                  <a:spcPct val="0"/>
                </a:spcBef>
              </a:pPr>
              <a:t>1</a:t>
            </a:fld>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026E0F2-6CCC-4B5A-8E06-9470D2410C84}" type="slidenum">
              <a:rPr lang="en-GB"/>
              <a:pPr/>
              <a:t>11</a:t>
            </a:fld>
            <a:endParaRPr lang="en-GB"/>
          </a:p>
        </p:txBody>
      </p:sp>
      <p:sp>
        <p:nvSpPr>
          <p:cNvPr id="1320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F430089-5BD0-4429-A36E-8200E027C00F}" type="slidenum">
              <a:rPr lang="en-US" sz="1200">
                <a:latin typeface="Times" charset="0"/>
              </a:rPr>
              <a:pPr algn="r" eaLnBrk="0" hangingPunct="0"/>
              <a:t>11</a:t>
            </a:fld>
            <a:endParaRPr lang="en-US" sz="1200">
              <a:latin typeface="Times" charset="0"/>
            </a:endParaRP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10F6721-3CC6-4725-87A7-FDE63E6D901C}" type="slidenum">
              <a:rPr lang="en-GB"/>
              <a:pPr/>
              <a:t>12</a:t>
            </a:fld>
            <a:endParaRPr lang="en-GB"/>
          </a:p>
        </p:txBody>
      </p:sp>
      <p:sp>
        <p:nvSpPr>
          <p:cNvPr id="1341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4A203FF-BD2E-45F9-8146-02B14F7DD9FB}" type="slidenum">
              <a:rPr lang="en-US" sz="1200">
                <a:latin typeface="Times" charset="0"/>
              </a:rPr>
              <a:pPr algn="r" eaLnBrk="0" hangingPunct="0"/>
              <a:t>12</a:t>
            </a:fld>
            <a:endParaRPr lang="en-US" sz="1200">
              <a:latin typeface="Times" charset="0"/>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D26280E4-32DD-4B80-9C83-CA03B00E940F}" type="slidenum">
              <a:rPr lang="en-GB"/>
              <a:pPr/>
              <a:t>13</a:t>
            </a:fld>
            <a:endParaRPr lang="en-GB"/>
          </a:p>
        </p:txBody>
      </p:sp>
      <p:sp>
        <p:nvSpPr>
          <p:cNvPr id="1474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8C97301-503C-4004-9200-5C2B5D0D3728}" type="slidenum">
              <a:rPr lang="en-US" sz="1200">
                <a:latin typeface="Times" charset="0"/>
              </a:rPr>
              <a:pPr algn="r" eaLnBrk="0" hangingPunct="0"/>
              <a:t>13</a:t>
            </a:fld>
            <a:endParaRPr lang="en-US" sz="1200">
              <a:latin typeface="Times"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en-GB" smtClean="0"/>
              <a:t>Figure 4.1</a:t>
            </a:r>
          </a:p>
        </p:txBody>
      </p:sp>
      <p:sp>
        <p:nvSpPr>
          <p:cNvPr id="27652" name="Slide Number Placeholder 3"/>
          <p:cNvSpPr>
            <a:spLocks noGrp="1"/>
          </p:cNvSpPr>
          <p:nvPr>
            <p:ph type="sldNum" sz="quarter" idx="5"/>
          </p:nvPr>
        </p:nvSpPr>
        <p:spPr>
          <a:noFill/>
        </p:spPr>
        <p:txBody>
          <a:bodyPr/>
          <a:lstStyle/>
          <a:p>
            <a:fld id="{D53A0B7F-ADE9-43F1-95CB-A8C40607C8BE}" type="slidenum">
              <a:rPr lang="en-GB"/>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D26280E4-32DD-4B80-9C83-CA03B00E940F}" type="slidenum">
              <a:rPr lang="en-GB"/>
              <a:pPr/>
              <a:t>25</a:t>
            </a:fld>
            <a:endParaRPr lang="en-GB"/>
          </a:p>
        </p:txBody>
      </p:sp>
      <p:sp>
        <p:nvSpPr>
          <p:cNvPr id="1474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8C97301-503C-4004-9200-5C2B5D0D3728}" type="slidenum">
              <a:rPr lang="en-US" sz="1200">
                <a:latin typeface="Times" charset="0"/>
              </a:rPr>
              <a:pPr algn="r" eaLnBrk="0" hangingPunct="0"/>
              <a:t>25</a:t>
            </a:fld>
            <a:endParaRPr lang="en-US" sz="1200">
              <a:latin typeface="Times"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4FE2A08-4FD5-4921-AE75-FF8DC49F1D80}" type="slidenum">
              <a:rPr lang="en-GB"/>
              <a:pPr/>
              <a:t>26</a:t>
            </a:fld>
            <a:endParaRPr lang="en-GB"/>
          </a:p>
        </p:txBody>
      </p:sp>
      <p:sp>
        <p:nvSpPr>
          <p:cNvPr id="1597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B0694BE-B2EA-4EA5-8D48-C9A2B324B875}" type="slidenum">
              <a:rPr lang="en-US" sz="1200">
                <a:latin typeface="Times" charset="0"/>
              </a:rPr>
              <a:pPr algn="r" eaLnBrk="0" hangingPunct="0"/>
              <a:t>26</a:t>
            </a:fld>
            <a:endParaRPr lang="en-US" sz="1200">
              <a:latin typeface="Times"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687AFC5-DC51-4C66-9BE0-507ED6E638C2}" type="slidenum">
              <a:rPr lang="en-GB"/>
              <a:pPr/>
              <a:t>27</a:t>
            </a:fld>
            <a:endParaRPr lang="en-GB"/>
          </a:p>
        </p:txBody>
      </p:sp>
      <p:sp>
        <p:nvSpPr>
          <p:cNvPr id="808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24057FD-E0FD-49F8-BB06-1314AF8F42DE}" type="slidenum">
              <a:rPr lang="en-US" sz="1200">
                <a:latin typeface="Times" charset="0"/>
              </a:rPr>
              <a:pPr algn="r" eaLnBrk="0" hangingPunct="0"/>
              <a:t>27</a:t>
            </a:fld>
            <a:endParaRPr lang="en-US" sz="1200">
              <a:latin typeface="Times"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CDEBD83-53BB-49C8-8150-4CDC3E19FB1E}" type="slidenum">
              <a:rPr lang="en-GB"/>
              <a:pPr/>
              <a:t>28</a:t>
            </a:fld>
            <a:endParaRPr lang="en-GB"/>
          </a:p>
        </p:txBody>
      </p:sp>
      <p:sp>
        <p:nvSpPr>
          <p:cNvPr id="1198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CFB69A7-F6ED-4E09-BC33-6A57865411C8}" type="slidenum">
              <a:rPr lang="en-US" sz="1200">
                <a:latin typeface="Times" charset="0"/>
              </a:rPr>
              <a:pPr algn="r" eaLnBrk="0" hangingPunct="0"/>
              <a:t>28</a:t>
            </a:fld>
            <a:endParaRPr lang="en-US" sz="1200">
              <a:latin typeface="Times" charset="0"/>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38E1B6A-6B27-4665-BBC3-3557E04E26F5}" type="slidenum">
              <a:rPr lang="en-GB"/>
              <a:pPr/>
              <a:t>29</a:t>
            </a:fld>
            <a:endParaRPr lang="en-GB"/>
          </a:p>
        </p:txBody>
      </p:sp>
      <p:sp>
        <p:nvSpPr>
          <p:cNvPr id="178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722E748-6374-47C7-B25E-6E19B03F567C}" type="slidenum">
              <a:rPr lang="en-US" sz="1200">
                <a:latin typeface="Times" charset="0"/>
              </a:rPr>
              <a:pPr algn="r" eaLnBrk="0" hangingPunct="0"/>
              <a:t>29</a:t>
            </a:fld>
            <a:endParaRPr lang="en-US" sz="1200">
              <a:latin typeface="Times" charset="0"/>
            </a:endParaRP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xfrm>
            <a:off x="914400" y="4343400"/>
            <a:ext cx="5029200" cy="4114800"/>
          </a:xfrm>
          <a:noFill/>
          <a:ln/>
        </p:spPr>
        <p:txBody>
          <a:bodyPr/>
          <a:lstStyle/>
          <a:p>
            <a:pPr eaLnBrk="1" hangingPunct="1"/>
            <a:r>
              <a:rPr lang="en-GB" smtClean="0"/>
              <a:t>Imagine being at a party and being able to access the Facebook of a person whom you have just met, while or after talking to her to find out more about her. The possibility of having instant information before one’s very own eyes that is contextually relevant to an ongoing activity and that can be viewed surreptitiously (i.e. without having to physically pull out a smartphone) is very appealing.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B8D653D7-69E4-4343-912C-2418B264014D}" type="slidenum">
              <a:rPr lang="en-GB"/>
              <a:pPr/>
              <a:t>2</a:t>
            </a:fld>
            <a:endParaRPr lang="en-GB"/>
          </a:p>
        </p:txBody>
      </p:sp>
      <p:sp>
        <p:nvSpPr>
          <p:cNvPr id="163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D145B35-DB1A-417B-8784-A0F8487D1A42}" type="slidenum">
              <a:rPr lang="en-US" sz="1200">
                <a:latin typeface="Times" charset="0"/>
              </a:rPr>
              <a:pPr algn="r" eaLnBrk="0" hangingPunct="0"/>
              <a:t>2</a:t>
            </a:fld>
            <a:endParaRPr lang="en-US" sz="1200">
              <a:latin typeface="Times"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8F69006-C5A8-4EF9-BDBE-BD8916C98045}" type="slidenum">
              <a:rPr lang="en-GB"/>
              <a:pPr/>
              <a:t>4</a:t>
            </a:fld>
            <a:endParaRPr lang="en-GB"/>
          </a:p>
        </p:txBody>
      </p:sp>
      <p:sp>
        <p:nvSpPr>
          <p:cNvPr id="204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B9E4C73-4238-4466-815A-92D012DA7F49}" type="slidenum">
              <a:rPr lang="en-US" sz="1200">
                <a:latin typeface="Times" charset="0"/>
              </a:rPr>
              <a:pPr algn="r" eaLnBrk="0" hangingPunct="0"/>
              <a:t>4</a:t>
            </a:fld>
            <a:endParaRPr lang="en-US" sz="1200">
              <a:latin typeface="Times" charset="0"/>
            </a:endParaRP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4942E4B-C469-4FBD-B5E7-9FF7FAEAD7ED}" type="slidenum">
              <a:rPr lang="en-GB"/>
              <a:pPr/>
              <a:t>5</a:t>
            </a:fld>
            <a:endParaRPr lang="en-GB"/>
          </a:p>
        </p:txBody>
      </p:sp>
      <p:sp>
        <p:nvSpPr>
          <p:cNvPr id="256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29B2424-7FE2-41C6-AAF2-CE9B061A9188}" type="slidenum">
              <a:rPr lang="en-US" sz="1200">
                <a:latin typeface="Times" charset="0"/>
              </a:rPr>
              <a:pPr algn="r" eaLnBrk="0" hangingPunct="0"/>
              <a:t>5</a:t>
            </a:fld>
            <a:endParaRPr lang="en-US" sz="1200">
              <a:latin typeface="Times" charset="0"/>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52D6E2F-34AF-4875-AFB7-AE9C1E0B3603}" type="slidenum">
              <a:rPr lang="en-GB"/>
              <a:pPr/>
              <a:t>6</a:t>
            </a:fld>
            <a:endParaRPr lang="en-GB"/>
          </a:p>
        </p:txBody>
      </p:sp>
      <p:sp>
        <p:nvSpPr>
          <p:cNvPr id="27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02D085E-129A-4099-B11B-0C739DA0064C}" type="slidenum">
              <a:rPr lang="en-US" sz="1200">
                <a:latin typeface="Times" charset="0"/>
              </a:rPr>
              <a:pPr algn="r" eaLnBrk="0" hangingPunct="0"/>
              <a:t>6</a:t>
            </a:fld>
            <a:endParaRPr lang="en-US" sz="1200">
              <a:latin typeface="Times" charset="0"/>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1321074-592C-4421-9ADE-4BFC5B8E7180}" type="slidenum">
              <a:rPr lang="en-GB"/>
              <a:pPr/>
              <a:t>7</a:t>
            </a:fld>
            <a:endParaRPr lang="en-GB"/>
          </a:p>
        </p:txBody>
      </p:sp>
      <p:sp>
        <p:nvSpPr>
          <p:cNvPr id="727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2DA8F33-DF32-443E-BDA5-C526D2365A44}" type="slidenum">
              <a:rPr lang="en-US" sz="1200">
                <a:latin typeface="Times" charset="0"/>
              </a:rPr>
              <a:pPr algn="r" eaLnBrk="0" hangingPunct="0"/>
              <a:t>7</a:t>
            </a:fld>
            <a:endParaRPr lang="en-US" sz="1200">
              <a:latin typeface="Times" charset="0"/>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4B9B59-4A8D-4423-A521-A533F850E4F1}" type="slidenum">
              <a:rPr lang="en-GB"/>
              <a:pPr/>
              <a:t>8</a:t>
            </a:fld>
            <a:endParaRPr lang="en-GB"/>
          </a:p>
        </p:txBody>
      </p:sp>
      <p:sp>
        <p:nvSpPr>
          <p:cNvPr id="921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08578B0-A78C-4326-9BED-D75CAD9B2935}" type="slidenum">
              <a:rPr lang="en-US" sz="1200">
                <a:latin typeface="Times" charset="0"/>
              </a:rPr>
              <a:pPr algn="r" eaLnBrk="0" hangingPunct="0"/>
              <a:t>8</a:t>
            </a:fld>
            <a:endParaRPr lang="en-US" sz="1200">
              <a:latin typeface="Times"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A36FDB2-2349-4B24-80A4-C8E199791944}" type="slidenum">
              <a:rPr lang="en-GB"/>
              <a:pPr/>
              <a:t>9</a:t>
            </a:fld>
            <a:endParaRPr lang="en-GB"/>
          </a:p>
        </p:txBody>
      </p:sp>
      <p:sp>
        <p:nvSpPr>
          <p:cNvPr id="1085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EF7671A-CF42-4FD1-A9CF-B7E65C6D3CD6}" type="slidenum">
              <a:rPr lang="en-US" sz="1200">
                <a:latin typeface="Times" charset="0"/>
              </a:rPr>
              <a:pPr algn="r" eaLnBrk="0" hangingPunct="0"/>
              <a:t>9</a:t>
            </a:fld>
            <a:endParaRPr lang="en-US" sz="1200">
              <a:latin typeface="Times"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86BD796-8FFE-415B-B7D7-962E4D7D0068}" type="slidenum">
              <a:rPr lang="en-GB"/>
              <a:pPr/>
              <a:t>10</a:t>
            </a:fld>
            <a:endParaRPr lang="en-GB"/>
          </a:p>
        </p:txBody>
      </p:sp>
      <p:sp>
        <p:nvSpPr>
          <p:cNvPr id="1177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CA94ADB-DAA6-4B52-B536-8DF7FC020D52}" type="slidenum">
              <a:rPr lang="en-US" sz="1200">
                <a:latin typeface="Times" charset="0"/>
              </a:rPr>
              <a:pPr algn="r" eaLnBrk="0" hangingPunct="0"/>
              <a:t>10</a:t>
            </a:fld>
            <a:endParaRPr lang="en-US" sz="1200">
              <a:latin typeface="Times" charset="0"/>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xfrm>
            <a:off x="914400" y="4343400"/>
            <a:ext cx="5029200" cy="4114800"/>
          </a:xfrm>
          <a:noFill/>
          <a:ln/>
        </p:spPr>
        <p:txBody>
          <a:bodyPr/>
          <a:lstStyle/>
          <a:p>
            <a:pPr eaLnBrk="1" hangingPunct="1"/>
            <a:r>
              <a:rPr lang="en-GB" dirty="0" smtClean="0"/>
              <a:t>Mobile interfaces typically have a small screen and limited control space. Designers have to think carefully about what type of dedicated controls (i.e. hard wired) to use, where to place them on the device, and then how to map them onto the software. Applications designed for mobile interfaces need to take into account that navigation will be restricted and text input entry slow, whether using touch, pen or keypad input. The use of vertical and horizontal scrolling provides a rapid way of scanning though images, menus and lists. A number of mobile browsers have also been developed that allow users to view and navigate the internet, magazines or other media, in a more streamlined way compared with how it is typically viewed via PC-based web browsers. For example, Edge Browser was one the first mobile phone browser apps to not have an address bar or navigation buttons. The trade-off, however, is it makes it less obvious how to perform the functions that are no longer visible on the screen. </a:t>
            </a:r>
          </a:p>
          <a:p>
            <a:pPr eaLnBrk="1" hangingPunct="1"/>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pPr>
              <a:defRPr/>
            </a:pPr>
            <a:r>
              <a:rPr lang="en-US" smtClean="0"/>
              <a:t>www.id-book.com</a:t>
            </a:r>
            <a:endParaRPr lang="en-GB"/>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pPr>
              <a:defRPr/>
            </a:pPr>
            <a:r>
              <a:rPr lang="en-GB" smtClean="0"/>
              <a:t>Rosanne Birney</a:t>
            </a:r>
            <a:endParaRPr lang="en-GB"/>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pPr>
              <a:defRPr/>
            </a:pPr>
            <a:fld id="{7524B428-4092-4211-B064-C1F4B5C9AD23}" type="slidenum">
              <a:rPr lang="en-US" smtClean="0"/>
              <a:pPr>
                <a:defRPr/>
              </a:pPr>
              <a:t>‹#›</a:t>
            </a:fld>
            <a:endParaRPr lang="en-US" dirty="0"/>
          </a:p>
        </p:txBody>
      </p:sp>
      <p:sp>
        <p:nvSpPr>
          <p:cNvPr id="13" name="Rectangle 12"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www.id-book.com</a:t>
            </a:r>
            <a:endParaRPr lang="en-GB"/>
          </a:p>
        </p:txBody>
      </p:sp>
      <p:sp>
        <p:nvSpPr>
          <p:cNvPr id="5" name="Footer Placeholder 4"/>
          <p:cNvSpPr>
            <a:spLocks noGrp="1"/>
          </p:cNvSpPr>
          <p:nvPr>
            <p:ph type="ftr" sz="quarter" idx="11"/>
          </p:nvPr>
        </p:nvSpPr>
        <p:spPr/>
        <p:txBody>
          <a:bodyPr/>
          <a:lstStyle/>
          <a:p>
            <a:pPr>
              <a:defRPr/>
            </a:pPr>
            <a:r>
              <a:rPr lang="en-GB" smtClean="0"/>
              <a:t>Rosanne Birney</a:t>
            </a:r>
            <a:endParaRPr lang="en-GB"/>
          </a:p>
        </p:txBody>
      </p:sp>
      <p:sp>
        <p:nvSpPr>
          <p:cNvPr id="6" name="Slide Number Placeholder 5"/>
          <p:cNvSpPr>
            <a:spLocks noGrp="1"/>
          </p:cNvSpPr>
          <p:nvPr>
            <p:ph type="sldNum" sz="quarter" idx="12"/>
          </p:nvPr>
        </p:nvSpPr>
        <p:spPr/>
        <p:txBody>
          <a:bodyPr/>
          <a:lstStyle/>
          <a:p>
            <a:pPr>
              <a:defRPr/>
            </a:pPr>
            <a:fld id="{0B5869DD-BA61-4162-9E0B-ABC729A01BA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382386"/>
            <a:ext cx="6294439"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www.id-book.com</a:t>
            </a:r>
            <a:endParaRPr lang="en-GB"/>
          </a:p>
        </p:txBody>
      </p:sp>
      <p:sp>
        <p:nvSpPr>
          <p:cNvPr id="5" name="Footer Placeholder 4"/>
          <p:cNvSpPr>
            <a:spLocks noGrp="1"/>
          </p:cNvSpPr>
          <p:nvPr>
            <p:ph type="ftr" sz="quarter" idx="11"/>
          </p:nvPr>
        </p:nvSpPr>
        <p:spPr/>
        <p:txBody>
          <a:bodyPr/>
          <a:lstStyle/>
          <a:p>
            <a:pPr>
              <a:defRPr/>
            </a:pPr>
            <a:r>
              <a:rPr lang="en-GB" smtClean="0"/>
              <a:t>Rosanne Birney</a:t>
            </a:r>
            <a:endParaRPr lang="en-GB"/>
          </a:p>
        </p:txBody>
      </p:sp>
      <p:sp>
        <p:nvSpPr>
          <p:cNvPr id="6" name="Slide Number Placeholder 5"/>
          <p:cNvSpPr>
            <a:spLocks noGrp="1"/>
          </p:cNvSpPr>
          <p:nvPr>
            <p:ph type="sldNum" sz="quarter" idx="12"/>
          </p:nvPr>
        </p:nvSpPr>
        <p:spPr/>
        <p:txBody>
          <a:bodyPr/>
          <a:lstStyle/>
          <a:p>
            <a:pPr>
              <a:defRPr/>
            </a:pPr>
            <a:fld id="{4C179C9D-2AF4-4D01-914C-5FB09013940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www.id-book.com</a:t>
            </a:r>
            <a:endParaRPr lang="en-GB"/>
          </a:p>
        </p:txBody>
      </p:sp>
      <p:sp>
        <p:nvSpPr>
          <p:cNvPr id="5" name="Footer Placeholder 4"/>
          <p:cNvSpPr>
            <a:spLocks noGrp="1"/>
          </p:cNvSpPr>
          <p:nvPr>
            <p:ph type="ftr" sz="quarter" idx="11"/>
          </p:nvPr>
        </p:nvSpPr>
        <p:spPr/>
        <p:txBody>
          <a:bodyPr/>
          <a:lstStyle/>
          <a:p>
            <a:pPr>
              <a:defRPr/>
            </a:pPr>
            <a:r>
              <a:rPr lang="en-GB" smtClean="0"/>
              <a:t>Rosanne Birney</a:t>
            </a:r>
            <a:endParaRPr lang="en-GB"/>
          </a:p>
        </p:txBody>
      </p:sp>
      <p:sp>
        <p:nvSpPr>
          <p:cNvPr id="6" name="Slide Number Placeholder 5"/>
          <p:cNvSpPr>
            <a:spLocks noGrp="1"/>
          </p:cNvSpPr>
          <p:nvPr>
            <p:ph type="sldNum" sz="quarter" idx="12"/>
          </p:nvPr>
        </p:nvSpPr>
        <p:spPr/>
        <p:txBody>
          <a:bodyPr/>
          <a:lstStyle/>
          <a:p>
            <a:pPr>
              <a:defRPr/>
            </a:pPr>
            <a:fld id="{367BFD00-CB86-47AA-B23E-19DF0ADBC4A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pPr>
              <a:defRPr/>
            </a:pPr>
            <a:r>
              <a:rPr lang="en-US" smtClean="0"/>
              <a:t>www.id-book.com</a:t>
            </a:r>
            <a:endParaRPr lang="en-GB"/>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pPr>
              <a:defRPr/>
            </a:pPr>
            <a:r>
              <a:rPr lang="en-GB" smtClean="0"/>
              <a:t>Rosanne Birney</a:t>
            </a:r>
            <a:endParaRPr lang="en-GB"/>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pPr>
              <a:defRPr/>
            </a:pPr>
            <a:fld id="{B6CE4A75-5AB7-4017-A712-DDA1025B3C5B}" type="slidenum">
              <a:rPr lang="en-US" smtClean="0"/>
              <a:pPr>
                <a:defRPr/>
              </a:pPr>
              <a:t>‹#›</a:t>
            </a:fld>
            <a:endParaRPr lang="en-US" dirty="0"/>
          </a:p>
        </p:txBody>
      </p:sp>
      <p:grpSp>
        <p:nvGrpSpPr>
          <p:cNvPr id="7" name="Group 6" title="left scallop shape"/>
          <p:cNvGrpSpPr/>
          <p:nvPr/>
        </p:nvGrpSpPr>
        <p:grpSpPr>
          <a:xfrm>
            <a:off x="0" y="0"/>
            <a:ext cx="211097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www.id-book.com</a:t>
            </a:r>
            <a:endParaRPr lang="en-GB"/>
          </a:p>
        </p:txBody>
      </p:sp>
      <p:sp>
        <p:nvSpPr>
          <p:cNvPr id="6" name="Footer Placeholder 5"/>
          <p:cNvSpPr>
            <a:spLocks noGrp="1"/>
          </p:cNvSpPr>
          <p:nvPr>
            <p:ph type="ftr" sz="quarter" idx="11"/>
          </p:nvPr>
        </p:nvSpPr>
        <p:spPr/>
        <p:txBody>
          <a:bodyPr/>
          <a:lstStyle/>
          <a:p>
            <a:pPr>
              <a:defRPr/>
            </a:pPr>
            <a:r>
              <a:rPr lang="en-GB" smtClean="0"/>
              <a:t>Rosanne Birney</a:t>
            </a:r>
            <a:endParaRPr lang="en-GB"/>
          </a:p>
        </p:txBody>
      </p:sp>
      <p:sp>
        <p:nvSpPr>
          <p:cNvPr id="7" name="Slide Number Placeholder 6"/>
          <p:cNvSpPr>
            <a:spLocks noGrp="1"/>
          </p:cNvSpPr>
          <p:nvPr>
            <p:ph type="sldNum" sz="quarter" idx="12"/>
          </p:nvPr>
        </p:nvSpPr>
        <p:spPr/>
        <p:txBody>
          <a:bodyPr/>
          <a:lstStyle/>
          <a:p>
            <a:pPr>
              <a:defRPr/>
            </a:pPr>
            <a:fld id="{E25EF0CE-E515-4DE6-BE8F-82F3FD08531F}" type="slidenum">
              <a:rPr lang="en-US" smtClean="0"/>
              <a:pPr>
                <a:defRPr/>
              </a:pPr>
              <a:t>‹#›</a:t>
            </a:fld>
            <a:endParaRPr lang="en-US"/>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www.id-book.com</a:t>
            </a:r>
            <a:endParaRPr lang="en-GB"/>
          </a:p>
        </p:txBody>
      </p:sp>
      <p:sp>
        <p:nvSpPr>
          <p:cNvPr id="8" name="Footer Placeholder 7"/>
          <p:cNvSpPr>
            <a:spLocks noGrp="1"/>
          </p:cNvSpPr>
          <p:nvPr>
            <p:ph type="ftr" sz="quarter" idx="11"/>
          </p:nvPr>
        </p:nvSpPr>
        <p:spPr/>
        <p:txBody>
          <a:bodyPr/>
          <a:lstStyle/>
          <a:p>
            <a:pPr>
              <a:defRPr/>
            </a:pPr>
            <a:r>
              <a:rPr lang="en-GB" smtClean="0"/>
              <a:t>Rosanne Birney</a:t>
            </a:r>
            <a:endParaRPr lang="en-GB"/>
          </a:p>
        </p:txBody>
      </p:sp>
      <p:sp>
        <p:nvSpPr>
          <p:cNvPr id="9" name="Slide Number Placeholder 8"/>
          <p:cNvSpPr>
            <a:spLocks noGrp="1"/>
          </p:cNvSpPr>
          <p:nvPr>
            <p:ph type="sldNum" sz="quarter" idx="12"/>
          </p:nvPr>
        </p:nvSpPr>
        <p:spPr/>
        <p:txBody>
          <a:bodyPr/>
          <a:lstStyle/>
          <a:p>
            <a:pPr>
              <a:defRPr/>
            </a:pPr>
            <a:fld id="{FF76212A-8E7D-47CA-8F65-6615D464E666}" type="slidenum">
              <a:rPr lang="en-US" smtClean="0"/>
              <a:pPr>
                <a:defRPr/>
              </a:pPr>
              <a:t>‹#›</a:t>
            </a:fld>
            <a:endParaRPr lang="en-US"/>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r>
              <a:rPr lang="en-US" smtClean="0"/>
              <a:t>www.id-book.com</a:t>
            </a:r>
            <a:endParaRPr lang="en-GB"/>
          </a:p>
        </p:txBody>
      </p:sp>
      <p:sp>
        <p:nvSpPr>
          <p:cNvPr id="4" name="Footer Placeholder 3"/>
          <p:cNvSpPr>
            <a:spLocks noGrp="1"/>
          </p:cNvSpPr>
          <p:nvPr>
            <p:ph type="ftr" sz="quarter" idx="11"/>
          </p:nvPr>
        </p:nvSpPr>
        <p:spPr/>
        <p:txBody>
          <a:bodyPr/>
          <a:lstStyle/>
          <a:p>
            <a:pPr>
              <a:defRPr/>
            </a:pPr>
            <a:r>
              <a:rPr lang="en-GB" smtClean="0"/>
              <a:t>Rosanne Birney</a:t>
            </a:r>
            <a:endParaRPr lang="en-GB"/>
          </a:p>
        </p:txBody>
      </p:sp>
      <p:sp>
        <p:nvSpPr>
          <p:cNvPr id="5" name="Slide Number Placeholder 4"/>
          <p:cNvSpPr>
            <a:spLocks noGrp="1"/>
          </p:cNvSpPr>
          <p:nvPr>
            <p:ph type="sldNum" sz="quarter" idx="12"/>
          </p:nvPr>
        </p:nvSpPr>
        <p:spPr/>
        <p:txBody>
          <a:bodyPr/>
          <a:lstStyle/>
          <a:p>
            <a:pPr>
              <a:defRPr/>
            </a:pPr>
            <a:fld id="{6284A712-8B03-4C0F-90A5-0917589ACD4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www.id-book.com</a:t>
            </a:r>
            <a:endParaRPr lang="en-GB"/>
          </a:p>
        </p:txBody>
      </p:sp>
      <p:sp>
        <p:nvSpPr>
          <p:cNvPr id="3" name="Footer Placeholder 2"/>
          <p:cNvSpPr>
            <a:spLocks noGrp="1"/>
          </p:cNvSpPr>
          <p:nvPr>
            <p:ph type="ftr" sz="quarter" idx="11"/>
          </p:nvPr>
        </p:nvSpPr>
        <p:spPr/>
        <p:txBody>
          <a:bodyPr/>
          <a:lstStyle/>
          <a:p>
            <a:pPr>
              <a:defRPr/>
            </a:pPr>
            <a:r>
              <a:rPr lang="en-GB" smtClean="0"/>
              <a:t>Rosanne Birney</a:t>
            </a:r>
            <a:endParaRPr lang="en-GB"/>
          </a:p>
        </p:txBody>
      </p:sp>
      <p:sp>
        <p:nvSpPr>
          <p:cNvPr id="4" name="Slide Number Placeholder 3"/>
          <p:cNvSpPr>
            <a:spLocks noGrp="1"/>
          </p:cNvSpPr>
          <p:nvPr>
            <p:ph type="sldNum" sz="quarter" idx="12"/>
          </p:nvPr>
        </p:nvSpPr>
        <p:spPr/>
        <p:txBody>
          <a:bodyPr/>
          <a:lstStyle/>
          <a:p>
            <a:pPr>
              <a:defRPr/>
            </a:pPr>
            <a:fld id="{C8B95B65-33EF-4516-BEC0-224C1725B42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pPr>
              <a:defRPr/>
            </a:pPr>
            <a:r>
              <a:rPr lang="en-US" smtClean="0"/>
              <a:t>www.id-book.com</a:t>
            </a:r>
            <a:endParaRPr lang="en-GB"/>
          </a:p>
        </p:txBody>
      </p:sp>
      <p:sp>
        <p:nvSpPr>
          <p:cNvPr id="6" name="Footer Placeholder 5"/>
          <p:cNvSpPr>
            <a:spLocks noGrp="1"/>
          </p:cNvSpPr>
          <p:nvPr>
            <p:ph type="ftr" sz="quarter" idx="11"/>
          </p:nvPr>
        </p:nvSpPr>
        <p:spPr>
          <a:xfrm>
            <a:off x="1577716" y="6375679"/>
            <a:ext cx="2611634" cy="345796"/>
          </a:xfrm>
        </p:spPr>
        <p:txBody>
          <a:bodyPr/>
          <a:lstStyle/>
          <a:p>
            <a:pPr>
              <a:defRPr/>
            </a:pPr>
            <a:r>
              <a:rPr lang="en-GB" smtClean="0"/>
              <a:t>Rosanne Birney</a:t>
            </a:r>
            <a:endParaRPr lang="en-GB"/>
          </a:p>
        </p:txBody>
      </p:sp>
      <p:sp>
        <p:nvSpPr>
          <p:cNvPr id="7" name="Slide Number Placeholder 6"/>
          <p:cNvSpPr>
            <a:spLocks noGrp="1"/>
          </p:cNvSpPr>
          <p:nvPr>
            <p:ph type="sldNum" sz="quarter" idx="12"/>
          </p:nvPr>
        </p:nvSpPr>
        <p:spPr>
          <a:xfrm>
            <a:off x="4268261" y="6375679"/>
            <a:ext cx="924342" cy="345796"/>
          </a:xfrm>
        </p:spPr>
        <p:txBody>
          <a:bodyPr/>
          <a:lstStyle/>
          <a:p>
            <a:pPr>
              <a:defRPr/>
            </a:pPr>
            <a:fld id="{FC3887C3-7B9F-43AC-A9F0-9BA8FE5EDDA3}" type="slidenum">
              <a:rPr lang="en-US" smtClean="0"/>
              <a:pPr>
                <a:defRPr/>
              </a:pPr>
              <a:t>‹#›</a:t>
            </a:fld>
            <a:endParaRPr lang="en-US"/>
          </a:p>
        </p:txBody>
      </p:sp>
      <p:sp>
        <p:nvSpPr>
          <p:cNvPr id="8" name="Rectangle 7"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pPr>
              <a:defRPr/>
            </a:pPr>
            <a:r>
              <a:rPr lang="en-US" smtClean="0"/>
              <a:t>www.id-book.com</a:t>
            </a:r>
            <a:endParaRPr lang="en-GB"/>
          </a:p>
        </p:txBody>
      </p:sp>
      <p:sp>
        <p:nvSpPr>
          <p:cNvPr id="6" name="Footer Placeholder 5"/>
          <p:cNvSpPr>
            <a:spLocks noGrp="1"/>
          </p:cNvSpPr>
          <p:nvPr>
            <p:ph type="ftr" sz="quarter" idx="11"/>
          </p:nvPr>
        </p:nvSpPr>
        <p:spPr>
          <a:xfrm>
            <a:off x="1577716" y="6375679"/>
            <a:ext cx="2611634" cy="345796"/>
          </a:xfrm>
        </p:spPr>
        <p:txBody>
          <a:bodyPr/>
          <a:lstStyle/>
          <a:p>
            <a:pPr>
              <a:defRPr/>
            </a:pPr>
            <a:r>
              <a:rPr lang="en-GB" smtClean="0"/>
              <a:t>Rosanne Birney</a:t>
            </a:r>
            <a:endParaRPr lang="en-GB"/>
          </a:p>
        </p:txBody>
      </p:sp>
      <p:sp>
        <p:nvSpPr>
          <p:cNvPr id="7" name="Slide Number Placeholder 6"/>
          <p:cNvSpPr>
            <a:spLocks noGrp="1"/>
          </p:cNvSpPr>
          <p:nvPr>
            <p:ph type="sldNum" sz="quarter" idx="12"/>
          </p:nvPr>
        </p:nvSpPr>
        <p:spPr>
          <a:xfrm>
            <a:off x="4265676" y="6375679"/>
            <a:ext cx="925830" cy="345796"/>
          </a:xfrm>
        </p:spPr>
        <p:txBody>
          <a:bodyPr/>
          <a:lstStyle/>
          <a:p>
            <a:pPr>
              <a:defRPr/>
            </a:pPr>
            <a:fld id="{A6BAEF20-ACDE-465E-8F83-D2256AE80B59}"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defRPr/>
            </a:pPr>
            <a:r>
              <a:rPr lang="en-US" smtClean="0"/>
              <a:t>www.id-book.com</a:t>
            </a:r>
            <a:endParaRPr lang="en-GB"/>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a:defRPr/>
            </a:pPr>
            <a:r>
              <a:rPr lang="en-GB" smtClean="0"/>
              <a:t>Rosanne Birney</a:t>
            </a:r>
            <a:endParaRPr lang="en-GB"/>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defRPr/>
            </a:pPr>
            <a:fld id="{EA6B050C-3C05-42E9-95FD-DDE2882487FD}" type="slidenum">
              <a:rPr lang="en-US" smtClean="0"/>
              <a:pPr>
                <a:defRPr/>
              </a:pPr>
              <a:t>‹#›</a:t>
            </a:fld>
            <a:endParaRPr lang="en-US" sz="1600" dirty="0"/>
          </a:p>
        </p:txBody>
      </p:sp>
      <p:sp>
        <p:nvSpPr>
          <p:cNvPr id="11" name="Freeform 6" title="Left scallop edge"/>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 Box 13"/>
          <p:cNvSpPr txBox="1">
            <a:spLocks noChangeArrowheads="1"/>
          </p:cNvSpPr>
          <p:nvPr userDrawn="1"/>
        </p:nvSpPr>
        <p:spPr bwMode="auto">
          <a:xfrm>
            <a:off x="6732588" y="6383338"/>
            <a:ext cx="21336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r" eaLnBrk="1" hangingPunct="1">
              <a:spcBef>
                <a:spcPct val="50000"/>
              </a:spcBef>
              <a:defRPr/>
            </a:pPr>
            <a:r>
              <a:rPr lang="en-GB" altLang="en-US" sz="1200" smtClean="0">
                <a:solidFill>
                  <a:srgbClr val="FF9900"/>
                </a:solidFill>
                <a:latin typeface="Verdana" charset="0"/>
              </a:rPr>
              <a:t>©2011</a:t>
            </a:r>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www.gapminder.org/worl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mashingmagazine.com/2013/08/innovative-appraoches-web-layou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en-IE" altLang="en-US" dirty="0" smtClean="0"/>
              <a:t>user interfaces</a:t>
            </a:r>
            <a:endParaRPr lang="en-IE" altLang="en-US" dirty="0" smtClean="0"/>
          </a:p>
        </p:txBody>
      </p:sp>
      <p:sp>
        <p:nvSpPr>
          <p:cNvPr id="3" name="Subtitle 2"/>
          <p:cNvSpPr>
            <a:spLocks noGrp="1"/>
          </p:cNvSpPr>
          <p:nvPr>
            <p:ph type="subTitle" idx="1"/>
          </p:nvPr>
        </p:nvSpPr>
        <p:spPr/>
        <p:txBody>
          <a:bodyPr/>
          <a:lstStyle/>
          <a:p>
            <a:pPr>
              <a:defRPr/>
            </a:pPr>
            <a:r>
              <a:rPr lang="en-IE" dirty="0" smtClean="0"/>
              <a:t>HCI &amp; Web Design – Rosanne Birney</a:t>
            </a:r>
            <a:endParaRPr lang="en-IE" dirty="0"/>
          </a:p>
        </p:txBody>
      </p:sp>
      <p:sp>
        <p:nvSpPr>
          <p:cNvPr id="14340" name="Rectangle 2"/>
          <p:cNvSpPr>
            <a:spLocks noChangeArrowheads="1"/>
          </p:cNvSpPr>
          <p:nvPr/>
        </p:nvSpPr>
        <p:spPr bwMode="auto">
          <a:xfrm>
            <a:off x="642938" y="17145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endParaRPr lang="en-US" altLang="en-US" sz="3600">
              <a:solidFill>
                <a:srgbClr val="492D65"/>
              </a:solidFill>
              <a:latin typeface="Verdan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pPr eaLnBrk="1" hangingPunct="1"/>
            <a:r>
              <a:rPr lang="en-GB" smtClean="0"/>
              <a:t>Research and design issues</a:t>
            </a:r>
          </a:p>
        </p:txBody>
      </p:sp>
      <p:sp>
        <p:nvSpPr>
          <p:cNvPr id="116741" name="Rectangle 3"/>
          <p:cNvSpPr>
            <a:spLocks noGrp="1" noChangeArrowheads="1"/>
          </p:cNvSpPr>
          <p:nvPr>
            <p:ph sz="quarter" idx="1"/>
          </p:nvPr>
        </p:nvSpPr>
        <p:spPr/>
        <p:txBody>
          <a:bodyPr/>
          <a:lstStyle/>
          <a:p>
            <a:pPr eaLnBrk="1" hangingPunct="1">
              <a:lnSpc>
                <a:spcPct val="90000"/>
              </a:lnSpc>
            </a:pPr>
            <a:r>
              <a:rPr lang="en-GB" dirty="0" smtClean="0"/>
              <a:t>Mobile interfaces can be tricky and cumbersome to use for those with poor manual dexterity</a:t>
            </a:r>
          </a:p>
          <a:p>
            <a:pPr eaLnBrk="1" hangingPunct="1">
              <a:lnSpc>
                <a:spcPct val="90000"/>
              </a:lnSpc>
            </a:pPr>
            <a:r>
              <a:rPr lang="en-GB" dirty="0" smtClean="0"/>
              <a:t>Key concern is designing for small screen real estate and limited control space</a:t>
            </a:r>
          </a:p>
          <a:p>
            <a:pPr lvl="2" eaLnBrk="1" hangingPunct="1">
              <a:lnSpc>
                <a:spcPct val="90000"/>
              </a:lnSpc>
            </a:pPr>
            <a:r>
              <a:rPr lang="en-US" dirty="0" smtClean="0"/>
              <a:t>e.g. mobile browsers allow users to view and navigate the internet, magazines etc., in a more streamlined way compared with PC web browsers </a:t>
            </a:r>
            <a:endParaRPr lang="en-GB" dirty="0" smtClean="0"/>
          </a:p>
        </p:txBody>
      </p:sp>
    </p:spTree>
    <p:extLst>
      <p:ext uri="{BB962C8B-B14F-4D97-AF65-F5344CB8AC3E}">
        <p14:creationId xmlns:p14="http://schemas.microsoft.com/office/powerpoint/2010/main" val="63346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2"/>
          <p:cNvSpPr>
            <a:spLocks noGrp="1" noChangeArrowheads="1"/>
          </p:cNvSpPr>
          <p:nvPr>
            <p:ph type="title"/>
          </p:nvPr>
        </p:nvSpPr>
        <p:spPr/>
        <p:txBody>
          <a:bodyPr/>
          <a:lstStyle/>
          <a:p>
            <a:pPr eaLnBrk="1" hangingPunct="1"/>
            <a:r>
              <a:rPr lang="en-GB" dirty="0" smtClean="0"/>
              <a:t>Touch</a:t>
            </a:r>
          </a:p>
        </p:txBody>
      </p:sp>
      <p:sp>
        <p:nvSpPr>
          <p:cNvPr id="131077" name="Rectangle 3"/>
          <p:cNvSpPr>
            <a:spLocks noGrp="1" noChangeArrowheads="1"/>
          </p:cNvSpPr>
          <p:nvPr>
            <p:ph sz="quarter" idx="1"/>
          </p:nvPr>
        </p:nvSpPr>
        <p:spPr/>
        <p:txBody>
          <a:bodyPr/>
          <a:lstStyle/>
          <a:p>
            <a:pPr eaLnBrk="1" hangingPunct="1">
              <a:lnSpc>
                <a:spcPct val="90000"/>
              </a:lnSpc>
            </a:pPr>
            <a:r>
              <a:rPr lang="en-GB" sz="2400" dirty="0" smtClean="0"/>
              <a:t>Touch screens, such as walk-up kiosks, detect the presence and location of a person’s touch on the display</a:t>
            </a:r>
          </a:p>
          <a:p>
            <a:pPr eaLnBrk="1" hangingPunct="1">
              <a:lnSpc>
                <a:spcPct val="90000"/>
              </a:lnSpc>
            </a:pPr>
            <a:endParaRPr lang="en-GB" sz="2400" dirty="0" smtClean="0"/>
          </a:p>
          <a:p>
            <a:pPr eaLnBrk="1" hangingPunct="1">
              <a:lnSpc>
                <a:spcPct val="90000"/>
              </a:lnSpc>
            </a:pPr>
            <a:r>
              <a:rPr lang="en-GB" sz="2400" dirty="0" smtClean="0"/>
              <a:t>Multi-touch support a range of more dynamic finger tip actions, e.g. swiping, flicking, pinching, pushing and tapping</a:t>
            </a:r>
          </a:p>
          <a:p>
            <a:pPr eaLnBrk="1" hangingPunct="1">
              <a:lnSpc>
                <a:spcPct val="90000"/>
              </a:lnSpc>
            </a:pPr>
            <a:endParaRPr lang="en-GB" sz="2400" dirty="0" smtClean="0"/>
          </a:p>
          <a:p>
            <a:pPr eaLnBrk="1" hangingPunct="1">
              <a:lnSpc>
                <a:spcPct val="90000"/>
              </a:lnSpc>
            </a:pPr>
            <a:r>
              <a:rPr lang="en-GB" sz="2400" dirty="0" smtClean="0"/>
              <a:t>Now used for many kinds of displays, such as Smartphones, iPods, tablets and </a:t>
            </a:r>
            <a:r>
              <a:rPr lang="en-GB" sz="2400" dirty="0" err="1" smtClean="0"/>
              <a:t>tabletops</a:t>
            </a:r>
            <a:endParaRPr lang="en-GB" sz="2400" dirty="0" smtClean="0"/>
          </a:p>
        </p:txBody>
      </p:sp>
    </p:spTree>
    <p:extLst>
      <p:ext uri="{BB962C8B-B14F-4D97-AF65-F5344CB8AC3E}">
        <p14:creationId xmlns:p14="http://schemas.microsoft.com/office/powerpoint/2010/main" val="259569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2"/>
          <p:cNvSpPr>
            <a:spLocks noGrp="1" noChangeArrowheads="1"/>
          </p:cNvSpPr>
          <p:nvPr>
            <p:ph type="title"/>
          </p:nvPr>
        </p:nvSpPr>
        <p:spPr/>
        <p:txBody>
          <a:bodyPr/>
          <a:lstStyle/>
          <a:p>
            <a:r>
              <a:rPr lang="en-GB" smtClean="0"/>
              <a:t>Research and design issues</a:t>
            </a:r>
          </a:p>
        </p:txBody>
      </p:sp>
      <p:sp>
        <p:nvSpPr>
          <p:cNvPr id="133125" name="Rectangle 3"/>
          <p:cNvSpPr>
            <a:spLocks noGrp="1" noChangeArrowheads="1"/>
          </p:cNvSpPr>
          <p:nvPr>
            <p:ph sz="quarter" idx="1"/>
          </p:nvPr>
        </p:nvSpPr>
        <p:spPr/>
        <p:txBody>
          <a:bodyPr/>
          <a:lstStyle/>
          <a:p>
            <a:r>
              <a:rPr lang="en-GB" dirty="0" smtClean="0"/>
              <a:t>More fluid and direct styles of interaction involving freehand and pen-based gestures</a:t>
            </a:r>
          </a:p>
          <a:p>
            <a:r>
              <a:rPr lang="en-GB" dirty="0" smtClean="0"/>
              <a:t>Core design concerns include whether size, orientation, and shape of touch displays effect collaboration</a:t>
            </a:r>
          </a:p>
          <a:p>
            <a:pPr lvl="1"/>
            <a:r>
              <a:rPr lang="en-GB" dirty="0" smtClean="0"/>
              <a:t>Much faster to scroll through wheels, carousels and bars of thumbnail images or lists of options by finger flicking</a:t>
            </a:r>
          </a:p>
          <a:p>
            <a:pPr lvl="1"/>
            <a:r>
              <a:rPr lang="en-GB" dirty="0" smtClean="0"/>
              <a:t>More cumbersome, error-prone and slower to type using a virtual keyboard on a touch display than using a physical keyboard</a:t>
            </a:r>
          </a:p>
        </p:txBody>
      </p:sp>
    </p:spTree>
    <p:extLst>
      <p:ext uri="{BB962C8B-B14F-4D97-AF65-F5344CB8AC3E}">
        <p14:creationId xmlns:p14="http://schemas.microsoft.com/office/powerpoint/2010/main" val="1013661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p:txBody>
          <a:bodyPr/>
          <a:lstStyle/>
          <a:p>
            <a:pPr eaLnBrk="1" hangingPunct="1"/>
            <a:r>
              <a:rPr lang="en-GB" dirty="0" smtClean="0"/>
              <a:t>Collaborative</a:t>
            </a:r>
          </a:p>
        </p:txBody>
      </p:sp>
      <p:sp>
        <p:nvSpPr>
          <p:cNvPr id="146437" name="Rectangle 3"/>
          <p:cNvSpPr>
            <a:spLocks noGrp="1" noChangeArrowheads="1"/>
          </p:cNvSpPr>
          <p:nvPr>
            <p:ph sz="quarter" idx="1"/>
          </p:nvPr>
        </p:nvSpPr>
        <p:spPr/>
        <p:txBody>
          <a:bodyPr/>
          <a:lstStyle/>
          <a:p>
            <a:pPr eaLnBrk="1" hangingPunct="1">
              <a:lnSpc>
                <a:spcPct val="90000"/>
              </a:lnSpc>
            </a:pPr>
            <a:r>
              <a:rPr lang="en-GB" sz="2800" dirty="0" smtClean="0"/>
              <a:t>Much research on how to support conversations when people are ‘at a distance’ from each other</a:t>
            </a:r>
          </a:p>
          <a:p>
            <a:pPr eaLnBrk="1" hangingPunct="1">
              <a:lnSpc>
                <a:spcPct val="90000"/>
              </a:lnSpc>
            </a:pPr>
            <a:endParaRPr lang="en-GB" sz="900" dirty="0" smtClean="0"/>
          </a:p>
          <a:p>
            <a:pPr eaLnBrk="1" hangingPunct="1">
              <a:lnSpc>
                <a:spcPct val="90000"/>
              </a:lnSpc>
            </a:pPr>
            <a:r>
              <a:rPr lang="en-GB" sz="2800" dirty="0" smtClean="0"/>
              <a:t>Many applications have been developed</a:t>
            </a:r>
          </a:p>
          <a:p>
            <a:pPr lvl="1" eaLnBrk="1" hangingPunct="1">
              <a:lnSpc>
                <a:spcPct val="90000"/>
              </a:lnSpc>
            </a:pPr>
            <a:r>
              <a:rPr lang="en-GB" sz="2000" dirty="0" smtClean="0"/>
              <a:t>e.g., email, videoconferencing, videophones, videoconferencing, instant messaging, </a:t>
            </a:r>
            <a:r>
              <a:rPr lang="en-GB" sz="2000" dirty="0" err="1" smtClean="0"/>
              <a:t>chatrooms</a:t>
            </a:r>
            <a:r>
              <a:rPr lang="en-GB" sz="2000" dirty="0" smtClean="0"/>
              <a:t> </a:t>
            </a:r>
            <a:endParaRPr lang="en-GB" sz="2400" dirty="0" smtClean="0"/>
          </a:p>
          <a:p>
            <a:pPr eaLnBrk="1" hangingPunct="1">
              <a:lnSpc>
                <a:spcPct val="90000"/>
              </a:lnSpc>
            </a:pPr>
            <a:endParaRPr lang="en-GB" sz="900" dirty="0" smtClean="0"/>
          </a:p>
          <a:p>
            <a:pPr eaLnBrk="1" hangingPunct="1">
              <a:lnSpc>
                <a:spcPct val="90000"/>
              </a:lnSpc>
            </a:pPr>
            <a:r>
              <a:rPr lang="en-GB" sz="2800" dirty="0" smtClean="0"/>
              <a:t>Do they mimic or move beyond existing ways of conversing? </a:t>
            </a:r>
          </a:p>
        </p:txBody>
      </p:sp>
    </p:spTree>
    <p:extLst>
      <p:ext uri="{BB962C8B-B14F-4D97-AF65-F5344CB8AC3E}">
        <p14:creationId xmlns:p14="http://schemas.microsoft.com/office/powerpoint/2010/main" val="990897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p:txBody>
          <a:bodyPr/>
          <a:lstStyle/>
          <a:p>
            <a:r>
              <a:rPr lang="en-GB" smtClean="0"/>
              <a:t>Early videophone and visualphone</a:t>
            </a:r>
          </a:p>
        </p:txBody>
      </p:sp>
      <p:pic>
        <p:nvPicPr>
          <p:cNvPr id="26629" name="Picture 3" descr="fig_04_01a.jpg"/>
          <p:cNvPicPr>
            <a:picLocks noChangeAspect="1"/>
          </p:cNvPicPr>
          <p:nvPr/>
        </p:nvPicPr>
        <p:blipFill>
          <a:blip r:embed="rId3"/>
          <a:srcRect/>
          <a:stretch>
            <a:fillRect/>
          </a:stretch>
        </p:blipFill>
        <p:spPr bwMode="auto">
          <a:xfrm>
            <a:off x="914400" y="1981200"/>
            <a:ext cx="2106613" cy="3048000"/>
          </a:xfrm>
          <a:prstGeom prst="rect">
            <a:avLst/>
          </a:prstGeom>
          <a:noFill/>
          <a:ln w="9525">
            <a:noFill/>
            <a:miter lim="800000"/>
            <a:headEnd/>
            <a:tailEnd/>
          </a:ln>
        </p:spPr>
      </p:pic>
      <p:pic>
        <p:nvPicPr>
          <p:cNvPr id="26630" name="Picture 4" descr="fig_04_01b.jpg"/>
          <p:cNvPicPr>
            <a:picLocks noChangeAspect="1"/>
          </p:cNvPicPr>
          <p:nvPr/>
        </p:nvPicPr>
        <p:blipFill>
          <a:blip r:embed="rId4"/>
          <a:srcRect/>
          <a:stretch>
            <a:fillRect/>
          </a:stretch>
        </p:blipFill>
        <p:spPr bwMode="auto">
          <a:xfrm>
            <a:off x="3962400" y="1981200"/>
            <a:ext cx="3879850" cy="3048000"/>
          </a:xfrm>
          <a:prstGeom prst="rect">
            <a:avLst/>
          </a:prstGeom>
          <a:noFill/>
          <a:ln w="9525">
            <a:noFill/>
            <a:miter lim="800000"/>
            <a:headEnd/>
            <a:tailEnd/>
          </a:ln>
        </p:spPr>
      </p:pic>
    </p:spTree>
    <p:extLst>
      <p:ext uri="{BB962C8B-B14F-4D97-AF65-F5344CB8AC3E}">
        <p14:creationId xmlns:p14="http://schemas.microsoft.com/office/powerpoint/2010/main" val="60838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p:cNvSpPr>
          <p:nvPr>
            <p:ph type="title"/>
          </p:nvPr>
        </p:nvSpPr>
        <p:spPr/>
        <p:txBody>
          <a:bodyPr/>
          <a:lstStyle/>
          <a:p>
            <a:pPr eaLnBrk="1" hangingPunct="1"/>
            <a:r>
              <a:rPr lang="en-GB" smtClean="0"/>
              <a:t>Telepresence</a:t>
            </a:r>
          </a:p>
        </p:txBody>
      </p:sp>
      <p:sp>
        <p:nvSpPr>
          <p:cNvPr id="39941" name="Content Placeholder 2"/>
          <p:cNvSpPr>
            <a:spLocks noGrp="1"/>
          </p:cNvSpPr>
          <p:nvPr>
            <p:ph sz="quarter" idx="1"/>
          </p:nvPr>
        </p:nvSpPr>
        <p:spPr/>
        <p:txBody>
          <a:bodyPr/>
          <a:lstStyle/>
          <a:p>
            <a:pPr eaLnBrk="1" hangingPunct="1"/>
            <a:r>
              <a:rPr lang="en-GB" smtClean="0"/>
              <a:t>New technologies designed to allow a person to feel as if they were present in the other location </a:t>
            </a:r>
          </a:p>
          <a:p>
            <a:pPr lvl="1" eaLnBrk="1" hangingPunct="1"/>
            <a:r>
              <a:rPr lang="en-GB" smtClean="0"/>
              <a:t>projecting their body movements, actions, voice and facial expressions to the other location or person</a:t>
            </a:r>
          </a:p>
          <a:p>
            <a:pPr lvl="1" eaLnBrk="1" hangingPunct="1"/>
            <a:r>
              <a:rPr lang="en-GB" smtClean="0"/>
              <a:t>e.g. superimpose images of the other person on a workspace </a:t>
            </a:r>
          </a:p>
          <a:p>
            <a:pPr eaLnBrk="1" hangingPunct="1"/>
            <a:endParaRPr lang="en-GB" smtClean="0"/>
          </a:p>
        </p:txBody>
      </p:sp>
    </p:spTree>
    <p:extLst>
      <p:ext uri="{BB962C8B-B14F-4D97-AF65-F5344CB8AC3E}">
        <p14:creationId xmlns:p14="http://schemas.microsoft.com/office/powerpoint/2010/main" val="3507498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itle 1"/>
          <p:cNvSpPr>
            <a:spLocks noGrp="1"/>
          </p:cNvSpPr>
          <p:nvPr>
            <p:ph type="title"/>
          </p:nvPr>
        </p:nvSpPr>
        <p:spPr/>
        <p:txBody>
          <a:bodyPr/>
          <a:lstStyle/>
          <a:p>
            <a:pPr eaLnBrk="1" hangingPunct="1"/>
            <a:r>
              <a:rPr lang="en-GB" smtClean="0"/>
              <a:t>A telepresence room</a:t>
            </a: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943600"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969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itle 1"/>
          <p:cNvSpPr>
            <a:spLocks noGrp="1"/>
          </p:cNvSpPr>
          <p:nvPr>
            <p:ph type="title"/>
          </p:nvPr>
        </p:nvSpPr>
        <p:spPr/>
        <p:txBody>
          <a:bodyPr/>
          <a:lstStyle/>
          <a:p>
            <a:pPr eaLnBrk="1" hangingPunct="1"/>
            <a:r>
              <a:rPr lang="en-GB" dirty="0" smtClean="0"/>
              <a:t>Information visualization</a:t>
            </a:r>
          </a:p>
        </p:txBody>
      </p:sp>
      <p:sp>
        <p:nvSpPr>
          <p:cNvPr id="89093" name="Content Placeholder 2"/>
          <p:cNvSpPr>
            <a:spLocks noGrp="1"/>
          </p:cNvSpPr>
          <p:nvPr>
            <p:ph sz="quarter" idx="1"/>
          </p:nvPr>
        </p:nvSpPr>
        <p:spPr/>
        <p:txBody>
          <a:bodyPr>
            <a:normAutofit fontScale="85000" lnSpcReduction="10000"/>
          </a:bodyPr>
          <a:lstStyle/>
          <a:p>
            <a:pPr eaLnBrk="1" hangingPunct="1"/>
            <a:r>
              <a:rPr lang="en-GB" sz="2400" dirty="0" smtClean="0"/>
              <a:t>Computer-generated interactive graphics of complex data</a:t>
            </a:r>
          </a:p>
          <a:p>
            <a:pPr eaLnBrk="1" hangingPunct="1"/>
            <a:r>
              <a:rPr lang="en-GB" sz="2400" dirty="0" smtClean="0"/>
              <a:t>Amplify human cognition, enabling users to see patterns, trends, and anomalies in the visualization (Card </a:t>
            </a:r>
            <a:r>
              <a:rPr lang="en-GB" sz="2400" i="1" dirty="0" smtClean="0"/>
              <a:t>et al,</a:t>
            </a:r>
            <a:r>
              <a:rPr lang="en-GB" sz="2400" dirty="0" smtClean="0"/>
              <a:t> 1999) </a:t>
            </a:r>
          </a:p>
          <a:p>
            <a:pPr eaLnBrk="1" hangingPunct="1"/>
            <a:r>
              <a:rPr lang="en-GB" sz="2400" dirty="0" smtClean="0"/>
              <a:t>Aim is to enhance discovery, decision-making, and explanation of phenomena</a:t>
            </a:r>
          </a:p>
          <a:p>
            <a:pPr eaLnBrk="1" hangingPunct="1"/>
            <a:r>
              <a:rPr lang="en-GB" sz="2400" dirty="0" smtClean="0"/>
              <a:t>Techniques include:</a:t>
            </a:r>
          </a:p>
          <a:p>
            <a:pPr lvl="1" eaLnBrk="1" hangingPunct="1"/>
            <a:r>
              <a:rPr lang="en-GB" sz="2000" dirty="0" smtClean="0"/>
              <a:t>3D interactive maps that can be zoomed in and out of and which present data via webs, trees, clusters, scatterplot diagrams, and interconnected nodes  </a:t>
            </a:r>
          </a:p>
          <a:p>
            <a:endParaRPr lang="en-GB" dirty="0"/>
          </a:p>
          <a:p>
            <a:r>
              <a:rPr lang="en-GB" dirty="0">
                <a:hlinkClick r:id="rId2"/>
              </a:rPr>
              <a:t>http://www.gapminder.org/world</a:t>
            </a:r>
            <a:r>
              <a:rPr lang="en-GB" dirty="0" smtClean="0">
                <a:hlinkClick r:id="rId2"/>
              </a:rPr>
              <a:t>/</a:t>
            </a:r>
            <a:r>
              <a:rPr lang="en-GB" dirty="0" smtClean="0"/>
              <a:t> </a:t>
            </a:r>
          </a:p>
        </p:txBody>
      </p:sp>
    </p:spTree>
    <p:extLst>
      <p:ext uri="{BB962C8B-B14F-4D97-AF65-F5344CB8AC3E}">
        <p14:creationId xmlns:p14="http://schemas.microsoft.com/office/powerpoint/2010/main" val="288039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itle 1"/>
          <p:cNvSpPr>
            <a:spLocks noGrp="1"/>
          </p:cNvSpPr>
          <p:nvPr>
            <p:ph type="title"/>
          </p:nvPr>
        </p:nvSpPr>
        <p:spPr/>
        <p:txBody>
          <a:bodyPr/>
          <a:lstStyle/>
          <a:p>
            <a:pPr eaLnBrk="1" hangingPunct="1"/>
            <a:r>
              <a:rPr lang="en-GB" smtClean="0"/>
              <a:t>Research and design issues</a:t>
            </a:r>
          </a:p>
        </p:txBody>
      </p:sp>
      <p:sp>
        <p:nvSpPr>
          <p:cNvPr id="90117" name="Content Placeholder 2"/>
          <p:cNvSpPr>
            <a:spLocks noGrp="1"/>
          </p:cNvSpPr>
          <p:nvPr>
            <p:ph sz="quarter" idx="1"/>
          </p:nvPr>
        </p:nvSpPr>
        <p:spPr/>
        <p:txBody>
          <a:bodyPr/>
          <a:lstStyle/>
          <a:p>
            <a:pPr eaLnBrk="1" hangingPunct="1"/>
            <a:r>
              <a:rPr lang="en-GB" sz="2400" smtClean="0"/>
              <a:t>whether to use animation and/or interactivity </a:t>
            </a:r>
          </a:p>
          <a:p>
            <a:pPr eaLnBrk="1" hangingPunct="1"/>
            <a:r>
              <a:rPr lang="en-GB" sz="2400" smtClean="0"/>
              <a:t>what form of coding to use, e.g. color or text labels </a:t>
            </a:r>
          </a:p>
          <a:p>
            <a:pPr eaLnBrk="1" hangingPunct="1"/>
            <a:r>
              <a:rPr lang="en-GB" sz="2400" smtClean="0"/>
              <a:t>whether to use a 2D or 3D representational format </a:t>
            </a:r>
          </a:p>
          <a:p>
            <a:pPr eaLnBrk="1" hangingPunct="1"/>
            <a:r>
              <a:rPr lang="en-GB" sz="2400" smtClean="0"/>
              <a:t>what forms of navigation, e.g. zooming or panning, </a:t>
            </a:r>
          </a:p>
          <a:p>
            <a:pPr eaLnBrk="1" hangingPunct="1"/>
            <a:r>
              <a:rPr lang="en-GB" sz="2400" smtClean="0"/>
              <a:t>what kinds and how much additional information to provide, e.g. rollovers or tables of text</a:t>
            </a:r>
          </a:p>
          <a:p>
            <a:pPr eaLnBrk="1" hangingPunct="1"/>
            <a:r>
              <a:rPr lang="en-GB" sz="2400" smtClean="0"/>
              <a:t>What navigational metaphor to use</a:t>
            </a:r>
          </a:p>
        </p:txBody>
      </p:sp>
    </p:spTree>
    <p:extLst>
      <p:ext uri="{BB962C8B-B14F-4D97-AF65-F5344CB8AC3E}">
        <p14:creationId xmlns:p14="http://schemas.microsoft.com/office/powerpoint/2010/main" val="2396622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Assignment topics</a:t>
            </a:r>
            <a:endParaRPr lang="en-IE" dirty="0"/>
          </a:p>
        </p:txBody>
      </p:sp>
      <p:sp>
        <p:nvSpPr>
          <p:cNvPr id="4" name="Content Placeholder 3"/>
          <p:cNvSpPr>
            <a:spLocks noGrp="1"/>
          </p:cNvSpPr>
          <p:nvPr>
            <p:ph sz="half" idx="1"/>
          </p:nvPr>
        </p:nvSpPr>
        <p:spPr/>
        <p:txBody>
          <a:bodyPr>
            <a:normAutofit fontScale="92500" lnSpcReduction="20000"/>
          </a:bodyPr>
          <a:lstStyle/>
          <a:p>
            <a:pPr marL="457200" indent="-457200">
              <a:buFont typeface="+mj-lt"/>
              <a:buAutoNum type="arabicPeriod"/>
            </a:pPr>
            <a:r>
              <a:rPr lang="en-IE" dirty="0"/>
              <a:t>Augmented reality</a:t>
            </a:r>
          </a:p>
          <a:p>
            <a:pPr marL="457200" indent="-457200">
              <a:buFont typeface="+mj-lt"/>
              <a:buAutoNum type="arabicPeriod"/>
            </a:pPr>
            <a:r>
              <a:rPr lang="en-IE" dirty="0"/>
              <a:t>Gesture-based </a:t>
            </a:r>
          </a:p>
          <a:p>
            <a:pPr marL="457200" indent="-457200">
              <a:buFont typeface="+mj-lt"/>
              <a:buAutoNum type="arabicPeriod"/>
            </a:pPr>
            <a:r>
              <a:rPr lang="en-IE" dirty="0"/>
              <a:t>Haptic </a:t>
            </a:r>
          </a:p>
          <a:p>
            <a:pPr marL="457200" indent="-457200">
              <a:buFont typeface="+mj-lt"/>
              <a:buAutoNum type="arabicPeriod"/>
            </a:pPr>
            <a:r>
              <a:rPr lang="en-IE" dirty="0"/>
              <a:t>Intelligent </a:t>
            </a:r>
          </a:p>
          <a:p>
            <a:pPr marL="457200" indent="-457200">
              <a:buFont typeface="+mj-lt"/>
              <a:buAutoNum type="arabicPeriod"/>
            </a:pPr>
            <a:r>
              <a:rPr lang="en-IE" dirty="0"/>
              <a:t>Organic</a:t>
            </a:r>
          </a:p>
          <a:p>
            <a:pPr marL="457200" indent="-457200">
              <a:buFont typeface="+mj-lt"/>
              <a:buAutoNum type="arabicPeriod"/>
            </a:pPr>
            <a:r>
              <a:rPr lang="en-IE" dirty="0"/>
              <a:t>Shareable</a:t>
            </a:r>
          </a:p>
          <a:p>
            <a:pPr marL="457200" indent="-457200">
              <a:buFont typeface="+mj-lt"/>
              <a:buAutoNum type="arabicPeriod"/>
            </a:pPr>
            <a:r>
              <a:rPr lang="en-IE" dirty="0"/>
              <a:t>Tangible </a:t>
            </a:r>
          </a:p>
          <a:p>
            <a:pPr marL="457200" indent="-457200">
              <a:buFont typeface="+mj-lt"/>
              <a:buAutoNum type="arabicPeriod"/>
            </a:pPr>
            <a:r>
              <a:rPr lang="en-IE" dirty="0"/>
              <a:t>Virtual reality</a:t>
            </a:r>
          </a:p>
          <a:p>
            <a:pPr marL="457200" indent="-457200">
              <a:buFont typeface="+mj-lt"/>
              <a:buAutoNum type="arabicPeriod"/>
            </a:pPr>
            <a:r>
              <a:rPr lang="en-IE" dirty="0"/>
              <a:t>Voice</a:t>
            </a:r>
          </a:p>
          <a:p>
            <a:pPr marL="457200" indent="-457200">
              <a:buFont typeface="+mj-lt"/>
              <a:buAutoNum type="arabicPeriod"/>
            </a:pPr>
            <a:r>
              <a:rPr lang="en-IE" dirty="0" smtClean="0"/>
              <a:t>Wearable</a:t>
            </a:r>
            <a:endParaRPr lang="en-IE" dirty="0"/>
          </a:p>
        </p:txBody>
      </p:sp>
    </p:spTree>
    <p:extLst>
      <p:ext uri="{BB962C8B-B14F-4D97-AF65-F5344CB8AC3E}">
        <p14:creationId xmlns:p14="http://schemas.microsoft.com/office/powerpoint/2010/main" val="105336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GB" smtClean="0"/>
              <a:t>Overview</a:t>
            </a:r>
          </a:p>
        </p:txBody>
      </p:sp>
      <p:sp>
        <p:nvSpPr>
          <p:cNvPr id="15365" name="Rectangle 3"/>
          <p:cNvSpPr>
            <a:spLocks noGrp="1" noChangeArrowheads="1"/>
          </p:cNvSpPr>
          <p:nvPr>
            <p:ph sz="quarter" idx="1"/>
          </p:nvPr>
        </p:nvSpPr>
        <p:spPr/>
        <p:txBody>
          <a:bodyPr/>
          <a:lstStyle/>
          <a:p>
            <a:r>
              <a:rPr lang="en-GB" dirty="0" smtClean="0"/>
              <a:t>Types of user interfaces</a:t>
            </a:r>
          </a:p>
          <a:p>
            <a:pPr lvl="1"/>
            <a:r>
              <a:rPr lang="en-GB" dirty="0" smtClean="0"/>
              <a:t>highlight the main design and research issues for each of the </a:t>
            </a:r>
            <a:r>
              <a:rPr lang="en-GB" smtClean="0"/>
              <a:t>different </a:t>
            </a:r>
            <a:r>
              <a:rPr lang="en-GB" smtClean="0"/>
              <a:t>interfaces</a:t>
            </a:r>
            <a:endParaRPr lang="en-GB" dirty="0"/>
          </a:p>
        </p:txBody>
      </p:sp>
      <p:sp>
        <p:nvSpPr>
          <p:cNvPr id="15366" name="Rectangle 4"/>
          <p:cNvSpPr>
            <a:spLocks noChangeArrowheads="1"/>
          </p:cNvSpPr>
          <p:nvPr/>
        </p:nvSpPr>
        <p:spPr bwMode="auto">
          <a:xfrm>
            <a:off x="34925" y="-219075"/>
            <a:ext cx="184150" cy="457200"/>
          </a:xfrm>
          <a:prstGeom prst="rect">
            <a:avLst/>
          </a:prstGeom>
          <a:noFill/>
          <a:ln w="9525">
            <a:noFill/>
            <a:miter lim="800000"/>
            <a:headEnd/>
            <a:tailEnd/>
          </a:ln>
        </p:spPr>
        <p:txBody>
          <a:bodyPr wrap="none">
            <a:spAutoFit/>
          </a:bodyPr>
          <a:lstStyle/>
          <a:p>
            <a:pPr eaLnBrk="0" hangingPunct="0"/>
            <a:endParaRPr lang="en-US" sz="2400">
              <a:latin typeface="Times" charset="0"/>
            </a:endParaRPr>
          </a:p>
        </p:txBody>
      </p:sp>
    </p:spTree>
    <p:extLst>
      <p:ext uri="{BB962C8B-B14F-4D97-AF65-F5344CB8AC3E}">
        <p14:creationId xmlns:p14="http://schemas.microsoft.com/office/powerpoint/2010/main" val="3304639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Augmented reality</a:t>
            </a:r>
            <a:endParaRPr lang="en-IE" dirty="0"/>
          </a:p>
        </p:txBody>
      </p:sp>
      <p:sp>
        <p:nvSpPr>
          <p:cNvPr id="3" name="Content Placeholder 2"/>
          <p:cNvSpPr>
            <a:spLocks noGrp="1"/>
          </p:cNvSpPr>
          <p:nvPr>
            <p:ph sz="half" idx="1"/>
          </p:nvPr>
        </p:nvSpPr>
        <p:spPr/>
        <p:txBody>
          <a:bodyPr/>
          <a:lstStyle/>
          <a:p>
            <a:r>
              <a:rPr lang="en-US" b="1" smtClean="0"/>
              <a:t>Augmented reality</a:t>
            </a:r>
            <a:r>
              <a:rPr lang="en-US" smtClean="0"/>
              <a:t> (AR) is a live direct or indirect view of a physical, real-world environment whose elements are "</a:t>
            </a:r>
            <a:r>
              <a:rPr lang="en-US" b="1" smtClean="0"/>
              <a:t>augmented</a:t>
            </a:r>
            <a:r>
              <a:rPr lang="en-US" smtClean="0"/>
              <a:t>" by computer-generated or extracted real-world sensory input such as sound, video, graphics or GPS data.</a:t>
            </a:r>
            <a:endParaRPr lang="en-IE" dirty="0"/>
          </a:p>
        </p:txBody>
      </p:sp>
      <p:sp>
        <p:nvSpPr>
          <p:cNvPr id="4" name="Content Placeholder 3"/>
          <p:cNvSpPr>
            <a:spLocks noGrp="1"/>
          </p:cNvSpPr>
          <p:nvPr>
            <p:ph sz="half" idx="2"/>
          </p:nvPr>
        </p:nvSpPr>
        <p:spPr/>
        <p:txBody>
          <a:bodyPr/>
          <a:lstStyle/>
          <a:p>
            <a:endParaRPr lang="en-IE"/>
          </a:p>
        </p:txBody>
      </p:sp>
      <p:pic>
        <p:nvPicPr>
          <p:cNvPr id="4098" name="Picture 2" descr="Image result for augmented reality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815" y="2708920"/>
            <a:ext cx="4141473" cy="248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1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itle 1"/>
          <p:cNvSpPr>
            <a:spLocks noGrp="1"/>
          </p:cNvSpPr>
          <p:nvPr>
            <p:ph type="title"/>
          </p:nvPr>
        </p:nvSpPr>
        <p:spPr/>
        <p:txBody>
          <a:bodyPr/>
          <a:lstStyle/>
          <a:p>
            <a:r>
              <a:rPr lang="en-GB" smtClean="0"/>
              <a:t>Gesture-based</a:t>
            </a:r>
            <a:endParaRPr lang="en-GB" dirty="0" smtClean="0"/>
          </a:p>
        </p:txBody>
      </p:sp>
      <p:sp>
        <p:nvSpPr>
          <p:cNvPr id="136197" name="Content Placeholder 2"/>
          <p:cNvSpPr>
            <a:spLocks noGrp="1"/>
          </p:cNvSpPr>
          <p:nvPr>
            <p:ph sz="half" idx="1"/>
          </p:nvPr>
        </p:nvSpPr>
        <p:spPr/>
        <p:txBody>
          <a:bodyPr/>
          <a:lstStyle/>
          <a:p>
            <a:r>
              <a:rPr lang="en-GB" smtClean="0"/>
              <a:t>Uses camera recognition, sensor and computer vision techniques</a:t>
            </a:r>
          </a:p>
          <a:p>
            <a:pPr lvl="1"/>
            <a:r>
              <a:rPr lang="en-GB" smtClean="0"/>
              <a:t>can recognize people’s body, arm and hand gestures in a room </a:t>
            </a:r>
          </a:p>
          <a:p>
            <a:pPr lvl="1"/>
            <a:r>
              <a:rPr lang="en-GB" smtClean="0"/>
              <a:t>systems include Kinect and EyeToy</a:t>
            </a:r>
            <a:endParaRPr lang="en-GB" dirty="0" smtClean="0"/>
          </a:p>
        </p:txBody>
      </p:sp>
      <p:sp>
        <p:nvSpPr>
          <p:cNvPr id="5" name="Content Placeholder 4"/>
          <p:cNvSpPr>
            <a:spLocks noGrp="1"/>
          </p:cNvSpPr>
          <p:nvPr>
            <p:ph sz="half" idx="2"/>
          </p:nvPr>
        </p:nvSpPr>
        <p:spPr/>
        <p:txBody>
          <a:bodyPr/>
          <a:lstStyle/>
          <a:p>
            <a:endParaRPr lang="en-IE"/>
          </a:p>
        </p:txBody>
      </p:sp>
      <p:pic>
        <p:nvPicPr>
          <p:cNvPr id="5122" name="Picture 2" descr="Image result for gesture-base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204864"/>
            <a:ext cx="4202465"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07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itle 1"/>
          <p:cNvSpPr>
            <a:spLocks noGrp="1"/>
          </p:cNvSpPr>
          <p:nvPr>
            <p:ph type="title"/>
          </p:nvPr>
        </p:nvSpPr>
        <p:spPr/>
        <p:txBody>
          <a:bodyPr/>
          <a:lstStyle/>
          <a:p>
            <a:r>
              <a:rPr lang="en-GB" smtClean="0"/>
              <a:t>Haptic</a:t>
            </a:r>
            <a:endParaRPr lang="en-GB" dirty="0" smtClean="0"/>
          </a:p>
        </p:txBody>
      </p:sp>
      <p:sp>
        <p:nvSpPr>
          <p:cNvPr id="140293" name="Content Placeholder 2"/>
          <p:cNvSpPr>
            <a:spLocks noGrp="1"/>
          </p:cNvSpPr>
          <p:nvPr>
            <p:ph sz="half" idx="1"/>
          </p:nvPr>
        </p:nvSpPr>
        <p:spPr/>
        <p:txBody>
          <a:bodyPr/>
          <a:lstStyle/>
          <a:p>
            <a:r>
              <a:rPr lang="en-GB" smtClean="0"/>
              <a:t>Tactile feedback</a:t>
            </a:r>
          </a:p>
          <a:p>
            <a:pPr lvl="1"/>
            <a:r>
              <a:rPr lang="en-GB" smtClean="0"/>
              <a:t>applying vibration and forces to a person’s body, using actuators that are embedded in their clothing or a device they are carrying, such as a cell phone</a:t>
            </a:r>
          </a:p>
          <a:p>
            <a:r>
              <a:rPr lang="en-GB" smtClean="0"/>
              <a:t>Can enrich user experience or nudge them to correct error</a:t>
            </a:r>
            <a:endParaRPr lang="en-GB" dirty="0" smtClean="0"/>
          </a:p>
        </p:txBody>
      </p:sp>
      <p:sp>
        <p:nvSpPr>
          <p:cNvPr id="5" name="Content Placeholder 4"/>
          <p:cNvSpPr>
            <a:spLocks noGrp="1"/>
          </p:cNvSpPr>
          <p:nvPr>
            <p:ph sz="half" idx="2"/>
          </p:nvPr>
        </p:nvSpPr>
        <p:spPr/>
        <p:txBody>
          <a:bodyPr/>
          <a:lstStyle/>
          <a:p>
            <a:endParaRPr lang="en-IE"/>
          </a:p>
        </p:txBody>
      </p:sp>
      <p:pic>
        <p:nvPicPr>
          <p:cNvPr id="6146" name="Picture 2" descr="Image result for haptic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988" y="2246437"/>
            <a:ext cx="4318811" cy="276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34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intelligent</a:t>
            </a:r>
            <a:endParaRPr lang="en-IE" dirty="0"/>
          </a:p>
        </p:txBody>
      </p:sp>
      <p:sp>
        <p:nvSpPr>
          <p:cNvPr id="4" name="Content Placeholder 3"/>
          <p:cNvSpPr>
            <a:spLocks noGrp="1"/>
          </p:cNvSpPr>
          <p:nvPr>
            <p:ph sz="half" idx="1"/>
          </p:nvPr>
        </p:nvSpPr>
        <p:spPr/>
        <p:txBody>
          <a:bodyPr/>
          <a:lstStyle/>
          <a:p>
            <a:r>
              <a:rPr lang="en-US" dirty="0"/>
              <a:t>An </a:t>
            </a:r>
            <a:r>
              <a:rPr lang="en-US" b="1" dirty="0"/>
              <a:t>intelligent user interface</a:t>
            </a:r>
            <a:r>
              <a:rPr lang="en-US" dirty="0"/>
              <a:t> (Intelligent UI, IUI, or sometimes Interface Agent) is a user interface (UI) that involves some aspect of artificial intelligence (AI or computational </a:t>
            </a:r>
            <a:r>
              <a:rPr lang="en-US" dirty="0" smtClean="0"/>
              <a:t>intelligence).</a:t>
            </a:r>
          </a:p>
          <a:p>
            <a:r>
              <a:rPr lang="en-US" dirty="0" smtClean="0"/>
              <a:t>Examples include Alexa, Siri and Cortana.</a:t>
            </a:r>
            <a:endParaRPr lang="en-IE" dirty="0"/>
          </a:p>
        </p:txBody>
      </p:sp>
      <p:pic>
        <p:nvPicPr>
          <p:cNvPr id="7172" name="Picture 4" descr="Related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64288" y="2564904"/>
            <a:ext cx="405618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70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organic</a:t>
            </a:r>
            <a:endParaRPr lang="en-IE" dirty="0"/>
          </a:p>
        </p:txBody>
      </p:sp>
      <p:sp>
        <p:nvSpPr>
          <p:cNvPr id="4" name="Content Placeholder 3"/>
          <p:cNvSpPr>
            <a:spLocks noGrp="1"/>
          </p:cNvSpPr>
          <p:nvPr>
            <p:ph sz="half" idx="1"/>
          </p:nvPr>
        </p:nvSpPr>
        <p:spPr/>
        <p:txBody>
          <a:bodyPr>
            <a:normAutofit/>
          </a:bodyPr>
          <a:lstStyle/>
          <a:p>
            <a:r>
              <a:rPr lang="en-US" dirty="0"/>
              <a:t>In human–computer interaction, an </a:t>
            </a:r>
            <a:r>
              <a:rPr lang="en-US" b="1" dirty="0"/>
              <a:t>organic user interface</a:t>
            </a:r>
            <a:r>
              <a:rPr lang="en-US" dirty="0"/>
              <a:t> (</a:t>
            </a:r>
            <a:r>
              <a:rPr lang="en-US" b="1" dirty="0"/>
              <a:t>OUI</a:t>
            </a:r>
            <a:r>
              <a:rPr lang="en-US" dirty="0"/>
              <a:t>) is defined as a user interface with a non-flat </a:t>
            </a:r>
            <a:r>
              <a:rPr lang="en-US" dirty="0" smtClean="0"/>
              <a:t>display.</a:t>
            </a:r>
            <a:endParaRPr lang="en-US" baseline="30000" dirty="0"/>
          </a:p>
          <a:p>
            <a:r>
              <a:rPr lang="en-US" dirty="0" smtClean="0"/>
              <a:t>OUI displays are multi-shaped </a:t>
            </a:r>
            <a:r>
              <a:rPr lang="en-US" dirty="0"/>
              <a:t>and </a:t>
            </a:r>
            <a:r>
              <a:rPr lang="en-US" dirty="0" smtClean="0"/>
              <a:t>flexible.</a:t>
            </a:r>
            <a:endParaRPr lang="en-IE" dirty="0"/>
          </a:p>
        </p:txBody>
      </p:sp>
      <p:pic>
        <p:nvPicPr>
          <p:cNvPr id="8194" name="Picture 2" descr="Image result for organic user interfa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86338" y="2204864"/>
            <a:ext cx="3600450" cy="281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962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p:txBody>
          <a:bodyPr/>
          <a:lstStyle/>
          <a:p>
            <a:r>
              <a:rPr lang="en-GB" smtClean="0"/>
              <a:t>Shareable</a:t>
            </a:r>
            <a:endParaRPr lang="en-GB" dirty="0" smtClean="0"/>
          </a:p>
        </p:txBody>
      </p:sp>
      <p:sp>
        <p:nvSpPr>
          <p:cNvPr id="146437" name="Rectangle 3"/>
          <p:cNvSpPr>
            <a:spLocks noGrp="1" noChangeArrowheads="1"/>
          </p:cNvSpPr>
          <p:nvPr>
            <p:ph sz="half" idx="1"/>
          </p:nvPr>
        </p:nvSpPr>
        <p:spPr/>
        <p:txBody>
          <a:bodyPr/>
          <a:lstStyle/>
          <a:p>
            <a:r>
              <a:rPr lang="en-GB" smtClean="0"/>
              <a:t>Shareable interfaces are designed for more than one person to use </a:t>
            </a:r>
          </a:p>
          <a:p>
            <a:pPr lvl="1"/>
            <a:r>
              <a:rPr lang="en-GB" smtClean="0"/>
              <a:t>provide multiple inputs and sometimes allow simultaneous input by co-located groups</a:t>
            </a:r>
          </a:p>
          <a:p>
            <a:pPr lvl="1"/>
            <a:r>
              <a:rPr lang="en-GB" smtClean="0"/>
              <a:t>e.g. DiamondTouch, Smart Table and Surface</a:t>
            </a:r>
            <a:endParaRPr lang="en-GB" dirty="0" smtClean="0"/>
          </a:p>
        </p:txBody>
      </p:sp>
      <p:pic>
        <p:nvPicPr>
          <p:cNvPr id="9218" name="Picture 2" descr="Related imag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86338" y="2745581"/>
            <a:ext cx="3600450" cy="2700337"/>
          </a:xfrm>
        </p:spPr>
      </p:pic>
    </p:spTree>
    <p:extLst>
      <p:ext uri="{BB962C8B-B14F-4D97-AF65-F5344CB8AC3E}">
        <p14:creationId xmlns:p14="http://schemas.microsoft.com/office/powerpoint/2010/main" val="1256220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p:cNvSpPr>
            <a:spLocks noGrp="1" noChangeArrowheads="1"/>
          </p:cNvSpPr>
          <p:nvPr>
            <p:ph type="title"/>
          </p:nvPr>
        </p:nvSpPr>
        <p:spPr/>
        <p:txBody>
          <a:bodyPr/>
          <a:lstStyle/>
          <a:p>
            <a:pPr eaLnBrk="1" hangingPunct="1"/>
            <a:r>
              <a:rPr lang="en-GB" dirty="0" smtClean="0"/>
              <a:t>Tangible</a:t>
            </a:r>
          </a:p>
        </p:txBody>
      </p:sp>
      <p:sp>
        <p:nvSpPr>
          <p:cNvPr id="158725" name="Rectangle 3"/>
          <p:cNvSpPr>
            <a:spLocks noGrp="1" noChangeArrowheads="1"/>
          </p:cNvSpPr>
          <p:nvPr>
            <p:ph sz="half" idx="1"/>
          </p:nvPr>
        </p:nvSpPr>
        <p:spPr/>
        <p:txBody>
          <a:bodyPr>
            <a:normAutofit fontScale="62500" lnSpcReduction="20000"/>
          </a:bodyPr>
          <a:lstStyle/>
          <a:p>
            <a:pPr eaLnBrk="1" hangingPunct="1"/>
            <a:r>
              <a:rPr lang="en-GB" sz="2800" dirty="0" smtClean="0"/>
              <a:t>Type of sensor-based interaction, where physical objects, e.g., bricks, are coupled with digital representations </a:t>
            </a:r>
          </a:p>
          <a:p>
            <a:pPr eaLnBrk="1" hangingPunct="1"/>
            <a:r>
              <a:rPr lang="en-GB" sz="2800" dirty="0" smtClean="0"/>
              <a:t>When a person manipulates the physical object/s it causes a digital effect to occur, e.g. an animation</a:t>
            </a:r>
          </a:p>
          <a:p>
            <a:pPr eaLnBrk="1" hangingPunct="1"/>
            <a:r>
              <a:rPr lang="en-GB" sz="2800" dirty="0" smtClean="0"/>
              <a:t>Digital effects can take place in a number of media and places or can be embedded in the physical object</a:t>
            </a:r>
          </a:p>
        </p:txBody>
      </p:sp>
      <p:pic>
        <p:nvPicPr>
          <p:cNvPr id="10242" name="Picture 2" descr="Image result for tangible user interfa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23858" y="2636912"/>
            <a:ext cx="4196614" cy="219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4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r>
              <a:rPr lang="en-GB" smtClean="0"/>
              <a:t>Virtual reality</a:t>
            </a:r>
            <a:endParaRPr lang="en-GB" dirty="0" smtClean="0"/>
          </a:p>
        </p:txBody>
      </p:sp>
      <p:sp>
        <p:nvSpPr>
          <p:cNvPr id="79877" name="Rectangle 3"/>
          <p:cNvSpPr>
            <a:spLocks noGrp="1" noChangeArrowheads="1"/>
          </p:cNvSpPr>
          <p:nvPr>
            <p:ph sz="half" idx="1"/>
          </p:nvPr>
        </p:nvSpPr>
        <p:spPr/>
        <p:txBody>
          <a:bodyPr>
            <a:normAutofit fontScale="92500" lnSpcReduction="20000"/>
          </a:bodyPr>
          <a:lstStyle/>
          <a:p>
            <a:r>
              <a:rPr lang="en-GB" smtClean="0"/>
              <a:t>Computer-generated graphical simulations providing: </a:t>
            </a:r>
          </a:p>
          <a:p>
            <a:pPr lvl="1"/>
            <a:r>
              <a:rPr lang="en-GB" smtClean="0"/>
              <a:t>“the illusion of participation in a synthetic environment rather than external observation of such an environment” (Gigante, 1993)</a:t>
            </a:r>
          </a:p>
          <a:p>
            <a:r>
              <a:rPr lang="en-GB" smtClean="0"/>
              <a:t>provide new kinds of experience, enabling users to interact with objects and navigate in 3D space </a:t>
            </a:r>
          </a:p>
          <a:p>
            <a:r>
              <a:rPr lang="en-GB" smtClean="0"/>
              <a:t>Create highly engaging user experiences</a:t>
            </a:r>
            <a:endParaRPr lang="en-GB" dirty="0" smtClean="0"/>
          </a:p>
        </p:txBody>
      </p:sp>
      <p:pic>
        <p:nvPicPr>
          <p:cNvPr id="11266" name="Picture 2" descr="Related imag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93765" y="2492896"/>
            <a:ext cx="4233740" cy="2538590"/>
          </a:xfrm>
        </p:spPr>
      </p:pic>
    </p:spTree>
    <p:extLst>
      <p:ext uri="{BB962C8B-B14F-4D97-AF65-F5344CB8AC3E}">
        <p14:creationId xmlns:p14="http://schemas.microsoft.com/office/powerpoint/2010/main" val="2957147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p:txBody>
          <a:bodyPr/>
          <a:lstStyle/>
          <a:p>
            <a:r>
              <a:rPr lang="en-GB" smtClean="0"/>
              <a:t>voice</a:t>
            </a:r>
            <a:endParaRPr lang="en-GB" dirty="0" smtClean="0"/>
          </a:p>
        </p:txBody>
      </p:sp>
      <p:sp>
        <p:nvSpPr>
          <p:cNvPr id="118789" name="Rectangle 4"/>
          <p:cNvSpPr>
            <a:spLocks noGrp="1" noChangeArrowheads="1"/>
          </p:cNvSpPr>
          <p:nvPr>
            <p:ph sz="half" idx="1"/>
          </p:nvPr>
        </p:nvSpPr>
        <p:spPr/>
        <p:txBody>
          <a:bodyPr/>
          <a:lstStyle/>
          <a:p>
            <a:r>
              <a:rPr lang="en-GB" dirty="0" smtClean="0"/>
              <a:t>Where a person talks with a system that has a spoken language application, e.g., timetable, travel planner</a:t>
            </a:r>
          </a:p>
          <a:p>
            <a:r>
              <a:rPr lang="en-GB" dirty="0" smtClean="0"/>
              <a:t>Also used by people with disabilities</a:t>
            </a:r>
          </a:p>
          <a:p>
            <a:pPr lvl="1"/>
            <a:r>
              <a:rPr lang="en-GB" dirty="0" smtClean="0"/>
              <a:t>e.g. speech recognition word processors, page scanners, web readers, home control systems</a:t>
            </a:r>
            <a:endParaRPr lang="en-GB" dirty="0" smtClean="0"/>
          </a:p>
        </p:txBody>
      </p:sp>
      <p:sp>
        <p:nvSpPr>
          <p:cNvPr id="5" name="Content Placeholder 4"/>
          <p:cNvSpPr>
            <a:spLocks noGrp="1"/>
          </p:cNvSpPr>
          <p:nvPr>
            <p:ph sz="half" idx="2"/>
          </p:nvPr>
        </p:nvSpPr>
        <p:spPr/>
        <p:txBody>
          <a:bodyPr/>
          <a:lstStyle/>
          <a:p>
            <a:endParaRPr lang="en-IE"/>
          </a:p>
        </p:txBody>
      </p:sp>
      <p:pic>
        <p:nvPicPr>
          <p:cNvPr id="12290" name="Picture 2" descr="Image result for voice user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940536"/>
            <a:ext cx="4564781" cy="25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1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p:cNvSpPr>
            <a:spLocks noGrp="1" noChangeArrowheads="1"/>
          </p:cNvSpPr>
          <p:nvPr>
            <p:ph type="title"/>
          </p:nvPr>
        </p:nvSpPr>
        <p:spPr/>
        <p:txBody>
          <a:bodyPr/>
          <a:lstStyle/>
          <a:p>
            <a:r>
              <a:rPr lang="en-GB" smtClean="0"/>
              <a:t>Wearable</a:t>
            </a:r>
            <a:endParaRPr lang="en-GB" dirty="0" smtClean="0"/>
          </a:p>
        </p:txBody>
      </p:sp>
      <p:sp>
        <p:nvSpPr>
          <p:cNvPr id="177157" name="Rectangle 3"/>
          <p:cNvSpPr>
            <a:spLocks noGrp="1" noChangeArrowheads="1"/>
          </p:cNvSpPr>
          <p:nvPr>
            <p:ph sz="half" idx="1"/>
          </p:nvPr>
        </p:nvSpPr>
        <p:spPr/>
        <p:txBody>
          <a:bodyPr>
            <a:normAutofit fontScale="92500" lnSpcReduction="20000"/>
          </a:bodyPr>
          <a:lstStyle/>
          <a:p>
            <a:r>
              <a:rPr lang="en-GB" dirty="0" smtClean="0"/>
              <a:t>First developments were head- and eyewear-mounted cameras that enabled user to record what was seen and to access digital information</a:t>
            </a:r>
          </a:p>
          <a:p>
            <a:r>
              <a:rPr lang="en-GB" dirty="0" smtClean="0"/>
              <a:t>Since, jewellery, head-mounted caps, smart fabrics, glasses, shoes, and jackets have all been used</a:t>
            </a:r>
          </a:p>
          <a:p>
            <a:pPr lvl="1"/>
            <a:r>
              <a:rPr lang="en-GB" dirty="0" smtClean="0"/>
              <a:t>provide the user with a means of interacting with digital information while on the move </a:t>
            </a:r>
            <a:endParaRPr lang="en-GB" dirty="0" smtClean="0"/>
          </a:p>
        </p:txBody>
      </p:sp>
      <p:pic>
        <p:nvPicPr>
          <p:cNvPr id="13314" name="Picture 2" descr="Image result for wearable user interfa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86338" y="2745581"/>
            <a:ext cx="3600450" cy="270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42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User Interface</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Command-based</a:t>
            </a:r>
          </a:p>
          <a:p>
            <a:r>
              <a:rPr lang="en-IE" dirty="0" smtClean="0"/>
              <a:t>WIMP </a:t>
            </a:r>
            <a:endParaRPr lang="en-IE" dirty="0"/>
          </a:p>
          <a:p>
            <a:r>
              <a:rPr lang="en-IE" dirty="0" smtClean="0"/>
              <a:t>GUI</a:t>
            </a:r>
          </a:p>
          <a:p>
            <a:r>
              <a:rPr lang="en-IE" dirty="0" smtClean="0"/>
              <a:t>Multimedia</a:t>
            </a:r>
          </a:p>
          <a:p>
            <a:r>
              <a:rPr lang="en-IE" dirty="0" smtClean="0"/>
              <a:t>Web </a:t>
            </a:r>
          </a:p>
          <a:p>
            <a:r>
              <a:rPr lang="en-IE" dirty="0" smtClean="0"/>
              <a:t>Mobile</a:t>
            </a:r>
          </a:p>
          <a:p>
            <a:r>
              <a:rPr lang="en-IE" dirty="0" smtClean="0"/>
              <a:t>Touch</a:t>
            </a:r>
          </a:p>
          <a:p>
            <a:r>
              <a:rPr lang="en-IE" dirty="0" smtClean="0"/>
              <a:t>Collaborative</a:t>
            </a:r>
          </a:p>
          <a:p>
            <a:r>
              <a:rPr lang="en-IE" dirty="0" smtClean="0"/>
              <a:t>Information </a:t>
            </a:r>
            <a:r>
              <a:rPr lang="en-IE" dirty="0"/>
              <a:t>Visualisation</a:t>
            </a:r>
          </a:p>
          <a:p>
            <a:pPr marL="514350" indent="-514350">
              <a:buFont typeface="+mj-lt"/>
              <a:buAutoNum type="arabicPeriod" startAt="8"/>
            </a:pPr>
            <a:endParaRPr lang="en-IE" dirty="0"/>
          </a:p>
        </p:txBody>
      </p:sp>
      <p:sp>
        <p:nvSpPr>
          <p:cNvPr id="4" name="Content Placeholder 3"/>
          <p:cNvSpPr>
            <a:spLocks noGrp="1"/>
          </p:cNvSpPr>
          <p:nvPr>
            <p:ph sz="quarter" idx="2"/>
          </p:nvPr>
        </p:nvSpPr>
        <p:spPr/>
        <p:txBody>
          <a:bodyPr>
            <a:normAutofit fontScale="92500" lnSpcReduction="20000"/>
          </a:bodyPr>
          <a:lstStyle/>
          <a:p>
            <a:r>
              <a:rPr lang="en-IE" dirty="0"/>
              <a:t>Augmented reality</a:t>
            </a:r>
          </a:p>
          <a:p>
            <a:r>
              <a:rPr lang="en-IE" dirty="0"/>
              <a:t>Gesture-based </a:t>
            </a:r>
          </a:p>
          <a:p>
            <a:r>
              <a:rPr lang="en-IE" dirty="0"/>
              <a:t>Haptic </a:t>
            </a:r>
          </a:p>
          <a:p>
            <a:r>
              <a:rPr lang="en-IE" dirty="0"/>
              <a:t>Intelligent </a:t>
            </a:r>
          </a:p>
          <a:p>
            <a:r>
              <a:rPr lang="en-IE" dirty="0"/>
              <a:t>Organic</a:t>
            </a:r>
          </a:p>
          <a:p>
            <a:r>
              <a:rPr lang="en-IE" dirty="0"/>
              <a:t>Shareable</a:t>
            </a:r>
          </a:p>
          <a:p>
            <a:r>
              <a:rPr lang="en-IE" dirty="0"/>
              <a:t>Tangible </a:t>
            </a:r>
          </a:p>
          <a:p>
            <a:r>
              <a:rPr lang="en-IE" dirty="0"/>
              <a:t>Virtual reality</a:t>
            </a:r>
          </a:p>
          <a:p>
            <a:r>
              <a:rPr lang="en-IE" dirty="0"/>
              <a:t>Voice</a:t>
            </a:r>
          </a:p>
          <a:p>
            <a:r>
              <a:rPr lang="en-IE" dirty="0" smtClean="0"/>
              <a:t>Wearable</a:t>
            </a:r>
            <a:endParaRPr lang="en-IE" dirty="0"/>
          </a:p>
        </p:txBody>
      </p:sp>
    </p:spTree>
    <p:extLst>
      <p:ext uri="{BB962C8B-B14F-4D97-AF65-F5344CB8AC3E}">
        <p14:creationId xmlns:p14="http://schemas.microsoft.com/office/powerpoint/2010/main" val="2173749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Assignment topics</a:t>
            </a:r>
            <a:endParaRPr lang="en-IE" dirty="0"/>
          </a:p>
        </p:txBody>
      </p:sp>
      <p:sp>
        <p:nvSpPr>
          <p:cNvPr id="4" name="Content Placeholder 3"/>
          <p:cNvSpPr>
            <a:spLocks noGrp="1"/>
          </p:cNvSpPr>
          <p:nvPr>
            <p:ph sz="half" idx="1"/>
          </p:nvPr>
        </p:nvSpPr>
        <p:spPr/>
        <p:txBody>
          <a:bodyPr>
            <a:normAutofit fontScale="92500" lnSpcReduction="20000"/>
          </a:bodyPr>
          <a:lstStyle/>
          <a:p>
            <a:pPr marL="457200" indent="-457200">
              <a:buFont typeface="+mj-lt"/>
              <a:buAutoNum type="arabicPeriod"/>
            </a:pPr>
            <a:r>
              <a:rPr lang="en-IE" dirty="0"/>
              <a:t>Augmented reality</a:t>
            </a:r>
          </a:p>
          <a:p>
            <a:pPr marL="457200" indent="-457200">
              <a:buFont typeface="+mj-lt"/>
              <a:buAutoNum type="arabicPeriod"/>
            </a:pPr>
            <a:r>
              <a:rPr lang="en-IE" dirty="0"/>
              <a:t>Gesture-based </a:t>
            </a:r>
          </a:p>
          <a:p>
            <a:pPr marL="457200" indent="-457200">
              <a:buFont typeface="+mj-lt"/>
              <a:buAutoNum type="arabicPeriod"/>
            </a:pPr>
            <a:r>
              <a:rPr lang="en-IE" dirty="0"/>
              <a:t>Haptic </a:t>
            </a:r>
          </a:p>
          <a:p>
            <a:pPr marL="457200" indent="-457200">
              <a:buFont typeface="+mj-lt"/>
              <a:buAutoNum type="arabicPeriod"/>
            </a:pPr>
            <a:r>
              <a:rPr lang="en-IE" dirty="0"/>
              <a:t>Intelligent </a:t>
            </a:r>
          </a:p>
          <a:p>
            <a:pPr marL="457200" indent="-457200">
              <a:buFont typeface="+mj-lt"/>
              <a:buAutoNum type="arabicPeriod"/>
            </a:pPr>
            <a:r>
              <a:rPr lang="en-IE" dirty="0"/>
              <a:t>Organic</a:t>
            </a:r>
          </a:p>
          <a:p>
            <a:pPr marL="457200" indent="-457200">
              <a:buFont typeface="+mj-lt"/>
              <a:buAutoNum type="arabicPeriod"/>
            </a:pPr>
            <a:r>
              <a:rPr lang="en-IE" dirty="0"/>
              <a:t>Shareable</a:t>
            </a:r>
          </a:p>
          <a:p>
            <a:pPr marL="457200" indent="-457200">
              <a:buFont typeface="+mj-lt"/>
              <a:buAutoNum type="arabicPeriod"/>
            </a:pPr>
            <a:r>
              <a:rPr lang="en-IE" dirty="0"/>
              <a:t>Tangible </a:t>
            </a:r>
          </a:p>
          <a:p>
            <a:pPr marL="457200" indent="-457200">
              <a:buFont typeface="+mj-lt"/>
              <a:buAutoNum type="arabicPeriod"/>
            </a:pPr>
            <a:r>
              <a:rPr lang="en-IE" dirty="0"/>
              <a:t>Virtual reality</a:t>
            </a:r>
          </a:p>
          <a:p>
            <a:pPr marL="457200" indent="-457200">
              <a:buFont typeface="+mj-lt"/>
              <a:buAutoNum type="arabicPeriod"/>
            </a:pPr>
            <a:r>
              <a:rPr lang="en-IE" dirty="0"/>
              <a:t>Voice</a:t>
            </a:r>
          </a:p>
          <a:p>
            <a:pPr marL="457200" indent="-457200">
              <a:buFont typeface="+mj-lt"/>
              <a:buAutoNum type="arabicPeriod"/>
            </a:pPr>
            <a:r>
              <a:rPr lang="en-IE" dirty="0" smtClean="0"/>
              <a:t>Wearable</a:t>
            </a:r>
            <a:endParaRPr lang="en-IE" dirty="0"/>
          </a:p>
        </p:txBody>
      </p:sp>
      <p:sp>
        <p:nvSpPr>
          <p:cNvPr id="6" name="Content Placeholder 5"/>
          <p:cNvSpPr>
            <a:spLocks noGrp="1"/>
          </p:cNvSpPr>
          <p:nvPr>
            <p:ph sz="half" idx="2"/>
          </p:nvPr>
        </p:nvSpPr>
        <p:spPr/>
        <p:txBody>
          <a:bodyPr/>
          <a:lstStyle/>
          <a:p>
            <a:pPr marL="0" indent="0">
              <a:buNone/>
            </a:pPr>
            <a:r>
              <a:rPr lang="en-IE" i="1" dirty="0" smtClean="0"/>
              <a:t>For the assignment, consider:</a:t>
            </a:r>
          </a:p>
          <a:p>
            <a:pPr lvl="1"/>
            <a:r>
              <a:rPr lang="en-IE" i="1" dirty="0" smtClean="0"/>
              <a:t>Applications </a:t>
            </a:r>
          </a:p>
          <a:p>
            <a:pPr lvl="1"/>
            <a:r>
              <a:rPr lang="en-IE" i="1" dirty="0" smtClean="0"/>
              <a:t>Design considerations</a:t>
            </a:r>
          </a:p>
          <a:p>
            <a:pPr lvl="1"/>
            <a:r>
              <a:rPr lang="en-IE" i="1" dirty="0" smtClean="0"/>
              <a:t>Benefits</a:t>
            </a:r>
          </a:p>
          <a:p>
            <a:pPr lvl="1"/>
            <a:r>
              <a:rPr lang="en-IE" i="1" dirty="0" smtClean="0"/>
              <a:t>Challenges</a:t>
            </a:r>
            <a:endParaRPr lang="en-IE" i="1" dirty="0"/>
          </a:p>
        </p:txBody>
      </p:sp>
    </p:spTree>
    <p:extLst>
      <p:ext uri="{BB962C8B-B14F-4D97-AF65-F5344CB8AC3E}">
        <p14:creationId xmlns:p14="http://schemas.microsoft.com/office/powerpoint/2010/main" val="360147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GB" dirty="0" smtClean="0"/>
              <a:t>Command-based</a:t>
            </a:r>
          </a:p>
        </p:txBody>
      </p:sp>
      <p:sp>
        <p:nvSpPr>
          <p:cNvPr id="19461" name="Rectangle 3"/>
          <p:cNvSpPr>
            <a:spLocks noGrp="1" noChangeArrowheads="1"/>
          </p:cNvSpPr>
          <p:nvPr>
            <p:ph idx="1"/>
          </p:nvPr>
        </p:nvSpPr>
        <p:spPr/>
        <p:txBody>
          <a:bodyPr/>
          <a:lstStyle/>
          <a:p>
            <a:pPr eaLnBrk="1" hangingPunct="1">
              <a:lnSpc>
                <a:spcPct val="90000"/>
              </a:lnSpc>
            </a:pPr>
            <a:r>
              <a:rPr lang="en-GB" sz="2800" dirty="0" smtClean="0"/>
              <a:t>Commands such as abbreviations (e.g. ls) typed in at the prompt to which the system responds (e.g. listing current files)</a:t>
            </a:r>
          </a:p>
          <a:p>
            <a:pPr eaLnBrk="1" hangingPunct="1">
              <a:lnSpc>
                <a:spcPct val="90000"/>
              </a:lnSpc>
            </a:pPr>
            <a:r>
              <a:rPr lang="en-GB" sz="2800" dirty="0" smtClean="0"/>
              <a:t>Some are hard wired at keyboard, others can be assigned to keys</a:t>
            </a:r>
          </a:p>
          <a:p>
            <a:pPr eaLnBrk="1" hangingPunct="1">
              <a:lnSpc>
                <a:spcPct val="90000"/>
              </a:lnSpc>
            </a:pPr>
            <a:r>
              <a:rPr lang="en-GB" sz="2800" dirty="0" smtClean="0"/>
              <a:t>Efficient, precise, and fast</a:t>
            </a:r>
          </a:p>
          <a:p>
            <a:pPr eaLnBrk="1" hangingPunct="1">
              <a:lnSpc>
                <a:spcPct val="90000"/>
              </a:lnSpc>
            </a:pPr>
            <a:r>
              <a:rPr lang="en-GB" sz="2800" dirty="0" smtClean="0"/>
              <a:t>Large overhead to learning set of commands</a:t>
            </a:r>
          </a:p>
        </p:txBody>
      </p:sp>
    </p:spTree>
    <p:extLst>
      <p:ext uri="{BB962C8B-B14F-4D97-AF65-F5344CB8AC3E}">
        <p14:creationId xmlns:p14="http://schemas.microsoft.com/office/powerpoint/2010/main" val="715164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GB" dirty="0" smtClean="0"/>
              <a:t>WIMP</a:t>
            </a:r>
          </a:p>
        </p:txBody>
      </p:sp>
      <p:sp>
        <p:nvSpPr>
          <p:cNvPr id="24581" name="Rectangle 3"/>
          <p:cNvSpPr>
            <a:spLocks noGrp="1" noChangeArrowheads="1"/>
          </p:cNvSpPr>
          <p:nvPr>
            <p:ph sz="quarter" idx="1"/>
          </p:nvPr>
        </p:nvSpPr>
        <p:spPr>
          <a:xfrm>
            <a:off x="938758" y="1412776"/>
            <a:ext cx="7633742" cy="4466817"/>
          </a:xfrm>
        </p:spPr>
        <p:txBody>
          <a:bodyPr>
            <a:normAutofit/>
          </a:bodyPr>
          <a:lstStyle/>
          <a:p>
            <a:pPr eaLnBrk="1" hangingPunct="1">
              <a:lnSpc>
                <a:spcPct val="90000"/>
              </a:lnSpc>
            </a:pPr>
            <a:r>
              <a:rPr lang="en-GB" sz="2400" dirty="0" smtClean="0"/>
              <a:t>Xerox Star first WIMP (gave rise to GUIs)</a:t>
            </a:r>
          </a:p>
          <a:p>
            <a:pPr marL="0" indent="0" eaLnBrk="1" hangingPunct="1">
              <a:lnSpc>
                <a:spcPct val="90000"/>
              </a:lnSpc>
              <a:buNone/>
            </a:pPr>
            <a:endParaRPr lang="en-GB" sz="2400" dirty="0" smtClean="0"/>
          </a:p>
          <a:p>
            <a:pPr eaLnBrk="1" hangingPunct="1">
              <a:lnSpc>
                <a:spcPct val="90000"/>
              </a:lnSpc>
            </a:pPr>
            <a:r>
              <a:rPr lang="en-GB" sz="2000" dirty="0" smtClean="0">
                <a:solidFill>
                  <a:srgbClr val="1D6E76"/>
                </a:solidFill>
              </a:rPr>
              <a:t>Windows</a:t>
            </a:r>
            <a:endParaRPr lang="en-GB" sz="2400" dirty="0" smtClean="0"/>
          </a:p>
          <a:p>
            <a:pPr lvl="1" eaLnBrk="1" hangingPunct="1">
              <a:lnSpc>
                <a:spcPct val="90000"/>
              </a:lnSpc>
            </a:pPr>
            <a:r>
              <a:rPr lang="en-GB" sz="1800" dirty="0" smtClean="0"/>
              <a:t>could be scrolled, stretched, overlapped, opened, closed, and moved around the screen using the mouse</a:t>
            </a:r>
            <a:endParaRPr lang="en-GB" sz="2000" dirty="0" smtClean="0"/>
          </a:p>
          <a:p>
            <a:pPr eaLnBrk="1" hangingPunct="1">
              <a:lnSpc>
                <a:spcPct val="90000"/>
              </a:lnSpc>
            </a:pPr>
            <a:r>
              <a:rPr lang="en-GB" sz="2000" dirty="0" smtClean="0">
                <a:solidFill>
                  <a:srgbClr val="1D6E76"/>
                </a:solidFill>
              </a:rPr>
              <a:t>Icons </a:t>
            </a:r>
            <a:endParaRPr lang="en-GB" sz="2400" dirty="0" smtClean="0"/>
          </a:p>
          <a:p>
            <a:pPr lvl="1" eaLnBrk="1" hangingPunct="1">
              <a:lnSpc>
                <a:spcPct val="90000"/>
              </a:lnSpc>
            </a:pPr>
            <a:r>
              <a:rPr lang="en-GB" sz="1800" dirty="0" smtClean="0"/>
              <a:t>represented applications, objects, commands, and tools that were opened when clicked on</a:t>
            </a:r>
          </a:p>
          <a:p>
            <a:pPr eaLnBrk="1" hangingPunct="1">
              <a:lnSpc>
                <a:spcPct val="90000"/>
              </a:lnSpc>
            </a:pPr>
            <a:r>
              <a:rPr lang="en-GB" sz="2000" dirty="0" smtClean="0">
                <a:solidFill>
                  <a:srgbClr val="1D6E76"/>
                </a:solidFill>
              </a:rPr>
              <a:t>Menus </a:t>
            </a:r>
            <a:endParaRPr lang="en-GB" sz="2400" dirty="0" smtClean="0"/>
          </a:p>
          <a:p>
            <a:pPr lvl="1" eaLnBrk="1" hangingPunct="1">
              <a:lnSpc>
                <a:spcPct val="90000"/>
              </a:lnSpc>
            </a:pPr>
            <a:r>
              <a:rPr lang="en-GB" sz="1800" dirty="0" smtClean="0"/>
              <a:t>offering lists of options that could be scrolled through and selected</a:t>
            </a:r>
          </a:p>
          <a:p>
            <a:pPr eaLnBrk="1" hangingPunct="1">
              <a:lnSpc>
                <a:spcPct val="90000"/>
              </a:lnSpc>
            </a:pPr>
            <a:r>
              <a:rPr lang="en-GB" sz="2000" dirty="0" smtClean="0">
                <a:solidFill>
                  <a:srgbClr val="1D6E76"/>
                </a:solidFill>
              </a:rPr>
              <a:t>Pointing device</a:t>
            </a:r>
            <a:r>
              <a:rPr lang="en-GB" sz="2400" dirty="0" smtClean="0"/>
              <a:t> </a:t>
            </a:r>
          </a:p>
          <a:p>
            <a:pPr lvl="1" eaLnBrk="1" hangingPunct="1">
              <a:lnSpc>
                <a:spcPct val="90000"/>
              </a:lnSpc>
            </a:pPr>
            <a:r>
              <a:rPr lang="en-GB" sz="1800" dirty="0" smtClean="0"/>
              <a:t>a mouse controlling the cursor as a point of entry to the windows, menus, and icons on the screen</a:t>
            </a:r>
            <a:endParaRPr lang="en-GB" sz="2000" dirty="0" smtClean="0"/>
          </a:p>
        </p:txBody>
      </p:sp>
    </p:spTree>
    <p:extLst>
      <p:ext uri="{BB962C8B-B14F-4D97-AF65-F5344CB8AC3E}">
        <p14:creationId xmlns:p14="http://schemas.microsoft.com/office/powerpoint/2010/main" val="72964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GB" dirty="0" smtClean="0"/>
              <a:t>GUIs (Graphical User Interfaces)</a:t>
            </a:r>
          </a:p>
        </p:txBody>
      </p:sp>
      <p:sp>
        <p:nvSpPr>
          <p:cNvPr id="26629" name="Rectangle 3"/>
          <p:cNvSpPr>
            <a:spLocks noGrp="1" noChangeArrowheads="1"/>
          </p:cNvSpPr>
          <p:nvPr>
            <p:ph sz="quarter" idx="1"/>
          </p:nvPr>
        </p:nvSpPr>
        <p:spPr/>
        <p:txBody>
          <a:bodyPr/>
          <a:lstStyle/>
          <a:p>
            <a:pPr eaLnBrk="1" hangingPunct="1"/>
            <a:r>
              <a:rPr lang="en-GB" dirty="0" smtClean="0"/>
              <a:t>Same basic building blocks as WIMPs but more varied</a:t>
            </a:r>
          </a:p>
          <a:p>
            <a:pPr lvl="1" eaLnBrk="1" hangingPunct="1"/>
            <a:r>
              <a:rPr lang="en-GB" dirty="0" err="1" smtClean="0"/>
              <a:t>Color</a:t>
            </a:r>
            <a:r>
              <a:rPr lang="en-GB" dirty="0" smtClean="0"/>
              <a:t>, 3D, sound, animation, </a:t>
            </a:r>
          </a:p>
          <a:p>
            <a:pPr lvl="1" eaLnBrk="1" hangingPunct="1"/>
            <a:r>
              <a:rPr lang="en-GB" dirty="0" smtClean="0"/>
              <a:t>Many types of menus, icons, windows</a:t>
            </a:r>
          </a:p>
          <a:p>
            <a:pPr eaLnBrk="1" hangingPunct="1"/>
            <a:r>
              <a:rPr lang="en-GB" dirty="0" smtClean="0"/>
              <a:t>New graphical elements, e.g.</a:t>
            </a:r>
          </a:p>
          <a:p>
            <a:pPr lvl="1" eaLnBrk="1" hangingPunct="1"/>
            <a:r>
              <a:rPr lang="en-GB" dirty="0" smtClean="0"/>
              <a:t>toolbars, docks, rollovers</a:t>
            </a:r>
          </a:p>
          <a:p>
            <a:pPr lvl="1" eaLnBrk="1" hangingPunct="1"/>
            <a:endParaRPr lang="en-GB" dirty="0"/>
          </a:p>
        </p:txBody>
      </p:sp>
    </p:spTree>
    <p:extLst>
      <p:ext uri="{BB962C8B-B14F-4D97-AF65-F5344CB8AC3E}">
        <p14:creationId xmlns:p14="http://schemas.microsoft.com/office/powerpoint/2010/main" val="180481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GB" dirty="0" smtClean="0"/>
              <a:t>Multimedia</a:t>
            </a:r>
          </a:p>
        </p:txBody>
      </p:sp>
      <p:sp>
        <p:nvSpPr>
          <p:cNvPr id="71685" name="Rectangle 3"/>
          <p:cNvSpPr>
            <a:spLocks noGrp="1" noChangeArrowheads="1"/>
          </p:cNvSpPr>
          <p:nvPr>
            <p:ph sz="quarter" idx="1"/>
          </p:nvPr>
        </p:nvSpPr>
        <p:spPr/>
        <p:txBody>
          <a:bodyPr/>
          <a:lstStyle/>
          <a:p>
            <a:pPr eaLnBrk="1" hangingPunct="1">
              <a:lnSpc>
                <a:spcPct val="90000"/>
              </a:lnSpc>
            </a:pPr>
            <a:r>
              <a:rPr lang="en-GB" sz="2800" dirty="0" smtClean="0"/>
              <a:t>Combines different media within a single interface with various forms of interactivity</a:t>
            </a:r>
          </a:p>
          <a:p>
            <a:pPr lvl="1" eaLnBrk="1" hangingPunct="1">
              <a:lnSpc>
                <a:spcPct val="90000"/>
              </a:lnSpc>
            </a:pPr>
            <a:r>
              <a:rPr lang="en-GB" sz="2400" dirty="0" smtClean="0"/>
              <a:t>graphics, text, video, sound, and animations</a:t>
            </a:r>
          </a:p>
          <a:p>
            <a:pPr eaLnBrk="1" hangingPunct="1">
              <a:lnSpc>
                <a:spcPct val="90000"/>
              </a:lnSpc>
            </a:pPr>
            <a:r>
              <a:rPr lang="en-GB" sz="2800" dirty="0" smtClean="0"/>
              <a:t>Users click on links in an image or text </a:t>
            </a:r>
          </a:p>
          <a:p>
            <a:pPr lvl="1">
              <a:lnSpc>
                <a:spcPct val="90000"/>
              </a:lnSpc>
            </a:pPr>
            <a:r>
              <a:rPr lang="en-GB" sz="2100" dirty="0" smtClean="0"/>
              <a:t>another part of the program </a:t>
            </a:r>
          </a:p>
          <a:p>
            <a:pPr lvl="1">
              <a:lnSpc>
                <a:spcPct val="90000"/>
              </a:lnSpc>
            </a:pPr>
            <a:r>
              <a:rPr lang="en-GB" sz="2100" dirty="0" smtClean="0"/>
              <a:t>an animation or a video clip is played</a:t>
            </a:r>
          </a:p>
          <a:p>
            <a:pPr lvl="1">
              <a:lnSpc>
                <a:spcPct val="90000"/>
              </a:lnSpc>
            </a:pPr>
            <a:r>
              <a:rPr lang="en-GB" sz="2100" dirty="0" smtClean="0"/>
              <a:t>can return to where they were or move on to another place</a:t>
            </a:r>
            <a:r>
              <a:rPr lang="en-GB" sz="2500" dirty="0" smtClean="0"/>
              <a:t> </a:t>
            </a:r>
            <a:endParaRPr lang="en-GB" sz="2500" dirty="0"/>
          </a:p>
          <a:p>
            <a:pPr>
              <a:lnSpc>
                <a:spcPct val="90000"/>
              </a:lnSpc>
            </a:pPr>
            <a:r>
              <a:rPr lang="en-GB" sz="2800" dirty="0" smtClean="0"/>
              <a:t>E.g. Encarta</a:t>
            </a:r>
          </a:p>
        </p:txBody>
      </p:sp>
    </p:spTree>
    <p:extLst>
      <p:ext uri="{BB962C8B-B14F-4D97-AF65-F5344CB8AC3E}">
        <p14:creationId xmlns:p14="http://schemas.microsoft.com/office/powerpoint/2010/main" val="2968676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eaLnBrk="1" hangingPunct="1"/>
            <a:r>
              <a:rPr lang="en-GB" dirty="0" smtClean="0"/>
              <a:t>Web</a:t>
            </a:r>
          </a:p>
        </p:txBody>
      </p:sp>
      <p:sp>
        <p:nvSpPr>
          <p:cNvPr id="91141" name="Rectangle 3"/>
          <p:cNvSpPr>
            <a:spLocks noGrp="1" noChangeArrowheads="1"/>
          </p:cNvSpPr>
          <p:nvPr>
            <p:ph sz="quarter" idx="1"/>
          </p:nvPr>
        </p:nvSpPr>
        <p:spPr>
          <a:xfrm>
            <a:off x="938758" y="1700808"/>
            <a:ext cx="7633742" cy="4178785"/>
          </a:xfrm>
        </p:spPr>
        <p:txBody>
          <a:bodyPr>
            <a:normAutofit fontScale="85000" lnSpcReduction="20000"/>
          </a:bodyPr>
          <a:lstStyle/>
          <a:p>
            <a:pPr eaLnBrk="1" hangingPunct="1"/>
            <a:r>
              <a:rPr lang="en-GB" sz="2800" dirty="0" smtClean="0"/>
              <a:t>Early websites were largely text-based, providing hyperlinks </a:t>
            </a:r>
          </a:p>
          <a:p>
            <a:pPr eaLnBrk="1" hangingPunct="1"/>
            <a:r>
              <a:rPr lang="en-GB" sz="2800" dirty="0" smtClean="0"/>
              <a:t>Concern was with how best to structure information at the interface to enable users to navigate and access it easily and quickly</a:t>
            </a:r>
          </a:p>
          <a:p>
            <a:pPr eaLnBrk="1" hangingPunct="1"/>
            <a:r>
              <a:rPr lang="en-GB" sz="2800" dirty="0" smtClean="0"/>
              <a:t>Nowadays, more emphasis on making pages distinctive, striking, and pleasurable</a:t>
            </a:r>
          </a:p>
          <a:p>
            <a:pPr eaLnBrk="1" hangingPunct="1"/>
            <a:endParaRPr lang="en-GB" sz="2800" dirty="0"/>
          </a:p>
          <a:p>
            <a:pPr eaLnBrk="1" hangingPunct="1"/>
            <a:r>
              <a:rPr lang="en-GB" sz="2800" dirty="0" smtClean="0"/>
              <a:t>Original and innovative web layouts:</a:t>
            </a:r>
          </a:p>
          <a:p>
            <a:r>
              <a:rPr lang="en-GB" sz="2800" dirty="0">
                <a:hlinkClick r:id="rId3"/>
              </a:rPr>
              <a:t>http://www.smashingmagazine.com/2013/08/innovative-appraoches-web-layout</a:t>
            </a:r>
            <a:r>
              <a:rPr lang="en-GB" sz="2800" dirty="0" smtClean="0">
                <a:hlinkClick r:id="rId3"/>
              </a:rPr>
              <a:t>/</a:t>
            </a:r>
            <a:r>
              <a:rPr lang="en-GB" sz="2800" dirty="0" smtClean="0"/>
              <a:t> </a:t>
            </a:r>
          </a:p>
        </p:txBody>
      </p:sp>
    </p:spTree>
    <p:extLst>
      <p:ext uri="{BB962C8B-B14F-4D97-AF65-F5344CB8AC3E}">
        <p14:creationId xmlns:p14="http://schemas.microsoft.com/office/powerpoint/2010/main" val="356915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pPr eaLnBrk="1" hangingPunct="1"/>
            <a:r>
              <a:rPr lang="en-GB" dirty="0" smtClean="0"/>
              <a:t>Mobile</a:t>
            </a:r>
          </a:p>
        </p:txBody>
      </p:sp>
      <p:sp>
        <p:nvSpPr>
          <p:cNvPr id="107525" name="Rectangle 3"/>
          <p:cNvSpPr>
            <a:spLocks noGrp="1" noChangeArrowheads="1"/>
          </p:cNvSpPr>
          <p:nvPr>
            <p:ph sz="quarter" idx="1"/>
          </p:nvPr>
        </p:nvSpPr>
        <p:spPr>
          <a:xfrm>
            <a:off x="938758" y="1484784"/>
            <a:ext cx="7633742" cy="4394809"/>
          </a:xfrm>
        </p:spPr>
        <p:txBody>
          <a:bodyPr>
            <a:normAutofit/>
          </a:bodyPr>
          <a:lstStyle/>
          <a:p>
            <a:pPr eaLnBrk="1" hangingPunct="1">
              <a:lnSpc>
                <a:spcPct val="90000"/>
              </a:lnSpc>
            </a:pPr>
            <a:r>
              <a:rPr lang="en-GB" sz="2800" dirty="0" smtClean="0"/>
              <a:t>Handheld devices intended to be used while on the  move</a:t>
            </a:r>
          </a:p>
          <a:p>
            <a:pPr eaLnBrk="1" hangingPunct="1">
              <a:lnSpc>
                <a:spcPct val="90000"/>
              </a:lnSpc>
            </a:pPr>
            <a:r>
              <a:rPr lang="en-GB" sz="2800" dirty="0" smtClean="0"/>
              <a:t>Have become pervasive, increasingly used in all aspects of everyday and working life</a:t>
            </a:r>
          </a:p>
          <a:p>
            <a:pPr eaLnBrk="1" hangingPunct="1">
              <a:lnSpc>
                <a:spcPct val="90000"/>
              </a:lnSpc>
            </a:pPr>
            <a:r>
              <a:rPr lang="en-GB" sz="2800" dirty="0" smtClean="0"/>
              <a:t>Applications running on handhelds have greatly expanded, e.g.</a:t>
            </a:r>
          </a:p>
          <a:p>
            <a:pPr lvl="1" eaLnBrk="1" hangingPunct="1">
              <a:lnSpc>
                <a:spcPct val="90000"/>
              </a:lnSpc>
            </a:pPr>
            <a:r>
              <a:rPr lang="en-GB" sz="2000" dirty="0" smtClean="0"/>
              <a:t>used in restaurants to take orders </a:t>
            </a:r>
          </a:p>
          <a:p>
            <a:pPr lvl="1" eaLnBrk="1" hangingPunct="1">
              <a:lnSpc>
                <a:spcPct val="90000"/>
              </a:lnSpc>
            </a:pPr>
            <a:r>
              <a:rPr lang="en-GB" sz="2000" dirty="0" smtClean="0"/>
              <a:t>car rentals to check in car returns</a:t>
            </a:r>
          </a:p>
          <a:p>
            <a:pPr lvl="1" eaLnBrk="1" hangingPunct="1">
              <a:lnSpc>
                <a:spcPct val="90000"/>
              </a:lnSpc>
            </a:pPr>
            <a:r>
              <a:rPr lang="en-GB" sz="2000" dirty="0" smtClean="0"/>
              <a:t>supermarkets for checking stock</a:t>
            </a:r>
          </a:p>
          <a:p>
            <a:pPr lvl="1" eaLnBrk="1" hangingPunct="1">
              <a:lnSpc>
                <a:spcPct val="90000"/>
              </a:lnSpc>
            </a:pPr>
            <a:r>
              <a:rPr lang="en-GB" sz="2000" dirty="0" smtClean="0"/>
              <a:t>in the streets for multi-user gaming</a:t>
            </a:r>
          </a:p>
          <a:p>
            <a:pPr lvl="1" eaLnBrk="1" hangingPunct="1">
              <a:lnSpc>
                <a:spcPct val="90000"/>
              </a:lnSpc>
            </a:pPr>
            <a:r>
              <a:rPr lang="en-GB" sz="2000" dirty="0" smtClean="0"/>
              <a:t>in education to support life-long learning</a:t>
            </a:r>
          </a:p>
        </p:txBody>
      </p:sp>
    </p:spTree>
    <p:extLst>
      <p:ext uri="{BB962C8B-B14F-4D97-AF65-F5344CB8AC3E}">
        <p14:creationId xmlns:p14="http://schemas.microsoft.com/office/powerpoint/2010/main" val="1125344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Lecture theme">
      <a:dk1>
        <a:sysClr val="windowText" lastClr="000000"/>
      </a:dk1>
      <a:lt1>
        <a:sysClr val="window" lastClr="FFFFFF"/>
      </a:lt1>
      <a:dk2>
        <a:srgbClr val="2A1A00"/>
      </a:dk2>
      <a:lt2>
        <a:srgbClr val="F3F3F2"/>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481</TotalTime>
  <Words>1503</Words>
  <Application>Microsoft Office PowerPoint</Application>
  <PresentationFormat>On-screen Show (4:3)</PresentationFormat>
  <Paragraphs>215</Paragraphs>
  <Slides>30</Slides>
  <Notes>18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Theme2</vt:lpstr>
      <vt:lpstr>user interfaces</vt:lpstr>
      <vt:lpstr>Overview</vt:lpstr>
      <vt:lpstr>Types of User Interface</vt:lpstr>
      <vt:lpstr>Command-based</vt:lpstr>
      <vt:lpstr>WIMP</vt:lpstr>
      <vt:lpstr>GUIs (Graphical User Interfaces)</vt:lpstr>
      <vt:lpstr>Multimedia</vt:lpstr>
      <vt:lpstr>Web</vt:lpstr>
      <vt:lpstr>Mobile</vt:lpstr>
      <vt:lpstr>Research and design issues</vt:lpstr>
      <vt:lpstr>Touch</vt:lpstr>
      <vt:lpstr>Research and design issues</vt:lpstr>
      <vt:lpstr>Collaborative</vt:lpstr>
      <vt:lpstr>Early videophone and visualphone</vt:lpstr>
      <vt:lpstr>Telepresence</vt:lpstr>
      <vt:lpstr>A telepresence room</vt:lpstr>
      <vt:lpstr>Information visualization</vt:lpstr>
      <vt:lpstr>Research and design issues</vt:lpstr>
      <vt:lpstr>Assignment topics</vt:lpstr>
      <vt:lpstr>Augmented reality</vt:lpstr>
      <vt:lpstr>Gesture-based</vt:lpstr>
      <vt:lpstr>Haptic</vt:lpstr>
      <vt:lpstr>intelligent</vt:lpstr>
      <vt:lpstr>organic</vt:lpstr>
      <vt:lpstr>Shareable</vt:lpstr>
      <vt:lpstr>Tangible</vt:lpstr>
      <vt:lpstr>Virtual reality</vt:lpstr>
      <vt:lpstr>voice</vt:lpstr>
      <vt:lpstr>Wearable</vt:lpstr>
      <vt:lpstr>Assignment topics</vt:lpstr>
    </vt:vector>
  </TitlesOfParts>
  <Company>Open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Rosanne Birney</dc:creator>
  <cp:lastModifiedBy>Rosanne Birney</cp:lastModifiedBy>
  <cp:revision>51</cp:revision>
  <dcterms:created xsi:type="dcterms:W3CDTF">2011-05-04T11:22:51Z</dcterms:created>
  <dcterms:modified xsi:type="dcterms:W3CDTF">2017-10-10T06:03:29Z</dcterms:modified>
</cp:coreProperties>
</file>