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2" r:id="rId1"/>
  </p:sldMasterIdLst>
  <p:notesMasterIdLst>
    <p:notesMasterId r:id="rId33"/>
  </p:notesMasterIdLst>
  <p:handoutMasterIdLst>
    <p:handoutMasterId r:id="rId34"/>
  </p:handoutMasterIdLst>
  <p:sldIdLst>
    <p:sldId id="256" r:id="rId2"/>
    <p:sldId id="385" r:id="rId3"/>
    <p:sldId id="363" r:id="rId4"/>
    <p:sldId id="331" r:id="rId5"/>
    <p:sldId id="335" r:id="rId6"/>
    <p:sldId id="338" r:id="rId7"/>
    <p:sldId id="339" r:id="rId8"/>
    <p:sldId id="340" r:id="rId9"/>
    <p:sldId id="260" r:id="rId10"/>
    <p:sldId id="259" r:id="rId11"/>
    <p:sldId id="365" r:id="rId12"/>
    <p:sldId id="343" r:id="rId13"/>
    <p:sldId id="344" r:id="rId14"/>
    <p:sldId id="345" r:id="rId15"/>
    <p:sldId id="346" r:id="rId16"/>
    <p:sldId id="390" r:id="rId17"/>
    <p:sldId id="348" r:id="rId18"/>
    <p:sldId id="349" r:id="rId19"/>
    <p:sldId id="395" r:id="rId20"/>
    <p:sldId id="394" r:id="rId21"/>
    <p:sldId id="350" r:id="rId22"/>
    <p:sldId id="353" r:id="rId23"/>
    <p:sldId id="354" r:id="rId24"/>
    <p:sldId id="355" r:id="rId25"/>
    <p:sldId id="356" r:id="rId26"/>
    <p:sldId id="357" r:id="rId27"/>
    <p:sldId id="392" r:id="rId28"/>
    <p:sldId id="391" r:id="rId29"/>
    <p:sldId id="360" r:id="rId30"/>
    <p:sldId id="393" r:id="rId31"/>
    <p:sldId id="324" r:id="rId32"/>
  </p:sldIdLst>
  <p:sldSz cx="9144000" cy="5143500" type="screen16x9"/>
  <p:notesSz cx="6858000" cy="9144000"/>
  <p:defaultTextStyle>
    <a:defPPr>
      <a:defRPr lang="en-GB"/>
    </a:defPPr>
    <a:lvl1pPr algn="l" rtl="0" fontAlgn="base">
      <a:spcBef>
        <a:spcPct val="0"/>
      </a:spcBef>
      <a:spcAft>
        <a:spcPct val="0"/>
      </a:spcAft>
      <a:defRPr kern="1200">
        <a:solidFill>
          <a:schemeClr val="tx1"/>
        </a:solidFill>
        <a:latin typeface="Arial" charset="0"/>
        <a:ea typeface="ＭＳ Ｐゴシック" charset="-128"/>
        <a:cs typeface="+mn-cs"/>
      </a:defRPr>
    </a:lvl1pPr>
    <a:lvl2pPr marL="457200" algn="l" rtl="0" fontAlgn="base">
      <a:spcBef>
        <a:spcPct val="0"/>
      </a:spcBef>
      <a:spcAft>
        <a:spcPct val="0"/>
      </a:spcAft>
      <a:defRPr kern="1200">
        <a:solidFill>
          <a:schemeClr val="tx1"/>
        </a:solidFill>
        <a:latin typeface="Arial" charset="0"/>
        <a:ea typeface="ＭＳ Ｐゴシック" charset="-128"/>
        <a:cs typeface="+mn-cs"/>
      </a:defRPr>
    </a:lvl2pPr>
    <a:lvl3pPr marL="914400" algn="l" rtl="0" fontAlgn="base">
      <a:spcBef>
        <a:spcPct val="0"/>
      </a:spcBef>
      <a:spcAft>
        <a:spcPct val="0"/>
      </a:spcAft>
      <a:defRPr kern="1200">
        <a:solidFill>
          <a:schemeClr val="tx1"/>
        </a:solidFill>
        <a:latin typeface="Arial" charset="0"/>
        <a:ea typeface="ＭＳ Ｐゴシック" charset="-128"/>
        <a:cs typeface="+mn-cs"/>
      </a:defRPr>
    </a:lvl3pPr>
    <a:lvl4pPr marL="1371600" algn="l" rtl="0" fontAlgn="base">
      <a:spcBef>
        <a:spcPct val="0"/>
      </a:spcBef>
      <a:spcAft>
        <a:spcPct val="0"/>
      </a:spcAft>
      <a:defRPr kern="1200">
        <a:solidFill>
          <a:schemeClr val="tx1"/>
        </a:solidFill>
        <a:latin typeface="Arial" charset="0"/>
        <a:ea typeface="ＭＳ Ｐゴシック" charset="-128"/>
        <a:cs typeface="+mn-cs"/>
      </a:defRPr>
    </a:lvl4pPr>
    <a:lvl5pPr marL="1828800" algn="l"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0070C0"/>
    <a:srgbClr val="492D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243" autoAdjust="0"/>
  </p:normalViewPr>
  <p:slideViewPr>
    <p:cSldViewPr>
      <p:cViewPr>
        <p:scale>
          <a:sx n="60" d="100"/>
          <a:sy n="60" d="100"/>
        </p:scale>
        <p:origin x="-1656" y="-480"/>
      </p:cViewPr>
      <p:guideLst>
        <p:guide orient="horz" pos="1620"/>
        <p:guide pos="2880"/>
      </p:guideLst>
    </p:cSldViewPr>
  </p:slideViewPr>
  <p:notesTextViewPr>
    <p:cViewPr>
      <p:scale>
        <a:sx n="100" d="100"/>
        <a:sy n="100" d="100"/>
      </p:scale>
      <p:origin x="0" y="0"/>
    </p:cViewPr>
  </p:notesTextViewPr>
  <p:sorterViewPr>
    <p:cViewPr>
      <p:scale>
        <a:sx n="120" d="100"/>
        <a:sy n="120" d="100"/>
      </p:scale>
      <p:origin x="0" y="877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A8B231D-5787-4695-84EF-40C907896783}" type="datetimeFigureOut">
              <a:rPr lang="en-IE" smtClean="0"/>
              <a:t>18/09/2017</a:t>
            </a:fld>
            <a:endParaRPr lang="en-IE"/>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E"/>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B026921-B985-4681-B546-74ACC5F29A6C}" type="slidenum">
              <a:rPr lang="en-IE" smtClean="0"/>
              <a:t>‹#›</a:t>
            </a:fld>
            <a:endParaRPr lang="en-IE"/>
          </a:p>
        </p:txBody>
      </p:sp>
    </p:spTree>
    <p:extLst>
      <p:ext uri="{BB962C8B-B14F-4D97-AF65-F5344CB8AC3E}">
        <p14:creationId xmlns:p14="http://schemas.microsoft.com/office/powerpoint/2010/main" val="383642139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n-ea"/>
              </a:defRPr>
            </a:lvl1pPr>
          </a:lstStyle>
          <a:p>
            <a:pPr>
              <a:defRPr/>
            </a:pPr>
            <a:endParaRPr lang="en-GB"/>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defRPr>
            </a:lvl1pPr>
          </a:lstStyle>
          <a:p>
            <a:pPr>
              <a:defRPr/>
            </a:pPr>
            <a:endParaRPr lang="en-GB"/>
          </a:p>
        </p:txBody>
      </p:sp>
      <p:sp>
        <p:nvSpPr>
          <p:cNvPr id="6451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mn-ea"/>
              </a:defRPr>
            </a:lvl1pPr>
          </a:lstStyle>
          <a:p>
            <a:pPr>
              <a:defRPr/>
            </a:pPr>
            <a:endParaRPr lang="en-GB"/>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05DEDC17-23F1-477E-9238-B7076CB403F3}" type="slidenum">
              <a:rPr lang="en-GB"/>
              <a:pPr>
                <a:defRPr/>
              </a:pPr>
              <a:t>‹#›</a:t>
            </a:fld>
            <a:endParaRPr lang="en-GB"/>
          </a:p>
        </p:txBody>
      </p:sp>
    </p:spTree>
    <p:extLst>
      <p:ext uri="{BB962C8B-B14F-4D97-AF65-F5344CB8AC3E}">
        <p14:creationId xmlns:p14="http://schemas.microsoft.com/office/powerpoint/2010/main" val="3100879740"/>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xfrm>
            <a:off x="381000" y="685800"/>
            <a:ext cx="6096000" cy="3429000"/>
          </a:xfrm>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Arial" charset="0"/>
                <a:ea typeface="ＭＳ Ｐゴシック" charset="-128"/>
              </a:defRPr>
            </a:lvl1pPr>
            <a:lvl2pPr marL="742950" indent="-285750" eaLnBrk="0" hangingPunct="0">
              <a:spcBef>
                <a:spcPct val="30000"/>
              </a:spcBef>
              <a:defRPr sz="1200">
                <a:solidFill>
                  <a:schemeClr val="tx1"/>
                </a:solidFill>
                <a:latin typeface="Arial" charset="0"/>
                <a:ea typeface="ＭＳ Ｐゴシック" charset="-128"/>
              </a:defRPr>
            </a:lvl2pPr>
            <a:lvl3pPr marL="1143000" indent="-228600" eaLnBrk="0" hangingPunct="0">
              <a:spcBef>
                <a:spcPct val="30000"/>
              </a:spcBef>
              <a:defRPr sz="1200">
                <a:solidFill>
                  <a:schemeClr val="tx1"/>
                </a:solidFill>
                <a:latin typeface="Arial" charset="0"/>
                <a:ea typeface="ＭＳ Ｐゴシック" charset="-128"/>
              </a:defRPr>
            </a:lvl3pPr>
            <a:lvl4pPr marL="1600200" indent="-228600" eaLnBrk="0" hangingPunct="0">
              <a:spcBef>
                <a:spcPct val="30000"/>
              </a:spcBef>
              <a:defRPr sz="1200">
                <a:solidFill>
                  <a:schemeClr val="tx1"/>
                </a:solidFill>
                <a:latin typeface="Arial" charset="0"/>
                <a:ea typeface="ＭＳ Ｐゴシック" charset="-128"/>
              </a:defRPr>
            </a:lvl4pPr>
            <a:lvl5pPr marL="2057400" indent="-228600" eaLnBrk="0" hangingPunct="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lgn="r">
              <a:spcBef>
                <a:spcPct val="0"/>
              </a:spcBef>
            </a:pPr>
            <a:fld id="{E126BCCC-9916-42B6-B5DD-F529DAA1A6B1}" type="slidenum">
              <a:rPr lang="en-US" altLang="en-US">
                <a:latin typeface="Times" charset="0"/>
              </a:rPr>
              <a:pPr algn="r">
                <a:spcBef>
                  <a:spcPct val="0"/>
                </a:spcBef>
              </a:pPr>
              <a:t>2</a:t>
            </a:fld>
            <a:endParaRPr lang="en-US" altLang="en-US">
              <a:latin typeface="Times" charset="0"/>
            </a:endParaRPr>
          </a:p>
        </p:txBody>
      </p:sp>
      <p:sp>
        <p:nvSpPr>
          <p:cNvPr id="66564" name="Rectangle 2"/>
          <p:cNvSpPr>
            <a:spLocks noGrp="1" noRot="1" noChangeAspect="1" noChangeArrowheads="1" noTextEdit="1"/>
          </p:cNvSpPr>
          <p:nvPr>
            <p:ph type="sldImg"/>
          </p:nvPr>
        </p:nvSpPr>
        <p:spPr>
          <a:xfrm>
            <a:off x="381000" y="685800"/>
            <a:ext cx="6096000" cy="3429000"/>
          </a:xfrm>
          <a:ln/>
        </p:spPr>
      </p:sp>
      <p:sp>
        <p:nvSpPr>
          <p:cNvPr id="66565"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Arial" charset="0"/>
                <a:ea typeface="ＭＳ Ｐゴシック" charset="-128"/>
              </a:defRPr>
            </a:lvl1pPr>
            <a:lvl2pPr marL="742950" indent="-285750" eaLnBrk="0" hangingPunct="0">
              <a:spcBef>
                <a:spcPct val="30000"/>
              </a:spcBef>
              <a:defRPr sz="1200">
                <a:solidFill>
                  <a:schemeClr val="tx1"/>
                </a:solidFill>
                <a:latin typeface="Arial" charset="0"/>
                <a:ea typeface="ＭＳ Ｐゴシック" charset="-128"/>
              </a:defRPr>
            </a:lvl2pPr>
            <a:lvl3pPr marL="1143000" indent="-228600" eaLnBrk="0" hangingPunct="0">
              <a:spcBef>
                <a:spcPct val="30000"/>
              </a:spcBef>
              <a:defRPr sz="1200">
                <a:solidFill>
                  <a:schemeClr val="tx1"/>
                </a:solidFill>
                <a:latin typeface="Arial" charset="0"/>
                <a:ea typeface="ＭＳ Ｐゴシック" charset="-128"/>
              </a:defRPr>
            </a:lvl3pPr>
            <a:lvl4pPr marL="1600200" indent="-228600" eaLnBrk="0" hangingPunct="0">
              <a:spcBef>
                <a:spcPct val="30000"/>
              </a:spcBef>
              <a:defRPr sz="1200">
                <a:solidFill>
                  <a:schemeClr val="tx1"/>
                </a:solidFill>
                <a:latin typeface="Arial" charset="0"/>
                <a:ea typeface="ＭＳ Ｐゴシック" charset="-128"/>
              </a:defRPr>
            </a:lvl4pPr>
            <a:lvl5pPr marL="2057400" indent="-228600" eaLnBrk="0" hangingPunct="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lgn="r">
              <a:spcBef>
                <a:spcPct val="0"/>
              </a:spcBef>
            </a:pPr>
            <a:fld id="{15354155-8961-4648-8507-70999F3BEBE9}" type="slidenum">
              <a:rPr lang="en-US" altLang="en-US">
                <a:latin typeface="Times" charset="0"/>
              </a:rPr>
              <a:pPr algn="r">
                <a:spcBef>
                  <a:spcPct val="0"/>
                </a:spcBef>
              </a:pPr>
              <a:t>9</a:t>
            </a:fld>
            <a:endParaRPr lang="en-US" altLang="en-US">
              <a:latin typeface="Times" charset="0"/>
            </a:endParaRPr>
          </a:p>
        </p:txBody>
      </p:sp>
      <p:sp>
        <p:nvSpPr>
          <p:cNvPr id="67588" name="Rectangle 2"/>
          <p:cNvSpPr>
            <a:spLocks noGrp="1" noRot="1" noChangeAspect="1" noChangeArrowheads="1" noTextEdit="1"/>
          </p:cNvSpPr>
          <p:nvPr>
            <p:ph type="sldImg"/>
          </p:nvPr>
        </p:nvSpPr>
        <p:spPr>
          <a:xfrm>
            <a:off x="381000" y="685800"/>
            <a:ext cx="6096000" cy="3429000"/>
          </a:xfrm>
          <a:ln/>
        </p:spPr>
      </p:sp>
      <p:sp>
        <p:nvSpPr>
          <p:cNvPr id="67589"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smtClean="0"/>
              <a:t>It is important to note that many of these cognitive processes are interdependent: several may be involved for a given activity. It is rare for one to occur in isolation. For example, when you try to learn material for an exam, you need to attend to the material, perceive and recognize it, read it, think about it, and try to remember it. Below we describe the various kinds in more detail, followed by a summary box highlighting core design implications for each. Most relevant for interaction design are attention and memory which we describe in greatest detail.</a:t>
            </a:r>
          </a:p>
          <a:p>
            <a:pPr eaLnBrk="1" hangingPunct="1"/>
            <a:endParaRPr lang="en-GB"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Arial" charset="0"/>
                <a:ea typeface="ＭＳ Ｐゴシック" charset="-128"/>
              </a:defRPr>
            </a:lvl1pPr>
            <a:lvl2pPr marL="742950" indent="-285750" eaLnBrk="0" hangingPunct="0">
              <a:spcBef>
                <a:spcPct val="30000"/>
              </a:spcBef>
              <a:defRPr sz="1200">
                <a:solidFill>
                  <a:schemeClr val="tx1"/>
                </a:solidFill>
                <a:latin typeface="Arial" charset="0"/>
                <a:ea typeface="ＭＳ Ｐゴシック" charset="-128"/>
              </a:defRPr>
            </a:lvl2pPr>
            <a:lvl3pPr marL="1143000" indent="-228600" eaLnBrk="0" hangingPunct="0">
              <a:spcBef>
                <a:spcPct val="30000"/>
              </a:spcBef>
              <a:defRPr sz="1200">
                <a:solidFill>
                  <a:schemeClr val="tx1"/>
                </a:solidFill>
                <a:latin typeface="Arial" charset="0"/>
                <a:ea typeface="ＭＳ Ｐゴシック" charset="-128"/>
              </a:defRPr>
            </a:lvl3pPr>
            <a:lvl4pPr marL="1600200" indent="-228600" eaLnBrk="0" hangingPunct="0">
              <a:spcBef>
                <a:spcPct val="30000"/>
              </a:spcBef>
              <a:defRPr sz="1200">
                <a:solidFill>
                  <a:schemeClr val="tx1"/>
                </a:solidFill>
                <a:latin typeface="Arial" charset="0"/>
                <a:ea typeface="ＭＳ Ｐゴシック" charset="-128"/>
              </a:defRPr>
            </a:lvl4pPr>
            <a:lvl5pPr marL="2057400" indent="-228600" eaLnBrk="0" hangingPunct="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lgn="r">
              <a:spcBef>
                <a:spcPct val="0"/>
              </a:spcBef>
            </a:pPr>
            <a:fld id="{57DFDB66-4697-476F-A688-74F5E7878A2A}" type="slidenum">
              <a:rPr lang="en-US" altLang="en-US">
                <a:latin typeface="Times" charset="0"/>
              </a:rPr>
              <a:pPr algn="r">
                <a:spcBef>
                  <a:spcPct val="0"/>
                </a:spcBef>
              </a:pPr>
              <a:t>10</a:t>
            </a:fld>
            <a:endParaRPr lang="en-US" altLang="en-US">
              <a:latin typeface="Times" charset="0"/>
            </a:endParaRPr>
          </a:p>
        </p:txBody>
      </p:sp>
      <p:sp>
        <p:nvSpPr>
          <p:cNvPr id="68612" name="Rectangle 2"/>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7" tIns="44450" rIns="90487" bIns="44450"/>
          <a:lstStyle/>
          <a:p>
            <a:pPr eaLnBrk="1" hangingPunct="1"/>
            <a:endParaRPr lang="en-US" altLang="en-US" smtClean="0"/>
          </a:p>
        </p:txBody>
      </p:sp>
      <p:sp>
        <p:nvSpPr>
          <p:cNvPr id="68613" name="Rectangle 3"/>
          <p:cNvSpPr>
            <a:spLocks noGrp="1" noRot="1" noChangeAspect="1" noChangeArrowheads="1" noTextEdit="1"/>
          </p:cNvSpPr>
          <p:nvPr>
            <p:ph type="sldImg"/>
          </p:nvPr>
        </p:nvSpPr>
        <p:spPr>
          <a:xfrm>
            <a:off x="393700" y="692150"/>
            <a:ext cx="6070600" cy="3416300"/>
          </a:xfrm>
          <a:ln w="12700" cap="flat">
            <a:solidFill>
              <a:schemeClr val="tx1"/>
            </a:solidFill>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xfrm>
            <a:off x="381000" y="685800"/>
            <a:ext cx="6096000" cy="3429000"/>
          </a:xfrm>
          <a:ln/>
        </p:spPr>
      </p:sp>
      <p:sp>
        <p:nvSpPr>
          <p:cNvPr id="696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Tree>
    <p:extLst>
      <p:ext uri="{BB962C8B-B14F-4D97-AF65-F5344CB8AC3E}">
        <p14:creationId xmlns:p14="http://schemas.microsoft.com/office/powerpoint/2010/main" val="2060110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2667764" y="473203"/>
            <a:ext cx="3926681" cy="3921919"/>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808892" y="823791"/>
            <a:ext cx="7738814" cy="3296241"/>
          </a:xfrm>
        </p:spPr>
        <p:txBody>
          <a:bodyPr anchor="ctr">
            <a:noAutofit/>
          </a:bodyPr>
          <a:lstStyle>
            <a:lvl1pPr algn="ctr">
              <a:defRPr sz="10000"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1661284" y="4484398"/>
            <a:ext cx="6034030" cy="55670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808892" y="4781759"/>
            <a:ext cx="1747292" cy="261347"/>
          </a:xfrm>
        </p:spPr>
        <p:txBody>
          <a:bodyPr/>
          <a:lstStyle>
            <a:lvl1pPr>
              <a:defRPr baseline="0">
                <a:solidFill>
                  <a:schemeClr val="accent1">
                    <a:lumMod val="50000"/>
                  </a:schemeClr>
                </a:solidFill>
              </a:defRPr>
            </a:lvl1pPr>
          </a:lstStyle>
          <a:p>
            <a:pPr>
              <a:defRPr/>
            </a:pPr>
            <a:endParaRPr lang="en-GB"/>
          </a:p>
        </p:txBody>
      </p:sp>
      <p:sp>
        <p:nvSpPr>
          <p:cNvPr id="5" name="Footer Placeholder 4"/>
          <p:cNvSpPr>
            <a:spLocks noGrp="1"/>
          </p:cNvSpPr>
          <p:nvPr>
            <p:ph type="ftr" sz="quarter" idx="11"/>
          </p:nvPr>
        </p:nvSpPr>
        <p:spPr>
          <a:xfrm>
            <a:off x="3135249" y="4781759"/>
            <a:ext cx="3086100" cy="259347"/>
          </a:xfrm>
        </p:spPr>
        <p:txBody>
          <a:bodyPr/>
          <a:lstStyle>
            <a:lvl1pPr>
              <a:defRPr baseline="0">
                <a:solidFill>
                  <a:schemeClr val="accent1">
                    <a:lumMod val="50000"/>
                  </a:schemeClr>
                </a:solidFill>
              </a:defRPr>
            </a:lvl1pPr>
          </a:lstStyle>
          <a:p>
            <a:pPr>
              <a:defRPr/>
            </a:pPr>
            <a:r>
              <a:rPr lang="en-GB" smtClean="0"/>
              <a:t>HCI &amp; Web Design</a:t>
            </a:r>
            <a:endParaRPr lang="en-GB"/>
          </a:p>
        </p:txBody>
      </p:sp>
      <p:sp>
        <p:nvSpPr>
          <p:cNvPr id="6" name="Slide Number Placeholder 5"/>
          <p:cNvSpPr>
            <a:spLocks noGrp="1"/>
          </p:cNvSpPr>
          <p:nvPr>
            <p:ph type="sldNum" sz="quarter" idx="12"/>
          </p:nvPr>
        </p:nvSpPr>
        <p:spPr>
          <a:xfrm>
            <a:off x="6800414" y="4781759"/>
            <a:ext cx="1747292" cy="259347"/>
          </a:xfrm>
        </p:spPr>
        <p:txBody>
          <a:bodyPr/>
          <a:lstStyle>
            <a:lvl1pPr>
              <a:defRPr baseline="0">
                <a:solidFill>
                  <a:schemeClr val="accent1">
                    <a:lumMod val="50000"/>
                  </a:schemeClr>
                </a:solidFill>
              </a:defRPr>
            </a:lvl1pPr>
          </a:lstStyle>
          <a:p>
            <a:pPr>
              <a:defRPr/>
            </a:pPr>
            <a:fld id="{9E6DDD03-E3D2-4A00-9931-15930054D48C}" type="slidenum">
              <a:rPr lang="en-US" smtClean="0"/>
              <a:pPr>
                <a:defRPr/>
              </a:pPr>
              <a:t>‹#›</a:t>
            </a:fld>
            <a:endParaRPr lang="en-US" dirty="0"/>
          </a:p>
        </p:txBody>
      </p:sp>
      <p:sp>
        <p:nvSpPr>
          <p:cNvPr id="13" name="Rectangle 12" title="left edge border"/>
          <p:cNvSpPr/>
          <p:nvPr/>
        </p:nvSpPr>
        <p:spPr>
          <a:xfrm>
            <a:off x="0" y="0"/>
            <a:ext cx="212598"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GB"/>
          </a:p>
        </p:txBody>
      </p:sp>
      <p:sp>
        <p:nvSpPr>
          <p:cNvPr id="5" name="Footer Placeholder 4"/>
          <p:cNvSpPr>
            <a:spLocks noGrp="1"/>
          </p:cNvSpPr>
          <p:nvPr>
            <p:ph type="ftr" sz="quarter" idx="11"/>
          </p:nvPr>
        </p:nvSpPr>
        <p:spPr/>
        <p:txBody>
          <a:bodyPr/>
          <a:lstStyle/>
          <a:p>
            <a:pPr>
              <a:defRPr/>
            </a:pPr>
            <a:r>
              <a:rPr lang="en-GB" smtClean="0"/>
              <a:t>HCI &amp; Web Design</a:t>
            </a:r>
            <a:endParaRPr lang="en-GB"/>
          </a:p>
        </p:txBody>
      </p:sp>
      <p:sp>
        <p:nvSpPr>
          <p:cNvPr id="6" name="Slide Number Placeholder 5"/>
          <p:cNvSpPr>
            <a:spLocks noGrp="1"/>
          </p:cNvSpPr>
          <p:nvPr>
            <p:ph type="sldNum" sz="quarter" idx="12"/>
          </p:nvPr>
        </p:nvSpPr>
        <p:spPr/>
        <p:txBody>
          <a:bodyPr/>
          <a:lstStyle/>
          <a:p>
            <a:pPr>
              <a:defRPr/>
            </a:pPr>
            <a:fld id="{3FC73382-EDCD-4EE6-95F5-1544DB28DDF2}"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49742" y="286790"/>
            <a:ext cx="1119099" cy="420030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42976" y="286790"/>
            <a:ext cx="6294439" cy="420030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GB"/>
          </a:p>
        </p:txBody>
      </p:sp>
      <p:sp>
        <p:nvSpPr>
          <p:cNvPr id="5" name="Footer Placeholder 4"/>
          <p:cNvSpPr>
            <a:spLocks noGrp="1"/>
          </p:cNvSpPr>
          <p:nvPr>
            <p:ph type="ftr" sz="quarter" idx="11"/>
          </p:nvPr>
        </p:nvSpPr>
        <p:spPr/>
        <p:txBody>
          <a:bodyPr/>
          <a:lstStyle/>
          <a:p>
            <a:pPr>
              <a:defRPr/>
            </a:pPr>
            <a:r>
              <a:rPr lang="en-GB" smtClean="0"/>
              <a:t>HCI &amp; Web Design</a:t>
            </a:r>
            <a:endParaRPr lang="en-GB"/>
          </a:p>
        </p:txBody>
      </p:sp>
      <p:sp>
        <p:nvSpPr>
          <p:cNvPr id="6" name="Slide Number Placeholder 5"/>
          <p:cNvSpPr>
            <a:spLocks noGrp="1"/>
          </p:cNvSpPr>
          <p:nvPr>
            <p:ph type="sldNum" sz="quarter" idx="12"/>
          </p:nvPr>
        </p:nvSpPr>
        <p:spPr/>
        <p:txBody>
          <a:bodyPr/>
          <a:lstStyle/>
          <a:p>
            <a:pPr>
              <a:defRPr/>
            </a:pPr>
            <a:fld id="{838326A0-F3C2-453C-858B-1EBF83AD9187}"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GB"/>
          </a:p>
        </p:txBody>
      </p:sp>
      <p:sp>
        <p:nvSpPr>
          <p:cNvPr id="5" name="Footer Placeholder 4"/>
          <p:cNvSpPr>
            <a:spLocks noGrp="1"/>
          </p:cNvSpPr>
          <p:nvPr>
            <p:ph type="ftr" sz="quarter" idx="11"/>
          </p:nvPr>
        </p:nvSpPr>
        <p:spPr/>
        <p:txBody>
          <a:bodyPr/>
          <a:lstStyle/>
          <a:p>
            <a:pPr>
              <a:defRPr/>
            </a:pPr>
            <a:r>
              <a:rPr lang="en-GB" smtClean="0"/>
              <a:t>HCI &amp; Web Design</a:t>
            </a:r>
            <a:endParaRPr lang="en-GB"/>
          </a:p>
        </p:txBody>
      </p:sp>
      <p:sp>
        <p:nvSpPr>
          <p:cNvPr id="6" name="Slide Number Placeholder 5"/>
          <p:cNvSpPr>
            <a:spLocks noGrp="1"/>
          </p:cNvSpPr>
          <p:nvPr>
            <p:ph type="sldNum" sz="quarter" idx="12"/>
          </p:nvPr>
        </p:nvSpPr>
        <p:spPr/>
        <p:txBody>
          <a:bodyPr/>
          <a:lstStyle/>
          <a:p>
            <a:pPr>
              <a:defRPr/>
            </a:pPr>
            <a:fld id="{2DF4124E-EB93-426F-888A-E05772D55DD3}"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32198" y="805417"/>
            <a:ext cx="6140303" cy="3048470"/>
          </a:xfrm>
        </p:spPr>
        <p:txBody>
          <a:bodyPr anchor="b">
            <a:normAutofit/>
          </a:bodyPr>
          <a:lstStyle>
            <a:lvl1pPr>
              <a:defRPr sz="8400" spc="8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432198" y="3869837"/>
            <a:ext cx="5263116" cy="713351"/>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2427410" y="4781759"/>
            <a:ext cx="1120460" cy="261347"/>
          </a:xfrm>
        </p:spPr>
        <p:txBody>
          <a:bodyPr/>
          <a:lstStyle>
            <a:lvl1pPr>
              <a:defRPr baseline="0">
                <a:solidFill>
                  <a:schemeClr val="tx2"/>
                </a:solidFill>
              </a:defRPr>
            </a:lvl1pPr>
          </a:lstStyle>
          <a:p>
            <a:pPr>
              <a:defRPr/>
            </a:pPr>
            <a:endParaRPr lang="en-GB"/>
          </a:p>
        </p:txBody>
      </p:sp>
      <p:sp>
        <p:nvSpPr>
          <p:cNvPr id="5" name="Footer Placeholder 4"/>
          <p:cNvSpPr>
            <a:spLocks noGrp="1"/>
          </p:cNvSpPr>
          <p:nvPr>
            <p:ph type="ftr" sz="quarter" idx="11"/>
          </p:nvPr>
        </p:nvSpPr>
        <p:spPr>
          <a:xfrm>
            <a:off x="3959298" y="4781759"/>
            <a:ext cx="3086100" cy="259347"/>
          </a:xfrm>
        </p:spPr>
        <p:txBody>
          <a:bodyPr/>
          <a:lstStyle>
            <a:lvl1pPr>
              <a:defRPr baseline="0">
                <a:solidFill>
                  <a:schemeClr val="tx2"/>
                </a:solidFill>
              </a:defRPr>
            </a:lvl1pPr>
          </a:lstStyle>
          <a:p>
            <a:pPr>
              <a:defRPr/>
            </a:pPr>
            <a:r>
              <a:rPr lang="en-GB" smtClean="0"/>
              <a:t>HCI &amp; Web Design</a:t>
            </a:r>
            <a:endParaRPr lang="en-GB"/>
          </a:p>
        </p:txBody>
      </p:sp>
      <p:sp>
        <p:nvSpPr>
          <p:cNvPr id="6" name="Slide Number Placeholder 5"/>
          <p:cNvSpPr>
            <a:spLocks noGrp="1"/>
          </p:cNvSpPr>
          <p:nvPr>
            <p:ph type="sldNum" sz="quarter" idx="12"/>
          </p:nvPr>
        </p:nvSpPr>
        <p:spPr>
          <a:xfrm>
            <a:off x="7456826" y="4781759"/>
            <a:ext cx="1115675" cy="259347"/>
          </a:xfrm>
        </p:spPr>
        <p:txBody>
          <a:bodyPr/>
          <a:lstStyle>
            <a:lvl1pPr>
              <a:defRPr baseline="0">
                <a:solidFill>
                  <a:schemeClr val="tx2"/>
                </a:solidFill>
              </a:defRPr>
            </a:lvl1pPr>
          </a:lstStyle>
          <a:p>
            <a:pPr>
              <a:defRPr/>
            </a:pPr>
            <a:fld id="{B6331F58-796B-414C-9F80-10D5FB9A2EB7}" type="slidenum">
              <a:rPr lang="en-US" smtClean="0"/>
              <a:pPr>
                <a:defRPr/>
              </a:pPr>
              <a:t>‹#›</a:t>
            </a:fld>
            <a:endParaRPr lang="en-US" dirty="0"/>
          </a:p>
        </p:txBody>
      </p:sp>
      <p:grpSp>
        <p:nvGrpSpPr>
          <p:cNvPr id="7" name="Group 6" title="left scallop shape"/>
          <p:cNvGrpSpPr/>
          <p:nvPr/>
        </p:nvGrpSpPr>
        <p:grpSpPr>
          <a:xfrm>
            <a:off x="1" y="0"/>
            <a:ext cx="2110979" cy="51435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42975" y="1714500"/>
            <a:ext cx="3600450" cy="2714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985847" y="1714500"/>
            <a:ext cx="3600450" cy="2714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endParaRPr lang="en-GB"/>
          </a:p>
        </p:txBody>
      </p:sp>
      <p:sp>
        <p:nvSpPr>
          <p:cNvPr id="6" name="Footer Placeholder 5"/>
          <p:cNvSpPr>
            <a:spLocks noGrp="1"/>
          </p:cNvSpPr>
          <p:nvPr>
            <p:ph type="ftr" sz="quarter" idx="11"/>
          </p:nvPr>
        </p:nvSpPr>
        <p:spPr/>
        <p:txBody>
          <a:bodyPr/>
          <a:lstStyle/>
          <a:p>
            <a:pPr>
              <a:defRPr/>
            </a:pPr>
            <a:r>
              <a:rPr lang="en-GB" smtClean="0"/>
              <a:t>HCI &amp; Web Design</a:t>
            </a:r>
            <a:endParaRPr lang="en-GB"/>
          </a:p>
        </p:txBody>
      </p:sp>
      <p:sp>
        <p:nvSpPr>
          <p:cNvPr id="7" name="Slide Number Placeholder 6"/>
          <p:cNvSpPr>
            <a:spLocks noGrp="1"/>
          </p:cNvSpPr>
          <p:nvPr>
            <p:ph type="sldNum" sz="quarter" idx="12"/>
          </p:nvPr>
        </p:nvSpPr>
        <p:spPr/>
        <p:txBody>
          <a:bodyPr/>
          <a:lstStyle/>
          <a:p>
            <a:pPr>
              <a:defRPr/>
            </a:pPr>
            <a:fld id="{BC872E46-E7E8-4ABC-B05E-E5DE5FD64EE8}" type="slidenum">
              <a:rPr lang="en-US" smtClean="0"/>
              <a:pPr>
                <a:defRPr/>
              </a:pPr>
              <a:t>‹#›</a:t>
            </a:fld>
            <a:endParaRPr lang="en-US"/>
          </a:p>
        </p:txBody>
      </p:sp>
    </p:spTree>
  </p:cSld>
  <p:clrMapOvr>
    <a:masterClrMapping/>
  </p:clrMapOvr>
  <p:extLst mod="1">
    <p:ext uri="{DCECCB84-F9BA-43D5-87BE-67443E8EF086}">
      <p15:sldGuideLst xmlns:p15="http://schemas.microsoft.com/office/powerpoint/2012/main" xmlns=""/>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39547" y="285751"/>
            <a:ext cx="7629525" cy="112013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38759" y="1649726"/>
            <a:ext cx="3600450" cy="474397"/>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42975" y="2181826"/>
            <a:ext cx="3600450" cy="22472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975398" y="1649726"/>
            <a:ext cx="3600450" cy="474397"/>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975398" y="2181826"/>
            <a:ext cx="3600450" cy="22472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endParaRPr lang="en-GB"/>
          </a:p>
        </p:txBody>
      </p:sp>
      <p:sp>
        <p:nvSpPr>
          <p:cNvPr id="8" name="Footer Placeholder 7"/>
          <p:cNvSpPr>
            <a:spLocks noGrp="1"/>
          </p:cNvSpPr>
          <p:nvPr>
            <p:ph type="ftr" sz="quarter" idx="11"/>
          </p:nvPr>
        </p:nvSpPr>
        <p:spPr/>
        <p:txBody>
          <a:bodyPr/>
          <a:lstStyle/>
          <a:p>
            <a:pPr>
              <a:defRPr/>
            </a:pPr>
            <a:r>
              <a:rPr lang="en-GB" smtClean="0"/>
              <a:t>HCI &amp; Web Design</a:t>
            </a:r>
            <a:endParaRPr lang="en-GB"/>
          </a:p>
        </p:txBody>
      </p:sp>
      <p:sp>
        <p:nvSpPr>
          <p:cNvPr id="9" name="Slide Number Placeholder 8"/>
          <p:cNvSpPr>
            <a:spLocks noGrp="1"/>
          </p:cNvSpPr>
          <p:nvPr>
            <p:ph type="sldNum" sz="quarter" idx="12"/>
          </p:nvPr>
        </p:nvSpPr>
        <p:spPr/>
        <p:txBody>
          <a:bodyPr/>
          <a:lstStyle/>
          <a:p>
            <a:pPr>
              <a:defRPr/>
            </a:pPr>
            <a:fld id="{EAE8C1EE-3E49-4B29-825A-035568A23976}" type="slidenum">
              <a:rPr lang="en-US" smtClean="0"/>
              <a:pPr>
                <a:defRPr/>
              </a:pPr>
              <a:t>‹#›</a:t>
            </a:fld>
            <a:endParaRPr lang="en-US"/>
          </a:p>
        </p:txBody>
      </p:sp>
    </p:spTree>
  </p:cSld>
  <p:clrMapOvr>
    <a:masterClrMapping/>
  </p:clrMapOvr>
  <p:extLst mod="1">
    <p:ext uri="{DCECCB84-F9BA-43D5-87BE-67443E8EF086}">
      <p15:sldGuideLst xmlns:p15="http://schemas.microsoft.com/office/powerpoint/2012/main" xmlns=""/>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a:defRPr/>
            </a:pPr>
            <a:endParaRPr lang="en-GB"/>
          </a:p>
        </p:txBody>
      </p:sp>
      <p:sp>
        <p:nvSpPr>
          <p:cNvPr id="4" name="Footer Placeholder 3"/>
          <p:cNvSpPr>
            <a:spLocks noGrp="1"/>
          </p:cNvSpPr>
          <p:nvPr>
            <p:ph type="ftr" sz="quarter" idx="11"/>
          </p:nvPr>
        </p:nvSpPr>
        <p:spPr/>
        <p:txBody>
          <a:bodyPr/>
          <a:lstStyle/>
          <a:p>
            <a:pPr>
              <a:defRPr/>
            </a:pPr>
            <a:r>
              <a:rPr lang="en-GB" smtClean="0"/>
              <a:t>HCI &amp; Web Design</a:t>
            </a:r>
            <a:endParaRPr lang="en-GB"/>
          </a:p>
        </p:txBody>
      </p:sp>
      <p:sp>
        <p:nvSpPr>
          <p:cNvPr id="5" name="Slide Number Placeholder 4"/>
          <p:cNvSpPr>
            <a:spLocks noGrp="1"/>
          </p:cNvSpPr>
          <p:nvPr>
            <p:ph type="sldNum" sz="quarter" idx="12"/>
          </p:nvPr>
        </p:nvSpPr>
        <p:spPr/>
        <p:txBody>
          <a:bodyPr/>
          <a:lstStyle/>
          <a:p>
            <a:pPr>
              <a:defRPr/>
            </a:pPr>
            <a:fld id="{762EA851-F807-409C-B234-C1EF616E4FBF}"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GB"/>
          </a:p>
        </p:txBody>
      </p:sp>
      <p:sp>
        <p:nvSpPr>
          <p:cNvPr id="3" name="Footer Placeholder 2"/>
          <p:cNvSpPr>
            <a:spLocks noGrp="1"/>
          </p:cNvSpPr>
          <p:nvPr>
            <p:ph type="ftr" sz="quarter" idx="11"/>
          </p:nvPr>
        </p:nvSpPr>
        <p:spPr/>
        <p:txBody>
          <a:bodyPr/>
          <a:lstStyle/>
          <a:p>
            <a:pPr>
              <a:defRPr/>
            </a:pPr>
            <a:r>
              <a:rPr lang="en-GB" smtClean="0"/>
              <a:t>HCI &amp; Web Design</a:t>
            </a:r>
            <a:endParaRPr lang="en-GB"/>
          </a:p>
        </p:txBody>
      </p:sp>
      <p:sp>
        <p:nvSpPr>
          <p:cNvPr id="4" name="Slide Number Placeholder 3"/>
          <p:cNvSpPr>
            <a:spLocks noGrp="1"/>
          </p:cNvSpPr>
          <p:nvPr>
            <p:ph type="sldNum" sz="quarter" idx="12"/>
          </p:nvPr>
        </p:nvSpPr>
        <p:spPr/>
        <p:txBody>
          <a:bodyPr/>
          <a:lstStyle/>
          <a:p>
            <a:pPr>
              <a:defRPr/>
            </a:pPr>
            <a:fld id="{38336820-06B0-4E8B-8CCA-638A8CA1A79B}"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5542360" y="0"/>
            <a:ext cx="3601641" cy="51435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6253414" y="342901"/>
            <a:ext cx="2319086" cy="897503"/>
          </a:xfrm>
        </p:spPr>
        <p:txBody>
          <a:bodyPr anchor="b">
            <a:normAutofit/>
          </a:bodyPr>
          <a:lstStyle>
            <a:lvl1pPr>
              <a:lnSpc>
                <a:spcPct val="100000"/>
              </a:lnSpc>
              <a:defRPr sz="1900" b="1" i="0" cap="all" spc="300"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573788" y="690283"/>
            <a:ext cx="4618814" cy="373884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53414" y="1306002"/>
            <a:ext cx="2319086" cy="3123123"/>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573789" y="4781759"/>
            <a:ext cx="925016" cy="261347"/>
          </a:xfrm>
        </p:spPr>
        <p:txBody>
          <a:bodyPr/>
          <a:lstStyle/>
          <a:p>
            <a:pPr>
              <a:defRPr/>
            </a:pPr>
            <a:endParaRPr lang="en-GB"/>
          </a:p>
        </p:txBody>
      </p:sp>
      <p:sp>
        <p:nvSpPr>
          <p:cNvPr id="6" name="Footer Placeholder 5"/>
          <p:cNvSpPr>
            <a:spLocks noGrp="1"/>
          </p:cNvSpPr>
          <p:nvPr>
            <p:ph type="ftr" sz="quarter" idx="11"/>
          </p:nvPr>
        </p:nvSpPr>
        <p:spPr>
          <a:xfrm>
            <a:off x="1577716" y="4781759"/>
            <a:ext cx="2611634" cy="259347"/>
          </a:xfrm>
        </p:spPr>
        <p:txBody>
          <a:bodyPr/>
          <a:lstStyle/>
          <a:p>
            <a:pPr>
              <a:defRPr/>
            </a:pPr>
            <a:r>
              <a:rPr lang="en-GB" smtClean="0"/>
              <a:t>HCI &amp; Web Design</a:t>
            </a:r>
            <a:endParaRPr lang="en-GB"/>
          </a:p>
        </p:txBody>
      </p:sp>
      <p:sp>
        <p:nvSpPr>
          <p:cNvPr id="7" name="Slide Number Placeholder 6"/>
          <p:cNvSpPr>
            <a:spLocks noGrp="1"/>
          </p:cNvSpPr>
          <p:nvPr>
            <p:ph type="sldNum" sz="quarter" idx="12"/>
          </p:nvPr>
        </p:nvSpPr>
        <p:spPr>
          <a:xfrm>
            <a:off x="4268261" y="4781759"/>
            <a:ext cx="924342" cy="259347"/>
          </a:xfrm>
        </p:spPr>
        <p:txBody>
          <a:bodyPr/>
          <a:lstStyle/>
          <a:p>
            <a:pPr>
              <a:defRPr/>
            </a:pPr>
            <a:fld id="{0CCF46E3-67E5-40D2-9AB2-1FA5B21A91EC}" type="slidenum">
              <a:rPr lang="en-US" smtClean="0"/>
              <a:pPr>
                <a:defRPr/>
              </a:pPr>
              <a:t>‹#›</a:t>
            </a:fld>
            <a:endParaRPr lang="en-US"/>
          </a:p>
        </p:txBody>
      </p:sp>
      <p:sp>
        <p:nvSpPr>
          <p:cNvPr id="8" name="Rectangle 7" title="left edge border"/>
          <p:cNvSpPr/>
          <p:nvPr/>
        </p:nvSpPr>
        <p:spPr>
          <a:xfrm>
            <a:off x="0" y="0"/>
            <a:ext cx="212598"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p15="http://schemas.microsoft.com/office/powerpoint/2012/main" xmlns="">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12599" y="1"/>
            <a:ext cx="5516689" cy="51434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1" name="Freeform 11" title="right scallop background shape"/>
          <p:cNvSpPr/>
          <p:nvPr/>
        </p:nvSpPr>
        <p:spPr bwMode="auto">
          <a:xfrm>
            <a:off x="5542360" y="0"/>
            <a:ext cx="3601641" cy="51435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12598"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253413" y="342900"/>
            <a:ext cx="2319088" cy="897503"/>
          </a:xfrm>
        </p:spPr>
        <p:txBody>
          <a:bodyPr anchor="b">
            <a:normAutofit/>
          </a:bodyPr>
          <a:lstStyle>
            <a:lvl1pPr>
              <a:lnSpc>
                <a:spcPct val="100000"/>
              </a:lnSpc>
              <a:defRPr sz="1900" b="1" i="0" spc="300"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253413" y="1306002"/>
            <a:ext cx="2319088" cy="3123123"/>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574463" y="4781759"/>
            <a:ext cx="924342" cy="261347"/>
          </a:xfrm>
        </p:spPr>
        <p:txBody>
          <a:bodyPr/>
          <a:lstStyle/>
          <a:p>
            <a:pPr>
              <a:defRPr/>
            </a:pPr>
            <a:endParaRPr lang="en-GB"/>
          </a:p>
        </p:txBody>
      </p:sp>
      <p:sp>
        <p:nvSpPr>
          <p:cNvPr id="6" name="Footer Placeholder 5"/>
          <p:cNvSpPr>
            <a:spLocks noGrp="1"/>
          </p:cNvSpPr>
          <p:nvPr>
            <p:ph type="ftr" sz="quarter" idx="11"/>
          </p:nvPr>
        </p:nvSpPr>
        <p:spPr>
          <a:xfrm>
            <a:off x="1577716" y="4781759"/>
            <a:ext cx="2611634" cy="259347"/>
          </a:xfrm>
        </p:spPr>
        <p:txBody>
          <a:bodyPr/>
          <a:lstStyle/>
          <a:p>
            <a:pPr>
              <a:defRPr/>
            </a:pPr>
            <a:r>
              <a:rPr lang="en-GB" smtClean="0"/>
              <a:t>HCI &amp; Web Design</a:t>
            </a:r>
            <a:endParaRPr lang="en-GB"/>
          </a:p>
        </p:txBody>
      </p:sp>
      <p:sp>
        <p:nvSpPr>
          <p:cNvPr id="7" name="Slide Number Placeholder 6"/>
          <p:cNvSpPr>
            <a:spLocks noGrp="1"/>
          </p:cNvSpPr>
          <p:nvPr>
            <p:ph type="sldNum" sz="quarter" idx="12"/>
          </p:nvPr>
        </p:nvSpPr>
        <p:spPr>
          <a:xfrm>
            <a:off x="4265676" y="4781759"/>
            <a:ext cx="925830" cy="259347"/>
          </a:xfrm>
        </p:spPr>
        <p:txBody>
          <a:bodyPr/>
          <a:lstStyle/>
          <a:p>
            <a:pPr>
              <a:defRPr/>
            </a:pPr>
            <a:fld id="{5C5BCD5B-55A5-4127-9079-3FE09F94BFE0}"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38758" y="286789"/>
            <a:ext cx="7633742" cy="1119099"/>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38758" y="1714502"/>
            <a:ext cx="7633742" cy="269519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38758" y="4781759"/>
            <a:ext cx="1747292" cy="261347"/>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pPr>
              <a:defRPr/>
            </a:pPr>
            <a:endParaRPr lang="en-GB"/>
          </a:p>
        </p:txBody>
      </p:sp>
      <p:sp>
        <p:nvSpPr>
          <p:cNvPr id="5" name="Footer Placeholder 4"/>
          <p:cNvSpPr>
            <a:spLocks noGrp="1"/>
          </p:cNvSpPr>
          <p:nvPr>
            <p:ph type="ftr" sz="quarter" idx="3"/>
          </p:nvPr>
        </p:nvSpPr>
        <p:spPr>
          <a:xfrm>
            <a:off x="3028950" y="4781759"/>
            <a:ext cx="3086100" cy="259347"/>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pPr>
              <a:defRPr/>
            </a:pPr>
            <a:r>
              <a:rPr lang="en-GB" smtClean="0"/>
              <a:t>HCI &amp; Web Design</a:t>
            </a:r>
            <a:endParaRPr lang="en-GB"/>
          </a:p>
        </p:txBody>
      </p:sp>
      <p:sp>
        <p:nvSpPr>
          <p:cNvPr id="6" name="Slide Number Placeholder 5"/>
          <p:cNvSpPr>
            <a:spLocks noGrp="1"/>
          </p:cNvSpPr>
          <p:nvPr>
            <p:ph type="sldNum" sz="quarter" idx="4"/>
          </p:nvPr>
        </p:nvSpPr>
        <p:spPr>
          <a:xfrm>
            <a:off x="6457952" y="4781759"/>
            <a:ext cx="2114549" cy="259347"/>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pPr>
              <a:defRPr/>
            </a:pPr>
            <a:fld id="{97DDDC88-7D6D-4453-A13A-238DEDD4181E}" type="slidenum">
              <a:rPr lang="en-US" smtClean="0"/>
              <a:pPr>
                <a:defRPr/>
              </a:pPr>
              <a:t>‹#›</a:t>
            </a:fld>
            <a:endParaRPr lang="en-US" sz="1600" dirty="0"/>
          </a:p>
        </p:txBody>
      </p:sp>
      <p:sp>
        <p:nvSpPr>
          <p:cNvPr id="11" name="Freeform 6" title="Left scallop edge"/>
          <p:cNvSpPr/>
          <p:nvPr/>
        </p:nvSpPr>
        <p:spPr bwMode="auto">
          <a:xfrm>
            <a:off x="1" y="0"/>
            <a:ext cx="664369" cy="51435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8931402" y="0"/>
            <a:ext cx="212598"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 Box 13"/>
          <p:cNvSpPr txBox="1">
            <a:spLocks noChangeArrowheads="1"/>
          </p:cNvSpPr>
          <p:nvPr userDrawn="1"/>
        </p:nvSpPr>
        <p:spPr bwMode="auto">
          <a:xfrm>
            <a:off x="6732588" y="4787503"/>
            <a:ext cx="2133600" cy="355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r" eaLnBrk="1" hangingPunct="1">
              <a:spcBef>
                <a:spcPct val="50000"/>
              </a:spcBef>
              <a:defRPr/>
            </a:pPr>
            <a:r>
              <a:rPr lang="en-GB" altLang="en-US" sz="1200" smtClean="0">
                <a:solidFill>
                  <a:srgbClr val="FF9900"/>
                </a:solidFill>
                <a:latin typeface="Verdana" charset="0"/>
              </a:rPr>
              <a:t>©2011</a:t>
            </a:r>
          </a:p>
        </p:txBody>
      </p:sp>
    </p:spTree>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Lst>
  <p:hf sldNum="0" hdr="0" ftr="0" dt="0"/>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psych.hanover.edu/Krantz/art/index.html"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hyperlink" Target="http://www.scientificpsychic.com/graphics/"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hyperlink" Target="http://serendip.brynmawr.edu/bb/blindspot1.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www.youtube.com/watch?v=IGQmdoK_ZfY" TargetMode="External"/><Relationship Id="rId2" Type="http://schemas.openxmlformats.org/officeDocument/2006/relationships/hyperlink" Target="http://www.youtube.com/watch?v=vJG698U2Mvo" TargetMode="External"/><Relationship Id="rId1" Type="http://schemas.openxmlformats.org/officeDocument/2006/relationships/slideLayout" Target="../slideLayouts/slideLayout2.xml"/><Relationship Id="rId4" Type="http://schemas.openxmlformats.org/officeDocument/2006/relationships/hyperlink" Target="http://www.youtube.com/watch?v=1nL5ulsWMYc"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hyperlink" Target="http://faculty.washington.edu/chudler/java/faces.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youtube.com/watch?v=z2exxj4COhU"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642938" y="1285875"/>
            <a:ext cx="7772400" cy="535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ts val="600"/>
              </a:spcBef>
              <a:buClr>
                <a:schemeClr val="accent1"/>
              </a:buClr>
              <a:buSzPct val="76000"/>
              <a:buFont typeface="Wingdings 3" pitchFamily="18" charset="2"/>
              <a:buChar char=""/>
              <a:defRPr sz="2600">
                <a:solidFill>
                  <a:schemeClr val="tx1"/>
                </a:solidFill>
                <a:latin typeface="Gill Sans MT" pitchFamily="34" charset="0"/>
              </a:defRPr>
            </a:lvl1pPr>
            <a:lvl2pPr marL="742950" indent="-285750" eaLnBrk="0" hangingPunct="0">
              <a:spcBef>
                <a:spcPts val="500"/>
              </a:spcBef>
              <a:buClr>
                <a:schemeClr val="accent2"/>
              </a:buClr>
              <a:buSzPct val="76000"/>
              <a:buFont typeface="Wingdings 3" pitchFamily="18" charset="2"/>
              <a:buChar char=""/>
              <a:defRPr sz="2300">
                <a:solidFill>
                  <a:schemeClr val="tx2"/>
                </a:solidFill>
                <a:latin typeface="Gill Sans MT" pitchFamily="34" charset="0"/>
              </a:defRPr>
            </a:lvl2pPr>
            <a:lvl3pPr marL="1143000" indent="-228600" eaLnBrk="0" hangingPunct="0">
              <a:spcBef>
                <a:spcPts val="500"/>
              </a:spcBef>
              <a:buClr>
                <a:srgbClr val="BCBCBC"/>
              </a:buClr>
              <a:buSzPct val="76000"/>
              <a:buFont typeface="Wingdings 3" pitchFamily="18" charset="2"/>
              <a:buChar char=""/>
              <a:defRPr sz="2000">
                <a:solidFill>
                  <a:schemeClr val="tx1"/>
                </a:solidFill>
                <a:latin typeface="Gill Sans MT" pitchFamily="34" charset="0"/>
              </a:defRPr>
            </a:lvl3pPr>
            <a:lvl4pPr marL="1600200" indent="-228600" eaLnBrk="0" hangingPunct="0">
              <a:spcBef>
                <a:spcPts val="400"/>
              </a:spcBef>
              <a:buClr>
                <a:srgbClr val="8BA2B4"/>
              </a:buClr>
              <a:buSzPct val="70000"/>
              <a:buFont typeface="Wingdings" pitchFamily="2" charset="2"/>
              <a:buChar char=""/>
              <a:defRPr>
                <a:solidFill>
                  <a:schemeClr val="tx1"/>
                </a:solidFill>
                <a:latin typeface="Gill Sans MT" pitchFamily="34" charset="0"/>
              </a:defRPr>
            </a:lvl4pPr>
            <a:lvl5pPr marL="2057400" indent="-228600" eaLnBrk="0" hangingPunct="0">
              <a:spcBef>
                <a:spcPts val="300"/>
              </a:spcBef>
              <a:buClr>
                <a:schemeClr val="accent2"/>
              </a:buClr>
              <a:buSzPct val="70000"/>
              <a:buFont typeface="Wingdings" pitchFamily="2" charset="2"/>
              <a:buChar char=""/>
              <a:defRPr sz="16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9pPr>
          </a:lstStyle>
          <a:p>
            <a:pPr algn="ctr" eaLnBrk="1" hangingPunct="1">
              <a:spcBef>
                <a:spcPct val="0"/>
              </a:spcBef>
              <a:buClrTx/>
              <a:buSzTx/>
              <a:buFontTx/>
              <a:buNone/>
            </a:pPr>
            <a:endParaRPr lang="en-US" altLang="en-US" sz="3600">
              <a:solidFill>
                <a:srgbClr val="492D65"/>
              </a:solidFill>
              <a:latin typeface="Verdana" charset="0"/>
            </a:endParaRPr>
          </a:p>
        </p:txBody>
      </p:sp>
      <p:sp>
        <p:nvSpPr>
          <p:cNvPr id="3" name="Title 2"/>
          <p:cNvSpPr>
            <a:spLocks noGrp="1"/>
          </p:cNvSpPr>
          <p:nvPr>
            <p:ph type="ctrTitle"/>
          </p:nvPr>
        </p:nvSpPr>
        <p:spPr/>
        <p:txBody>
          <a:bodyPr>
            <a:noAutofit/>
          </a:bodyPr>
          <a:lstStyle/>
          <a:p>
            <a:pPr eaLnBrk="1" fontAlgn="auto" hangingPunct="1">
              <a:spcAft>
                <a:spcPts val="0"/>
              </a:spcAft>
              <a:defRPr/>
            </a:pPr>
            <a:r>
              <a:rPr lang="en-IE" sz="6000" dirty="0" smtClean="0"/>
              <a:t>Cognitive Science</a:t>
            </a:r>
            <a:br>
              <a:rPr lang="en-IE" sz="6000" dirty="0" smtClean="0"/>
            </a:br>
            <a:r>
              <a:rPr lang="en-IE" sz="6000" dirty="0" smtClean="0"/>
              <a:t>(Perception)</a:t>
            </a:r>
            <a:endParaRPr lang="en-IE" sz="6000" dirty="0"/>
          </a:p>
        </p:txBody>
      </p:sp>
      <p:sp>
        <p:nvSpPr>
          <p:cNvPr id="4" name="Subtitle 3"/>
          <p:cNvSpPr>
            <a:spLocks noGrp="1"/>
          </p:cNvSpPr>
          <p:nvPr>
            <p:ph type="subTitle" idx="1"/>
          </p:nvPr>
        </p:nvSpPr>
        <p:spPr/>
        <p:txBody>
          <a:bodyPr>
            <a:normAutofit fontScale="92500" lnSpcReduction="20000"/>
          </a:bodyPr>
          <a:lstStyle/>
          <a:p>
            <a:pPr eaLnBrk="1" fontAlgn="auto" hangingPunct="1">
              <a:spcAft>
                <a:spcPts val="0"/>
              </a:spcAft>
              <a:buFont typeface="Wingdings 3"/>
              <a:buNone/>
              <a:defRPr/>
            </a:pPr>
            <a:r>
              <a:rPr lang="en-IE" smtClean="0"/>
              <a:t>HCI &amp; Web Design – Rosanne Birney</a:t>
            </a:r>
            <a:endParaRPr lang="en-IE"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lIns="90487" tIns="44450" rIns="90487" bIns="44450">
            <a:normAutofit/>
          </a:bodyPr>
          <a:lstStyle/>
          <a:p>
            <a:pPr eaLnBrk="1" fontAlgn="auto" hangingPunct="1">
              <a:spcAft>
                <a:spcPts val="0"/>
              </a:spcAft>
              <a:defRPr/>
            </a:pPr>
            <a:r>
              <a:rPr lang="en-GB" altLang="en-US" sz="3600" dirty="0" smtClean="0"/>
              <a:t>Why do we need to understand users?</a:t>
            </a:r>
          </a:p>
        </p:txBody>
      </p:sp>
      <p:sp>
        <p:nvSpPr>
          <p:cNvPr id="22531" name="Rectangle 3"/>
          <p:cNvSpPr>
            <a:spLocks noGrp="1" noChangeArrowheads="1"/>
          </p:cNvSpPr>
          <p:nvPr>
            <p:ph idx="1"/>
          </p:nvPr>
        </p:nvSpPr>
        <p:spPr>
          <a:noFill/>
        </p:spPr>
        <p:txBody>
          <a:bodyPr lIns="90487" tIns="44450" rIns="90487" bIns="44450">
            <a:normAutofit fontScale="92500" lnSpcReduction="20000"/>
          </a:bodyPr>
          <a:lstStyle/>
          <a:p>
            <a:pPr eaLnBrk="1" hangingPunct="1">
              <a:lnSpc>
                <a:spcPct val="90000"/>
              </a:lnSpc>
            </a:pPr>
            <a:r>
              <a:rPr lang="en-GB" altLang="en-US" sz="2400" smtClean="0"/>
              <a:t>Interacting with technology is cognitive</a:t>
            </a:r>
          </a:p>
          <a:p>
            <a:pPr eaLnBrk="1" hangingPunct="1">
              <a:lnSpc>
                <a:spcPct val="90000"/>
              </a:lnSpc>
            </a:pPr>
            <a:r>
              <a:rPr lang="en-GB" altLang="en-US" sz="2400" smtClean="0"/>
              <a:t>Need to take into account cognitive processes involved and cognitive limitations of users</a:t>
            </a:r>
          </a:p>
          <a:p>
            <a:pPr eaLnBrk="1" hangingPunct="1">
              <a:lnSpc>
                <a:spcPct val="90000"/>
              </a:lnSpc>
            </a:pPr>
            <a:r>
              <a:rPr lang="en-GB" altLang="en-US" sz="2400" smtClean="0"/>
              <a:t>Provides knowledge about what users can and cannot be expected to do</a:t>
            </a:r>
          </a:p>
          <a:p>
            <a:pPr eaLnBrk="1" hangingPunct="1">
              <a:lnSpc>
                <a:spcPct val="90000"/>
              </a:lnSpc>
            </a:pPr>
            <a:r>
              <a:rPr lang="en-GB" altLang="en-US" sz="2400" smtClean="0"/>
              <a:t>Identifies and explains the nature and causes of problems users encounter</a:t>
            </a:r>
          </a:p>
          <a:p>
            <a:pPr eaLnBrk="1" hangingPunct="1">
              <a:lnSpc>
                <a:spcPct val="90000"/>
              </a:lnSpc>
            </a:pPr>
            <a:r>
              <a:rPr lang="en-GB" altLang="en-US" sz="2400" smtClean="0"/>
              <a:t>Supply theories, modelling tools, guidance and methods that can lead to the design of better interactive products</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3"/>
          <p:cNvSpPr>
            <a:spLocks noGrp="1"/>
          </p:cNvSpPr>
          <p:nvPr>
            <p:ph type="title"/>
          </p:nvPr>
        </p:nvSpPr>
        <p:spPr/>
        <p:txBody>
          <a:bodyPr>
            <a:normAutofit/>
          </a:bodyPr>
          <a:lstStyle/>
          <a:p>
            <a:pPr eaLnBrk="1" hangingPunct="1"/>
            <a:r>
              <a:rPr lang="en-IE" altLang="en-US" sz="6000" dirty="0" smtClean="0"/>
              <a:t>Perception</a:t>
            </a:r>
          </a:p>
        </p:txBody>
      </p:sp>
      <p:sp>
        <p:nvSpPr>
          <p:cNvPr id="8" name="Text Placeholder 7"/>
          <p:cNvSpPr>
            <a:spLocks noGrp="1"/>
          </p:cNvSpPr>
          <p:nvPr>
            <p:ph type="body" idx="1"/>
          </p:nvPr>
        </p:nvSpPr>
        <p:spPr/>
        <p:txBody>
          <a:bodyPr>
            <a:normAutofit fontScale="32500" lnSpcReduction="20000"/>
          </a:bodyPr>
          <a:lstStyle/>
          <a:p>
            <a:pPr eaLnBrk="1" fontAlgn="auto" hangingPunct="1">
              <a:spcAft>
                <a:spcPts val="0"/>
              </a:spcAft>
              <a:buFont typeface="Wingdings 3"/>
              <a:buNone/>
              <a:defRPr/>
            </a:pPr>
            <a:r>
              <a:rPr lang="en-IE" dirty="0" smtClean="0"/>
              <a:t>Visual perception</a:t>
            </a:r>
          </a:p>
          <a:p>
            <a:pPr eaLnBrk="1" fontAlgn="auto" hangingPunct="1">
              <a:spcAft>
                <a:spcPts val="0"/>
              </a:spcAft>
              <a:buFont typeface="Wingdings 3"/>
              <a:buNone/>
              <a:defRPr/>
            </a:pPr>
            <a:r>
              <a:rPr lang="en-IE" dirty="0" smtClean="0"/>
              <a:t>Scene perception</a:t>
            </a:r>
          </a:p>
          <a:p>
            <a:pPr eaLnBrk="1" fontAlgn="auto" hangingPunct="1">
              <a:spcAft>
                <a:spcPts val="0"/>
              </a:spcAft>
              <a:buFont typeface="Wingdings 3"/>
              <a:buNone/>
              <a:defRPr/>
            </a:pPr>
            <a:r>
              <a:rPr lang="en-IE" dirty="0" smtClean="0"/>
              <a:t>Object recognition</a:t>
            </a:r>
          </a:p>
          <a:p>
            <a:pPr eaLnBrk="1" fontAlgn="auto" hangingPunct="1">
              <a:spcAft>
                <a:spcPts val="0"/>
              </a:spcAft>
              <a:buFont typeface="Wingdings 3"/>
              <a:buNone/>
              <a:defRPr/>
            </a:pPr>
            <a:r>
              <a:rPr lang="en-IE" dirty="0" smtClean="0"/>
              <a:t>Facial recognition</a:t>
            </a:r>
            <a:endParaRPr lang="en-IE"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GB" altLang="en-US" smtClean="0"/>
              <a:t>Perception</a:t>
            </a:r>
          </a:p>
        </p:txBody>
      </p:sp>
      <p:sp>
        <p:nvSpPr>
          <p:cNvPr id="24579" name="Rectangle 3"/>
          <p:cNvSpPr>
            <a:spLocks noGrp="1" noChangeArrowheads="1"/>
          </p:cNvSpPr>
          <p:nvPr>
            <p:ph idx="1"/>
          </p:nvPr>
        </p:nvSpPr>
        <p:spPr/>
        <p:txBody>
          <a:bodyPr>
            <a:normAutofit fontScale="85000" lnSpcReduction="20000"/>
          </a:bodyPr>
          <a:lstStyle/>
          <a:p>
            <a:pPr eaLnBrk="1" hangingPunct="1"/>
            <a:r>
              <a:rPr lang="en-GB" altLang="en-US" smtClean="0"/>
              <a:t>Perception involves the intake, analysis and integration of sensory information to guide thought and action.</a:t>
            </a:r>
          </a:p>
          <a:p>
            <a:pPr eaLnBrk="1" hangingPunct="1"/>
            <a:r>
              <a:rPr lang="en-GB" altLang="en-US" smtClean="0"/>
              <a:t>There are several processes at work:</a:t>
            </a:r>
          </a:p>
          <a:p>
            <a:pPr lvl="1" eaLnBrk="1" hangingPunct="1"/>
            <a:r>
              <a:rPr lang="en-GB" altLang="en-US" smtClean="0"/>
              <a:t>Sensation</a:t>
            </a:r>
          </a:p>
          <a:p>
            <a:pPr lvl="1" eaLnBrk="1" hangingPunct="1"/>
            <a:r>
              <a:rPr lang="en-GB" altLang="en-US" smtClean="0"/>
              <a:t>Visual form perception</a:t>
            </a:r>
          </a:p>
          <a:p>
            <a:pPr lvl="1" eaLnBrk="1" hangingPunct="1"/>
            <a:r>
              <a:rPr lang="en-GB" altLang="en-US" smtClean="0"/>
              <a:t>Visual depth perception</a:t>
            </a:r>
          </a:p>
          <a:p>
            <a:pPr lvl="1" eaLnBrk="1" hangingPunct="1"/>
            <a:r>
              <a:rPr lang="en-GB" altLang="en-US" smtClean="0"/>
              <a:t>Auditory perception</a:t>
            </a:r>
          </a:p>
          <a:p>
            <a:pPr lvl="1" eaLnBrk="1" hangingPunct="1"/>
            <a:r>
              <a:rPr lang="en-GB" altLang="en-US" smtClean="0"/>
              <a:t>Object recognition</a:t>
            </a:r>
          </a:p>
          <a:p>
            <a:pPr lvl="1" eaLnBrk="1" hangingPunct="1"/>
            <a:r>
              <a:rPr lang="en-GB" altLang="en-US" smtClean="0"/>
              <a:t>Face recognition</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GB" altLang="en-US" smtClean="0"/>
              <a:t>Sensation</a:t>
            </a:r>
          </a:p>
        </p:txBody>
      </p:sp>
      <p:sp>
        <p:nvSpPr>
          <p:cNvPr id="25603" name="Rectangle 3"/>
          <p:cNvSpPr>
            <a:spLocks noGrp="1" noChangeArrowheads="1"/>
          </p:cNvSpPr>
          <p:nvPr>
            <p:ph idx="1"/>
          </p:nvPr>
        </p:nvSpPr>
        <p:spPr/>
        <p:txBody>
          <a:bodyPr>
            <a:normAutofit lnSpcReduction="10000"/>
          </a:bodyPr>
          <a:lstStyle/>
          <a:p>
            <a:pPr eaLnBrk="1" hangingPunct="1"/>
            <a:r>
              <a:rPr lang="en-GB" altLang="en-US" smtClean="0"/>
              <a:t>Sensation is the first stage of perception</a:t>
            </a:r>
          </a:p>
          <a:p>
            <a:pPr eaLnBrk="1" hangingPunct="1"/>
            <a:endParaRPr lang="en-GB" altLang="en-US" smtClean="0"/>
          </a:p>
          <a:p>
            <a:pPr eaLnBrk="1" hangingPunct="1"/>
            <a:r>
              <a:rPr lang="en-GB" altLang="en-US" smtClean="0"/>
              <a:t>Sensation is the transduction of energy (e.g. light or sound) into neural impulses</a:t>
            </a:r>
          </a:p>
          <a:p>
            <a:pPr eaLnBrk="1" hangingPunct="1"/>
            <a:endParaRPr lang="en-GB" altLang="en-US" smtClean="0"/>
          </a:p>
          <a:p>
            <a:pPr eaLnBrk="1" hangingPunct="1"/>
            <a:r>
              <a:rPr lang="en-GB" altLang="en-US" smtClean="0"/>
              <a:t>Perception is the interpretation of these impulses to create meaningful representations of our environment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GB" altLang="en-US" smtClean="0"/>
              <a:t>Sensation</a:t>
            </a:r>
          </a:p>
        </p:txBody>
      </p:sp>
      <p:sp>
        <p:nvSpPr>
          <p:cNvPr id="26627" name="Rectangle 3"/>
          <p:cNvSpPr>
            <a:spLocks noGrp="1" noChangeArrowheads="1"/>
          </p:cNvSpPr>
          <p:nvPr>
            <p:ph idx="1"/>
          </p:nvPr>
        </p:nvSpPr>
        <p:spPr/>
        <p:txBody>
          <a:bodyPr>
            <a:normAutofit lnSpcReduction="10000"/>
          </a:bodyPr>
          <a:lstStyle/>
          <a:p>
            <a:pPr eaLnBrk="1" hangingPunct="1"/>
            <a:r>
              <a:rPr lang="en-GB" altLang="en-US" smtClean="0"/>
              <a:t>Direct perception</a:t>
            </a:r>
          </a:p>
          <a:p>
            <a:pPr lvl="1" eaLnBrk="1" hangingPunct="1"/>
            <a:r>
              <a:rPr lang="en-GB" altLang="en-US" smtClean="0"/>
              <a:t>We perceive information directly from our environments </a:t>
            </a:r>
          </a:p>
          <a:p>
            <a:pPr lvl="1" eaLnBrk="1" hangingPunct="1"/>
            <a:r>
              <a:rPr lang="en-GB" altLang="en-US" smtClean="0"/>
              <a:t>Stimulus-based or bottom-up processing</a:t>
            </a:r>
          </a:p>
          <a:p>
            <a:pPr eaLnBrk="1" hangingPunct="1"/>
            <a:r>
              <a:rPr lang="en-GB" altLang="en-US" smtClean="0"/>
              <a:t>Information processing approach</a:t>
            </a:r>
          </a:p>
          <a:p>
            <a:pPr lvl="1" eaLnBrk="1" hangingPunct="1"/>
            <a:r>
              <a:rPr lang="en-GB" altLang="en-US" smtClean="0"/>
              <a:t>There may be elements of top-down processing involved also</a:t>
            </a:r>
          </a:p>
          <a:p>
            <a:pPr lvl="1" eaLnBrk="1" hangingPunct="1"/>
            <a:r>
              <a:rPr lang="en-GB" altLang="en-US" smtClean="0"/>
              <a:t>For example, our expectations or previous experiences may have an impact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GB" altLang="en-US" smtClean="0"/>
              <a:t>Sensation</a:t>
            </a:r>
          </a:p>
        </p:txBody>
      </p:sp>
      <p:sp>
        <p:nvSpPr>
          <p:cNvPr id="7174" name="Rectangle 3"/>
          <p:cNvSpPr>
            <a:spLocks noGrp="1" noChangeArrowheads="1"/>
          </p:cNvSpPr>
          <p:nvPr>
            <p:ph idx="1"/>
          </p:nvPr>
        </p:nvSpPr>
        <p:spPr/>
        <p:txBody>
          <a:bodyPr>
            <a:normAutofit lnSpcReduction="10000"/>
          </a:bodyPr>
          <a:lstStyle/>
          <a:p>
            <a:pPr marL="274320" indent="-274320" eaLnBrk="1" fontAlgn="auto" hangingPunct="1">
              <a:spcAft>
                <a:spcPts val="0"/>
              </a:spcAft>
              <a:buFont typeface="Wingdings 3"/>
              <a:buChar char=""/>
              <a:defRPr/>
            </a:pPr>
            <a:r>
              <a:rPr lang="en-GB" altLang="en-US" dirty="0" smtClean="0"/>
              <a:t>Filtering occurs in the early stages of sensation and perception  – the amount of incoming information is reduced</a:t>
            </a:r>
          </a:p>
          <a:p>
            <a:pPr marL="0" indent="0" eaLnBrk="1" fontAlgn="auto" hangingPunct="1">
              <a:spcAft>
                <a:spcPts val="0"/>
              </a:spcAft>
              <a:buFont typeface="Wingdings 3"/>
              <a:buNone/>
              <a:defRPr/>
            </a:pPr>
            <a:endParaRPr lang="en-GB" altLang="en-US" dirty="0" smtClean="0"/>
          </a:p>
          <a:p>
            <a:pPr marL="274320" indent="-274320" eaLnBrk="1" fontAlgn="auto" hangingPunct="1">
              <a:spcAft>
                <a:spcPts val="0"/>
              </a:spcAft>
              <a:buFont typeface="Wingdings 3"/>
              <a:buChar char=""/>
              <a:defRPr/>
            </a:pPr>
            <a:r>
              <a:rPr lang="en-GB" altLang="en-US" dirty="0" smtClean="0"/>
              <a:t>The most important information is retained</a:t>
            </a:r>
          </a:p>
          <a:p>
            <a:pPr marL="274320" indent="-274320" eaLnBrk="1" fontAlgn="auto" hangingPunct="1">
              <a:spcAft>
                <a:spcPts val="0"/>
              </a:spcAft>
              <a:buFont typeface="Wingdings 3"/>
              <a:buChar char=""/>
              <a:defRPr/>
            </a:pPr>
            <a:endParaRPr lang="en-GB" altLang="en-US" dirty="0" smtClean="0"/>
          </a:p>
          <a:p>
            <a:pPr marL="274320" indent="-274320" eaLnBrk="1" fontAlgn="auto" hangingPunct="1">
              <a:spcAft>
                <a:spcPts val="0"/>
              </a:spcAft>
              <a:buFont typeface="Wingdings 3"/>
              <a:buChar char=""/>
              <a:defRPr/>
            </a:pPr>
            <a:r>
              <a:rPr lang="en-GB" altLang="en-US" dirty="0" smtClean="0"/>
              <a:t>There are many factors at play in how we decide which information to pay attention to and which to ignore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eaLnBrk="1" fontAlgn="auto" hangingPunct="1">
              <a:spcAft>
                <a:spcPts val="0"/>
              </a:spcAft>
              <a:defRPr/>
            </a:pPr>
            <a:r>
              <a:rPr lang="en-IE" sz="3600" dirty="0" smtClean="0"/>
              <a:t>Visual perception:</a:t>
            </a:r>
            <a:br>
              <a:rPr lang="en-IE" sz="3600" dirty="0" smtClean="0"/>
            </a:br>
            <a:r>
              <a:rPr lang="en-IE" sz="3600" dirty="0" smtClean="0"/>
              <a:t>What you see isn’t (always) what your brain gets</a:t>
            </a:r>
            <a:endParaRPr lang="en-IE" sz="3600" dirty="0"/>
          </a:p>
        </p:txBody>
      </p:sp>
      <p:pic>
        <p:nvPicPr>
          <p:cNvPr id="2867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029014"/>
            <a:ext cx="8063359" cy="29910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GB" altLang="en-US" smtClean="0"/>
              <a:t>Visual Depth Perception</a:t>
            </a:r>
          </a:p>
        </p:txBody>
      </p:sp>
      <p:sp>
        <p:nvSpPr>
          <p:cNvPr id="29699" name="Rectangle 3"/>
          <p:cNvSpPr>
            <a:spLocks noGrp="1" noChangeArrowheads="1"/>
          </p:cNvSpPr>
          <p:nvPr>
            <p:ph idx="1"/>
          </p:nvPr>
        </p:nvSpPr>
        <p:spPr/>
        <p:txBody>
          <a:bodyPr/>
          <a:lstStyle/>
          <a:p>
            <a:pPr eaLnBrk="1" hangingPunct="1"/>
            <a:r>
              <a:rPr lang="en-GB" altLang="en-US" smtClean="0"/>
              <a:t>In order to perceive where an object is, we must know its distance or depth</a:t>
            </a:r>
          </a:p>
          <a:p>
            <a:pPr eaLnBrk="1" hangingPunct="1"/>
            <a:r>
              <a:rPr lang="en-GB" altLang="en-US" smtClean="0"/>
              <a:t>There are a number of cues that combine to determine perceived distance</a:t>
            </a:r>
          </a:p>
          <a:p>
            <a:pPr eaLnBrk="1" hangingPunct="1"/>
            <a:r>
              <a:rPr lang="en-GB" altLang="en-US" smtClean="0"/>
              <a:t>These are known as Monocular or Binocular, depending on whether they use one or two eyes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GB" altLang="en-US" smtClean="0"/>
              <a:t>Visual Depth Perception</a:t>
            </a:r>
          </a:p>
        </p:txBody>
      </p:sp>
      <p:sp>
        <p:nvSpPr>
          <p:cNvPr id="30723" name="Rectangle 3"/>
          <p:cNvSpPr>
            <a:spLocks noGrp="1" noChangeArrowheads="1"/>
          </p:cNvSpPr>
          <p:nvPr>
            <p:ph sz="half" idx="1"/>
          </p:nvPr>
        </p:nvSpPr>
        <p:spPr/>
        <p:txBody>
          <a:bodyPr>
            <a:normAutofit lnSpcReduction="10000"/>
          </a:bodyPr>
          <a:lstStyle/>
          <a:p>
            <a:pPr eaLnBrk="1" hangingPunct="1"/>
            <a:r>
              <a:rPr lang="en-GB" altLang="en-US" dirty="0" smtClean="0"/>
              <a:t>Monocular cues include:</a:t>
            </a:r>
          </a:p>
          <a:p>
            <a:pPr lvl="1" eaLnBrk="1" hangingPunct="1"/>
            <a:r>
              <a:rPr lang="en-GB" altLang="en-US" dirty="0" smtClean="0"/>
              <a:t>Relative Size</a:t>
            </a:r>
          </a:p>
          <a:p>
            <a:pPr lvl="1" eaLnBrk="1" hangingPunct="1"/>
            <a:r>
              <a:rPr lang="en-GB" altLang="en-US" dirty="0" smtClean="0"/>
              <a:t>Superposition/Interposition</a:t>
            </a:r>
          </a:p>
          <a:p>
            <a:pPr lvl="1" eaLnBrk="1" hangingPunct="1"/>
            <a:r>
              <a:rPr lang="en-GB" altLang="en-US" dirty="0" smtClean="0"/>
              <a:t>Linear Perspective </a:t>
            </a:r>
          </a:p>
          <a:p>
            <a:pPr lvl="1" eaLnBrk="1" hangingPunct="1"/>
            <a:r>
              <a:rPr lang="en-GB" altLang="en-US" dirty="0" smtClean="0"/>
              <a:t>Accommodation</a:t>
            </a:r>
          </a:p>
          <a:p>
            <a:pPr lvl="1" eaLnBrk="1" hangingPunct="1"/>
            <a:r>
              <a:rPr lang="en-GB" altLang="en-US" dirty="0" smtClean="0"/>
              <a:t>Lighting cues (e.g. shadow)</a:t>
            </a:r>
          </a:p>
          <a:p>
            <a:pPr lvl="1" eaLnBrk="1" hangingPunct="1"/>
            <a:r>
              <a:rPr lang="en-GB" altLang="en-US" dirty="0" smtClean="0"/>
              <a:t>Motion cues</a:t>
            </a:r>
          </a:p>
        </p:txBody>
      </p:sp>
      <p:sp>
        <p:nvSpPr>
          <p:cNvPr id="2" name="Content Placeholder 1"/>
          <p:cNvSpPr>
            <a:spLocks noGrp="1"/>
          </p:cNvSpPr>
          <p:nvPr>
            <p:ph sz="half" idx="2"/>
          </p:nvPr>
        </p:nvSpPr>
        <p:spPr/>
        <p:txBody>
          <a:bodyPr/>
          <a:lstStyle/>
          <a:p>
            <a:r>
              <a:rPr lang="en-GB" altLang="en-US" dirty="0"/>
              <a:t>See here for examples:</a:t>
            </a:r>
          </a:p>
          <a:p>
            <a:pPr lvl="1"/>
            <a:r>
              <a:rPr lang="en-GB" altLang="en-US" dirty="0">
                <a:hlinkClick r:id="rId3"/>
              </a:rPr>
              <a:t>http://psych.hanover.edu/Krantz/art/index.html</a:t>
            </a:r>
            <a:endParaRPr lang="en-GB" altLang="en-US" dirty="0"/>
          </a:p>
          <a:p>
            <a:pPr lvl="1"/>
            <a:r>
              <a:rPr lang="en-GB" altLang="en-US" dirty="0">
                <a:hlinkClick r:id="rId4"/>
              </a:rPr>
              <a:t>http://www.scientificpsychic.com/graphics/</a:t>
            </a:r>
            <a:r>
              <a:rPr lang="en-GB" altLang="en-US" dirty="0"/>
              <a:t>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normAutofit/>
          </a:bodyPr>
          <a:lstStyle/>
          <a:p>
            <a:pPr eaLnBrk="1" hangingPunct="1"/>
            <a:r>
              <a:rPr lang="en-IE" altLang="en-US" sz="4400" dirty="0" smtClean="0"/>
              <a:t>Example: linear perspective</a:t>
            </a:r>
          </a:p>
        </p:txBody>
      </p:sp>
      <p:pic>
        <p:nvPicPr>
          <p:cNvPr id="31747"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1131590"/>
            <a:ext cx="5472906" cy="33721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GB" altLang="en-US" dirty="0" smtClean="0"/>
              <a:t>Overview</a:t>
            </a:r>
          </a:p>
        </p:txBody>
      </p:sp>
      <p:sp>
        <p:nvSpPr>
          <p:cNvPr id="9221" name="Rectangle 3"/>
          <p:cNvSpPr>
            <a:spLocks noGrp="1" noChangeArrowheads="1"/>
          </p:cNvSpPr>
          <p:nvPr>
            <p:ph idx="1"/>
          </p:nvPr>
        </p:nvSpPr>
        <p:spPr/>
        <p:txBody>
          <a:bodyPr>
            <a:normAutofit fontScale="92500" lnSpcReduction="10000"/>
          </a:bodyPr>
          <a:lstStyle/>
          <a:p>
            <a:pPr marL="274320" indent="-274320" eaLnBrk="1" fontAlgn="auto" hangingPunct="1">
              <a:lnSpc>
                <a:spcPct val="90000"/>
              </a:lnSpc>
              <a:spcAft>
                <a:spcPts val="0"/>
              </a:spcAft>
              <a:buFont typeface="Wingdings 3"/>
              <a:buChar char=""/>
              <a:defRPr/>
            </a:pPr>
            <a:r>
              <a:rPr lang="en-GB" altLang="en-US" sz="2800" dirty="0" smtClean="0"/>
              <a:t>What is cognitive science?</a:t>
            </a:r>
          </a:p>
          <a:p>
            <a:pPr marL="274320" indent="-274320" eaLnBrk="1" fontAlgn="auto" hangingPunct="1">
              <a:lnSpc>
                <a:spcPct val="90000"/>
              </a:lnSpc>
              <a:spcAft>
                <a:spcPts val="0"/>
              </a:spcAft>
              <a:buFont typeface="Wingdings 3"/>
              <a:buChar char=""/>
              <a:defRPr/>
            </a:pPr>
            <a:endParaRPr lang="en-GB" altLang="en-US" sz="2800" dirty="0" smtClean="0"/>
          </a:p>
          <a:p>
            <a:pPr marL="274320" indent="-274320" eaLnBrk="1" fontAlgn="auto" hangingPunct="1">
              <a:lnSpc>
                <a:spcPct val="90000"/>
              </a:lnSpc>
              <a:spcAft>
                <a:spcPts val="0"/>
              </a:spcAft>
              <a:buFont typeface="Wingdings 3"/>
              <a:buChar char=""/>
              <a:defRPr/>
            </a:pPr>
            <a:r>
              <a:rPr lang="en-GB" altLang="en-US" sz="2800" dirty="0" smtClean="0"/>
              <a:t>Cognitive processes</a:t>
            </a:r>
          </a:p>
          <a:p>
            <a:pPr marL="548640" lvl="1" indent="-274320" eaLnBrk="1" fontAlgn="auto" hangingPunct="1">
              <a:lnSpc>
                <a:spcPct val="90000"/>
              </a:lnSpc>
              <a:spcAft>
                <a:spcPts val="0"/>
              </a:spcAft>
              <a:buFont typeface="Wingdings 3"/>
              <a:buChar char=""/>
              <a:defRPr/>
            </a:pPr>
            <a:r>
              <a:rPr lang="en-GB" altLang="en-US" sz="2500" dirty="0" smtClean="0"/>
              <a:t>Perception</a:t>
            </a:r>
          </a:p>
          <a:p>
            <a:pPr marL="274320" lvl="1" indent="0" eaLnBrk="1" fontAlgn="auto" hangingPunct="1">
              <a:lnSpc>
                <a:spcPct val="90000"/>
              </a:lnSpc>
              <a:spcAft>
                <a:spcPts val="0"/>
              </a:spcAft>
              <a:buFont typeface="Wingdings 3"/>
              <a:buNone/>
              <a:defRPr/>
            </a:pPr>
            <a:endParaRPr lang="en-GB" altLang="en-US" sz="2500" dirty="0" smtClean="0"/>
          </a:p>
          <a:p>
            <a:pPr marL="274320" indent="-274320" eaLnBrk="1" fontAlgn="auto" hangingPunct="1">
              <a:lnSpc>
                <a:spcPct val="90000"/>
              </a:lnSpc>
              <a:spcAft>
                <a:spcPts val="0"/>
              </a:spcAft>
              <a:buFont typeface="Wingdings 3"/>
              <a:buChar char=""/>
              <a:defRPr/>
            </a:pPr>
            <a:r>
              <a:rPr lang="en-GB" altLang="en-US" sz="2800" dirty="0" smtClean="0"/>
              <a:t>Examining the relationship between understanding of cognitive processes and interaction design</a:t>
            </a:r>
            <a:endParaRPr lang="en-GB" altLang="en-US" sz="2800" dirty="0"/>
          </a:p>
          <a:p>
            <a:pPr marL="274320" indent="-274320" eaLnBrk="1" fontAlgn="auto" hangingPunct="1">
              <a:lnSpc>
                <a:spcPct val="90000"/>
              </a:lnSpc>
              <a:spcAft>
                <a:spcPts val="0"/>
              </a:spcAft>
              <a:buFont typeface="Wingdings 3"/>
              <a:buChar char=""/>
              <a:defRPr/>
            </a:pPr>
            <a:endParaRPr lang="en-GB" altLang="en-US" sz="28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IE" altLang="en-US" smtClean="0"/>
              <a:t>Example: lighting cues</a:t>
            </a:r>
          </a:p>
        </p:txBody>
      </p:sp>
      <p:pic>
        <p:nvPicPr>
          <p:cNvPr id="327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786" y="1437085"/>
            <a:ext cx="7529662" cy="17681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GB" altLang="en-US" smtClean="0"/>
              <a:t>Visual Depth Perception</a:t>
            </a:r>
          </a:p>
        </p:txBody>
      </p:sp>
      <p:sp>
        <p:nvSpPr>
          <p:cNvPr id="33795" name="Rectangle 3"/>
          <p:cNvSpPr>
            <a:spLocks noGrp="1" noChangeArrowheads="1"/>
          </p:cNvSpPr>
          <p:nvPr>
            <p:ph idx="1"/>
          </p:nvPr>
        </p:nvSpPr>
        <p:spPr/>
        <p:txBody>
          <a:bodyPr>
            <a:normAutofit lnSpcReduction="10000"/>
          </a:bodyPr>
          <a:lstStyle/>
          <a:p>
            <a:pPr eaLnBrk="1" hangingPunct="1"/>
            <a:r>
              <a:rPr lang="en-GB" altLang="en-US" smtClean="0"/>
              <a:t>Binocular cues include:</a:t>
            </a:r>
          </a:p>
          <a:p>
            <a:pPr lvl="1" eaLnBrk="1" hangingPunct="1"/>
            <a:r>
              <a:rPr lang="en-GB" altLang="en-US" smtClean="0"/>
              <a:t>Convergence</a:t>
            </a:r>
          </a:p>
          <a:p>
            <a:pPr lvl="1" eaLnBrk="1" hangingPunct="1"/>
            <a:r>
              <a:rPr lang="en-GB" altLang="en-US" smtClean="0"/>
              <a:t>Retinal Disparity</a:t>
            </a:r>
          </a:p>
          <a:p>
            <a:pPr lvl="1" eaLnBrk="1" hangingPunct="1"/>
            <a:endParaRPr lang="en-GB" altLang="en-US" smtClean="0"/>
          </a:p>
          <a:p>
            <a:pPr eaLnBrk="1" hangingPunct="1"/>
            <a:r>
              <a:rPr lang="en-GB" altLang="en-US" smtClean="0"/>
              <a:t>Another example of how the brain makes up for missing information (blind spot):</a:t>
            </a:r>
          </a:p>
          <a:p>
            <a:pPr lvl="1" eaLnBrk="1" hangingPunct="1"/>
            <a:r>
              <a:rPr lang="en-GB" altLang="en-US" smtClean="0">
                <a:hlinkClick r:id="rId2"/>
              </a:rPr>
              <a:t>http://serendip.brynmawr.edu/bb/blindspot1.html</a:t>
            </a:r>
            <a:r>
              <a:rPr lang="en-GB" altLang="en-US" smtClean="0"/>
              <a:t>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GB" altLang="en-US" smtClean="0"/>
              <a:t>Visual form perception</a:t>
            </a:r>
          </a:p>
        </p:txBody>
      </p:sp>
      <p:sp>
        <p:nvSpPr>
          <p:cNvPr id="14342" name="Rectangle 3"/>
          <p:cNvSpPr>
            <a:spLocks noGrp="1" noChangeArrowheads="1"/>
          </p:cNvSpPr>
          <p:nvPr>
            <p:ph idx="1"/>
          </p:nvPr>
        </p:nvSpPr>
        <p:spPr/>
        <p:txBody>
          <a:bodyPr>
            <a:normAutofit fontScale="85000" lnSpcReduction="20000"/>
          </a:bodyPr>
          <a:lstStyle/>
          <a:p>
            <a:r>
              <a:rPr lang="en-GB" altLang="en-US" smtClean="0"/>
              <a:t>Our brains try to perceive forms as whole shapes (even when those shapes are not actually there!)</a:t>
            </a:r>
          </a:p>
          <a:p>
            <a:endParaRPr lang="en-GB" altLang="en-US" smtClean="0"/>
          </a:p>
          <a:p>
            <a:r>
              <a:rPr lang="en-GB" altLang="en-US" smtClean="0"/>
              <a:t>Gestalt theory states that we perceive forms as distinct from each other and from their background by grouping elements together based on the following principles:</a:t>
            </a:r>
          </a:p>
          <a:p>
            <a:pPr lvl="1"/>
            <a:r>
              <a:rPr lang="en-GB" altLang="en-US" smtClean="0"/>
              <a:t>Proximity</a:t>
            </a:r>
          </a:p>
          <a:p>
            <a:pPr lvl="1"/>
            <a:r>
              <a:rPr lang="en-GB" altLang="en-US" smtClean="0"/>
              <a:t>Similarity</a:t>
            </a:r>
          </a:p>
          <a:p>
            <a:pPr lvl="1"/>
            <a:r>
              <a:rPr lang="en-GB" altLang="en-US" smtClean="0"/>
              <a:t>Continuation</a:t>
            </a:r>
          </a:p>
          <a:p>
            <a:pPr lvl="1"/>
            <a:r>
              <a:rPr lang="en-GB" altLang="en-US" smtClean="0"/>
              <a:t>Closure</a:t>
            </a:r>
          </a:p>
          <a:p>
            <a:endParaRPr lang="en-GB" altLang="en-US" smtClean="0"/>
          </a:p>
          <a:p>
            <a:endParaRPr lang="en-GB" altLang="en-US"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GB" altLang="en-US" smtClean="0"/>
              <a:t>Gestalt Theory</a:t>
            </a:r>
          </a:p>
        </p:txBody>
      </p:sp>
      <p:sp>
        <p:nvSpPr>
          <p:cNvPr id="35843" name="Rectangle 3"/>
          <p:cNvSpPr>
            <a:spLocks noGrp="1" noChangeArrowheads="1"/>
          </p:cNvSpPr>
          <p:nvPr>
            <p:ph idx="1"/>
          </p:nvPr>
        </p:nvSpPr>
        <p:spPr/>
        <p:txBody>
          <a:bodyPr/>
          <a:lstStyle/>
          <a:p>
            <a:pPr eaLnBrk="1" hangingPunct="1"/>
            <a:r>
              <a:rPr lang="en-GB" altLang="en-US" smtClean="0"/>
              <a:t>Proximity</a:t>
            </a:r>
          </a:p>
          <a:p>
            <a:pPr eaLnBrk="1" hangingPunct="1"/>
            <a:endParaRPr lang="en-GB" altLang="en-US" smtClean="0"/>
          </a:p>
          <a:p>
            <a:pPr eaLnBrk="1" hangingPunct="1"/>
            <a:endParaRPr lang="en-GB" altLang="en-US" smtClean="0"/>
          </a:p>
          <a:p>
            <a:pPr eaLnBrk="1" hangingPunct="1"/>
            <a:endParaRPr lang="en-GB" altLang="en-US" smtClean="0"/>
          </a:p>
          <a:p>
            <a:pPr eaLnBrk="1" hangingPunct="1"/>
            <a:endParaRPr lang="en-GB" altLang="en-US" smtClean="0"/>
          </a:p>
          <a:p>
            <a:pPr eaLnBrk="1" hangingPunct="1"/>
            <a:r>
              <a:rPr lang="en-GB" altLang="en-US" smtClean="0"/>
              <a:t>Similarity</a:t>
            </a:r>
          </a:p>
          <a:p>
            <a:pPr eaLnBrk="1" hangingPunct="1"/>
            <a:endParaRPr lang="en-GB" altLang="en-US" smtClean="0"/>
          </a:p>
        </p:txBody>
      </p:sp>
      <p:pic>
        <p:nvPicPr>
          <p:cNvPr id="35844" name="Picture 7" descr="http://jeffbrew.com/wp-content/uploads/2012/02/law-of-proximit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5937" y="1275160"/>
            <a:ext cx="4524375" cy="138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5" name="Picture 9" descr="http://526735280.r.lightningbase-cdn.com/wp-content/uploads/2013/10/law-of-similarity-lightness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8039" y="2787254"/>
            <a:ext cx="2466975" cy="1935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GB" altLang="en-US" smtClean="0"/>
              <a:t>Gestalt Theory</a:t>
            </a:r>
          </a:p>
        </p:txBody>
      </p:sp>
      <p:sp>
        <p:nvSpPr>
          <p:cNvPr id="36867" name="Rectangle 3"/>
          <p:cNvSpPr>
            <a:spLocks noGrp="1" noChangeArrowheads="1"/>
          </p:cNvSpPr>
          <p:nvPr>
            <p:ph idx="1"/>
          </p:nvPr>
        </p:nvSpPr>
        <p:spPr/>
        <p:txBody>
          <a:bodyPr>
            <a:normAutofit/>
          </a:bodyPr>
          <a:lstStyle/>
          <a:p>
            <a:pPr eaLnBrk="1" hangingPunct="1"/>
            <a:r>
              <a:rPr lang="en-GB" altLang="en-US" dirty="0" smtClean="0"/>
              <a:t>Continuation</a:t>
            </a:r>
          </a:p>
          <a:p>
            <a:pPr eaLnBrk="1" hangingPunct="1"/>
            <a:endParaRPr lang="en-GB" altLang="en-US" dirty="0" smtClean="0"/>
          </a:p>
          <a:p>
            <a:pPr eaLnBrk="1" hangingPunct="1"/>
            <a:endParaRPr lang="en-GB" altLang="en-US" dirty="0" smtClean="0"/>
          </a:p>
          <a:p>
            <a:pPr eaLnBrk="1" hangingPunct="1"/>
            <a:endParaRPr lang="en-GB" altLang="en-US" dirty="0" smtClean="0"/>
          </a:p>
          <a:p>
            <a:pPr eaLnBrk="1" hangingPunct="1"/>
            <a:endParaRPr lang="en-GB" altLang="en-US" dirty="0" smtClean="0"/>
          </a:p>
          <a:p>
            <a:pPr eaLnBrk="1" hangingPunct="1"/>
            <a:r>
              <a:rPr lang="en-GB" altLang="en-US" dirty="0" smtClean="0"/>
              <a:t>Closure</a:t>
            </a:r>
          </a:p>
        </p:txBody>
      </p:sp>
      <p:pic>
        <p:nvPicPr>
          <p:cNvPr id="36868" name="Picture 4" descr="continu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8400" y="1437085"/>
            <a:ext cx="1638300"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69" name="Picture 5" descr="clos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6851" y="3381376"/>
            <a:ext cx="1285875" cy="105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0" name="Picture 7" descr="http://graphicdesign.spokanefalls.edu/tutorials/process/gestaltprinciples/continuation/continuation_a.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1863" y="1494235"/>
            <a:ext cx="270510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GB" altLang="en-US" smtClean="0"/>
              <a:t>Discussion</a:t>
            </a:r>
          </a:p>
        </p:txBody>
      </p:sp>
      <p:sp>
        <p:nvSpPr>
          <p:cNvPr id="37891" name="Rectangle 3"/>
          <p:cNvSpPr>
            <a:spLocks noGrp="1" noChangeArrowheads="1"/>
          </p:cNvSpPr>
          <p:nvPr>
            <p:ph idx="1"/>
          </p:nvPr>
        </p:nvSpPr>
        <p:spPr/>
        <p:txBody>
          <a:bodyPr/>
          <a:lstStyle/>
          <a:p>
            <a:pPr eaLnBrk="1" hangingPunct="1"/>
            <a:r>
              <a:rPr lang="en-GB" altLang="en-US" smtClean="0"/>
              <a:t>How can the principles discussed above be applied to interface design?</a:t>
            </a:r>
          </a:p>
          <a:p>
            <a:pPr lvl="1" eaLnBrk="1" hangingPunct="1"/>
            <a:r>
              <a:rPr lang="en-GB" altLang="en-US" smtClean="0"/>
              <a:t>Gestalt theory</a:t>
            </a:r>
          </a:p>
          <a:p>
            <a:pPr lvl="2" eaLnBrk="1" hangingPunct="1"/>
            <a:r>
              <a:rPr lang="en-GB" altLang="en-US" smtClean="0"/>
              <a:t>Proximity </a:t>
            </a:r>
          </a:p>
          <a:p>
            <a:pPr lvl="2" eaLnBrk="1" hangingPunct="1"/>
            <a:r>
              <a:rPr lang="en-GB" altLang="en-US" smtClean="0"/>
              <a:t>Similarity</a:t>
            </a:r>
          </a:p>
          <a:p>
            <a:pPr lvl="2" eaLnBrk="1" hangingPunct="1"/>
            <a:r>
              <a:rPr lang="en-GB" altLang="en-US" smtClean="0"/>
              <a:t>Continuation</a:t>
            </a:r>
          </a:p>
          <a:p>
            <a:pPr lvl="2" eaLnBrk="1" hangingPunct="1"/>
            <a:r>
              <a:rPr lang="en-GB" altLang="en-US" smtClean="0"/>
              <a:t>Closure</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GB" altLang="en-US" smtClean="0"/>
              <a:t>Scene perception</a:t>
            </a:r>
          </a:p>
        </p:txBody>
      </p:sp>
      <p:sp>
        <p:nvSpPr>
          <p:cNvPr id="18438" name="Rectangle 3"/>
          <p:cNvSpPr>
            <a:spLocks noGrp="1" noChangeArrowheads="1"/>
          </p:cNvSpPr>
          <p:nvPr>
            <p:ph idx="1"/>
          </p:nvPr>
        </p:nvSpPr>
        <p:spPr>
          <a:xfrm>
            <a:off x="938758" y="1275606"/>
            <a:ext cx="7633742" cy="3134089"/>
          </a:xfrm>
        </p:spPr>
        <p:txBody>
          <a:bodyPr>
            <a:normAutofit fontScale="85000" lnSpcReduction="10000"/>
          </a:bodyPr>
          <a:lstStyle/>
          <a:p>
            <a:pPr marL="274320" indent="-274320" eaLnBrk="1" fontAlgn="auto" hangingPunct="1">
              <a:spcAft>
                <a:spcPts val="0"/>
              </a:spcAft>
              <a:buFont typeface="Wingdings 3"/>
              <a:buChar char=""/>
              <a:defRPr/>
            </a:pPr>
            <a:r>
              <a:rPr lang="en-GB" altLang="en-US" dirty="0" smtClean="0"/>
              <a:t>Studies have shown that our perceptions of a scene are not always complete</a:t>
            </a:r>
          </a:p>
          <a:p>
            <a:pPr marL="274320" indent="-274320" eaLnBrk="1" fontAlgn="auto" hangingPunct="1">
              <a:spcAft>
                <a:spcPts val="0"/>
              </a:spcAft>
              <a:buFont typeface="Wingdings 3"/>
              <a:buChar char=""/>
              <a:defRPr/>
            </a:pPr>
            <a:r>
              <a:rPr lang="en-GB" altLang="en-US" dirty="0" smtClean="0"/>
              <a:t>There are two problems which often occur:</a:t>
            </a:r>
          </a:p>
          <a:p>
            <a:pPr marL="548640" lvl="1" indent="-274320" eaLnBrk="1" fontAlgn="auto" hangingPunct="1">
              <a:spcAft>
                <a:spcPts val="0"/>
              </a:spcAft>
              <a:buFont typeface="Wingdings 3"/>
              <a:buChar char=""/>
              <a:defRPr/>
            </a:pPr>
            <a:r>
              <a:rPr lang="en-GB" altLang="en-US" dirty="0" smtClean="0"/>
              <a:t>Change blindness – failure to note changes</a:t>
            </a:r>
          </a:p>
          <a:p>
            <a:pPr marL="548640" lvl="1" indent="-274320" eaLnBrk="1" fontAlgn="auto" hangingPunct="1">
              <a:spcAft>
                <a:spcPts val="0"/>
              </a:spcAft>
              <a:buFont typeface="Wingdings 3"/>
              <a:buChar char=""/>
              <a:defRPr/>
            </a:pPr>
            <a:r>
              <a:rPr lang="en-GB" altLang="en-US" dirty="0" err="1" smtClean="0"/>
              <a:t>Inattentional</a:t>
            </a:r>
            <a:r>
              <a:rPr lang="en-GB" altLang="en-US" dirty="0" smtClean="0"/>
              <a:t> blindness – failure to perceive part of a scene</a:t>
            </a:r>
          </a:p>
          <a:p>
            <a:pPr marL="274320" lvl="1" indent="0" eaLnBrk="1" fontAlgn="auto" hangingPunct="1">
              <a:spcAft>
                <a:spcPts val="0"/>
              </a:spcAft>
              <a:buFont typeface="Wingdings 3"/>
              <a:buNone/>
              <a:defRPr/>
            </a:pPr>
            <a:endParaRPr lang="en-GB" altLang="en-US" dirty="0" smtClean="0"/>
          </a:p>
          <a:p>
            <a:pPr marL="274320" indent="-274320" eaLnBrk="1" fontAlgn="auto" hangingPunct="1">
              <a:spcAft>
                <a:spcPts val="0"/>
              </a:spcAft>
              <a:buFont typeface="Wingdings 3"/>
              <a:buChar char=""/>
              <a:defRPr/>
            </a:pPr>
            <a:r>
              <a:rPr lang="en-GB" altLang="en-US" dirty="0" smtClean="0"/>
              <a:t>Examples:</a:t>
            </a:r>
          </a:p>
          <a:p>
            <a:pPr marL="548640" lvl="1" indent="-274320" eaLnBrk="1" fontAlgn="auto" hangingPunct="1">
              <a:spcAft>
                <a:spcPts val="0"/>
              </a:spcAft>
              <a:buFont typeface="Wingdings 3"/>
              <a:buChar char=""/>
              <a:defRPr/>
            </a:pPr>
            <a:r>
              <a:rPr lang="en-GB" altLang="en-US" dirty="0" smtClean="0">
                <a:hlinkClick r:id="rId2"/>
              </a:rPr>
              <a:t>http</a:t>
            </a:r>
            <a:r>
              <a:rPr lang="en-GB" altLang="en-US" dirty="0">
                <a:hlinkClick r:id="rId2"/>
              </a:rPr>
              <a:t>://</a:t>
            </a:r>
            <a:r>
              <a:rPr lang="en-GB" altLang="en-US" dirty="0" smtClean="0">
                <a:hlinkClick r:id="rId2"/>
              </a:rPr>
              <a:t>www.youtube.com/watch?v=vJG698U2Mvo</a:t>
            </a:r>
            <a:r>
              <a:rPr lang="en-GB" altLang="en-US" dirty="0" smtClean="0"/>
              <a:t> </a:t>
            </a:r>
          </a:p>
          <a:p>
            <a:pPr marL="548640" lvl="1" indent="-274320" eaLnBrk="1" fontAlgn="auto" hangingPunct="1">
              <a:spcAft>
                <a:spcPts val="0"/>
              </a:spcAft>
              <a:buFont typeface="Wingdings 3"/>
              <a:buChar char=""/>
              <a:defRPr/>
            </a:pPr>
            <a:r>
              <a:rPr lang="en-GB" altLang="en-US" dirty="0">
                <a:hlinkClick r:id="rId3"/>
              </a:rPr>
              <a:t>http://</a:t>
            </a:r>
            <a:r>
              <a:rPr lang="en-GB" altLang="en-US" dirty="0" smtClean="0">
                <a:hlinkClick r:id="rId3"/>
              </a:rPr>
              <a:t>www.youtube.com/watch?v=IGQmdoK_ZfY</a:t>
            </a:r>
            <a:r>
              <a:rPr lang="en-GB" altLang="en-US" dirty="0" smtClean="0"/>
              <a:t> </a:t>
            </a:r>
          </a:p>
          <a:p>
            <a:pPr marL="548640" lvl="1" indent="-274320" eaLnBrk="1" fontAlgn="auto" hangingPunct="1">
              <a:spcAft>
                <a:spcPts val="0"/>
              </a:spcAft>
              <a:buFont typeface="Wingdings 3"/>
              <a:buChar char=""/>
              <a:defRPr/>
            </a:pPr>
            <a:r>
              <a:rPr lang="en-GB" altLang="en-US" dirty="0">
                <a:hlinkClick r:id="rId4"/>
              </a:rPr>
              <a:t>http://</a:t>
            </a:r>
            <a:r>
              <a:rPr lang="en-GB" altLang="en-US" dirty="0" smtClean="0">
                <a:hlinkClick r:id="rId4"/>
              </a:rPr>
              <a:t>www.youtube.com/watch?v=1nL5ulsWMYc</a:t>
            </a:r>
            <a:r>
              <a:rPr lang="en-GB" altLang="en-US" dirty="0" smtClean="0"/>
              <a:t> </a:t>
            </a:r>
          </a:p>
          <a:p>
            <a:pPr marL="274320" indent="-274320" eaLnBrk="1" fontAlgn="auto" hangingPunct="1">
              <a:spcAft>
                <a:spcPts val="0"/>
              </a:spcAft>
              <a:buFont typeface="Wingdings 3"/>
              <a:buChar char=""/>
              <a:defRPr/>
            </a:pPr>
            <a:endParaRPr lang="en-GB" altLang="en-US"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normAutofit fontScale="90000"/>
          </a:bodyPr>
          <a:lstStyle/>
          <a:p>
            <a:pPr eaLnBrk="1" hangingPunct="1"/>
            <a:r>
              <a:rPr lang="en-IE" altLang="en-US" smtClean="0"/>
              <a:t>The Geon theory of object recognition</a:t>
            </a:r>
          </a:p>
        </p:txBody>
      </p:sp>
      <p:sp>
        <p:nvSpPr>
          <p:cNvPr id="39939" name="Content Placeholder 2"/>
          <p:cNvSpPr>
            <a:spLocks noGrp="1"/>
          </p:cNvSpPr>
          <p:nvPr>
            <p:ph idx="1"/>
          </p:nvPr>
        </p:nvSpPr>
        <p:spPr/>
        <p:txBody>
          <a:bodyPr/>
          <a:lstStyle/>
          <a:p>
            <a:pPr eaLnBrk="1" hangingPunct="1"/>
            <a:r>
              <a:rPr lang="en-IE" altLang="en-US" smtClean="0"/>
              <a:t>This theory (put forward by Biederman, 1985) states that there are around 24 basic shapes that we recognise</a:t>
            </a:r>
          </a:p>
          <a:p>
            <a:pPr eaLnBrk="1" hangingPunct="1"/>
            <a:r>
              <a:rPr lang="en-IE" altLang="en-US" smtClean="0"/>
              <a:t>These are called ‘geons’ (geometric icons)</a:t>
            </a:r>
          </a:p>
          <a:p>
            <a:pPr eaLnBrk="1" hangingPunct="1"/>
            <a:r>
              <a:rPr lang="en-IE" altLang="en-US" smtClean="0"/>
              <a:t>We use our knowledge of these basic shapes to recognise what an object is and also make inferences about what it does or its ‘</a:t>
            </a:r>
            <a:r>
              <a:rPr lang="en-IE" altLang="en-US" b="1" smtClean="0"/>
              <a:t>perceived affordances’</a:t>
            </a:r>
            <a:endParaRPr lang="en-IE" altLang="en-US"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pPr eaLnBrk="1" hangingPunct="1"/>
            <a:r>
              <a:rPr lang="en-IE" altLang="en-US" smtClean="0"/>
              <a:t>Example of geons</a:t>
            </a:r>
          </a:p>
        </p:txBody>
      </p:sp>
      <p:pic>
        <p:nvPicPr>
          <p:cNvPr id="4096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1013048"/>
            <a:ext cx="6913562" cy="3790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GB" altLang="en-US" smtClean="0"/>
              <a:t>Face Recognition</a:t>
            </a:r>
          </a:p>
        </p:txBody>
      </p:sp>
      <p:sp>
        <p:nvSpPr>
          <p:cNvPr id="41987" name="Rectangle 3"/>
          <p:cNvSpPr>
            <a:spLocks noGrp="1" noChangeArrowheads="1"/>
          </p:cNvSpPr>
          <p:nvPr>
            <p:ph idx="1"/>
          </p:nvPr>
        </p:nvSpPr>
        <p:spPr/>
        <p:txBody>
          <a:bodyPr>
            <a:normAutofit fontScale="92500"/>
          </a:bodyPr>
          <a:lstStyle/>
          <a:p>
            <a:pPr eaLnBrk="1" hangingPunct="1"/>
            <a:r>
              <a:rPr lang="en-GB" altLang="en-US" smtClean="0"/>
              <a:t>Shares some features with object recognition, but also differs in many ways</a:t>
            </a:r>
          </a:p>
          <a:p>
            <a:pPr lvl="1" eaLnBrk="1" hangingPunct="1"/>
            <a:r>
              <a:rPr lang="en-GB" altLang="en-US" smtClean="0"/>
              <a:t>Face recognition occurs in a different part of the brain to object recognition</a:t>
            </a:r>
          </a:p>
          <a:p>
            <a:pPr eaLnBrk="1" hangingPunct="1"/>
            <a:r>
              <a:rPr lang="en-GB" altLang="en-US" smtClean="0"/>
              <a:t>Precise configuration of features is important – all faces include the same basic features, but yet we are able to tell them apart</a:t>
            </a:r>
          </a:p>
          <a:p>
            <a:pPr eaLnBrk="1" hangingPunct="1"/>
            <a:r>
              <a:rPr lang="en-GB" altLang="en-US" smtClean="0"/>
              <a:t>Orientation affects our ability to recognise faces – see example here:</a:t>
            </a:r>
          </a:p>
          <a:p>
            <a:pPr lvl="1" eaLnBrk="1" hangingPunct="1"/>
            <a:r>
              <a:rPr lang="en-GB" altLang="en-US" smtClean="0">
                <a:hlinkClick r:id="rId2"/>
              </a:rPr>
              <a:t>http://faculty.washington.edu/chudler/java/faces.html</a:t>
            </a:r>
            <a:endParaRPr lang="en-GB" altLang="en-US"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E" sz="6000" dirty="0" smtClean="0"/>
              <a:t>Cognitive science</a:t>
            </a:r>
            <a:endParaRPr lang="en-IE" sz="6000" dirty="0"/>
          </a:p>
        </p:txBody>
      </p:sp>
      <p:sp>
        <p:nvSpPr>
          <p:cNvPr id="8" name="Text Placeholder 7"/>
          <p:cNvSpPr>
            <a:spLocks noGrp="1"/>
          </p:cNvSpPr>
          <p:nvPr>
            <p:ph type="body" idx="1"/>
          </p:nvPr>
        </p:nvSpPr>
        <p:spPr/>
        <p:txBody>
          <a:bodyPr>
            <a:normAutofit fontScale="40000" lnSpcReduction="20000"/>
          </a:bodyPr>
          <a:lstStyle/>
          <a:p>
            <a:r>
              <a:rPr lang="en-IE" smtClean="0"/>
              <a:t>Introduction – what is Cognitive Science?</a:t>
            </a:r>
          </a:p>
          <a:p>
            <a:r>
              <a:rPr lang="en-IE" smtClean="0"/>
              <a:t>Information Processing Theory</a:t>
            </a:r>
          </a:p>
          <a:p>
            <a:r>
              <a:rPr lang="en-IE" smtClean="0"/>
              <a:t>Basic cognitive processes</a:t>
            </a:r>
            <a:endParaRPr lang="en-IE"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eaLnBrk="1" fontAlgn="auto" hangingPunct="1">
              <a:spcAft>
                <a:spcPts val="0"/>
              </a:spcAft>
              <a:defRPr/>
            </a:pPr>
            <a:r>
              <a:rPr lang="en-IE" sz="3600" dirty="0" smtClean="0"/>
              <a:t>People react to faces on a webpage faster than anything else on the page</a:t>
            </a:r>
            <a:endParaRPr lang="en-IE" sz="3600" dirty="0"/>
          </a:p>
        </p:txBody>
      </p:sp>
      <p:sp>
        <p:nvSpPr>
          <p:cNvPr id="43011" name="Content Placeholder 2"/>
          <p:cNvSpPr>
            <a:spLocks noGrp="1"/>
          </p:cNvSpPr>
          <p:nvPr>
            <p:ph idx="1"/>
          </p:nvPr>
        </p:nvSpPr>
        <p:spPr/>
        <p:txBody>
          <a:bodyPr/>
          <a:lstStyle/>
          <a:p>
            <a:pPr eaLnBrk="1" hangingPunct="1"/>
            <a:endParaRPr lang="en-IE" altLang="en-US" smtClean="0"/>
          </a:p>
        </p:txBody>
      </p:sp>
      <p:pic>
        <p:nvPicPr>
          <p:cNvPr id="430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4081" y="1851670"/>
            <a:ext cx="7062335" cy="30582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normAutofit fontScale="90000"/>
          </a:bodyPr>
          <a:lstStyle/>
          <a:p>
            <a:pPr eaLnBrk="1" hangingPunct="1"/>
            <a:r>
              <a:rPr lang="en-GB" altLang="en-US" smtClean="0"/>
              <a:t>Cognitive Science and Design</a:t>
            </a:r>
            <a:endParaRPr lang="en-IE" altLang="en-US" smtClean="0"/>
          </a:p>
        </p:txBody>
      </p:sp>
      <p:sp>
        <p:nvSpPr>
          <p:cNvPr id="63491" name="Content Placeholder 2"/>
          <p:cNvSpPr>
            <a:spLocks noGrp="1"/>
          </p:cNvSpPr>
          <p:nvPr>
            <p:ph idx="1"/>
          </p:nvPr>
        </p:nvSpPr>
        <p:spPr/>
        <p:txBody>
          <a:bodyPr/>
          <a:lstStyle/>
          <a:p>
            <a:pPr eaLnBrk="1" hangingPunct="1"/>
            <a:r>
              <a:rPr lang="en-GB" altLang="en-US" dirty="0" smtClean="0"/>
              <a:t>A talk by Alex </a:t>
            </a:r>
            <a:r>
              <a:rPr lang="en-GB" altLang="en-US" dirty="0" err="1" smtClean="0"/>
              <a:t>Faaborg</a:t>
            </a:r>
            <a:r>
              <a:rPr lang="en-GB" altLang="en-US" dirty="0" smtClean="0"/>
              <a:t> (Designer @ Android) given at the Google I/O 2013 conference discusses how cognitive science theories are applied in the design of Google products </a:t>
            </a:r>
          </a:p>
          <a:p>
            <a:pPr lvl="1" eaLnBrk="1" hangingPunct="1"/>
            <a:r>
              <a:rPr lang="en-GB" altLang="en-US" dirty="0" smtClean="0">
                <a:hlinkClick r:id="rId3"/>
              </a:rPr>
              <a:t>https://www.youtube.com/watch?v=z2exxj4COhU</a:t>
            </a:r>
            <a:r>
              <a:rPr lang="en-GB" altLang="en-US" dirty="0" smtClean="0"/>
              <a:t> </a:t>
            </a:r>
          </a:p>
          <a:p>
            <a:pPr lvl="1" eaLnBrk="1" hangingPunct="1"/>
            <a:r>
              <a:rPr lang="en-GB" altLang="en-US" dirty="0" smtClean="0"/>
              <a:t>First 20 minutes relates to perception</a:t>
            </a:r>
            <a:endParaRPr lang="en-IE" alt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GB" altLang="en-US" smtClean="0"/>
              <a:t>What is cognition?</a:t>
            </a:r>
          </a:p>
        </p:txBody>
      </p:sp>
      <p:sp>
        <p:nvSpPr>
          <p:cNvPr id="16387" name="Rectangle 3"/>
          <p:cNvSpPr>
            <a:spLocks noGrp="1" noChangeArrowheads="1"/>
          </p:cNvSpPr>
          <p:nvPr>
            <p:ph idx="1"/>
          </p:nvPr>
        </p:nvSpPr>
        <p:spPr/>
        <p:txBody>
          <a:bodyPr>
            <a:normAutofit fontScale="92500" lnSpcReduction="20000"/>
          </a:bodyPr>
          <a:lstStyle/>
          <a:p>
            <a:pPr eaLnBrk="1" hangingPunct="1"/>
            <a:r>
              <a:rPr lang="en-GB" altLang="en-US" smtClean="0"/>
              <a:t>Cognition is the process of receiving, processing, storing and using information</a:t>
            </a:r>
          </a:p>
          <a:p>
            <a:pPr eaLnBrk="1" hangingPunct="1"/>
            <a:r>
              <a:rPr lang="en-GB" altLang="en-US" smtClean="0"/>
              <a:t>The mental processes underlying our ability to perceive the world, remember, talk about and learn from our experiences.</a:t>
            </a:r>
          </a:p>
          <a:p>
            <a:pPr eaLnBrk="1" hangingPunct="1"/>
            <a:r>
              <a:rPr lang="en-GB" altLang="en-US" smtClean="0"/>
              <a:t>It includes functions such as perception, memory, language and thought.</a:t>
            </a:r>
          </a:p>
          <a:p>
            <a:pPr eaLnBrk="1" hangingPunct="1"/>
            <a:endParaRPr lang="en-GB" altLang="en-US" smtClean="0"/>
          </a:p>
          <a:p>
            <a:pPr eaLnBrk="1" hangingPunct="1"/>
            <a:r>
              <a:rPr lang="en-GB" altLang="en-US" smtClean="0"/>
              <a:t>Cognitive Science is the scientific study of cognition – it examines what cognition is, what it does and how it works.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fontScale="90000"/>
          </a:bodyPr>
          <a:lstStyle/>
          <a:p>
            <a:pPr eaLnBrk="1" hangingPunct="1"/>
            <a:r>
              <a:rPr lang="en-GB" altLang="en-US" smtClean="0"/>
              <a:t>Information-Processing Approach</a:t>
            </a:r>
          </a:p>
        </p:txBody>
      </p:sp>
      <p:sp>
        <p:nvSpPr>
          <p:cNvPr id="17411" name="Rectangle 3"/>
          <p:cNvSpPr>
            <a:spLocks noGrp="1" noChangeArrowheads="1"/>
          </p:cNvSpPr>
          <p:nvPr>
            <p:ph idx="1"/>
          </p:nvPr>
        </p:nvSpPr>
        <p:spPr/>
        <p:txBody>
          <a:bodyPr/>
          <a:lstStyle/>
          <a:p>
            <a:pPr eaLnBrk="1" hangingPunct="1"/>
            <a:r>
              <a:rPr lang="en-GB" altLang="en-US" smtClean="0"/>
              <a:t>The information-processing approach was suggested by Sternberg in 1966</a:t>
            </a:r>
          </a:p>
          <a:p>
            <a:pPr eaLnBrk="1" hangingPunct="1"/>
            <a:r>
              <a:rPr lang="en-GB" altLang="en-US" smtClean="0"/>
              <a:t>This approach suggests that the human mind processes information in a series of steps (in a similar manner to a computer)</a:t>
            </a:r>
          </a:p>
          <a:p>
            <a:pPr eaLnBrk="1" hangingPunct="1"/>
            <a:r>
              <a:rPr lang="en-GB" altLang="en-US" smtClean="0"/>
              <a:t>The ‘information’ being processed refers to any input we receive from our external environment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5364163" y="465535"/>
            <a:ext cx="2519362" cy="46166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ts val="600"/>
              </a:spcBef>
              <a:buClr>
                <a:schemeClr val="accent1"/>
              </a:buClr>
              <a:buSzPct val="76000"/>
              <a:buFont typeface="Wingdings 3" pitchFamily="18" charset="2"/>
              <a:buChar char=""/>
              <a:defRPr sz="2600">
                <a:solidFill>
                  <a:schemeClr val="tx1"/>
                </a:solidFill>
                <a:latin typeface="Gill Sans MT" pitchFamily="34" charset="0"/>
              </a:defRPr>
            </a:lvl1pPr>
            <a:lvl2pPr marL="742950" indent="-285750" eaLnBrk="0" hangingPunct="0">
              <a:spcBef>
                <a:spcPts val="500"/>
              </a:spcBef>
              <a:buClr>
                <a:schemeClr val="accent2"/>
              </a:buClr>
              <a:buSzPct val="76000"/>
              <a:buFont typeface="Wingdings 3" pitchFamily="18" charset="2"/>
              <a:buChar char=""/>
              <a:defRPr sz="2300">
                <a:solidFill>
                  <a:schemeClr val="tx2"/>
                </a:solidFill>
                <a:latin typeface="Gill Sans MT" pitchFamily="34" charset="0"/>
              </a:defRPr>
            </a:lvl2pPr>
            <a:lvl3pPr marL="1143000" indent="-228600" eaLnBrk="0" hangingPunct="0">
              <a:spcBef>
                <a:spcPts val="500"/>
              </a:spcBef>
              <a:buClr>
                <a:srgbClr val="BCBCBC"/>
              </a:buClr>
              <a:buSzPct val="76000"/>
              <a:buFont typeface="Wingdings 3" pitchFamily="18" charset="2"/>
              <a:buChar char=""/>
              <a:defRPr sz="2000">
                <a:solidFill>
                  <a:schemeClr val="tx1"/>
                </a:solidFill>
                <a:latin typeface="Gill Sans MT" pitchFamily="34" charset="0"/>
              </a:defRPr>
            </a:lvl3pPr>
            <a:lvl4pPr marL="1600200" indent="-228600" eaLnBrk="0" hangingPunct="0">
              <a:spcBef>
                <a:spcPts val="400"/>
              </a:spcBef>
              <a:buClr>
                <a:srgbClr val="8BA2B4"/>
              </a:buClr>
              <a:buSzPct val="70000"/>
              <a:buFont typeface="Wingdings" pitchFamily="2" charset="2"/>
              <a:buChar char=""/>
              <a:defRPr>
                <a:solidFill>
                  <a:schemeClr val="tx1"/>
                </a:solidFill>
                <a:latin typeface="Gill Sans MT" pitchFamily="34" charset="0"/>
              </a:defRPr>
            </a:lvl4pPr>
            <a:lvl5pPr marL="2057400" indent="-228600" eaLnBrk="0" hangingPunct="0">
              <a:spcBef>
                <a:spcPts val="300"/>
              </a:spcBef>
              <a:buClr>
                <a:schemeClr val="accent2"/>
              </a:buClr>
              <a:buSzPct val="70000"/>
              <a:buFont typeface="Wingdings" pitchFamily="2" charset="2"/>
              <a:buChar char=""/>
              <a:defRPr sz="16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9pPr>
          </a:lstStyle>
          <a:p>
            <a:pPr algn="ctr" eaLnBrk="1" hangingPunct="1">
              <a:spcBef>
                <a:spcPct val="50000"/>
              </a:spcBef>
              <a:buClrTx/>
              <a:buSzTx/>
              <a:buFontTx/>
              <a:buNone/>
            </a:pPr>
            <a:r>
              <a:rPr lang="en-GB" altLang="en-US" sz="2400" b="1">
                <a:latin typeface="Arial" charset="0"/>
              </a:rPr>
              <a:t>Stimulus</a:t>
            </a:r>
          </a:p>
        </p:txBody>
      </p:sp>
      <p:sp>
        <p:nvSpPr>
          <p:cNvPr id="18435" name="Text Box 3"/>
          <p:cNvSpPr txBox="1">
            <a:spLocks noChangeArrowheads="1"/>
          </p:cNvSpPr>
          <p:nvPr/>
        </p:nvSpPr>
        <p:spPr bwMode="auto">
          <a:xfrm>
            <a:off x="5364163" y="1113235"/>
            <a:ext cx="2519362" cy="46166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ts val="600"/>
              </a:spcBef>
              <a:buClr>
                <a:schemeClr val="accent1"/>
              </a:buClr>
              <a:buSzPct val="76000"/>
              <a:buFont typeface="Wingdings 3" pitchFamily="18" charset="2"/>
              <a:buChar char=""/>
              <a:defRPr sz="2600">
                <a:solidFill>
                  <a:schemeClr val="tx1"/>
                </a:solidFill>
                <a:latin typeface="Gill Sans MT" pitchFamily="34" charset="0"/>
              </a:defRPr>
            </a:lvl1pPr>
            <a:lvl2pPr marL="742950" indent="-285750" eaLnBrk="0" hangingPunct="0">
              <a:spcBef>
                <a:spcPts val="500"/>
              </a:spcBef>
              <a:buClr>
                <a:schemeClr val="accent2"/>
              </a:buClr>
              <a:buSzPct val="76000"/>
              <a:buFont typeface="Wingdings 3" pitchFamily="18" charset="2"/>
              <a:buChar char=""/>
              <a:defRPr sz="2300">
                <a:solidFill>
                  <a:schemeClr val="tx2"/>
                </a:solidFill>
                <a:latin typeface="Gill Sans MT" pitchFamily="34" charset="0"/>
              </a:defRPr>
            </a:lvl2pPr>
            <a:lvl3pPr marL="1143000" indent="-228600" eaLnBrk="0" hangingPunct="0">
              <a:spcBef>
                <a:spcPts val="500"/>
              </a:spcBef>
              <a:buClr>
                <a:srgbClr val="BCBCBC"/>
              </a:buClr>
              <a:buSzPct val="76000"/>
              <a:buFont typeface="Wingdings 3" pitchFamily="18" charset="2"/>
              <a:buChar char=""/>
              <a:defRPr sz="2000">
                <a:solidFill>
                  <a:schemeClr val="tx1"/>
                </a:solidFill>
                <a:latin typeface="Gill Sans MT" pitchFamily="34" charset="0"/>
              </a:defRPr>
            </a:lvl3pPr>
            <a:lvl4pPr marL="1600200" indent="-228600" eaLnBrk="0" hangingPunct="0">
              <a:spcBef>
                <a:spcPts val="400"/>
              </a:spcBef>
              <a:buClr>
                <a:srgbClr val="8BA2B4"/>
              </a:buClr>
              <a:buSzPct val="70000"/>
              <a:buFont typeface="Wingdings" pitchFamily="2" charset="2"/>
              <a:buChar char=""/>
              <a:defRPr>
                <a:solidFill>
                  <a:schemeClr val="tx1"/>
                </a:solidFill>
                <a:latin typeface="Gill Sans MT" pitchFamily="34" charset="0"/>
              </a:defRPr>
            </a:lvl4pPr>
            <a:lvl5pPr marL="2057400" indent="-228600" eaLnBrk="0" hangingPunct="0">
              <a:spcBef>
                <a:spcPts val="300"/>
              </a:spcBef>
              <a:buClr>
                <a:schemeClr val="accent2"/>
              </a:buClr>
              <a:buSzPct val="70000"/>
              <a:buFont typeface="Wingdings" pitchFamily="2" charset="2"/>
              <a:buChar char=""/>
              <a:defRPr sz="16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9pPr>
          </a:lstStyle>
          <a:p>
            <a:pPr algn="ctr" eaLnBrk="1" hangingPunct="1">
              <a:spcBef>
                <a:spcPct val="50000"/>
              </a:spcBef>
              <a:buClrTx/>
              <a:buSzTx/>
              <a:buFontTx/>
              <a:buNone/>
            </a:pPr>
            <a:r>
              <a:rPr lang="en-GB" altLang="en-US" sz="2400" b="1">
                <a:latin typeface="Arial" charset="0"/>
              </a:rPr>
              <a:t>Attention</a:t>
            </a:r>
          </a:p>
        </p:txBody>
      </p:sp>
      <p:sp>
        <p:nvSpPr>
          <p:cNvPr id="18436" name="Text Box 4"/>
          <p:cNvSpPr txBox="1">
            <a:spLocks noChangeArrowheads="1"/>
          </p:cNvSpPr>
          <p:nvPr/>
        </p:nvSpPr>
        <p:spPr bwMode="auto">
          <a:xfrm>
            <a:off x="5365751" y="1803797"/>
            <a:ext cx="2519363" cy="46166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ts val="600"/>
              </a:spcBef>
              <a:buClr>
                <a:schemeClr val="accent1"/>
              </a:buClr>
              <a:buSzPct val="76000"/>
              <a:buFont typeface="Wingdings 3" pitchFamily="18" charset="2"/>
              <a:buChar char=""/>
              <a:defRPr sz="2600">
                <a:solidFill>
                  <a:schemeClr val="tx1"/>
                </a:solidFill>
                <a:latin typeface="Gill Sans MT" pitchFamily="34" charset="0"/>
              </a:defRPr>
            </a:lvl1pPr>
            <a:lvl2pPr marL="742950" indent="-285750" eaLnBrk="0" hangingPunct="0">
              <a:spcBef>
                <a:spcPts val="500"/>
              </a:spcBef>
              <a:buClr>
                <a:schemeClr val="accent2"/>
              </a:buClr>
              <a:buSzPct val="76000"/>
              <a:buFont typeface="Wingdings 3" pitchFamily="18" charset="2"/>
              <a:buChar char=""/>
              <a:defRPr sz="2300">
                <a:solidFill>
                  <a:schemeClr val="tx2"/>
                </a:solidFill>
                <a:latin typeface="Gill Sans MT" pitchFamily="34" charset="0"/>
              </a:defRPr>
            </a:lvl2pPr>
            <a:lvl3pPr marL="1143000" indent="-228600" eaLnBrk="0" hangingPunct="0">
              <a:spcBef>
                <a:spcPts val="500"/>
              </a:spcBef>
              <a:buClr>
                <a:srgbClr val="BCBCBC"/>
              </a:buClr>
              <a:buSzPct val="76000"/>
              <a:buFont typeface="Wingdings 3" pitchFamily="18" charset="2"/>
              <a:buChar char=""/>
              <a:defRPr sz="2000">
                <a:solidFill>
                  <a:schemeClr val="tx1"/>
                </a:solidFill>
                <a:latin typeface="Gill Sans MT" pitchFamily="34" charset="0"/>
              </a:defRPr>
            </a:lvl3pPr>
            <a:lvl4pPr marL="1600200" indent="-228600" eaLnBrk="0" hangingPunct="0">
              <a:spcBef>
                <a:spcPts val="400"/>
              </a:spcBef>
              <a:buClr>
                <a:srgbClr val="8BA2B4"/>
              </a:buClr>
              <a:buSzPct val="70000"/>
              <a:buFont typeface="Wingdings" pitchFamily="2" charset="2"/>
              <a:buChar char=""/>
              <a:defRPr>
                <a:solidFill>
                  <a:schemeClr val="tx1"/>
                </a:solidFill>
                <a:latin typeface="Gill Sans MT" pitchFamily="34" charset="0"/>
              </a:defRPr>
            </a:lvl4pPr>
            <a:lvl5pPr marL="2057400" indent="-228600" eaLnBrk="0" hangingPunct="0">
              <a:spcBef>
                <a:spcPts val="300"/>
              </a:spcBef>
              <a:buClr>
                <a:schemeClr val="accent2"/>
              </a:buClr>
              <a:buSzPct val="70000"/>
              <a:buFont typeface="Wingdings" pitchFamily="2" charset="2"/>
              <a:buChar char=""/>
              <a:defRPr sz="16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9pPr>
          </a:lstStyle>
          <a:p>
            <a:pPr algn="ctr" eaLnBrk="1" hangingPunct="1">
              <a:spcBef>
                <a:spcPct val="50000"/>
              </a:spcBef>
              <a:buClrTx/>
              <a:buSzTx/>
              <a:buFontTx/>
              <a:buNone/>
            </a:pPr>
            <a:r>
              <a:rPr lang="en-GB" altLang="en-US" sz="2400" b="1">
                <a:latin typeface="Arial" charset="0"/>
              </a:rPr>
              <a:t>Perception</a:t>
            </a:r>
          </a:p>
        </p:txBody>
      </p:sp>
      <p:sp>
        <p:nvSpPr>
          <p:cNvPr id="18437" name="Text Box 5"/>
          <p:cNvSpPr txBox="1">
            <a:spLocks noChangeArrowheads="1"/>
          </p:cNvSpPr>
          <p:nvPr/>
        </p:nvSpPr>
        <p:spPr bwMode="auto">
          <a:xfrm>
            <a:off x="5364163" y="2427685"/>
            <a:ext cx="2519362" cy="83099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ts val="600"/>
              </a:spcBef>
              <a:buClr>
                <a:schemeClr val="accent1"/>
              </a:buClr>
              <a:buSzPct val="76000"/>
              <a:buFont typeface="Wingdings 3" pitchFamily="18" charset="2"/>
              <a:buChar char=""/>
              <a:defRPr sz="2600">
                <a:solidFill>
                  <a:schemeClr val="tx1"/>
                </a:solidFill>
                <a:latin typeface="Gill Sans MT" pitchFamily="34" charset="0"/>
              </a:defRPr>
            </a:lvl1pPr>
            <a:lvl2pPr marL="742950" indent="-285750" eaLnBrk="0" hangingPunct="0">
              <a:spcBef>
                <a:spcPts val="500"/>
              </a:spcBef>
              <a:buClr>
                <a:schemeClr val="accent2"/>
              </a:buClr>
              <a:buSzPct val="76000"/>
              <a:buFont typeface="Wingdings 3" pitchFamily="18" charset="2"/>
              <a:buChar char=""/>
              <a:defRPr sz="2300">
                <a:solidFill>
                  <a:schemeClr val="tx2"/>
                </a:solidFill>
                <a:latin typeface="Gill Sans MT" pitchFamily="34" charset="0"/>
              </a:defRPr>
            </a:lvl2pPr>
            <a:lvl3pPr marL="1143000" indent="-228600" eaLnBrk="0" hangingPunct="0">
              <a:spcBef>
                <a:spcPts val="500"/>
              </a:spcBef>
              <a:buClr>
                <a:srgbClr val="BCBCBC"/>
              </a:buClr>
              <a:buSzPct val="76000"/>
              <a:buFont typeface="Wingdings 3" pitchFamily="18" charset="2"/>
              <a:buChar char=""/>
              <a:defRPr sz="2000">
                <a:solidFill>
                  <a:schemeClr val="tx1"/>
                </a:solidFill>
                <a:latin typeface="Gill Sans MT" pitchFamily="34" charset="0"/>
              </a:defRPr>
            </a:lvl3pPr>
            <a:lvl4pPr marL="1600200" indent="-228600" eaLnBrk="0" hangingPunct="0">
              <a:spcBef>
                <a:spcPts val="400"/>
              </a:spcBef>
              <a:buClr>
                <a:srgbClr val="8BA2B4"/>
              </a:buClr>
              <a:buSzPct val="70000"/>
              <a:buFont typeface="Wingdings" pitchFamily="2" charset="2"/>
              <a:buChar char=""/>
              <a:defRPr>
                <a:solidFill>
                  <a:schemeClr val="tx1"/>
                </a:solidFill>
                <a:latin typeface="Gill Sans MT" pitchFamily="34" charset="0"/>
              </a:defRPr>
            </a:lvl4pPr>
            <a:lvl5pPr marL="2057400" indent="-228600" eaLnBrk="0" hangingPunct="0">
              <a:spcBef>
                <a:spcPts val="300"/>
              </a:spcBef>
              <a:buClr>
                <a:schemeClr val="accent2"/>
              </a:buClr>
              <a:buSzPct val="70000"/>
              <a:buFont typeface="Wingdings" pitchFamily="2" charset="2"/>
              <a:buChar char=""/>
              <a:defRPr sz="16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9pPr>
          </a:lstStyle>
          <a:p>
            <a:pPr algn="ctr" eaLnBrk="1" hangingPunct="1">
              <a:spcBef>
                <a:spcPct val="50000"/>
              </a:spcBef>
              <a:buClrTx/>
              <a:buSzTx/>
              <a:buFontTx/>
              <a:buNone/>
            </a:pPr>
            <a:r>
              <a:rPr lang="en-GB" altLang="en-US" sz="2400" b="1">
                <a:latin typeface="Arial" charset="0"/>
              </a:rPr>
              <a:t>Thought Processes</a:t>
            </a:r>
          </a:p>
        </p:txBody>
      </p:sp>
      <p:sp>
        <p:nvSpPr>
          <p:cNvPr id="18438" name="Text Box 6"/>
          <p:cNvSpPr txBox="1">
            <a:spLocks noChangeArrowheads="1"/>
          </p:cNvSpPr>
          <p:nvPr/>
        </p:nvSpPr>
        <p:spPr bwMode="auto">
          <a:xfrm>
            <a:off x="5365751" y="3327797"/>
            <a:ext cx="2519363" cy="46166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ts val="600"/>
              </a:spcBef>
              <a:buClr>
                <a:schemeClr val="accent1"/>
              </a:buClr>
              <a:buSzPct val="76000"/>
              <a:buFont typeface="Wingdings 3" pitchFamily="18" charset="2"/>
              <a:buChar char=""/>
              <a:defRPr sz="2600">
                <a:solidFill>
                  <a:schemeClr val="tx1"/>
                </a:solidFill>
                <a:latin typeface="Gill Sans MT" pitchFamily="34" charset="0"/>
              </a:defRPr>
            </a:lvl1pPr>
            <a:lvl2pPr marL="742950" indent="-285750" eaLnBrk="0" hangingPunct="0">
              <a:spcBef>
                <a:spcPts val="500"/>
              </a:spcBef>
              <a:buClr>
                <a:schemeClr val="accent2"/>
              </a:buClr>
              <a:buSzPct val="76000"/>
              <a:buFont typeface="Wingdings 3" pitchFamily="18" charset="2"/>
              <a:buChar char=""/>
              <a:defRPr sz="2300">
                <a:solidFill>
                  <a:schemeClr val="tx2"/>
                </a:solidFill>
                <a:latin typeface="Gill Sans MT" pitchFamily="34" charset="0"/>
              </a:defRPr>
            </a:lvl2pPr>
            <a:lvl3pPr marL="1143000" indent="-228600" eaLnBrk="0" hangingPunct="0">
              <a:spcBef>
                <a:spcPts val="500"/>
              </a:spcBef>
              <a:buClr>
                <a:srgbClr val="BCBCBC"/>
              </a:buClr>
              <a:buSzPct val="76000"/>
              <a:buFont typeface="Wingdings 3" pitchFamily="18" charset="2"/>
              <a:buChar char=""/>
              <a:defRPr sz="2000">
                <a:solidFill>
                  <a:schemeClr val="tx1"/>
                </a:solidFill>
                <a:latin typeface="Gill Sans MT" pitchFamily="34" charset="0"/>
              </a:defRPr>
            </a:lvl3pPr>
            <a:lvl4pPr marL="1600200" indent="-228600" eaLnBrk="0" hangingPunct="0">
              <a:spcBef>
                <a:spcPts val="400"/>
              </a:spcBef>
              <a:buClr>
                <a:srgbClr val="8BA2B4"/>
              </a:buClr>
              <a:buSzPct val="70000"/>
              <a:buFont typeface="Wingdings" pitchFamily="2" charset="2"/>
              <a:buChar char=""/>
              <a:defRPr>
                <a:solidFill>
                  <a:schemeClr val="tx1"/>
                </a:solidFill>
                <a:latin typeface="Gill Sans MT" pitchFamily="34" charset="0"/>
              </a:defRPr>
            </a:lvl4pPr>
            <a:lvl5pPr marL="2057400" indent="-228600" eaLnBrk="0" hangingPunct="0">
              <a:spcBef>
                <a:spcPts val="300"/>
              </a:spcBef>
              <a:buClr>
                <a:schemeClr val="accent2"/>
              </a:buClr>
              <a:buSzPct val="70000"/>
              <a:buFont typeface="Wingdings" pitchFamily="2" charset="2"/>
              <a:buChar char=""/>
              <a:defRPr sz="16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9pPr>
          </a:lstStyle>
          <a:p>
            <a:pPr algn="ctr" eaLnBrk="1" hangingPunct="1">
              <a:spcBef>
                <a:spcPct val="50000"/>
              </a:spcBef>
              <a:buClrTx/>
              <a:buSzTx/>
              <a:buFontTx/>
              <a:buNone/>
            </a:pPr>
            <a:r>
              <a:rPr lang="en-GB" altLang="en-US" sz="2400" b="1">
                <a:latin typeface="Arial" charset="0"/>
              </a:rPr>
              <a:t>Decision</a:t>
            </a:r>
          </a:p>
        </p:txBody>
      </p:sp>
      <p:sp>
        <p:nvSpPr>
          <p:cNvPr id="18439" name="Text Box 7"/>
          <p:cNvSpPr txBox="1">
            <a:spLocks noChangeArrowheads="1"/>
          </p:cNvSpPr>
          <p:nvPr/>
        </p:nvSpPr>
        <p:spPr bwMode="auto">
          <a:xfrm>
            <a:off x="5219700" y="3945731"/>
            <a:ext cx="2808288" cy="46166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ts val="600"/>
              </a:spcBef>
              <a:buClr>
                <a:schemeClr val="accent1"/>
              </a:buClr>
              <a:buSzPct val="76000"/>
              <a:buFont typeface="Wingdings 3" pitchFamily="18" charset="2"/>
              <a:buChar char=""/>
              <a:defRPr sz="2600">
                <a:solidFill>
                  <a:schemeClr val="tx1"/>
                </a:solidFill>
                <a:latin typeface="Gill Sans MT" pitchFamily="34" charset="0"/>
              </a:defRPr>
            </a:lvl1pPr>
            <a:lvl2pPr marL="742950" indent="-285750" eaLnBrk="0" hangingPunct="0">
              <a:spcBef>
                <a:spcPts val="500"/>
              </a:spcBef>
              <a:buClr>
                <a:schemeClr val="accent2"/>
              </a:buClr>
              <a:buSzPct val="76000"/>
              <a:buFont typeface="Wingdings 3" pitchFamily="18" charset="2"/>
              <a:buChar char=""/>
              <a:defRPr sz="2300">
                <a:solidFill>
                  <a:schemeClr val="tx2"/>
                </a:solidFill>
                <a:latin typeface="Gill Sans MT" pitchFamily="34" charset="0"/>
              </a:defRPr>
            </a:lvl2pPr>
            <a:lvl3pPr marL="1143000" indent="-228600" eaLnBrk="0" hangingPunct="0">
              <a:spcBef>
                <a:spcPts val="500"/>
              </a:spcBef>
              <a:buClr>
                <a:srgbClr val="BCBCBC"/>
              </a:buClr>
              <a:buSzPct val="76000"/>
              <a:buFont typeface="Wingdings 3" pitchFamily="18" charset="2"/>
              <a:buChar char=""/>
              <a:defRPr sz="2000">
                <a:solidFill>
                  <a:schemeClr val="tx1"/>
                </a:solidFill>
                <a:latin typeface="Gill Sans MT" pitchFamily="34" charset="0"/>
              </a:defRPr>
            </a:lvl3pPr>
            <a:lvl4pPr marL="1600200" indent="-228600" eaLnBrk="0" hangingPunct="0">
              <a:spcBef>
                <a:spcPts val="400"/>
              </a:spcBef>
              <a:buClr>
                <a:srgbClr val="8BA2B4"/>
              </a:buClr>
              <a:buSzPct val="70000"/>
              <a:buFont typeface="Wingdings" pitchFamily="2" charset="2"/>
              <a:buChar char=""/>
              <a:defRPr>
                <a:solidFill>
                  <a:schemeClr val="tx1"/>
                </a:solidFill>
                <a:latin typeface="Gill Sans MT" pitchFamily="34" charset="0"/>
              </a:defRPr>
            </a:lvl4pPr>
            <a:lvl5pPr marL="2057400" indent="-228600" eaLnBrk="0" hangingPunct="0">
              <a:spcBef>
                <a:spcPts val="300"/>
              </a:spcBef>
              <a:buClr>
                <a:schemeClr val="accent2"/>
              </a:buClr>
              <a:buSzPct val="70000"/>
              <a:buFont typeface="Wingdings" pitchFamily="2" charset="2"/>
              <a:buChar char=""/>
              <a:defRPr sz="16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9pPr>
          </a:lstStyle>
          <a:p>
            <a:pPr algn="ctr" eaLnBrk="1" hangingPunct="1">
              <a:spcBef>
                <a:spcPct val="50000"/>
              </a:spcBef>
              <a:buClrTx/>
              <a:buSzTx/>
              <a:buFontTx/>
              <a:buNone/>
            </a:pPr>
            <a:r>
              <a:rPr lang="en-GB" altLang="en-US" sz="2400" b="1">
                <a:latin typeface="Arial" charset="0"/>
              </a:rPr>
              <a:t>Response/Action</a:t>
            </a:r>
          </a:p>
        </p:txBody>
      </p:sp>
      <p:sp>
        <p:nvSpPr>
          <p:cNvPr id="18440" name="Line 8"/>
          <p:cNvSpPr>
            <a:spLocks noChangeShapeType="1"/>
          </p:cNvSpPr>
          <p:nvPr/>
        </p:nvSpPr>
        <p:spPr bwMode="auto">
          <a:xfrm>
            <a:off x="6588125" y="819150"/>
            <a:ext cx="0" cy="29408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E"/>
          </a:p>
        </p:txBody>
      </p:sp>
      <p:sp>
        <p:nvSpPr>
          <p:cNvPr id="18441" name="Line 9"/>
          <p:cNvSpPr>
            <a:spLocks noChangeShapeType="1"/>
          </p:cNvSpPr>
          <p:nvPr/>
        </p:nvSpPr>
        <p:spPr bwMode="auto">
          <a:xfrm>
            <a:off x="6588125" y="1479947"/>
            <a:ext cx="0" cy="3238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E"/>
          </a:p>
        </p:txBody>
      </p:sp>
      <p:sp>
        <p:nvSpPr>
          <p:cNvPr id="18442" name="Line 10"/>
          <p:cNvSpPr>
            <a:spLocks noChangeShapeType="1"/>
          </p:cNvSpPr>
          <p:nvPr/>
        </p:nvSpPr>
        <p:spPr bwMode="auto">
          <a:xfrm>
            <a:off x="6588125" y="2151460"/>
            <a:ext cx="0" cy="270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E"/>
          </a:p>
        </p:txBody>
      </p:sp>
      <p:sp>
        <p:nvSpPr>
          <p:cNvPr id="18443" name="Line 11"/>
          <p:cNvSpPr>
            <a:spLocks noChangeShapeType="1"/>
          </p:cNvSpPr>
          <p:nvPr/>
        </p:nvSpPr>
        <p:spPr bwMode="auto">
          <a:xfrm>
            <a:off x="6588125" y="3052763"/>
            <a:ext cx="0" cy="27503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E"/>
          </a:p>
        </p:txBody>
      </p:sp>
      <p:sp>
        <p:nvSpPr>
          <p:cNvPr id="18444" name="Line 12"/>
          <p:cNvSpPr>
            <a:spLocks noChangeShapeType="1"/>
          </p:cNvSpPr>
          <p:nvPr/>
        </p:nvSpPr>
        <p:spPr bwMode="auto">
          <a:xfrm>
            <a:off x="6588125" y="3675460"/>
            <a:ext cx="0" cy="270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E"/>
          </a:p>
        </p:txBody>
      </p:sp>
      <p:sp>
        <p:nvSpPr>
          <p:cNvPr id="18445" name="Text Box 13"/>
          <p:cNvSpPr txBox="1">
            <a:spLocks noChangeArrowheads="1"/>
          </p:cNvSpPr>
          <p:nvPr/>
        </p:nvSpPr>
        <p:spPr bwMode="auto">
          <a:xfrm>
            <a:off x="827583" y="458391"/>
            <a:ext cx="4320679"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ts val="600"/>
              </a:spcBef>
              <a:buClr>
                <a:schemeClr val="accent1"/>
              </a:buClr>
              <a:buSzPct val="76000"/>
              <a:buFont typeface="Wingdings 3" pitchFamily="18" charset="2"/>
              <a:buChar char=""/>
              <a:defRPr sz="2600">
                <a:solidFill>
                  <a:schemeClr val="tx1"/>
                </a:solidFill>
                <a:latin typeface="Gill Sans MT" pitchFamily="34" charset="0"/>
              </a:defRPr>
            </a:lvl1pPr>
            <a:lvl2pPr marL="742950" indent="-285750" eaLnBrk="0" hangingPunct="0">
              <a:spcBef>
                <a:spcPts val="500"/>
              </a:spcBef>
              <a:buClr>
                <a:schemeClr val="accent2"/>
              </a:buClr>
              <a:buSzPct val="76000"/>
              <a:buFont typeface="Wingdings 3" pitchFamily="18" charset="2"/>
              <a:buChar char=""/>
              <a:defRPr sz="2300">
                <a:solidFill>
                  <a:schemeClr val="tx2"/>
                </a:solidFill>
                <a:latin typeface="Gill Sans MT" pitchFamily="34" charset="0"/>
              </a:defRPr>
            </a:lvl2pPr>
            <a:lvl3pPr marL="1143000" indent="-228600" eaLnBrk="0" hangingPunct="0">
              <a:spcBef>
                <a:spcPts val="500"/>
              </a:spcBef>
              <a:buClr>
                <a:srgbClr val="BCBCBC"/>
              </a:buClr>
              <a:buSzPct val="76000"/>
              <a:buFont typeface="Wingdings 3" pitchFamily="18" charset="2"/>
              <a:buChar char=""/>
              <a:defRPr sz="2000">
                <a:solidFill>
                  <a:schemeClr val="tx1"/>
                </a:solidFill>
                <a:latin typeface="Gill Sans MT" pitchFamily="34" charset="0"/>
              </a:defRPr>
            </a:lvl3pPr>
            <a:lvl4pPr marL="1600200" indent="-228600" eaLnBrk="0" hangingPunct="0">
              <a:spcBef>
                <a:spcPts val="400"/>
              </a:spcBef>
              <a:buClr>
                <a:srgbClr val="8BA2B4"/>
              </a:buClr>
              <a:buSzPct val="70000"/>
              <a:buFont typeface="Wingdings" pitchFamily="2" charset="2"/>
              <a:buChar char=""/>
              <a:defRPr>
                <a:solidFill>
                  <a:schemeClr val="tx1"/>
                </a:solidFill>
                <a:latin typeface="Gill Sans MT" pitchFamily="34" charset="0"/>
              </a:defRPr>
            </a:lvl4pPr>
            <a:lvl5pPr marL="2057400" indent="-228600" eaLnBrk="0" hangingPunct="0">
              <a:spcBef>
                <a:spcPts val="300"/>
              </a:spcBef>
              <a:buClr>
                <a:schemeClr val="accent2"/>
              </a:buClr>
              <a:buSzPct val="70000"/>
              <a:buFont typeface="Wingdings" pitchFamily="2" charset="2"/>
              <a:buChar char=""/>
              <a:defRPr sz="16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9pPr>
          </a:lstStyle>
          <a:p>
            <a:pPr algn="ctr" eaLnBrk="1" hangingPunct="1">
              <a:spcBef>
                <a:spcPct val="0"/>
              </a:spcBef>
              <a:buClrTx/>
              <a:buSzTx/>
              <a:buFontTx/>
              <a:buNone/>
            </a:pPr>
            <a:r>
              <a:rPr lang="en-GB" altLang="en-US" sz="2800" b="1" dirty="0">
                <a:latin typeface="Arial" charset="0"/>
              </a:rPr>
              <a:t>Early version of Information Processing System</a:t>
            </a:r>
          </a:p>
        </p:txBody>
      </p:sp>
      <p:sp>
        <p:nvSpPr>
          <p:cNvPr id="18446" name="Text Box 14"/>
          <p:cNvSpPr txBox="1">
            <a:spLocks noChangeArrowheads="1"/>
          </p:cNvSpPr>
          <p:nvPr/>
        </p:nvSpPr>
        <p:spPr bwMode="auto">
          <a:xfrm>
            <a:off x="881694" y="2085975"/>
            <a:ext cx="3618298"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ts val="600"/>
              </a:spcBef>
              <a:buClr>
                <a:schemeClr val="accent1"/>
              </a:buClr>
              <a:buSzPct val="76000"/>
              <a:buFont typeface="Wingdings 3" pitchFamily="18" charset="2"/>
              <a:buChar char=""/>
              <a:defRPr sz="2600">
                <a:solidFill>
                  <a:schemeClr val="tx1"/>
                </a:solidFill>
                <a:latin typeface="Gill Sans MT" pitchFamily="34" charset="0"/>
              </a:defRPr>
            </a:lvl1pPr>
            <a:lvl2pPr marL="742950" indent="-285750" eaLnBrk="0" hangingPunct="0">
              <a:spcBef>
                <a:spcPts val="500"/>
              </a:spcBef>
              <a:buClr>
                <a:schemeClr val="accent2"/>
              </a:buClr>
              <a:buSzPct val="76000"/>
              <a:buFont typeface="Wingdings 3" pitchFamily="18" charset="2"/>
              <a:buChar char=""/>
              <a:defRPr sz="2300">
                <a:solidFill>
                  <a:schemeClr val="tx2"/>
                </a:solidFill>
                <a:latin typeface="Gill Sans MT" pitchFamily="34" charset="0"/>
              </a:defRPr>
            </a:lvl2pPr>
            <a:lvl3pPr marL="1143000" indent="-228600" eaLnBrk="0" hangingPunct="0">
              <a:spcBef>
                <a:spcPts val="500"/>
              </a:spcBef>
              <a:buClr>
                <a:srgbClr val="BCBCBC"/>
              </a:buClr>
              <a:buSzPct val="76000"/>
              <a:buFont typeface="Wingdings 3" pitchFamily="18" charset="2"/>
              <a:buChar char=""/>
              <a:defRPr sz="2000">
                <a:solidFill>
                  <a:schemeClr val="tx1"/>
                </a:solidFill>
                <a:latin typeface="Gill Sans MT" pitchFamily="34" charset="0"/>
              </a:defRPr>
            </a:lvl3pPr>
            <a:lvl4pPr marL="1600200" indent="-228600" eaLnBrk="0" hangingPunct="0">
              <a:spcBef>
                <a:spcPts val="400"/>
              </a:spcBef>
              <a:buClr>
                <a:srgbClr val="8BA2B4"/>
              </a:buClr>
              <a:buSzPct val="70000"/>
              <a:buFont typeface="Wingdings" pitchFamily="2" charset="2"/>
              <a:buChar char=""/>
              <a:defRPr>
                <a:solidFill>
                  <a:schemeClr val="tx1"/>
                </a:solidFill>
                <a:latin typeface="Gill Sans MT" pitchFamily="34" charset="0"/>
              </a:defRPr>
            </a:lvl4pPr>
            <a:lvl5pPr marL="2057400" indent="-228600" eaLnBrk="0" hangingPunct="0">
              <a:spcBef>
                <a:spcPts val="300"/>
              </a:spcBef>
              <a:buClr>
                <a:schemeClr val="accent2"/>
              </a:buClr>
              <a:buSzPct val="70000"/>
              <a:buFont typeface="Wingdings" pitchFamily="2" charset="2"/>
              <a:buChar char=""/>
              <a:defRPr sz="16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9pPr>
          </a:lstStyle>
          <a:p>
            <a:pPr eaLnBrk="1" hangingPunct="1">
              <a:spcBef>
                <a:spcPct val="0"/>
              </a:spcBef>
              <a:buClrTx/>
              <a:buSzTx/>
              <a:buFontTx/>
              <a:buNone/>
            </a:pPr>
            <a:r>
              <a:rPr lang="en-GB" altLang="en-US" sz="2800" b="1" dirty="0">
                <a:solidFill>
                  <a:srgbClr val="FF0000"/>
                </a:solidFill>
                <a:latin typeface="Arial" charset="0"/>
              </a:rPr>
              <a:t>What are the</a:t>
            </a:r>
          </a:p>
          <a:p>
            <a:pPr eaLnBrk="1" hangingPunct="1">
              <a:spcBef>
                <a:spcPct val="0"/>
              </a:spcBef>
              <a:buClrTx/>
              <a:buSzTx/>
              <a:buFontTx/>
              <a:buNone/>
            </a:pPr>
            <a:r>
              <a:rPr lang="en-GB" altLang="en-US" sz="2800" b="1" dirty="0">
                <a:solidFill>
                  <a:srgbClr val="FF0000"/>
                </a:solidFill>
                <a:latin typeface="Arial" charset="0"/>
              </a:rPr>
              <a:t>problems with this </a:t>
            </a:r>
          </a:p>
          <a:p>
            <a:pPr eaLnBrk="1" hangingPunct="1">
              <a:spcBef>
                <a:spcPct val="0"/>
              </a:spcBef>
              <a:buClrTx/>
              <a:buSzTx/>
              <a:buFontTx/>
              <a:buNone/>
            </a:pPr>
            <a:r>
              <a:rPr lang="en-GB" altLang="en-US" sz="2800" b="1" dirty="0">
                <a:solidFill>
                  <a:srgbClr val="FF0000"/>
                </a:solidFill>
                <a:latin typeface="Arial" charset="0"/>
              </a:rPr>
              <a:t>model of cognition?</a:t>
            </a:r>
          </a:p>
        </p:txBody>
      </p:sp>
      <p:sp>
        <p:nvSpPr>
          <p:cNvPr id="18447" name="Text Box 15"/>
          <p:cNvSpPr txBox="1">
            <a:spLocks noChangeArrowheads="1"/>
          </p:cNvSpPr>
          <p:nvPr/>
        </p:nvSpPr>
        <p:spPr bwMode="auto">
          <a:xfrm>
            <a:off x="899592" y="3813572"/>
            <a:ext cx="383698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600"/>
              </a:spcBef>
              <a:buClr>
                <a:schemeClr val="accent1"/>
              </a:buClr>
              <a:buSzPct val="76000"/>
              <a:buFont typeface="Wingdings 3" pitchFamily="18" charset="2"/>
              <a:buChar char=""/>
              <a:defRPr sz="2600">
                <a:solidFill>
                  <a:schemeClr val="tx1"/>
                </a:solidFill>
                <a:latin typeface="Gill Sans MT" pitchFamily="34" charset="0"/>
              </a:defRPr>
            </a:lvl1pPr>
            <a:lvl2pPr marL="742950" indent="-285750" eaLnBrk="0" hangingPunct="0">
              <a:spcBef>
                <a:spcPts val="500"/>
              </a:spcBef>
              <a:buClr>
                <a:schemeClr val="accent2"/>
              </a:buClr>
              <a:buSzPct val="76000"/>
              <a:buFont typeface="Wingdings 3" pitchFamily="18" charset="2"/>
              <a:buChar char=""/>
              <a:defRPr sz="2300">
                <a:solidFill>
                  <a:schemeClr val="tx2"/>
                </a:solidFill>
                <a:latin typeface="Gill Sans MT" pitchFamily="34" charset="0"/>
              </a:defRPr>
            </a:lvl2pPr>
            <a:lvl3pPr marL="1143000" indent="-228600" eaLnBrk="0" hangingPunct="0">
              <a:spcBef>
                <a:spcPts val="500"/>
              </a:spcBef>
              <a:buClr>
                <a:srgbClr val="BCBCBC"/>
              </a:buClr>
              <a:buSzPct val="76000"/>
              <a:buFont typeface="Wingdings 3" pitchFamily="18" charset="2"/>
              <a:buChar char=""/>
              <a:defRPr sz="2000">
                <a:solidFill>
                  <a:schemeClr val="tx1"/>
                </a:solidFill>
                <a:latin typeface="Gill Sans MT" pitchFamily="34" charset="0"/>
              </a:defRPr>
            </a:lvl3pPr>
            <a:lvl4pPr marL="1600200" indent="-228600" eaLnBrk="0" hangingPunct="0">
              <a:spcBef>
                <a:spcPts val="400"/>
              </a:spcBef>
              <a:buClr>
                <a:srgbClr val="8BA2B4"/>
              </a:buClr>
              <a:buSzPct val="70000"/>
              <a:buFont typeface="Wingdings" pitchFamily="2" charset="2"/>
              <a:buChar char=""/>
              <a:defRPr>
                <a:solidFill>
                  <a:schemeClr val="tx1"/>
                </a:solidFill>
                <a:latin typeface="Gill Sans MT" pitchFamily="34" charset="0"/>
              </a:defRPr>
            </a:lvl4pPr>
            <a:lvl5pPr marL="2057400" indent="-228600" eaLnBrk="0" hangingPunct="0">
              <a:spcBef>
                <a:spcPts val="300"/>
              </a:spcBef>
              <a:buClr>
                <a:schemeClr val="accent2"/>
              </a:buClr>
              <a:buSzPct val="70000"/>
              <a:buFont typeface="Wingdings" pitchFamily="2" charset="2"/>
              <a:buChar char=""/>
              <a:defRPr sz="16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defRPr>
            </a:lvl9pPr>
          </a:lstStyle>
          <a:p>
            <a:pPr eaLnBrk="1" hangingPunct="1">
              <a:spcBef>
                <a:spcPct val="0"/>
              </a:spcBef>
              <a:buClrTx/>
              <a:buSzTx/>
              <a:buFontTx/>
              <a:buNone/>
            </a:pPr>
            <a:r>
              <a:rPr lang="en-GB" altLang="en-US" sz="1600" dirty="0">
                <a:latin typeface="Arial" charset="0"/>
              </a:rPr>
              <a:t>Diagram reproduced from Cognitive Psychology: A Student’s Handbook by Eysenck &amp; Keane, 5</a:t>
            </a:r>
            <a:r>
              <a:rPr lang="en-GB" altLang="en-US" sz="1600" baseline="30000" dirty="0">
                <a:latin typeface="Arial" charset="0"/>
              </a:rPr>
              <a:t>th</a:t>
            </a:r>
            <a:r>
              <a:rPr lang="en-GB" altLang="en-US" sz="1600" dirty="0">
                <a:latin typeface="Arial" charset="0"/>
              </a:rPr>
              <a:t> Edition, p.2</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fontScale="90000"/>
          </a:bodyPr>
          <a:lstStyle/>
          <a:p>
            <a:pPr eaLnBrk="1" hangingPunct="1"/>
            <a:r>
              <a:rPr lang="en-GB" altLang="en-US" smtClean="0"/>
              <a:t>Information Processing Model</a:t>
            </a:r>
          </a:p>
        </p:txBody>
      </p:sp>
      <p:sp>
        <p:nvSpPr>
          <p:cNvPr id="19459" name="Rectangle 3"/>
          <p:cNvSpPr>
            <a:spLocks noGrp="1" noChangeArrowheads="1"/>
          </p:cNvSpPr>
          <p:nvPr>
            <p:ph idx="1"/>
          </p:nvPr>
        </p:nvSpPr>
        <p:spPr/>
        <p:txBody>
          <a:bodyPr/>
          <a:lstStyle/>
          <a:p>
            <a:pPr eaLnBrk="1" hangingPunct="1"/>
            <a:r>
              <a:rPr lang="en-GB" altLang="en-US" smtClean="0"/>
              <a:t>As well as stimuli, cognitive processing is affected by an individual’s past experiences, expectations etc.</a:t>
            </a:r>
          </a:p>
          <a:p>
            <a:pPr eaLnBrk="1" hangingPunct="1"/>
            <a:endParaRPr lang="en-GB" altLang="en-US" smtClean="0"/>
          </a:p>
          <a:p>
            <a:pPr eaLnBrk="1" hangingPunct="1"/>
            <a:r>
              <a:rPr lang="en-GB" altLang="en-US" smtClean="0"/>
              <a:t>Also, this model only represents serial processing – parallel processing and cascade processing can also occur</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fontScale="90000"/>
          </a:bodyPr>
          <a:lstStyle/>
          <a:p>
            <a:pPr eaLnBrk="1" hangingPunct="1"/>
            <a:r>
              <a:rPr lang="en-GB" altLang="en-US" smtClean="0"/>
              <a:t>Information Processing Model</a:t>
            </a:r>
          </a:p>
        </p:txBody>
      </p:sp>
      <p:sp>
        <p:nvSpPr>
          <p:cNvPr id="20483" name="Rectangle 3"/>
          <p:cNvSpPr>
            <a:spLocks noGrp="1" noChangeArrowheads="1"/>
          </p:cNvSpPr>
          <p:nvPr>
            <p:ph idx="1"/>
          </p:nvPr>
        </p:nvSpPr>
        <p:spPr/>
        <p:txBody>
          <a:bodyPr>
            <a:normAutofit lnSpcReduction="10000"/>
          </a:bodyPr>
          <a:lstStyle/>
          <a:p>
            <a:pPr eaLnBrk="1" hangingPunct="1"/>
            <a:r>
              <a:rPr lang="en-GB" altLang="en-US" smtClean="0"/>
              <a:t>Bottom-up processing:</a:t>
            </a:r>
          </a:p>
          <a:p>
            <a:pPr lvl="1" eaLnBrk="1" hangingPunct="1"/>
            <a:r>
              <a:rPr lang="en-GB" altLang="en-US" smtClean="0"/>
              <a:t>Stimulus driven</a:t>
            </a:r>
          </a:p>
          <a:p>
            <a:pPr eaLnBrk="1" hangingPunct="1"/>
            <a:r>
              <a:rPr lang="en-GB" altLang="en-US" smtClean="0"/>
              <a:t>Top-down processing:</a:t>
            </a:r>
          </a:p>
          <a:p>
            <a:pPr lvl="1" eaLnBrk="1" hangingPunct="1"/>
            <a:r>
              <a:rPr lang="en-GB" altLang="en-US" smtClean="0"/>
              <a:t>Concept driven</a:t>
            </a:r>
          </a:p>
          <a:p>
            <a:pPr eaLnBrk="1" hangingPunct="1"/>
            <a:r>
              <a:rPr lang="en-GB" altLang="en-US" smtClean="0"/>
              <a:t>Both can occur at the same time</a:t>
            </a:r>
          </a:p>
          <a:p>
            <a:pPr eaLnBrk="1" hangingPunct="1"/>
            <a:r>
              <a:rPr lang="en-GB" altLang="en-US" smtClean="0"/>
              <a:t>Updated versions of the information processing model take this into account</a:t>
            </a:r>
          </a:p>
          <a:p>
            <a:pPr eaLnBrk="1" hangingPunct="1"/>
            <a:endParaRPr lang="en-GB" altLang="en-US"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GB" altLang="en-US" smtClean="0"/>
              <a:t>Cognitive processes </a:t>
            </a:r>
          </a:p>
        </p:txBody>
      </p:sp>
      <p:sp>
        <p:nvSpPr>
          <p:cNvPr id="21507" name="Rectangle 3"/>
          <p:cNvSpPr>
            <a:spLocks noGrp="1" noChangeArrowheads="1"/>
          </p:cNvSpPr>
          <p:nvPr>
            <p:ph idx="1"/>
          </p:nvPr>
        </p:nvSpPr>
        <p:spPr/>
        <p:txBody>
          <a:bodyPr>
            <a:normAutofit fontScale="85000" lnSpcReduction="10000"/>
          </a:bodyPr>
          <a:lstStyle/>
          <a:p>
            <a:pPr eaLnBrk="1" hangingPunct="1">
              <a:lnSpc>
                <a:spcPct val="150000"/>
              </a:lnSpc>
              <a:spcBef>
                <a:spcPct val="0"/>
              </a:spcBef>
            </a:pPr>
            <a:r>
              <a:rPr lang="en-GB" altLang="en-US" sz="2400" smtClean="0"/>
              <a:t>Attention</a:t>
            </a:r>
          </a:p>
          <a:p>
            <a:pPr eaLnBrk="1" hangingPunct="1">
              <a:lnSpc>
                <a:spcPct val="150000"/>
              </a:lnSpc>
              <a:spcBef>
                <a:spcPct val="0"/>
              </a:spcBef>
            </a:pPr>
            <a:r>
              <a:rPr lang="en-GB" altLang="en-US" sz="2400" smtClean="0"/>
              <a:t>Perception and recognition</a:t>
            </a:r>
            <a:endParaRPr lang="en-GB" altLang="en-US" sz="700" smtClean="0"/>
          </a:p>
          <a:p>
            <a:pPr eaLnBrk="1" hangingPunct="1">
              <a:lnSpc>
                <a:spcPct val="150000"/>
              </a:lnSpc>
              <a:spcBef>
                <a:spcPct val="0"/>
              </a:spcBef>
            </a:pPr>
            <a:r>
              <a:rPr lang="en-GB" altLang="en-US" sz="2400" smtClean="0"/>
              <a:t>Memory</a:t>
            </a:r>
          </a:p>
          <a:p>
            <a:pPr eaLnBrk="1" hangingPunct="1">
              <a:lnSpc>
                <a:spcPct val="150000"/>
              </a:lnSpc>
              <a:spcBef>
                <a:spcPct val="0"/>
              </a:spcBef>
            </a:pPr>
            <a:r>
              <a:rPr lang="en-GB" altLang="en-US" sz="2400" smtClean="0"/>
              <a:t>Learning</a:t>
            </a:r>
            <a:endParaRPr lang="en-GB" altLang="en-US" sz="700" smtClean="0"/>
          </a:p>
          <a:p>
            <a:pPr eaLnBrk="1" hangingPunct="1">
              <a:lnSpc>
                <a:spcPct val="150000"/>
              </a:lnSpc>
              <a:spcBef>
                <a:spcPct val="0"/>
              </a:spcBef>
            </a:pPr>
            <a:r>
              <a:rPr lang="en-GB" altLang="en-US" sz="2400" smtClean="0"/>
              <a:t>Reading, speaking and listening</a:t>
            </a:r>
            <a:endParaRPr lang="en-GB" altLang="en-US" sz="700" smtClean="0"/>
          </a:p>
          <a:p>
            <a:pPr eaLnBrk="1" hangingPunct="1">
              <a:lnSpc>
                <a:spcPct val="150000"/>
              </a:lnSpc>
              <a:spcBef>
                <a:spcPct val="0"/>
              </a:spcBef>
            </a:pPr>
            <a:r>
              <a:rPr lang="en-GB" altLang="en-US" sz="2400" smtClean="0"/>
              <a:t>Problem-solving, planning, reasoning and decision-making</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eme2">
  <a:themeElements>
    <a:clrScheme name="Lecture theme">
      <a:dk1>
        <a:sysClr val="windowText" lastClr="000000"/>
      </a:dk1>
      <a:lt1>
        <a:sysClr val="window" lastClr="FFFFFF"/>
      </a:lt1>
      <a:dk2>
        <a:srgbClr val="2A1A00"/>
      </a:dk2>
      <a:lt2>
        <a:srgbClr val="F3F3F2"/>
      </a:lt2>
      <a:accent1>
        <a:srgbClr val="46B2B5"/>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Badge" id="{71A07785-5930-41D4-9A83-E23602B48E98}" vid="{771EA782-DFA6-45B1-AEA3-661F1715B310}"/>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Theme2</Template>
  <TotalTime>1157</TotalTime>
  <Words>1090</Words>
  <Application>Microsoft Office PowerPoint</Application>
  <PresentationFormat>On-screen Show (16:9)</PresentationFormat>
  <Paragraphs>175</Paragraphs>
  <Slides>31</Slides>
  <Notes>6</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Theme2</vt:lpstr>
      <vt:lpstr>Cognitive Science (Perception)</vt:lpstr>
      <vt:lpstr>Overview</vt:lpstr>
      <vt:lpstr>Cognitive science</vt:lpstr>
      <vt:lpstr>What is cognition?</vt:lpstr>
      <vt:lpstr>Information-Processing Approach</vt:lpstr>
      <vt:lpstr>PowerPoint Presentation</vt:lpstr>
      <vt:lpstr>Information Processing Model</vt:lpstr>
      <vt:lpstr>Information Processing Model</vt:lpstr>
      <vt:lpstr>Cognitive processes </vt:lpstr>
      <vt:lpstr>Why do we need to understand users?</vt:lpstr>
      <vt:lpstr>Perception</vt:lpstr>
      <vt:lpstr>Perception</vt:lpstr>
      <vt:lpstr>Sensation</vt:lpstr>
      <vt:lpstr>Sensation</vt:lpstr>
      <vt:lpstr>Sensation</vt:lpstr>
      <vt:lpstr>Visual perception: What you see isn’t (always) what your brain gets</vt:lpstr>
      <vt:lpstr>Visual Depth Perception</vt:lpstr>
      <vt:lpstr>Visual Depth Perception</vt:lpstr>
      <vt:lpstr>Example: linear perspective</vt:lpstr>
      <vt:lpstr>Example: lighting cues</vt:lpstr>
      <vt:lpstr>Visual Depth Perception</vt:lpstr>
      <vt:lpstr>Visual form perception</vt:lpstr>
      <vt:lpstr>Gestalt Theory</vt:lpstr>
      <vt:lpstr>Gestalt Theory</vt:lpstr>
      <vt:lpstr>Discussion</vt:lpstr>
      <vt:lpstr>Scene perception</vt:lpstr>
      <vt:lpstr>The Geon theory of object recognition</vt:lpstr>
      <vt:lpstr>Example of geons</vt:lpstr>
      <vt:lpstr>Face Recognition</vt:lpstr>
      <vt:lpstr>People react to faces on a webpage faster than anything else on the page</vt:lpstr>
      <vt:lpstr>Cognitive Science and Design</vt:lpstr>
    </vt:vector>
  </TitlesOfParts>
  <Company>Open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Rosanne Birney</dc:creator>
  <cp:lastModifiedBy>Rosanne Birney</cp:lastModifiedBy>
  <cp:revision>45</cp:revision>
  <dcterms:created xsi:type="dcterms:W3CDTF">2011-05-04T11:22:51Z</dcterms:created>
  <dcterms:modified xsi:type="dcterms:W3CDTF">2017-09-18T12:16:03Z</dcterms:modified>
</cp:coreProperties>
</file>