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D8EA72-91B8-4EB7-8E5E-D1C0669CA7E2}" type="datetimeFigureOut">
              <a:rPr lang="en-IE" smtClean="0"/>
              <a:t>21/10/2017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D11A82-1014-4C31-A384-27C769F3395B}" type="slidenum">
              <a:rPr lang="en-IE" smtClean="0"/>
              <a:t>‹#›</a:t>
            </a:fld>
            <a:endParaRPr lang="en-IE"/>
          </a:p>
        </p:txBody>
      </p:sp>
    </p:spTree>
    <p:extLst>
      <p:ext uri="{BB962C8B-B14F-4D97-AF65-F5344CB8AC3E}">
        <p14:creationId xmlns:p14="http://schemas.microsoft.com/office/powerpoint/2010/main" val="2481966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ln/>
        </p:spPr>
      </p:sp>
      <p:sp>
        <p:nvSpPr>
          <p:cNvPr id="32771" name="Notes Placeholder 2"/>
          <p:cNvSpPr>
            <a:spLocks noGrp="1"/>
          </p:cNvSpPr>
          <p:nvPr>
            <p:ph type="body" idx="1"/>
          </p:nvPr>
        </p:nvSpPr>
        <p:spPr>
          <a:noFill/>
          <a:ln/>
        </p:spPr>
        <p:txBody>
          <a:bodyPr/>
          <a:lstStyle/>
          <a:p>
            <a:endParaRPr lang="en-I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5" y="630938"/>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9"/>
            <a:ext cx="7738814"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8"/>
            <a:ext cx="6034030"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3"/>
          </a:xfrm>
        </p:spPr>
        <p:txBody>
          <a:bodyPr/>
          <a:lstStyle>
            <a:lvl1pPr>
              <a:defRPr baseline="0">
                <a:solidFill>
                  <a:schemeClr val="accent1">
                    <a:lumMod val="50000"/>
                  </a:schemeClr>
                </a:solidFill>
              </a:defRPr>
            </a:lvl1pPr>
          </a:lstStyle>
          <a:p>
            <a:fld id="{6ACCE34D-9FEA-4583-B35E-A06317412EEA}" type="datetimeFigureOut">
              <a:rPr lang="en-IE" smtClean="0"/>
              <a:t>21/10/2017</a:t>
            </a:fld>
            <a:endParaRPr lang="en-IE"/>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IE"/>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437171B1-FEB2-4BC8-87A8-5139CBE07FD0}" type="slidenum">
              <a:rPr lang="en-IE" smtClean="0"/>
              <a:t>‹#›</a:t>
            </a:fld>
            <a:endParaRPr lang="en-IE"/>
          </a:p>
        </p:txBody>
      </p:sp>
      <p:sp>
        <p:nvSpPr>
          <p:cNvPr id="13" name="Rectangle 12"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CCE34D-9FEA-4583-B35E-A06317412EEA}" type="datetimeFigureOut">
              <a:rPr lang="en-IE" smtClean="0"/>
              <a:t>21/10/2017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37171B1-FEB2-4BC8-87A8-5139CBE07FD0}"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3" y="382387"/>
            <a:ext cx="1119099"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7" y="382387"/>
            <a:ext cx="6294439"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CCE34D-9FEA-4583-B35E-A06317412EEA}" type="datetimeFigureOut">
              <a:rPr lang="en-IE" smtClean="0"/>
              <a:t>21/10/2017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37171B1-FEB2-4BC8-87A8-5139CBE07FD0}"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CCE34D-9FEA-4583-B35E-A06317412EEA}" type="datetimeFigureOut">
              <a:rPr lang="en-IE" smtClean="0"/>
              <a:t>21/10/2017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37171B1-FEB2-4BC8-87A8-5139CBE07FD0}"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9" y="1073889"/>
            <a:ext cx="6140303"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3"/>
            <a:ext cx="5263116"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3"/>
          </a:xfrm>
        </p:spPr>
        <p:txBody>
          <a:bodyPr/>
          <a:lstStyle>
            <a:lvl1pPr>
              <a:defRPr baseline="0">
                <a:solidFill>
                  <a:schemeClr val="tx2"/>
                </a:solidFill>
              </a:defRPr>
            </a:lvl1pPr>
          </a:lstStyle>
          <a:p>
            <a:fld id="{6ACCE34D-9FEA-4583-B35E-A06317412EEA}" type="datetimeFigureOut">
              <a:rPr lang="en-IE" smtClean="0"/>
              <a:t>21/10/2017</a:t>
            </a:fld>
            <a:endParaRPr lang="en-IE"/>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IE"/>
          </a:p>
        </p:txBody>
      </p:sp>
      <p:sp>
        <p:nvSpPr>
          <p:cNvPr id="6" name="Slide Number Placeholder 5"/>
          <p:cNvSpPr>
            <a:spLocks noGrp="1"/>
          </p:cNvSpPr>
          <p:nvPr>
            <p:ph type="sldNum" sz="quarter" idx="12"/>
          </p:nvPr>
        </p:nvSpPr>
        <p:spPr>
          <a:xfrm>
            <a:off x="7456827" y="6375679"/>
            <a:ext cx="1115675" cy="345796"/>
          </a:xfrm>
        </p:spPr>
        <p:txBody>
          <a:bodyPr/>
          <a:lstStyle>
            <a:lvl1pPr>
              <a:defRPr baseline="0">
                <a:solidFill>
                  <a:schemeClr val="tx2"/>
                </a:solidFill>
              </a:defRPr>
            </a:lvl1pPr>
          </a:lstStyle>
          <a:p>
            <a:fld id="{437171B1-FEB2-4BC8-87A8-5139CBE07FD0}" type="slidenum">
              <a:rPr lang="en-IE" smtClean="0"/>
              <a:t>‹#›</a:t>
            </a:fld>
            <a:endParaRPr lang="en-IE"/>
          </a:p>
        </p:txBody>
      </p:sp>
      <p:grpSp>
        <p:nvGrpSpPr>
          <p:cNvPr id="7" name="Group 6" title="left scallop shape"/>
          <p:cNvGrpSpPr/>
          <p:nvPr/>
        </p:nvGrpSpPr>
        <p:grpSpPr>
          <a:xfrm>
            <a:off x="2" y="0"/>
            <a:ext cx="2110979"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1"/>
            <a:ext cx="36004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7" y="2286001"/>
            <a:ext cx="36004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CCE34D-9FEA-4583-B35E-A06317412EEA}" type="datetimeFigureOut">
              <a:rPr lang="en-IE" smtClean="0"/>
              <a:t>21/10/2017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37171B1-FEB2-4BC8-87A8-5139CBE07FD0}" type="slidenum">
              <a:rPr lang="en-IE" smtClean="0"/>
              <a:t>‹#›</a:t>
            </a:fld>
            <a:endParaRPr lang="en-IE"/>
          </a:p>
        </p:txBody>
      </p:sp>
    </p:spTree>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8" y="381002"/>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38759" y="2199636"/>
            <a:ext cx="360045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2975" y="2909102"/>
            <a:ext cx="3600450" cy="2996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6"/>
            <a:ext cx="360045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00450" cy="2996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CCE34D-9FEA-4583-B35E-A06317412EEA}" type="datetimeFigureOut">
              <a:rPr lang="en-IE" smtClean="0"/>
              <a:t>21/10/2017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37171B1-FEB2-4BC8-87A8-5139CBE07FD0}" type="slidenum">
              <a:rPr lang="en-IE" smtClean="0"/>
              <a:t>‹#›</a:t>
            </a:fld>
            <a:endParaRPr lang="en-IE"/>
          </a:p>
        </p:txBody>
      </p:sp>
    </p:spTree>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CCE34D-9FEA-4583-B35E-A06317412EEA}" type="datetimeFigureOut">
              <a:rPr lang="en-IE" smtClean="0"/>
              <a:t>21/10/2017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37171B1-FEB2-4BC8-87A8-5139CBE07FD0}"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CE34D-9FEA-4583-B35E-A06317412EEA}" type="datetimeFigureOut">
              <a:rPr lang="en-IE" smtClean="0"/>
              <a:t>21/10/2017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37171B1-FEB2-4BC8-87A8-5139CBE07FD0}"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61"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2"/>
            <a:ext cx="2319086"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8"/>
            <a:ext cx="4618814"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7"/>
            <a:ext cx="2319086"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3"/>
          </a:xfrm>
        </p:spPr>
        <p:txBody>
          <a:bodyPr/>
          <a:lstStyle/>
          <a:p>
            <a:fld id="{6ACCE34D-9FEA-4583-B35E-A06317412EEA}" type="datetimeFigureOut">
              <a:rPr lang="en-IE" smtClean="0"/>
              <a:t>21/10/2017</a:t>
            </a:fld>
            <a:endParaRPr lang="en-IE"/>
          </a:p>
        </p:txBody>
      </p:sp>
      <p:sp>
        <p:nvSpPr>
          <p:cNvPr id="6" name="Footer Placeholder 5"/>
          <p:cNvSpPr>
            <a:spLocks noGrp="1"/>
          </p:cNvSpPr>
          <p:nvPr>
            <p:ph type="ftr" sz="quarter" idx="11"/>
          </p:nvPr>
        </p:nvSpPr>
        <p:spPr>
          <a:xfrm>
            <a:off x="1577716" y="6375679"/>
            <a:ext cx="2611634" cy="345796"/>
          </a:xfrm>
        </p:spPr>
        <p:txBody>
          <a:bodyPr/>
          <a:lstStyle/>
          <a:p>
            <a:endParaRPr lang="en-IE"/>
          </a:p>
        </p:txBody>
      </p:sp>
      <p:sp>
        <p:nvSpPr>
          <p:cNvPr id="7" name="Slide Number Placeholder 6"/>
          <p:cNvSpPr>
            <a:spLocks noGrp="1"/>
          </p:cNvSpPr>
          <p:nvPr>
            <p:ph type="sldNum" sz="quarter" idx="12"/>
          </p:nvPr>
        </p:nvSpPr>
        <p:spPr>
          <a:xfrm>
            <a:off x="4268261" y="6375679"/>
            <a:ext cx="924342" cy="345796"/>
          </a:xfrm>
        </p:spPr>
        <p:txBody>
          <a:bodyPr/>
          <a:lstStyle/>
          <a:p>
            <a:fld id="{437171B1-FEB2-4BC8-87A8-5139CBE07FD0}" type="slidenum">
              <a:rPr lang="en-IE" smtClean="0"/>
              <a:t>‹#›</a:t>
            </a:fld>
            <a:endParaRPr lang="en-IE"/>
          </a:p>
        </p:txBody>
      </p:sp>
      <p:sp>
        <p:nvSpPr>
          <p:cNvPr id="8" name="Rectangle 7"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600" y="2"/>
            <a:ext cx="5516689"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5542361"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1"/>
            <a:ext cx="2319088" cy="1196671"/>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7"/>
            <a:ext cx="2319088"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3"/>
          </a:xfrm>
        </p:spPr>
        <p:txBody>
          <a:bodyPr/>
          <a:lstStyle/>
          <a:p>
            <a:fld id="{6ACCE34D-9FEA-4583-B35E-A06317412EEA}" type="datetimeFigureOut">
              <a:rPr lang="en-IE" smtClean="0"/>
              <a:t>21/10/2017</a:t>
            </a:fld>
            <a:endParaRPr lang="en-IE"/>
          </a:p>
        </p:txBody>
      </p:sp>
      <p:sp>
        <p:nvSpPr>
          <p:cNvPr id="6" name="Footer Placeholder 5"/>
          <p:cNvSpPr>
            <a:spLocks noGrp="1"/>
          </p:cNvSpPr>
          <p:nvPr>
            <p:ph type="ftr" sz="quarter" idx="11"/>
          </p:nvPr>
        </p:nvSpPr>
        <p:spPr>
          <a:xfrm>
            <a:off x="1577716" y="6375679"/>
            <a:ext cx="2611634" cy="345796"/>
          </a:xfrm>
        </p:spPr>
        <p:txBody>
          <a:bodyPr/>
          <a:lstStyle/>
          <a:p>
            <a:endParaRPr lang="en-IE"/>
          </a:p>
        </p:txBody>
      </p:sp>
      <p:sp>
        <p:nvSpPr>
          <p:cNvPr id="7" name="Slide Number Placeholder 6"/>
          <p:cNvSpPr>
            <a:spLocks noGrp="1"/>
          </p:cNvSpPr>
          <p:nvPr>
            <p:ph type="sldNum" sz="quarter" idx="12"/>
          </p:nvPr>
        </p:nvSpPr>
        <p:spPr>
          <a:xfrm>
            <a:off x="4265676" y="6375679"/>
            <a:ext cx="925830" cy="345796"/>
          </a:xfrm>
        </p:spPr>
        <p:txBody>
          <a:bodyPr/>
          <a:lstStyle/>
          <a:p>
            <a:fld id="{437171B1-FEB2-4BC8-87A8-5139CBE07FD0}" type="slidenum">
              <a:rPr lang="en-IE" smtClean="0"/>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6"/>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3"/>
            <a:ext cx="763374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3"/>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ACCE34D-9FEA-4583-B35E-A06317412EEA}" type="datetimeFigureOut">
              <a:rPr lang="en-IE" smtClean="0"/>
              <a:t>21/10/2017</a:t>
            </a:fld>
            <a:endParaRPr lang="en-IE"/>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E"/>
          </a:p>
        </p:txBody>
      </p:sp>
      <p:sp>
        <p:nvSpPr>
          <p:cNvPr id="6" name="Slide Number Placeholder 5"/>
          <p:cNvSpPr>
            <a:spLocks noGrp="1"/>
          </p:cNvSpPr>
          <p:nvPr>
            <p:ph type="sldNum" sz="quarter" idx="4"/>
          </p:nvPr>
        </p:nvSpPr>
        <p:spPr>
          <a:xfrm>
            <a:off x="6457953" y="6375679"/>
            <a:ext cx="211454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37171B1-FEB2-4BC8-87A8-5139CBE07FD0}" type="slidenum">
              <a:rPr lang="en-IE" smtClean="0"/>
              <a:t>‹#›</a:t>
            </a:fld>
            <a:endParaRPr lang="en-IE"/>
          </a:p>
        </p:txBody>
      </p:sp>
      <p:sp>
        <p:nvSpPr>
          <p:cNvPr id="11" name="Freeform 6" title="Left scallop edge"/>
          <p:cNvSpPr/>
          <p:nvPr/>
        </p:nvSpPr>
        <p:spPr bwMode="auto">
          <a:xfrm>
            <a:off x="2" y="0"/>
            <a:ext cx="664369"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log.hubspot.com/blog/tabid/6307/bid/30557/6-guidelines-for-exceptional-website-design-and-usability.aspx" TargetMode="External"/><Relationship Id="rId2" Type="http://schemas.openxmlformats.org/officeDocument/2006/relationships/hyperlink" Target="https://sharpened.com/web_design_ru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aletton.com/" TargetMode="External"/><Relationship Id="rId2" Type="http://schemas.openxmlformats.org/officeDocument/2006/relationships/hyperlink" Target="https://www.colorcombo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tml5test.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igsaw.w3.org/css-validator/" TargetMode="External"/><Relationship Id="rId2" Type="http://schemas.openxmlformats.org/officeDocument/2006/relationships/hyperlink" Target="https://validator.w3.org/" TargetMode="External"/><Relationship Id="rId1" Type="http://schemas.openxmlformats.org/officeDocument/2006/relationships/slideLayout" Target="../slideLayouts/slideLayout2.xml"/><Relationship Id="rId4" Type="http://schemas.openxmlformats.org/officeDocument/2006/relationships/hyperlink" Target="https://achecker.ca/checker/index.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Web Design</a:t>
            </a:r>
            <a:br>
              <a:rPr lang="en-IE" dirty="0" smtClean="0"/>
            </a:br>
            <a:r>
              <a:rPr lang="en-IE" dirty="0" smtClean="0"/>
              <a:t>guidelines</a:t>
            </a:r>
            <a:endParaRPr lang="en-IE" dirty="0"/>
          </a:p>
        </p:txBody>
      </p:sp>
      <p:sp>
        <p:nvSpPr>
          <p:cNvPr id="6" name="Subtitle 5"/>
          <p:cNvSpPr>
            <a:spLocks noGrp="1"/>
          </p:cNvSpPr>
          <p:nvPr>
            <p:ph type="subTitle" idx="1"/>
          </p:nvPr>
        </p:nvSpPr>
        <p:spPr/>
        <p:txBody>
          <a:bodyPr/>
          <a:lstStyle/>
          <a:p>
            <a:r>
              <a:rPr lang="en-IE" dirty="0"/>
              <a:t>HCI &amp; Web </a:t>
            </a:r>
            <a:r>
              <a:rPr lang="en-IE" dirty="0" smtClean="0"/>
              <a:t>Design</a:t>
            </a:r>
            <a:endParaRPr lang="en-IE" dirty="0"/>
          </a:p>
        </p:txBody>
      </p:sp>
    </p:spTree>
    <p:extLst>
      <p:ext uri="{BB962C8B-B14F-4D97-AF65-F5344CB8AC3E}">
        <p14:creationId xmlns:p14="http://schemas.microsoft.com/office/powerpoint/2010/main" val="966974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2. </a:t>
            </a:r>
            <a:r>
              <a:rPr lang="en-IE" b="1" dirty="0"/>
              <a:t>Write your own </a:t>
            </a:r>
            <a:r>
              <a:rPr lang="en-IE" b="1" dirty="0" smtClean="0"/>
              <a:t>code</a:t>
            </a:r>
            <a:endParaRPr lang="en-IE" dirty="0"/>
          </a:p>
        </p:txBody>
      </p:sp>
      <p:sp>
        <p:nvSpPr>
          <p:cNvPr id="3" name="Content Placeholder 2"/>
          <p:cNvSpPr>
            <a:spLocks noGrp="1"/>
          </p:cNvSpPr>
          <p:nvPr>
            <p:ph idx="1"/>
          </p:nvPr>
        </p:nvSpPr>
        <p:spPr/>
        <p:txBody>
          <a:bodyPr/>
          <a:lstStyle/>
          <a:p>
            <a:r>
              <a:rPr lang="en-US" dirty="0"/>
              <a:t>Whether it's HTML or PHP, nothing beats writing your code from scratch. If you build your site from templates and pre-written scripts, you will be clueless when something goes wrong. When you code your own pages, you have full control over how they look and act.</a:t>
            </a:r>
            <a:endParaRPr lang="en-IE" dirty="0"/>
          </a:p>
        </p:txBody>
      </p:sp>
      <p:sp>
        <p:nvSpPr>
          <p:cNvPr id="4" name="AutoShape 2" descr="Image result for web design co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5" name="AutoShape 4" descr="Image result for web design co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6" name="AutoShape 6" descr="Image result for web design cod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7" name="AutoShape 8" descr="Image result for web design cod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380" y="3922869"/>
            <a:ext cx="3925044" cy="2602475"/>
          </a:xfrm>
          <a:prstGeom prst="rect">
            <a:avLst/>
          </a:prstGeom>
        </p:spPr>
      </p:pic>
    </p:spTree>
    <p:extLst>
      <p:ext uri="{BB962C8B-B14F-4D97-AF65-F5344CB8AC3E}">
        <p14:creationId xmlns:p14="http://schemas.microsoft.com/office/powerpoint/2010/main" val="131551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1. </a:t>
            </a:r>
            <a:r>
              <a:rPr lang="en-IE" b="1" dirty="0"/>
              <a:t>Don't forget the content</a:t>
            </a:r>
            <a:endParaRPr lang="en-IE" dirty="0"/>
          </a:p>
        </p:txBody>
      </p:sp>
      <p:sp>
        <p:nvSpPr>
          <p:cNvPr id="3" name="Content Placeholder 2"/>
          <p:cNvSpPr>
            <a:spLocks noGrp="1"/>
          </p:cNvSpPr>
          <p:nvPr>
            <p:ph idx="1"/>
          </p:nvPr>
        </p:nvSpPr>
        <p:spPr/>
        <p:txBody>
          <a:bodyPr/>
          <a:lstStyle/>
          <a:p>
            <a:r>
              <a:rPr lang="en-US" dirty="0"/>
              <a:t>Even if your site is beautifully designed, it is only an empty shell without content. A good website has both great design and great content. Therefore, make sure your pages have unique, original content that makes them worth visiting.</a:t>
            </a:r>
            <a:endParaRPr lang="en-IE" dirty="0"/>
          </a:p>
        </p:txBody>
      </p:sp>
      <p:pic>
        <p:nvPicPr>
          <p:cNvPr id="6146" name="Picture 2" descr="Image result for web design content is 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786" y="3977368"/>
            <a:ext cx="4314478" cy="269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71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Sources:</a:t>
            </a:r>
            <a:endParaRPr lang="en-IE" dirty="0"/>
          </a:p>
        </p:txBody>
      </p:sp>
      <p:sp>
        <p:nvSpPr>
          <p:cNvPr id="3" name="Content Placeholder 2"/>
          <p:cNvSpPr>
            <a:spLocks noGrp="1"/>
          </p:cNvSpPr>
          <p:nvPr>
            <p:ph idx="1"/>
          </p:nvPr>
        </p:nvSpPr>
        <p:spPr/>
        <p:txBody>
          <a:bodyPr/>
          <a:lstStyle/>
          <a:p>
            <a:r>
              <a:rPr lang="en-IE" dirty="0">
                <a:hlinkClick r:id="rId2"/>
              </a:rPr>
              <a:t>https://</a:t>
            </a:r>
            <a:r>
              <a:rPr lang="en-IE" dirty="0" smtClean="0">
                <a:hlinkClick r:id="rId2"/>
              </a:rPr>
              <a:t>sharpened.com/web_design_rules</a:t>
            </a:r>
            <a:endParaRPr lang="en-IE" dirty="0" smtClean="0"/>
          </a:p>
          <a:p>
            <a:r>
              <a:rPr lang="en-IE" dirty="0">
                <a:hlinkClick r:id="rId3"/>
              </a:rPr>
              <a:t>https://</a:t>
            </a:r>
            <a:r>
              <a:rPr lang="en-IE" dirty="0" smtClean="0">
                <a:hlinkClick r:id="rId3"/>
              </a:rPr>
              <a:t>blog.hubspot.com/blog/tabid/6307/bid/30557/6-guidelines-for-exceptional-website-design-and-usability.aspx</a:t>
            </a:r>
            <a:r>
              <a:rPr lang="en-IE" dirty="0" smtClean="0"/>
              <a:t>   </a:t>
            </a:r>
            <a:endParaRPr lang="en-IE" dirty="0"/>
          </a:p>
        </p:txBody>
      </p:sp>
    </p:spTree>
    <p:extLst>
      <p:ext uri="{BB962C8B-B14F-4D97-AF65-F5344CB8AC3E}">
        <p14:creationId xmlns:p14="http://schemas.microsoft.com/office/powerpoint/2010/main" val="313016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10. Simple </a:t>
            </a:r>
            <a:r>
              <a:rPr lang="en-IE" b="1" dirty="0"/>
              <a:t>is beautiful</a:t>
            </a:r>
            <a:endParaRPr lang="en-IE" dirty="0"/>
          </a:p>
        </p:txBody>
      </p:sp>
      <p:sp>
        <p:nvSpPr>
          <p:cNvPr id="3" name="Content Placeholder 2"/>
          <p:cNvSpPr>
            <a:spLocks noGrp="1"/>
          </p:cNvSpPr>
          <p:nvPr>
            <p:ph idx="1"/>
          </p:nvPr>
        </p:nvSpPr>
        <p:spPr/>
        <p:txBody>
          <a:bodyPr/>
          <a:lstStyle/>
          <a:p>
            <a:r>
              <a:rPr lang="en-US" dirty="0"/>
              <a:t>Cramming too much into each page creates confusion. Visitors get frustrated when they have to scan through rows of links and images to find what they are looking for. By keeping your pages simple, your website will be easier to use.</a:t>
            </a:r>
            <a:endParaRPr lang="en-IE" dirty="0"/>
          </a:p>
        </p:txBody>
      </p:sp>
      <p:pic>
        <p:nvPicPr>
          <p:cNvPr id="1026" name="Picture 2" descr="rockaway-relief-homepage-simple-desig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936340"/>
            <a:ext cx="6120680" cy="251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0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9. </a:t>
            </a:r>
            <a:r>
              <a:rPr lang="en-IE" b="1" dirty="0"/>
              <a:t>Design is paramount</a:t>
            </a:r>
            <a:endParaRPr lang="en-IE" dirty="0"/>
          </a:p>
        </p:txBody>
      </p:sp>
      <p:sp>
        <p:nvSpPr>
          <p:cNvPr id="3" name="Content Placeholder 2"/>
          <p:cNvSpPr>
            <a:spLocks noGrp="1"/>
          </p:cNvSpPr>
          <p:nvPr>
            <p:ph idx="1"/>
          </p:nvPr>
        </p:nvSpPr>
        <p:spPr>
          <a:xfrm>
            <a:off x="938758" y="1988840"/>
            <a:ext cx="7633742" cy="3593591"/>
          </a:xfrm>
        </p:spPr>
        <p:txBody>
          <a:bodyPr/>
          <a:lstStyle/>
          <a:p>
            <a:r>
              <a:rPr lang="en-US" dirty="0"/>
              <a:t>When you meet someone for the first time, you want to make a good first impression. The same should be true for your website. The overall look and feel of your site is the first thing your visitors will notice.</a:t>
            </a:r>
            <a:endParaRPr lang="en-IE" dirty="0"/>
          </a:p>
        </p:txBody>
      </p:sp>
      <p:pic>
        <p:nvPicPr>
          <p:cNvPr id="2050" name="Picture 2" descr="spotify-visual-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717032"/>
            <a:ext cx="6131223" cy="296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45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8. Navigation </a:t>
            </a:r>
            <a:r>
              <a:rPr lang="en-IE" b="1" dirty="0"/>
              <a:t>should be intuitive</a:t>
            </a:r>
            <a:endParaRPr lang="en-IE" dirty="0"/>
          </a:p>
        </p:txBody>
      </p:sp>
      <p:sp>
        <p:nvSpPr>
          <p:cNvPr id="3" name="Content Placeholder 2"/>
          <p:cNvSpPr>
            <a:spLocks noGrp="1"/>
          </p:cNvSpPr>
          <p:nvPr>
            <p:ph idx="1"/>
          </p:nvPr>
        </p:nvSpPr>
        <p:spPr/>
        <p:txBody>
          <a:bodyPr/>
          <a:lstStyle/>
          <a:p>
            <a:r>
              <a:rPr lang="en-US" dirty="0"/>
              <a:t>There are few things more frustrating than not being able to find what you want on a website. Pages should be well-organized with a top-down design so that visitors can easily browse through the different sections of your site</a:t>
            </a:r>
            <a:r>
              <a:rPr lang="en-US" dirty="0" smtClean="0"/>
              <a:t>.</a:t>
            </a:r>
          </a:p>
          <a:p>
            <a:r>
              <a:rPr lang="en-US" dirty="0" smtClean="0"/>
              <a:t>‘Breadcrumbs’ help the user navigate through the levels of your website </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4581128"/>
            <a:ext cx="4762500" cy="1704975"/>
          </a:xfrm>
          <a:prstGeom prst="rect">
            <a:avLst/>
          </a:prstGeom>
        </p:spPr>
      </p:pic>
    </p:spTree>
    <p:extLst>
      <p:ext uri="{BB962C8B-B14F-4D97-AF65-F5344CB8AC3E}">
        <p14:creationId xmlns:p14="http://schemas.microsoft.com/office/powerpoint/2010/main" val="295562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7. </a:t>
            </a:r>
            <a:r>
              <a:rPr lang="en-IE" b="1" dirty="0"/>
              <a:t>Consistency is key</a:t>
            </a:r>
            <a:endParaRPr lang="en-IE" dirty="0"/>
          </a:p>
        </p:txBody>
      </p:sp>
      <p:sp>
        <p:nvSpPr>
          <p:cNvPr id="3" name="Content Placeholder 2"/>
          <p:cNvSpPr>
            <a:spLocks noGrp="1"/>
          </p:cNvSpPr>
          <p:nvPr>
            <p:ph idx="1"/>
          </p:nvPr>
        </p:nvSpPr>
        <p:spPr/>
        <p:txBody>
          <a:bodyPr/>
          <a:lstStyle/>
          <a:p>
            <a:r>
              <a:rPr lang="en-US" dirty="0"/>
              <a:t>Visitors shouldn't feel like they are visiting a new website each time they open a new page on your site. Consistent design across the pages within your site makes navigation a much easier task.</a:t>
            </a:r>
            <a:endParaRPr lang="en-IE" dirty="0"/>
          </a:p>
        </p:txBody>
      </p:sp>
      <p:pic>
        <p:nvPicPr>
          <p:cNvPr id="3074" name="Picture 2" descr="help-page-airbn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67" y="3645024"/>
            <a:ext cx="8219713"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52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6. </a:t>
            </a:r>
            <a:r>
              <a:rPr lang="en-IE" b="1" dirty="0" smtClean="0"/>
              <a:t>Colours </a:t>
            </a:r>
            <a:r>
              <a:rPr lang="en-IE" b="1" dirty="0"/>
              <a:t>are </a:t>
            </a:r>
            <a:r>
              <a:rPr lang="en-IE" b="1" dirty="0" smtClean="0"/>
              <a:t>crucial</a:t>
            </a:r>
            <a:endParaRPr lang="en-IE" dirty="0"/>
          </a:p>
        </p:txBody>
      </p:sp>
      <p:sp>
        <p:nvSpPr>
          <p:cNvPr id="3" name="Content Placeholder 2"/>
          <p:cNvSpPr>
            <a:spLocks noGrp="1"/>
          </p:cNvSpPr>
          <p:nvPr>
            <p:ph idx="1"/>
          </p:nvPr>
        </p:nvSpPr>
        <p:spPr/>
        <p:txBody>
          <a:bodyPr/>
          <a:lstStyle/>
          <a:p>
            <a:r>
              <a:rPr lang="en-US" dirty="0"/>
              <a:t>Color selection can make or break a website. Most of us have visited websites that are simply painful to look at. When choosing colors, use a consistent palette of colors that don't clash and make sure there is a strong contrast between the text and the background</a:t>
            </a:r>
            <a:r>
              <a:rPr lang="en-US" dirty="0" smtClean="0"/>
              <a:t>.</a:t>
            </a:r>
          </a:p>
          <a:p>
            <a:endParaRPr lang="en-US" dirty="0"/>
          </a:p>
          <a:p>
            <a:r>
              <a:rPr lang="en-IE" dirty="0">
                <a:hlinkClick r:id="rId2"/>
              </a:rPr>
              <a:t>https://www.colorcombos.com</a:t>
            </a:r>
            <a:r>
              <a:rPr lang="en-IE" dirty="0" smtClean="0">
                <a:hlinkClick r:id="rId2"/>
              </a:rPr>
              <a:t>/</a:t>
            </a:r>
            <a:r>
              <a:rPr lang="en-IE" dirty="0" smtClean="0"/>
              <a:t> </a:t>
            </a:r>
          </a:p>
          <a:p>
            <a:r>
              <a:rPr lang="en-IE" dirty="0">
                <a:hlinkClick r:id="rId3"/>
              </a:rPr>
              <a:t>http://paletton.com</a:t>
            </a:r>
            <a:r>
              <a:rPr lang="en-IE" dirty="0" smtClean="0">
                <a:hlinkClick r:id="rId3"/>
              </a:rPr>
              <a:t>/</a:t>
            </a:r>
            <a:r>
              <a:rPr lang="en-IE" dirty="0" smtClean="0"/>
              <a:t> </a:t>
            </a:r>
            <a:endParaRPr lang="en-IE" dirty="0"/>
          </a:p>
        </p:txBody>
      </p:sp>
    </p:spTree>
    <p:extLst>
      <p:ext uri="{BB962C8B-B14F-4D97-AF65-F5344CB8AC3E}">
        <p14:creationId xmlns:p14="http://schemas.microsoft.com/office/powerpoint/2010/main" val="196975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5. </a:t>
            </a:r>
            <a:r>
              <a:rPr lang="en-IE" b="1" dirty="0"/>
              <a:t>Make your website responsive</a:t>
            </a:r>
            <a:endParaRPr lang="en-IE" dirty="0"/>
          </a:p>
        </p:txBody>
      </p:sp>
      <p:sp>
        <p:nvSpPr>
          <p:cNvPr id="3" name="Content Placeholder 2"/>
          <p:cNvSpPr>
            <a:spLocks noGrp="1"/>
          </p:cNvSpPr>
          <p:nvPr>
            <p:ph idx="1"/>
          </p:nvPr>
        </p:nvSpPr>
        <p:spPr>
          <a:xfrm>
            <a:off x="938758" y="2132856"/>
            <a:ext cx="7633742" cy="3593591"/>
          </a:xfrm>
        </p:spPr>
        <p:txBody>
          <a:bodyPr/>
          <a:lstStyle/>
          <a:p>
            <a:r>
              <a:rPr lang="en-US" dirty="0"/>
              <a:t>People will access your website using a wide variety of devices – from smartphones to desktop computers. Therefore, it is important that your website displays correctly on different screen sizes. CSS media queries are a great way to implement responsive web design</a:t>
            </a:r>
            <a:endParaRPr lang="en-IE" dirty="0"/>
          </a:p>
        </p:txBody>
      </p:sp>
      <p:pic>
        <p:nvPicPr>
          <p:cNvPr id="4098" name="Picture 2" descr="responsive_design_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645024"/>
            <a:ext cx="5086350"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89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4. Develop </a:t>
            </a:r>
            <a:r>
              <a:rPr lang="en-IE" b="1" dirty="0"/>
              <a:t>for multiple browsers</a:t>
            </a:r>
            <a:endParaRPr lang="en-IE" dirty="0"/>
          </a:p>
        </p:txBody>
      </p:sp>
      <p:sp>
        <p:nvSpPr>
          <p:cNvPr id="3" name="Content Placeholder 2"/>
          <p:cNvSpPr>
            <a:spLocks noGrp="1"/>
          </p:cNvSpPr>
          <p:nvPr>
            <p:ph idx="1"/>
          </p:nvPr>
        </p:nvSpPr>
        <p:spPr/>
        <p:txBody>
          <a:bodyPr/>
          <a:lstStyle/>
          <a:p>
            <a:r>
              <a:rPr lang="en-US" dirty="0"/>
              <a:t>Browsers are supposed to render webpages the same way, but they don't. Therefore, make sure to check your website in multiple browsers to make sure everything appears correctly. It is best to catch problems ahead of time instead of relying on complaints from your visitors</a:t>
            </a:r>
            <a:r>
              <a:rPr lang="en-US" dirty="0" smtClean="0"/>
              <a:t>.</a:t>
            </a:r>
          </a:p>
          <a:p>
            <a:endParaRPr lang="en-US" dirty="0"/>
          </a:p>
          <a:p>
            <a:r>
              <a:rPr lang="en-IE" dirty="0">
                <a:hlinkClick r:id="rId2"/>
              </a:rPr>
              <a:t>https://html5test.com</a:t>
            </a:r>
            <a:r>
              <a:rPr lang="en-IE" dirty="0" smtClean="0">
                <a:hlinkClick r:id="rId2"/>
              </a:rPr>
              <a:t>/</a:t>
            </a:r>
            <a:r>
              <a:rPr lang="en-IE" dirty="0" smtClean="0"/>
              <a:t> </a:t>
            </a:r>
            <a:endParaRPr lang="en-IE" dirty="0"/>
          </a:p>
        </p:txBody>
      </p:sp>
    </p:spTree>
    <p:extLst>
      <p:ext uri="{BB962C8B-B14F-4D97-AF65-F5344CB8AC3E}">
        <p14:creationId xmlns:p14="http://schemas.microsoft.com/office/powerpoint/2010/main" val="148130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3. </a:t>
            </a:r>
            <a:r>
              <a:rPr lang="en-US" b="1" dirty="0"/>
              <a:t>Check your website for </a:t>
            </a:r>
            <a:r>
              <a:rPr lang="en-US" b="1" dirty="0" smtClean="0"/>
              <a:t>errors and accessibility</a:t>
            </a:r>
            <a:endParaRPr lang="en-IE" dirty="0"/>
          </a:p>
        </p:txBody>
      </p:sp>
      <p:sp>
        <p:nvSpPr>
          <p:cNvPr id="3" name="Content Placeholder 2"/>
          <p:cNvSpPr>
            <a:spLocks noGrp="1"/>
          </p:cNvSpPr>
          <p:nvPr>
            <p:ph idx="1"/>
          </p:nvPr>
        </p:nvSpPr>
        <p:spPr/>
        <p:txBody>
          <a:bodyPr/>
          <a:lstStyle/>
          <a:p>
            <a:r>
              <a:rPr lang="en-US" dirty="0"/>
              <a:t>As any experienced editor will tell you, a great piece of work can be tarnished by a small error. If you're a webmaster, check your websites on a regular basis for typos, broken links, and images that do not load correctly</a:t>
            </a:r>
            <a:r>
              <a:rPr lang="en-US" dirty="0" smtClean="0"/>
              <a:t>.</a:t>
            </a:r>
          </a:p>
          <a:p>
            <a:endParaRPr lang="en-US" dirty="0"/>
          </a:p>
          <a:p>
            <a:r>
              <a:rPr lang="en-IE" dirty="0">
                <a:hlinkClick r:id="rId2"/>
              </a:rPr>
              <a:t>https://validator.w3.org</a:t>
            </a:r>
            <a:r>
              <a:rPr lang="en-IE" dirty="0" smtClean="0">
                <a:hlinkClick r:id="rId2"/>
              </a:rPr>
              <a:t>/</a:t>
            </a:r>
            <a:endParaRPr lang="en-IE" dirty="0" smtClean="0"/>
          </a:p>
          <a:p>
            <a:r>
              <a:rPr lang="en-IE" dirty="0">
                <a:hlinkClick r:id="rId3"/>
              </a:rPr>
              <a:t>https://jigsaw.w3.org/css-validator</a:t>
            </a:r>
            <a:r>
              <a:rPr lang="en-IE" dirty="0" smtClean="0">
                <a:hlinkClick r:id="rId3"/>
              </a:rPr>
              <a:t>/</a:t>
            </a:r>
            <a:endParaRPr lang="en-IE" dirty="0" smtClean="0"/>
          </a:p>
          <a:p>
            <a:r>
              <a:rPr lang="en-IE" dirty="0">
                <a:hlinkClick r:id="rId4"/>
              </a:rPr>
              <a:t>https://</a:t>
            </a:r>
            <a:r>
              <a:rPr lang="en-IE" dirty="0" smtClean="0">
                <a:hlinkClick r:id="rId4"/>
              </a:rPr>
              <a:t>achecker.ca/checker/index.php</a:t>
            </a:r>
            <a:r>
              <a:rPr lang="en-IE" dirty="0" smtClean="0"/>
              <a:t> </a:t>
            </a:r>
            <a:endParaRPr lang="en-IE" dirty="0"/>
          </a:p>
        </p:txBody>
      </p:sp>
    </p:spTree>
    <p:extLst>
      <p:ext uri="{BB962C8B-B14F-4D97-AF65-F5344CB8AC3E}">
        <p14:creationId xmlns:p14="http://schemas.microsoft.com/office/powerpoint/2010/main" val="1899808840"/>
      </p:ext>
    </p:extLst>
  </p:cSld>
  <p:clrMapOvr>
    <a:masterClrMapping/>
  </p:clrMapOvr>
</p:sld>
</file>

<file path=ppt/theme/theme1.xml><?xml version="1.0" encoding="utf-8"?>
<a:theme xmlns:a="http://schemas.openxmlformats.org/drawingml/2006/main" name="Theme2">
  <a:themeElements>
    <a:clrScheme name="Lecture theme">
      <a:dk1>
        <a:sysClr val="windowText" lastClr="000000"/>
      </a:dk1>
      <a:lt1>
        <a:sysClr val="window" lastClr="FFFFFF"/>
      </a:lt1>
      <a:dk2>
        <a:srgbClr val="2A1A00"/>
      </a:dk2>
      <a:lt2>
        <a:srgbClr val="F3F3F2"/>
      </a:lt2>
      <a:accent1>
        <a:srgbClr val="46B2B5"/>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126</TotalTime>
  <Words>565</Words>
  <Application>Microsoft Office PowerPoint</Application>
  <PresentationFormat>On-screen Show (4:3)</PresentationFormat>
  <Paragraphs>35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Theme2</vt:lpstr>
      <vt:lpstr>Web Design guidelines</vt:lpstr>
      <vt:lpstr>10. Simple is beautiful</vt:lpstr>
      <vt:lpstr>9. Design is paramount</vt:lpstr>
      <vt:lpstr>8. Navigation should be intuitive</vt:lpstr>
      <vt:lpstr>7. Consistency is key</vt:lpstr>
      <vt:lpstr>6. Colours are crucial</vt:lpstr>
      <vt:lpstr>5. Make your website responsive</vt:lpstr>
      <vt:lpstr>4. Develop for multiple browsers</vt:lpstr>
      <vt:lpstr>3. Check your website for errors and accessibility</vt:lpstr>
      <vt:lpstr>2. Write your own code</vt:lpstr>
      <vt:lpstr>1. Don't forget the content</vt:lpstr>
      <vt:lpstr>Sources: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 Design</dc:title>
  <dc:creator>Rosanne</dc:creator>
  <cp:lastModifiedBy>Rosanne Birney</cp:lastModifiedBy>
  <cp:revision>14</cp:revision>
  <dcterms:created xsi:type="dcterms:W3CDTF">2013-11-22T16:41:49Z</dcterms:created>
  <dcterms:modified xsi:type="dcterms:W3CDTF">2017-10-21T17:51:19Z</dcterms:modified>
</cp:coreProperties>
</file>