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2" r:id="rId7"/>
    <p:sldId id="264" r:id="rId8"/>
    <p:sldId id="266" r:id="rId9"/>
    <p:sldId id="267" r:id="rId10"/>
    <p:sldId id="268" r:id="rId11"/>
    <p:sldId id="269" r:id="rId12"/>
    <p:sldId id="272"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4" clrIdx="0"/>
  <p:cmAuthor id="2" name="BARADA SABUT" initials="B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942" y="1128455"/>
            <a:ext cx="9144000" cy="1235114"/>
          </a:xfrm>
        </p:spPr>
        <p:txBody>
          <a:bodyPr>
            <a:normAutofit fontScale="90000"/>
          </a:bodyPr>
          <a:lstStyle/>
          <a:p>
            <a:r>
              <a:rPr lang="en-IN" dirty="0">
                <a:latin typeface="Arial" panose="020B0604020202020204" pitchFamily="34" charset="0"/>
                <a:cs typeface="Arial" panose="020B0604020202020204" pitchFamily="34" charset="0"/>
              </a:rPr>
              <a:t>UIDAI </a:t>
            </a:r>
            <a:r>
              <a:rPr lang="en-IN" dirty="0" err="1">
                <a:latin typeface="Arial" panose="020B0604020202020204" pitchFamily="34" charset="0"/>
                <a:cs typeface="Arial" panose="020B0604020202020204" pitchFamily="34" charset="0"/>
              </a:rPr>
              <a:t>Hackathon</a:t>
            </a:r>
            <a:br>
              <a:rPr lang="en-IN" dirty="0" err="1">
                <a:latin typeface="Arial" panose="020B0604020202020204" pitchFamily="34" charset="0"/>
                <a:cs typeface="Arial" panose="020B0604020202020204" pitchFamily="34" charset="0"/>
              </a:rPr>
            </a:br>
            <a:br>
              <a:rPr lang="en-IN" sz="890" dirty="0" err="1">
                <a:latin typeface="Arial" panose="020B0604020202020204" pitchFamily="34" charset="0"/>
                <a:cs typeface="Arial" panose="020B0604020202020204" pitchFamily="34" charset="0"/>
              </a:rPr>
            </a:br>
            <a:r>
              <a:rPr lang="en-US" altLang="en-IN" sz="3335" dirty="0" err="1">
                <a:latin typeface="Arial" panose="020B0604020202020204" pitchFamily="34" charset="0"/>
                <a:cs typeface="Arial" panose="020B0604020202020204" pitchFamily="34" charset="0"/>
              </a:rPr>
              <a:t>Documentation</a:t>
            </a:r>
            <a:endParaRPr lang="en-US" altLang="en-IN" sz="3335" dirty="0" err="1">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315299" y="288505"/>
            <a:ext cx="3219589" cy="572093"/>
          </a:xfrm>
          <a:prstGeom prst="rect">
            <a:avLst/>
          </a:prstGeom>
        </p:spPr>
      </p:pic>
      <p:sp>
        <p:nvSpPr>
          <p:cNvPr id="4" name="TextBox 3"/>
          <p:cNvSpPr txBox="1"/>
          <p:nvPr/>
        </p:nvSpPr>
        <p:spPr>
          <a:xfrm>
            <a:off x="4265979" y="2363569"/>
            <a:ext cx="3660041"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Team Reference ID : oddnj9G40C</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981473" y="2807712"/>
            <a:ext cx="242893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Team Member Details</a:t>
            </a:r>
            <a:endParaRPr lang="en-IN" dirty="0">
              <a:latin typeface="Arial" panose="020B0604020202020204" pitchFamily="34" charset="0"/>
              <a:cs typeface="Arial" panose="020B0604020202020204" pitchFamily="34" charset="0"/>
            </a:endParaRPr>
          </a:p>
        </p:txBody>
      </p:sp>
      <p:graphicFrame>
        <p:nvGraphicFramePr>
          <p:cNvPr id="8" name="Table 8"/>
          <p:cNvGraphicFramePr>
            <a:graphicFrameLocks noGrp="1"/>
          </p:cNvGraphicFramePr>
          <p:nvPr/>
        </p:nvGraphicFramePr>
        <p:xfrm>
          <a:off x="2131940" y="3361710"/>
          <a:ext cx="8127999" cy="3032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a:t>SL. No</a:t>
                      </a:r>
                      <a:endParaRPr lang="en-IN" dirty="0"/>
                    </a:p>
                  </a:txBody>
                  <a:tcPr/>
                </a:tc>
                <a:tc>
                  <a:txBody>
                    <a:bodyPr/>
                    <a:lstStyle/>
                    <a:p>
                      <a:r>
                        <a:rPr lang="en-US" dirty="0"/>
                        <a:t>Name</a:t>
                      </a:r>
                      <a:endParaRPr lang="en-IN" dirty="0"/>
                    </a:p>
                  </a:txBody>
                  <a:tcPr/>
                </a:tc>
                <a:tc>
                  <a:txBody>
                    <a:bodyPr/>
                    <a:lstStyle/>
                    <a:p>
                      <a:r>
                        <a:rPr lang="en-US" dirty="0"/>
                        <a:t>Email ID</a:t>
                      </a:r>
                      <a:endParaRPr lang="en-IN" dirty="0"/>
                    </a:p>
                  </a:txBody>
                  <a:tcPr/>
                </a:tc>
              </a:tr>
              <a:tr h="370840">
                <a:tc>
                  <a:txBody>
                    <a:bodyPr/>
                    <a:lstStyle/>
                    <a:p>
                      <a:r>
                        <a:rPr lang="en-US" dirty="0"/>
                        <a:t>1</a:t>
                      </a:r>
                      <a:endParaRPr lang="en-IN" dirty="0"/>
                    </a:p>
                  </a:txBody>
                  <a:tcPr/>
                </a:tc>
                <a:tc>
                  <a:txBody>
                    <a:bodyPr/>
                    <a:lstStyle/>
                    <a:p>
                      <a:r>
                        <a:rPr lang="en-US" dirty="0"/>
                        <a:t>Rahul Biswas</a:t>
                      </a:r>
                      <a:endParaRPr lang="en-IN" dirty="0"/>
                    </a:p>
                  </a:txBody>
                  <a:tcPr/>
                </a:tc>
                <a:tc>
                  <a:txBody>
                    <a:bodyPr/>
                    <a:lstStyle/>
                    <a:p>
                      <a:r>
                        <a:rPr lang="en-US" dirty="0"/>
                        <a:t>biswasrahul180101@gmail.com</a:t>
                      </a:r>
                      <a:endParaRPr lang="en-IN" dirty="0"/>
                    </a:p>
                  </a:txBody>
                  <a:tcPr/>
                </a:tc>
              </a:tr>
              <a:tr h="370840">
                <a:tc>
                  <a:txBody>
                    <a:bodyPr/>
                    <a:lstStyle/>
                    <a:p>
                      <a:r>
                        <a:rPr lang="en-US" dirty="0"/>
                        <a:t>2</a:t>
                      </a:r>
                      <a:endParaRPr lang="en-IN" dirty="0"/>
                    </a:p>
                  </a:txBody>
                  <a:tcPr/>
                </a:tc>
                <a:tc>
                  <a:txBody>
                    <a:bodyPr/>
                    <a:lstStyle/>
                    <a:p>
                      <a:r>
                        <a:rPr lang="en-US" dirty="0" err="1"/>
                        <a:t>Spandita</a:t>
                      </a:r>
                      <a:r>
                        <a:rPr lang="en-US" dirty="0"/>
                        <a:t> Biswas</a:t>
                      </a:r>
                      <a:endParaRPr lang="en-IN" dirty="0"/>
                    </a:p>
                  </a:txBody>
                  <a:tcPr/>
                </a:tc>
                <a:tc>
                  <a:txBody>
                    <a:bodyPr/>
                    <a:lstStyle/>
                    <a:p>
                      <a:r>
                        <a:rPr lang="en-IN" dirty="0"/>
                        <a:t>spoon2733@gmail.com</a:t>
                      </a:r>
                      <a:endParaRPr lang="en-IN" dirty="0"/>
                    </a:p>
                  </a:txBody>
                  <a:tcPr/>
                </a:tc>
              </a:tr>
              <a:tr h="370840">
                <a:tc>
                  <a:txBody>
                    <a:bodyPr/>
                    <a:lstStyle/>
                    <a:p>
                      <a:r>
                        <a:rPr lang="en-US" dirty="0"/>
                        <a:t>3</a:t>
                      </a:r>
                      <a:endParaRPr lang="en-IN" dirty="0"/>
                    </a:p>
                  </a:txBody>
                  <a:tcPr/>
                </a:tc>
                <a:tc>
                  <a:txBody>
                    <a:bodyPr/>
                    <a:lstStyle/>
                    <a:p>
                      <a:r>
                        <a:rPr lang="en-US" dirty="0"/>
                        <a:t>Saniya Bhargav</a:t>
                      </a:r>
                      <a:endParaRPr lang="en-IN" dirty="0"/>
                    </a:p>
                  </a:txBody>
                  <a:tcPr/>
                </a:tc>
                <a:tc>
                  <a:txBody>
                    <a:bodyPr/>
                    <a:lstStyle/>
                    <a:p>
                      <a:r>
                        <a:rPr lang="en-US" dirty="0"/>
                        <a:t>saniyabhargav@gmail.com</a:t>
                      </a:r>
                      <a:endParaRPr lang="en-IN" dirty="0"/>
                    </a:p>
                  </a:txBody>
                  <a:tcPr/>
                </a:tc>
              </a:tr>
              <a:tr h="370840">
                <a:tc>
                  <a:txBody>
                    <a:bodyPr/>
                    <a:lstStyle/>
                    <a:p>
                      <a:r>
                        <a:rPr lang="en-US" dirty="0"/>
                        <a:t>4</a:t>
                      </a:r>
                      <a:endParaRPr lang="en-IN" dirty="0"/>
                    </a:p>
                  </a:txBody>
                  <a:tcPr/>
                </a:tc>
                <a:tc>
                  <a:txBody>
                    <a:bodyPr/>
                    <a:lstStyle/>
                    <a:p>
                      <a:r>
                        <a:rPr lang="en-US" dirty="0"/>
                        <a:t>Mayank Jain</a:t>
                      </a:r>
                      <a:endParaRPr lang="en-IN" dirty="0"/>
                    </a:p>
                  </a:txBody>
                  <a:tcPr/>
                </a:tc>
                <a:tc>
                  <a:txBody>
                    <a:bodyPr/>
                    <a:lstStyle/>
                    <a:p>
                      <a:r>
                        <a:rPr lang="en-IN" dirty="0"/>
                        <a:t>jainmayank2509@gmail.com</a:t>
                      </a:r>
                      <a:endParaRPr lang="en-IN" dirty="0"/>
                    </a:p>
                  </a:txBody>
                  <a:tcPr/>
                </a:tc>
              </a:tr>
              <a:tr h="370840">
                <a:tc>
                  <a:txBody>
                    <a:bodyPr/>
                    <a:lstStyle/>
                    <a:p>
                      <a:r>
                        <a:rPr lang="en-US" dirty="0"/>
                        <a:t>5</a:t>
                      </a:r>
                      <a:endParaRPr lang="en-IN" dirty="0"/>
                    </a:p>
                  </a:txBody>
                  <a:tcPr/>
                </a:tc>
                <a:tc>
                  <a:txBody>
                    <a:bodyPr/>
                    <a:lstStyle/>
                    <a:p>
                      <a:r>
                        <a:rPr lang="en-US" dirty="0"/>
                        <a:t>Sagar </a:t>
                      </a:r>
                      <a:r>
                        <a:rPr lang="en-US" dirty="0" err="1"/>
                        <a:t>Satapathy</a:t>
                      </a:r>
                      <a:endParaRPr lang="en-IN" dirty="0"/>
                    </a:p>
                  </a:txBody>
                  <a:tcPr/>
                </a:tc>
                <a:tc>
                  <a:txBody>
                    <a:bodyPr/>
                    <a:lstStyle/>
                    <a:p>
                      <a:r>
                        <a:rPr lang="en-US" altLang="en-IN" dirty="0"/>
                        <a:t>wishsagarks</a:t>
                      </a:r>
                      <a:r>
                        <a:rPr lang="en-IN" dirty="0"/>
                        <a:t>@gmail.com</a:t>
                      </a:r>
                      <a:endParaRPr lang="en-IN"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 API</a:t>
            </a:r>
            <a:endParaRPr lang="en-US" dirty="0"/>
          </a:p>
        </p:txBody>
      </p:sp>
      <p:sp>
        <p:nvSpPr>
          <p:cNvPr id="3" name="Content Placeholder 2"/>
          <p:cNvSpPr>
            <a:spLocks noGrp="1"/>
          </p:cNvSpPr>
          <p:nvPr>
            <p:ph idx="1"/>
          </p:nvPr>
        </p:nvSpPr>
        <p:spPr>
          <a:xfrm>
            <a:off x="838200" y="1825624"/>
            <a:ext cx="10515600" cy="4679347"/>
          </a:xfrm>
        </p:spPr>
        <p:txBody>
          <a:bodyPr>
            <a:normAutofit fontScale="70000"/>
          </a:bodyPr>
          <a:lstStyle/>
          <a:p>
            <a:pPr marL="0" indent="0">
              <a:lnSpc>
                <a:spcPct val="150000"/>
              </a:lnSpc>
              <a:buNone/>
            </a:pPr>
            <a:r>
              <a:rPr lang="en-US" sz="3555" dirty="0"/>
              <a:t>VID Wrapper API is used to generate and retrieve a Virtual ID (VID) for a given Aadhaar Number.</a:t>
            </a:r>
            <a:endParaRPr lang="en-US" sz="3555" dirty="0"/>
          </a:p>
          <a:p>
            <a:pPr marL="0" indent="0">
              <a:lnSpc>
                <a:spcPct val="150000"/>
              </a:lnSpc>
              <a:buNone/>
            </a:pPr>
            <a:r>
              <a:rPr lang="en-US" sz="3555" dirty="0"/>
              <a:t>First, the user will be using a client application through which captcha request</a:t>
            </a:r>
            <a:endParaRPr lang="en-US" sz="3555" dirty="0"/>
          </a:p>
          <a:p>
            <a:pPr marL="0" indent="0">
              <a:lnSpc>
                <a:spcPct val="150000"/>
              </a:lnSpc>
              <a:buNone/>
            </a:pPr>
            <a:r>
              <a:rPr lang="en-US" sz="3555" dirty="0"/>
              <a:t>will be the sent. The captcha is required to generate OTP for the user. After successful generation of captcha , OTP generation is triggered. After successful generation of OTP, A Virtual ID for the user is generated.</a:t>
            </a:r>
            <a:endParaRPr lang="en-US" sz="355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WhatsApp Image 2021-10-31 at 13.12.59"/>
          <p:cNvPicPr>
            <a:picLocks noChangeAspect="1"/>
          </p:cNvPicPr>
          <p:nvPr>
            <p:ph idx="1"/>
          </p:nvPr>
        </p:nvPicPr>
        <p:blipFill>
          <a:blip r:embed="rId1"/>
          <a:stretch>
            <a:fillRect/>
          </a:stretch>
        </p:blipFill>
        <p:spPr>
          <a:xfrm>
            <a:off x="3169285" y="1825625"/>
            <a:ext cx="585279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eKYC API</a:t>
            </a:r>
            <a:endParaRPr lang="en-US" dirty="0"/>
          </a:p>
        </p:txBody>
      </p:sp>
      <p:sp>
        <p:nvSpPr>
          <p:cNvPr id="3" name="Content Placeholder 2"/>
          <p:cNvSpPr>
            <a:spLocks noGrp="1"/>
          </p:cNvSpPr>
          <p:nvPr>
            <p:ph idx="1"/>
          </p:nvPr>
        </p:nvSpPr>
        <p:spPr>
          <a:xfrm>
            <a:off x="838200" y="1825624"/>
            <a:ext cx="10515600" cy="4679347"/>
          </a:xfrm>
        </p:spPr>
        <p:txBody>
          <a:bodyPr>
            <a:normAutofit fontScale="60000"/>
          </a:bodyPr>
          <a:lstStyle/>
          <a:p>
            <a:pPr marL="0" indent="0">
              <a:lnSpc>
                <a:spcPct val="150000"/>
              </a:lnSpc>
              <a:buNone/>
            </a:pPr>
            <a:r>
              <a:rPr lang="en-US" sz="3555" dirty="0"/>
              <a:t>EKYC API returns a ZIP file containing the user’s Paperless Offline eKYC which is digitally signed by UIDAI. </a:t>
            </a:r>
            <a:r>
              <a:rPr lang="en-US" sz="3550" dirty="0">
                <a:sym typeface="+mn-ea"/>
              </a:rPr>
              <a:t>First, the user will be using a client application through which captcha request will be the sent. The captcha is required to generate OTP for the user. After successful generation of captcha , OTP generation is triggered. After successful generation of OTP, A Virtual ID for the user is generated.</a:t>
            </a:r>
            <a:endParaRPr lang="en-US" sz="3550" dirty="0">
              <a:sym typeface="+mn-ea"/>
            </a:endParaRPr>
          </a:p>
          <a:p>
            <a:pPr marL="0" indent="0">
              <a:lnSpc>
                <a:spcPct val="150000"/>
              </a:lnSpc>
              <a:buNone/>
            </a:pPr>
            <a:r>
              <a:rPr lang="en-US" sz="3550" dirty="0">
                <a:sym typeface="+mn-ea"/>
              </a:rPr>
              <a:t>For successful verification of the user, both the one time token returned by the face-authentication APK, as well as, the offline eKYC document returned by the server need to be verified.</a:t>
            </a:r>
            <a:endParaRPr lang="en-US" sz="3550" dirty="0"/>
          </a:p>
          <a:p>
            <a:pPr marL="0" indent="0">
              <a:lnSpc>
                <a:spcPct val="150000"/>
              </a:lnSpc>
              <a:buNone/>
            </a:pPr>
            <a:endParaRPr lang="en-US" sz="355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Considerations</a:t>
            </a:r>
            <a:endParaRPr lang="en-US" dirty="0"/>
          </a:p>
        </p:txBody>
      </p:sp>
      <p:sp>
        <p:nvSpPr>
          <p:cNvPr id="3" name="Content Placeholder 2"/>
          <p:cNvSpPr>
            <a:spLocks noGrp="1"/>
          </p:cNvSpPr>
          <p:nvPr>
            <p:ph idx="1"/>
          </p:nvPr>
        </p:nvSpPr>
        <p:spPr/>
        <p:txBody>
          <a:bodyPr/>
          <a:lstStyle/>
          <a:p>
            <a:r>
              <a:rPr lang="en-US" dirty="0"/>
              <a:t>Initial verification will be done by the customer and the third-party via the bank account information.</a:t>
            </a:r>
            <a:endParaRPr lang="en-US" dirty="0"/>
          </a:p>
          <a:p>
            <a:r>
              <a:rPr lang="en-US" dirty="0"/>
              <a:t>For further verification, the third-party will use the one-time token generated by the customer via the face authentication APK and will verify it against the offline </a:t>
            </a:r>
            <a:r>
              <a:rPr lang="en-US" dirty="0" err="1"/>
              <a:t>eKYC</a:t>
            </a:r>
            <a:r>
              <a:rPr lang="en-US" dirty="0"/>
              <a:t> generated via the customer’s OTP. In this way, two-step redundant verification will be performed which will help in fraud prevention.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Problem Statement</a:t>
            </a:r>
            <a:endParaRPr lang="en-US" dirty="0"/>
          </a:p>
        </p:txBody>
      </p:sp>
      <p:sp>
        <p:nvSpPr>
          <p:cNvPr id="3" name="Content Placeholder 2"/>
          <p:cNvSpPr>
            <a:spLocks noGrp="1"/>
          </p:cNvSpPr>
          <p:nvPr>
            <p:ph idx="1"/>
          </p:nvPr>
        </p:nvSpPr>
        <p:spPr>
          <a:xfrm>
            <a:off x="838200" y="1825624"/>
            <a:ext cx="10515600" cy="4679347"/>
          </a:xfrm>
        </p:spPr>
        <p:txBody>
          <a:bodyPr>
            <a:normAutofit fontScale="92500"/>
          </a:bodyPr>
          <a:lstStyle/>
          <a:p>
            <a:r>
              <a:rPr lang="en-US" dirty="0"/>
              <a:t>Theme :      Authentication Reimagined</a:t>
            </a:r>
            <a:endParaRPr lang="en-US" dirty="0"/>
          </a:p>
          <a:p>
            <a:r>
              <a:rPr lang="en-US" dirty="0"/>
              <a:t>Problem Statement: </a:t>
            </a:r>
            <a:endParaRPr lang="en-US" dirty="0"/>
          </a:p>
          <a:p>
            <a:pPr lvl="1"/>
            <a:r>
              <a:rPr lang="en-US" b="0" i="0" dirty="0">
                <a:solidFill>
                  <a:srgbClr val="000000"/>
                </a:solidFill>
                <a:effectLst/>
                <a:latin typeface="Source Sans Pro" panose="020B0503030403020204" pitchFamily="34" charset="0"/>
              </a:rPr>
              <a:t>Indian citizens are witnessing a period of hypergrowth in the Smartphone domain. 4G based Smartphone subscription in India is set to grow from 680 million in 2020 to 830 million in 2026, increasing at a CAGR of 3 percent. With the introduction of 5G, it is expected that around 26 million subscribers will migrate to this new technology by the end of 2026. Smartphones will become an important device for every resident and would be the de facto instrument to interface with Digital India.</a:t>
            </a:r>
            <a:br>
              <a:rPr lang="en-US" b="0" i="0" dirty="0">
                <a:solidFill>
                  <a:srgbClr val="000000"/>
                </a:solidFill>
                <a:effectLst/>
                <a:latin typeface="Source Sans Pro" panose="020B0503030403020204" pitchFamily="34" charset="0"/>
              </a:rPr>
            </a:br>
            <a:br>
              <a:rPr lang="en-US" b="0" i="0" dirty="0">
                <a:solidFill>
                  <a:srgbClr val="000000"/>
                </a:solidFill>
                <a:effectLst/>
                <a:latin typeface="Source Sans Pro" panose="020B0503030403020204" pitchFamily="34" charset="0"/>
              </a:rPr>
            </a:br>
            <a:r>
              <a:rPr lang="en-US" b="0" i="0" dirty="0">
                <a:solidFill>
                  <a:srgbClr val="000000"/>
                </a:solidFill>
                <a:effectLst/>
                <a:latin typeface="Source Sans Pro" panose="020B0503030403020204" pitchFamily="34" charset="0"/>
              </a:rPr>
              <a:t>UIDAI intends to leverage this behavioral change in the life of a citizen and would like to reimagine the authentication and identity platform. In addition, these changes intend to improve the usability, security, and privacy of Aadhaar Authentication.</a:t>
            </a:r>
            <a:br>
              <a:rPr lang="en-US" dirty="0"/>
            </a:b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Problem Statement</a:t>
            </a:r>
            <a:endParaRPr lang="en-US" dirty="0"/>
          </a:p>
        </p:txBody>
      </p:sp>
      <p:sp>
        <p:nvSpPr>
          <p:cNvPr id="3" name="Content Placeholder 2"/>
          <p:cNvSpPr>
            <a:spLocks noGrp="1"/>
          </p:cNvSpPr>
          <p:nvPr>
            <p:ph idx="1"/>
          </p:nvPr>
        </p:nvSpPr>
        <p:spPr>
          <a:xfrm>
            <a:off x="838200" y="1825624"/>
            <a:ext cx="10515600" cy="4679347"/>
          </a:xfrm>
        </p:spPr>
        <p:txBody>
          <a:bodyPr>
            <a:normAutofit fontScale="92500"/>
          </a:bodyPr>
          <a:lstStyle/>
          <a:p>
            <a:r>
              <a:rPr lang="en-US" dirty="0"/>
              <a:t>Theme :      Authentication Reimagined</a:t>
            </a:r>
            <a:endParaRPr lang="en-US" dirty="0"/>
          </a:p>
          <a:p>
            <a:r>
              <a:rPr lang="en-US" dirty="0"/>
              <a:t>Problem Statement: </a:t>
            </a:r>
            <a:endParaRPr lang="en-US" dirty="0"/>
          </a:p>
          <a:p>
            <a:pPr lvl="1"/>
            <a:r>
              <a:rPr lang="en-US" b="0" i="0" dirty="0">
                <a:solidFill>
                  <a:srgbClr val="000000"/>
                </a:solidFill>
                <a:effectLst/>
                <a:latin typeface="Source Sans Pro" panose="020B0503030403020204" pitchFamily="34" charset="0"/>
              </a:rPr>
              <a:t>Indian citizens are witnessing a period of hypergrowth in the Smartphone domain. 4G based Smartphone subscription in India is set to grow from 680 million in 2020 to 830 million in 2026, increasing at a CAGR of 3 percent. With the introduction of 5G, it is expected that around 26 million subscribers will migrate to this new technology by the end of 2026. Smartphones will become an important device for every resident and would be the de facto instrument to interface with Digital India.</a:t>
            </a:r>
            <a:br>
              <a:rPr lang="en-US" b="0" i="0" dirty="0">
                <a:solidFill>
                  <a:srgbClr val="000000"/>
                </a:solidFill>
                <a:effectLst/>
                <a:latin typeface="Source Sans Pro" panose="020B0503030403020204" pitchFamily="34" charset="0"/>
              </a:rPr>
            </a:br>
            <a:br>
              <a:rPr lang="en-US" b="0" i="0" dirty="0">
                <a:solidFill>
                  <a:srgbClr val="000000"/>
                </a:solidFill>
                <a:effectLst/>
                <a:latin typeface="Source Sans Pro" panose="020B0503030403020204" pitchFamily="34" charset="0"/>
              </a:rPr>
            </a:br>
            <a:r>
              <a:rPr lang="en-US" b="0" i="0" dirty="0">
                <a:solidFill>
                  <a:srgbClr val="000000"/>
                </a:solidFill>
                <a:effectLst/>
                <a:latin typeface="Source Sans Pro" panose="020B0503030403020204" pitchFamily="34" charset="0"/>
              </a:rPr>
              <a:t>UIDAI intends to leverage this behavioral change in the life of a citizen and would like to reimagine the authentication and identity platform. In addition, these changes intend to improve the usability, security, and privacy of Aadhaar Authentication.</a:t>
            </a:r>
            <a:br>
              <a:rPr lang="en-US" dirty="0"/>
            </a:b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Diagram</a:t>
            </a:r>
            <a:endParaRPr lang="en-US" dirty="0"/>
          </a:p>
        </p:txBody>
      </p:sp>
      <p:pic>
        <p:nvPicPr>
          <p:cNvPr id="5" name="Content Placeholder 4" descr="Diagram&#10;&#10;Description automatically generated"/>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477010" y="1670685"/>
            <a:ext cx="8285480" cy="4660900"/>
          </a:xfrm>
        </p:spPr>
      </p:pic>
      <p:pic>
        <p:nvPicPr>
          <p:cNvPr id="100" name="Content Placeholder 99"/>
          <p:cNvPicPr/>
          <p:nvPr>
            <p:ph sz="half" idx="2"/>
          </p:nvPr>
        </p:nvPicPr>
        <p:blipFill>
          <a:blip r:embed="rId2"/>
          <a:stretch>
            <a:fillRect/>
          </a:stretch>
        </p:blipFill>
        <p:spPr>
          <a:xfrm>
            <a:off x="6172200" y="1825625"/>
            <a:ext cx="5181600" cy="435165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Usage</a:t>
            </a:r>
            <a:endParaRPr lang="en-US" dirty="0"/>
          </a:p>
        </p:txBody>
      </p:sp>
      <p:sp>
        <p:nvSpPr>
          <p:cNvPr id="3" name="Content Placeholder 2"/>
          <p:cNvSpPr>
            <a:spLocks noGrp="1"/>
          </p:cNvSpPr>
          <p:nvPr>
            <p:ph idx="1"/>
          </p:nvPr>
        </p:nvSpPr>
        <p:spPr>
          <a:xfrm>
            <a:off x="838200" y="1825624"/>
            <a:ext cx="10515600" cy="4679347"/>
          </a:xfrm>
        </p:spPr>
        <p:txBody>
          <a:bodyPr>
            <a:normAutofit/>
          </a:bodyPr>
          <a:lstStyle/>
          <a:p>
            <a:pPr>
              <a:lnSpc>
                <a:spcPct val="150000"/>
              </a:lnSpc>
            </a:pPr>
            <a:r>
              <a:rPr lang="en-US" sz="3200" dirty="0"/>
              <a:t>Aadhar Authentication API</a:t>
            </a:r>
            <a:endParaRPr lang="en-US" sz="3200" dirty="0"/>
          </a:p>
          <a:p>
            <a:pPr>
              <a:lnSpc>
                <a:spcPct val="150000"/>
              </a:lnSpc>
            </a:pPr>
            <a:r>
              <a:rPr lang="en-US" sz="3200" dirty="0"/>
              <a:t>Face Authentication APK</a:t>
            </a:r>
            <a:endParaRPr lang="en-US" sz="3200" dirty="0"/>
          </a:p>
          <a:p>
            <a:pPr>
              <a:lnSpc>
                <a:spcPct val="150000"/>
              </a:lnSpc>
            </a:pPr>
            <a:r>
              <a:rPr lang="en-US" sz="3200" dirty="0"/>
              <a:t>VID API</a:t>
            </a:r>
            <a:endParaRPr lang="en-US" sz="3200" dirty="0"/>
          </a:p>
          <a:p>
            <a:pPr>
              <a:lnSpc>
                <a:spcPct val="150000"/>
              </a:lnSpc>
            </a:pPr>
            <a:r>
              <a:rPr lang="en-US" sz="3200" dirty="0"/>
              <a:t>Offline </a:t>
            </a:r>
            <a:r>
              <a:rPr lang="en-US" sz="3200" dirty="0" err="1"/>
              <a:t>eKYC</a:t>
            </a:r>
            <a:r>
              <a:rPr lang="en-US" sz="3200" dirty="0"/>
              <a:t> API</a:t>
            </a:r>
            <a:endParaRPr lang="en-US" sz="3200" dirty="0"/>
          </a:p>
          <a:p>
            <a:pPr>
              <a:lnSpc>
                <a:spcPct val="150000"/>
              </a:lnSpc>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Aadhar Authentication API</a:t>
            </a:r>
            <a:endParaRPr lang="en-US" dirty="0"/>
          </a:p>
        </p:txBody>
      </p:sp>
      <p:sp>
        <p:nvSpPr>
          <p:cNvPr id="3" name="Content Placeholder 2"/>
          <p:cNvSpPr>
            <a:spLocks noGrp="1"/>
          </p:cNvSpPr>
          <p:nvPr>
            <p:ph idx="1"/>
          </p:nvPr>
        </p:nvSpPr>
        <p:spPr>
          <a:xfrm>
            <a:off x="838200" y="1825624"/>
            <a:ext cx="10515600" cy="4679347"/>
          </a:xfrm>
        </p:spPr>
        <p:txBody>
          <a:bodyPr>
            <a:normAutofit fontScale="70000"/>
          </a:bodyPr>
          <a:lstStyle/>
          <a:p>
            <a:pPr marL="0" indent="0">
              <a:lnSpc>
                <a:spcPct val="150000"/>
              </a:lnSpc>
              <a:buNone/>
            </a:pPr>
            <a:r>
              <a:rPr lang="en-US" sz="3200" dirty="0"/>
              <a:t>URL:  https://stage1.uidai.gov.in/onlineekyc/getAuth/</a:t>
            </a:r>
            <a:endParaRPr lang="en-US" sz="3200" dirty="0"/>
          </a:p>
          <a:p>
            <a:pPr marL="0" indent="0">
              <a:lnSpc>
                <a:spcPct val="150000"/>
              </a:lnSpc>
              <a:buNone/>
            </a:pPr>
            <a:r>
              <a:rPr lang="en-US" sz="3200" dirty="0"/>
              <a:t>Aadhaar authentication is the process wherein Aadhaar Number or Virtual ID</a:t>
            </a:r>
            <a:endParaRPr lang="en-US" sz="3200" dirty="0"/>
          </a:p>
          <a:p>
            <a:pPr marL="0" indent="0">
              <a:lnSpc>
                <a:spcPct val="150000"/>
              </a:lnSpc>
              <a:buNone/>
            </a:pPr>
            <a:r>
              <a:rPr lang="en-US" sz="3200" dirty="0"/>
              <a:t>or UID Token, along with other attributes, including biometrics, are submitted online to</a:t>
            </a:r>
            <a:endParaRPr lang="en-US" sz="3200" dirty="0"/>
          </a:p>
          <a:p>
            <a:pPr marL="0" indent="0">
              <a:lnSpc>
                <a:spcPct val="150000"/>
              </a:lnSpc>
              <a:buNone/>
            </a:pPr>
            <a:r>
              <a:rPr lang="en-US" sz="3200" dirty="0"/>
              <a:t>the CIDR for its verification on the basis of information or data or documents available</a:t>
            </a:r>
            <a:endParaRPr lang="en-US" sz="3200" dirty="0"/>
          </a:p>
          <a:p>
            <a:pPr marL="0" indent="0">
              <a:lnSpc>
                <a:spcPct val="150000"/>
              </a:lnSpc>
              <a:buNone/>
            </a:pPr>
            <a:r>
              <a:rPr lang="en-US" sz="3200" dirty="0"/>
              <a:t>with it. By using this API, we verified the authenticity of the person in any offline eKYC center. We send an input parameter to the server. In turn, the server sends us an OTP which we use to verify the authenticity of the person and to check his/her ID validity.</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Aadhar Authentication API</a:t>
            </a:r>
            <a:endParaRPr lang="en-US" dirty="0"/>
          </a:p>
        </p:txBody>
      </p:sp>
      <p:sp>
        <p:nvSpPr>
          <p:cNvPr id="3" name="Content Placeholder 2"/>
          <p:cNvSpPr>
            <a:spLocks noGrp="1"/>
          </p:cNvSpPr>
          <p:nvPr>
            <p:ph idx="1"/>
          </p:nvPr>
        </p:nvSpPr>
        <p:spPr>
          <a:xfrm>
            <a:off x="838200" y="1825624"/>
            <a:ext cx="10515600" cy="4679347"/>
          </a:xfrm>
        </p:spPr>
        <p:txBody>
          <a:bodyPr>
            <a:normAutofit fontScale="45000"/>
          </a:bodyPr>
          <a:lstStyle/>
          <a:p>
            <a:pPr marL="0" indent="0">
              <a:lnSpc>
                <a:spcPct val="150000"/>
              </a:lnSpc>
              <a:buNone/>
            </a:pPr>
            <a:r>
              <a:rPr lang="en-US" sz="4000" b="1" dirty="0"/>
              <a:t>Example Scenario 1</a:t>
            </a:r>
            <a:endParaRPr lang="en-US" sz="4000" b="1" dirty="0"/>
          </a:p>
          <a:p>
            <a:pPr marL="0" indent="0">
              <a:lnSpc>
                <a:spcPct val="150000"/>
              </a:lnSpc>
              <a:buNone/>
            </a:pPr>
            <a:r>
              <a:rPr lang="en-US" sz="4000" b="1" dirty="0"/>
              <a:t>Operator-assisted transaction</a:t>
            </a:r>
            <a:endParaRPr lang="en-US" sz="4000" b="1" dirty="0"/>
          </a:p>
          <a:p>
            <a:pPr>
              <a:lnSpc>
                <a:spcPct val="150000"/>
              </a:lnSpc>
            </a:pPr>
            <a:r>
              <a:rPr lang="en-US" sz="3555" dirty="0"/>
              <a:t>Aadhaar number holder provides Aadhaar Number or Virtual ID </a:t>
            </a:r>
            <a:endParaRPr lang="en-US" sz="3555" dirty="0"/>
          </a:p>
          <a:p>
            <a:pPr>
              <a:lnSpc>
                <a:spcPct val="150000"/>
              </a:lnSpc>
            </a:pPr>
            <a:r>
              <a:rPr lang="en-US" sz="3555" dirty="0"/>
              <a:t>Aadhaar authentication enabled application software that is installed on the device packages these input parameters, encrypts, and sends it to AUA server over either a mobile/broadband network using a secure protocol such as HTTPS.</a:t>
            </a:r>
            <a:endParaRPr lang="en-US" sz="3555" dirty="0"/>
          </a:p>
          <a:p>
            <a:pPr>
              <a:lnSpc>
                <a:spcPct val="150000"/>
              </a:lnSpc>
            </a:pPr>
            <a:r>
              <a:rPr lang="en-US" sz="3555" dirty="0"/>
              <a:t>AUA server, after validation, adds necessary headers and passes the request through ASA server to UIDAI CIDR.</a:t>
            </a:r>
            <a:endParaRPr lang="en-US" sz="3555" dirty="0"/>
          </a:p>
          <a:p>
            <a:pPr>
              <a:lnSpc>
                <a:spcPct val="150000"/>
              </a:lnSpc>
            </a:pPr>
            <a:r>
              <a:rPr lang="en-US" sz="3555" dirty="0"/>
              <a:t>Aadhaar authentication server returns a “yes/no” based on the match of the input parameters.</a:t>
            </a:r>
            <a:endParaRPr lang="en-US" sz="3555" dirty="0"/>
          </a:p>
          <a:p>
            <a:pPr>
              <a:lnSpc>
                <a:spcPct val="150000"/>
              </a:lnSpc>
            </a:pPr>
            <a:r>
              <a:rPr lang="en-US" sz="3555" dirty="0"/>
              <a:t>Based on the response from the Aadhaar authentication server, AUA/Sub-AUA conducts the transaction.</a:t>
            </a:r>
            <a:endParaRPr lang="en-US" sz="35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Aadhar Authentication API</a:t>
            </a:r>
            <a:endParaRPr lang="en-US" dirty="0"/>
          </a:p>
        </p:txBody>
      </p:sp>
      <p:sp>
        <p:nvSpPr>
          <p:cNvPr id="3" name="Content Placeholder 2"/>
          <p:cNvSpPr>
            <a:spLocks noGrp="1"/>
          </p:cNvSpPr>
          <p:nvPr>
            <p:ph idx="1"/>
          </p:nvPr>
        </p:nvSpPr>
        <p:spPr>
          <a:xfrm>
            <a:off x="838200" y="1825624"/>
            <a:ext cx="10515600" cy="4679347"/>
          </a:xfrm>
        </p:spPr>
        <p:txBody>
          <a:bodyPr>
            <a:normAutofit fontScale="50000"/>
          </a:bodyPr>
          <a:lstStyle/>
          <a:p>
            <a:pPr marL="0" indent="0">
              <a:lnSpc>
                <a:spcPct val="150000"/>
              </a:lnSpc>
              <a:buNone/>
            </a:pPr>
            <a:r>
              <a:rPr lang="en-US" sz="4000" b="1" dirty="0"/>
              <a:t>Example Scenario 2</a:t>
            </a:r>
            <a:endParaRPr lang="en-US" sz="4000" b="1" dirty="0"/>
          </a:p>
          <a:p>
            <a:pPr marL="0" indent="0">
              <a:lnSpc>
                <a:spcPct val="150000"/>
              </a:lnSpc>
              <a:buNone/>
            </a:pPr>
            <a:r>
              <a:rPr lang="en-US" sz="4000" b="1" dirty="0"/>
              <a:t>Assisted transaction on mobile</a:t>
            </a:r>
            <a:endParaRPr lang="en-US" sz="4000" b="1" dirty="0"/>
          </a:p>
          <a:p>
            <a:pPr>
              <a:lnSpc>
                <a:spcPct val="150000"/>
              </a:lnSpc>
            </a:pPr>
            <a:r>
              <a:rPr lang="en-US" sz="3555" dirty="0"/>
              <a:t>In this case, transaction data is captured on the mobile/Internet application provided by AUA/Sub-AUA.</a:t>
            </a:r>
            <a:endParaRPr lang="en-US" sz="3555" dirty="0"/>
          </a:p>
          <a:p>
            <a:pPr>
              <a:lnSpc>
                <a:spcPct val="150000"/>
              </a:lnSpc>
            </a:pPr>
            <a:r>
              <a:rPr lang="en-US" sz="3555" dirty="0"/>
              <a:t>Aadhaar number holder provides necessary demographic data long with OTP in addition to AUA specific attributes.</a:t>
            </a:r>
            <a:endParaRPr lang="en-US" sz="3555" dirty="0"/>
          </a:p>
          <a:p>
            <a:pPr>
              <a:lnSpc>
                <a:spcPct val="150000"/>
              </a:lnSpc>
            </a:pPr>
            <a:r>
              <a:rPr lang="en-US" sz="3555" dirty="0"/>
              <a:t> Aadhaar authentication enabled application software that is installed on the device packages these input parameters, encrypts, and sends it to AUA server over either a mobile/broadband network using a secure protocol such as HTTPS.</a:t>
            </a:r>
            <a:endParaRPr lang="en-US" sz="3555" dirty="0"/>
          </a:p>
          <a:p>
            <a:pPr>
              <a:lnSpc>
                <a:spcPct val="150000"/>
              </a:lnSpc>
            </a:pPr>
            <a:r>
              <a:rPr lang="en-US" sz="3555" dirty="0"/>
              <a:t>Further steps remain same as scenario 1.</a:t>
            </a:r>
            <a:endParaRPr lang="en-US" sz="355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Authentication APK</a:t>
            </a:r>
            <a:endParaRPr lang="en-US" dirty="0"/>
          </a:p>
        </p:txBody>
      </p:sp>
      <p:sp>
        <p:nvSpPr>
          <p:cNvPr id="3" name="Content Placeholder 2"/>
          <p:cNvSpPr>
            <a:spLocks noGrp="1"/>
          </p:cNvSpPr>
          <p:nvPr>
            <p:ph idx="1"/>
          </p:nvPr>
        </p:nvSpPr>
        <p:spPr>
          <a:xfrm>
            <a:off x="838200" y="1825624"/>
            <a:ext cx="10515600" cy="4679347"/>
          </a:xfrm>
        </p:spPr>
        <p:txBody>
          <a:bodyPr>
            <a:normAutofit/>
          </a:bodyPr>
          <a:lstStyle/>
          <a:p>
            <a:pPr marL="0" indent="0">
              <a:lnSpc>
                <a:spcPct val="150000"/>
              </a:lnSpc>
              <a:buNone/>
            </a:pPr>
            <a:r>
              <a:rPr lang="en-US" sz="3200" dirty="0"/>
              <a:t>URL:   https://resident.uidai.gov.in/offline-kyc</a:t>
            </a:r>
            <a:endParaRPr lang="en-US" sz="3200" dirty="0"/>
          </a:p>
          <a:p>
            <a:pPr marL="0" indent="0">
              <a:lnSpc>
                <a:spcPct val="150000"/>
              </a:lnSpc>
              <a:buNone/>
            </a:pPr>
            <a:r>
              <a:rPr lang="en-US" sz="3200" dirty="0"/>
              <a:t>After face verification, the user receives a token, whcih along with the eKYC document is encrypted with the public key of the third party. The token received is used as a password for unlocking the eKYC document and after verification, the transaction is permitted to proceed.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5643</Words>
  <Application>WPS Presentation</Application>
  <PresentationFormat>Widescreen</PresentationFormat>
  <Paragraphs>118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Source Sans Pro</vt:lpstr>
      <vt:lpstr>Microsoft YaHei</vt:lpstr>
      <vt:lpstr>Arial Unicode MS</vt:lpstr>
      <vt:lpstr>Calibri Light</vt:lpstr>
      <vt:lpstr>Calibri</vt:lpstr>
      <vt:lpstr>Office Theme</vt:lpstr>
      <vt:lpstr>UIDAI Hackathon  Documentation</vt:lpstr>
      <vt:lpstr>About the Problem Statement</vt:lpstr>
      <vt:lpstr>About the Problem Statement</vt:lpstr>
      <vt:lpstr>Architectural Diagram</vt:lpstr>
      <vt:lpstr>API Usage</vt:lpstr>
      <vt:lpstr>Aadhar Authentication API</vt:lpstr>
      <vt:lpstr>Aadhar Authentication API</vt:lpstr>
      <vt:lpstr>Aadhar Authentication API</vt:lpstr>
      <vt:lpstr>Face Authentication APK</vt:lpstr>
      <vt:lpstr>VID API</vt:lpstr>
      <vt:lpstr>Security Considerations</vt:lpstr>
      <vt:lpstr>VID API</vt:lpstr>
      <vt:lpstr>Security Considerations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UIDAI Hackathon  Documentation</dc:title>
  <dc:creator/>
  <cp:lastModifiedBy>KIIT</cp:lastModifiedBy>
  <cp:revision>4</cp:revision>
  <dcterms:created xsi:type="dcterms:W3CDTF">2021-10-30T16:10:00Z</dcterms:created>
  <dcterms:modified xsi:type="dcterms:W3CDTF">2021-10-31T07:44:59Z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C6857ACFBDC24273B59292D0829E8094</vt:lpwstr>
  </property>
  <property fmtid="{D5CDD505-2E9C-101B-9397-08002B2CF9AE}" pid="3" name="KSOProductBuildVer">
    <vt:lpwstr>1033-11.2.0.10351</vt:lpwstr>
  </property>
</Properties>
</file>