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7" autoAdjust="0"/>
  </p:normalViewPr>
  <p:slideViewPr>
    <p:cSldViewPr>
      <p:cViewPr varScale="1">
        <p:scale>
          <a:sx n="55" d="100"/>
          <a:sy n="55" d="100"/>
        </p:scale>
        <p:origin x="-2046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53390" y="2011680"/>
            <a:ext cx="6673901" cy="268224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53390" y="4735186"/>
            <a:ext cx="6676492" cy="257048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1341122"/>
            <a:ext cx="1748790" cy="764391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1341122"/>
            <a:ext cx="5116830" cy="7643919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799" y="1931213"/>
            <a:ext cx="6606540" cy="1998269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799" y="3966841"/>
            <a:ext cx="6606540" cy="221424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816125"/>
            <a:ext cx="3432810" cy="650443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816125"/>
            <a:ext cx="3432810" cy="650443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721030"/>
            <a:ext cx="3434160" cy="96705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948272" y="2727645"/>
            <a:ext cx="3435509" cy="960436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8620" y="3688080"/>
            <a:ext cx="3434160" cy="5640389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688080"/>
            <a:ext cx="3435509" cy="5640389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7059930" cy="16764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30" y="754383"/>
            <a:ext cx="2331720" cy="170434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2930" y="2458720"/>
            <a:ext cx="2331720" cy="67056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38792" y="2458720"/>
            <a:ext cx="4344988" cy="67056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2690890" y="1625180"/>
            <a:ext cx="4469130" cy="603504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6803514" y="7860995"/>
            <a:ext cx="132131" cy="22799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1726262"/>
            <a:ext cx="1880921" cy="2321177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160" y="4148885"/>
            <a:ext cx="1878330" cy="3196336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65620" y="9322647"/>
            <a:ext cx="518160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2962924" y="1759292"/>
            <a:ext cx="3925062" cy="5766816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8097" y="8531013"/>
            <a:ext cx="7788593" cy="15273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3724275" y="9122411"/>
            <a:ext cx="4048125" cy="9359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8097" y="-10478"/>
            <a:ext cx="7788593" cy="15273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724275" y="-10477"/>
            <a:ext cx="4048125" cy="9359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88620" y="2838704"/>
            <a:ext cx="6995160" cy="64373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266950" y="9322647"/>
            <a:ext cx="284988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736080" y="9322647"/>
            <a:ext cx="64770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6165" y="296865"/>
            <a:ext cx="7803466" cy="952195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ursquare.com/" TargetMode="External"/><Relationship Id="rId2" Type="http://schemas.openxmlformats.org/officeDocument/2006/relationships/hyperlink" Target="https://en.wikipedia.org/wiki/List_of_neighbourhoods_of_Chennai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133600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Times New Roman" pitchFamily="18" charset="0"/>
                <a:cs typeface="Times New Roman" pitchFamily="18" charset="0"/>
              </a:rPr>
              <a:t>THE BATTLE OF NEIGHBORHOOD</a:t>
            </a:r>
            <a:endParaRPr lang="en-IN" sz="2800" b="1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  <a:innerShdw blurRad="63500" dist="50800">
                  <a:prstClr val="black">
                    <a:alpha val="50000"/>
                  </a:prst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3048000"/>
            <a:ext cx="6781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collection</a:t>
            </a: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Discussion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Conclusion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81400" y="8229600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IBM CAPSTONE PROJECT</a:t>
            </a:r>
          </a:p>
          <a:p>
            <a:pPr>
              <a:buFontTx/>
              <a:buChar char="-"/>
            </a:pPr>
            <a:endParaRPr lang="en-IN" sz="20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17980" y="883348"/>
            <a:ext cx="4530725" cy="771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2000" b="1" spc="5" dirty="0">
                <a:latin typeface="Carlito"/>
                <a:cs typeface="Carlito"/>
              </a:rPr>
              <a:t>Setting </a:t>
            </a:r>
            <a:r>
              <a:rPr sz="2000" b="1" spc="-10" dirty="0">
                <a:latin typeface="Carlito"/>
                <a:cs typeface="Carlito"/>
              </a:rPr>
              <a:t>up </a:t>
            </a:r>
            <a:r>
              <a:rPr sz="2000" b="1" spc="-5" dirty="0">
                <a:latin typeface="Carlito"/>
                <a:cs typeface="Carlito"/>
              </a:rPr>
              <a:t>an </a:t>
            </a:r>
            <a:r>
              <a:rPr sz="2000" b="1" spc="-10" dirty="0">
                <a:latin typeface="Carlito"/>
                <a:cs typeface="Carlito"/>
              </a:rPr>
              <a:t>Indian </a:t>
            </a:r>
            <a:r>
              <a:rPr sz="2000" b="1" dirty="0">
                <a:latin typeface="Carlito"/>
                <a:cs typeface="Carlito"/>
              </a:rPr>
              <a:t>Restaurant </a:t>
            </a:r>
            <a:r>
              <a:rPr sz="2000" b="1" spc="20" dirty="0">
                <a:latin typeface="Carlito"/>
                <a:cs typeface="Carlito"/>
              </a:rPr>
              <a:t>in</a:t>
            </a:r>
            <a:r>
              <a:rPr sz="2000" b="1" spc="-19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Chennai</a:t>
            </a:r>
            <a:endParaRPr sz="2000">
              <a:latin typeface="Carlito"/>
              <a:cs typeface="Carlito"/>
            </a:endParaRPr>
          </a:p>
          <a:p>
            <a:pPr marL="11430" algn="ctr">
              <a:lnSpc>
                <a:spcPct val="100000"/>
              </a:lnSpc>
              <a:spcBef>
                <a:spcPts val="1580"/>
              </a:spcBef>
            </a:pPr>
            <a:r>
              <a:rPr sz="1550" b="1" spc="20" dirty="0">
                <a:latin typeface="Carlito"/>
                <a:cs typeface="Carlito"/>
              </a:rPr>
              <a:t>Jawahar</a:t>
            </a:r>
            <a:r>
              <a:rPr sz="1550" b="1" spc="-20" dirty="0">
                <a:latin typeface="Carlito"/>
                <a:cs typeface="Carlito"/>
              </a:rPr>
              <a:t> </a:t>
            </a:r>
            <a:r>
              <a:rPr sz="1550" b="1" spc="20" dirty="0">
                <a:latin typeface="Carlito"/>
                <a:cs typeface="Carlito"/>
              </a:rPr>
              <a:t>RB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969" y="2018283"/>
            <a:ext cx="5207000" cy="37973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20"/>
              </a:spcBef>
            </a:pPr>
            <a:r>
              <a:rPr sz="1200" i="1" spc="-10" dirty="0">
                <a:latin typeface="Carlito"/>
                <a:cs typeface="Carlito"/>
              </a:rPr>
              <a:t>Note: </a:t>
            </a:r>
            <a:r>
              <a:rPr sz="1200" i="1" dirty="0">
                <a:latin typeface="Carlito"/>
                <a:cs typeface="Carlito"/>
              </a:rPr>
              <a:t>This </a:t>
            </a:r>
            <a:r>
              <a:rPr sz="1200" i="1" spc="-5" dirty="0">
                <a:latin typeface="Carlito"/>
                <a:cs typeface="Carlito"/>
              </a:rPr>
              <a:t>project </a:t>
            </a:r>
            <a:r>
              <a:rPr sz="1200" i="1" spc="10" dirty="0">
                <a:latin typeface="Carlito"/>
                <a:cs typeface="Carlito"/>
              </a:rPr>
              <a:t>is </a:t>
            </a:r>
            <a:r>
              <a:rPr sz="1200" i="1" dirty="0">
                <a:latin typeface="Carlito"/>
                <a:cs typeface="Carlito"/>
              </a:rPr>
              <a:t>a </a:t>
            </a:r>
            <a:r>
              <a:rPr sz="1200" i="1" spc="-15" dirty="0">
                <a:latin typeface="Carlito"/>
                <a:cs typeface="Carlito"/>
              </a:rPr>
              <a:t>capstone </a:t>
            </a:r>
            <a:r>
              <a:rPr sz="1200" i="1" spc="-5" dirty="0">
                <a:latin typeface="Carlito"/>
                <a:cs typeface="Carlito"/>
              </a:rPr>
              <a:t>project </a:t>
            </a:r>
            <a:r>
              <a:rPr sz="1200" i="1" spc="-15" dirty="0">
                <a:latin typeface="Carlito"/>
                <a:cs typeface="Carlito"/>
              </a:rPr>
              <a:t>and </a:t>
            </a:r>
            <a:r>
              <a:rPr sz="1200" i="1" spc="10" dirty="0">
                <a:latin typeface="Carlito"/>
                <a:cs typeface="Carlito"/>
              </a:rPr>
              <a:t>is </a:t>
            </a:r>
            <a:r>
              <a:rPr sz="1200" i="1" spc="-20" dirty="0">
                <a:latin typeface="Carlito"/>
                <a:cs typeface="Carlito"/>
              </a:rPr>
              <a:t>part </a:t>
            </a:r>
            <a:r>
              <a:rPr sz="1200" i="1" spc="-10" dirty="0">
                <a:latin typeface="Carlito"/>
                <a:cs typeface="Carlito"/>
              </a:rPr>
              <a:t>of </a:t>
            </a:r>
            <a:r>
              <a:rPr sz="1200" i="1" spc="-20" dirty="0">
                <a:latin typeface="Carlito"/>
                <a:cs typeface="Carlito"/>
              </a:rPr>
              <a:t>the </a:t>
            </a:r>
            <a:r>
              <a:rPr sz="1200" i="1" spc="-10" dirty="0">
                <a:latin typeface="Carlito"/>
                <a:cs typeface="Carlito"/>
              </a:rPr>
              <a:t>Coursera </a:t>
            </a:r>
            <a:r>
              <a:rPr sz="1200" i="1" spc="5" dirty="0">
                <a:latin typeface="Carlito"/>
                <a:cs typeface="Carlito"/>
              </a:rPr>
              <a:t>IBM </a:t>
            </a:r>
            <a:r>
              <a:rPr sz="1200" i="1" spc="-10" dirty="0">
                <a:latin typeface="Carlito"/>
                <a:cs typeface="Carlito"/>
              </a:rPr>
              <a:t>Data </a:t>
            </a:r>
            <a:r>
              <a:rPr sz="1200" i="1" spc="5" dirty="0">
                <a:latin typeface="Carlito"/>
                <a:cs typeface="Carlito"/>
              </a:rPr>
              <a:t>Science  </a:t>
            </a:r>
            <a:r>
              <a:rPr sz="1200" i="1" spc="-10" dirty="0">
                <a:latin typeface="Carlito"/>
                <a:cs typeface="Carlito"/>
              </a:rPr>
              <a:t>Certification.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969" y="2590800"/>
            <a:ext cx="168783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Introduction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969" y="3063529"/>
            <a:ext cx="5937885" cy="541782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50" b="1" spc="15" dirty="0" smtClean="0">
                <a:latin typeface="Carlito"/>
                <a:cs typeface="Carlito"/>
              </a:rPr>
              <a:t>Backgroun</a:t>
            </a:r>
            <a:r>
              <a:rPr lang="en-US" sz="1550" b="1" spc="15" dirty="0" smtClean="0">
                <a:latin typeface="Carlito"/>
                <a:cs typeface="Carlito"/>
              </a:rPr>
              <a:t>d</a:t>
            </a:r>
            <a:endParaRPr sz="1550" dirty="0">
              <a:latin typeface="Carlito"/>
              <a:cs typeface="Carlito"/>
            </a:endParaRPr>
          </a:p>
          <a:p>
            <a:pPr marL="12700" marR="137795">
              <a:lnSpc>
                <a:spcPct val="99000"/>
              </a:lnSpc>
              <a:spcBef>
                <a:spcPts val="384"/>
              </a:spcBef>
            </a:pP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Recent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Demographic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surveys have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shown that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Chennai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Metropolitan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Area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is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one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of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most 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densely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packed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regions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in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India. Interestingly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due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to immense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job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opportunities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in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Chennai,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it  is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also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one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of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most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culturally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diverse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regions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with people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from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all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over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India.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Throughout 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years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we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have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seen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a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strong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increase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in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ethnic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food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in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county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itself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which correlates 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with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increase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in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a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diverse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population.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Studies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show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that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there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is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a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shortage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of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number to  restaurants to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population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of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city.</a:t>
            </a:r>
            <a:endParaRPr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Carlito"/>
              <a:cs typeface="Carlito"/>
            </a:endParaRPr>
          </a:p>
          <a:p>
            <a:pPr marL="12700" marR="385445" algn="just">
              <a:lnSpc>
                <a:spcPct val="93900"/>
              </a:lnSpc>
            </a:pP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reason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for choosing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an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Indian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restaurant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is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mainly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because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people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in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Chennai mostly 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prefer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Indian cuisine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and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there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is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a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huge shortage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of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restaurants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in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densely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populated 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city </a:t>
            </a:r>
            <a:r>
              <a:rPr sz="1050" spc="-25" dirty="0">
                <a:latin typeface="Arial"/>
                <a:cs typeface="Arial"/>
              </a:rPr>
              <a:t>with </a:t>
            </a:r>
            <a:r>
              <a:rPr sz="1050" spc="-5" dirty="0">
                <a:latin typeface="Arial"/>
                <a:cs typeface="Arial"/>
              </a:rPr>
              <a:t>a </a:t>
            </a:r>
            <a:r>
              <a:rPr sz="1050" dirty="0">
                <a:latin typeface="Arial"/>
                <a:cs typeface="Arial"/>
              </a:rPr>
              <a:t>density </a:t>
            </a:r>
            <a:r>
              <a:rPr sz="1050" spc="5" dirty="0">
                <a:latin typeface="Arial"/>
                <a:cs typeface="Arial"/>
              </a:rPr>
              <a:t>of </a:t>
            </a:r>
            <a:r>
              <a:rPr sz="1050" spc="-5" dirty="0">
                <a:latin typeface="Arial"/>
                <a:cs typeface="Arial"/>
              </a:rPr>
              <a:t>26,553 </a:t>
            </a:r>
            <a:r>
              <a:rPr sz="1050" spc="-10" dirty="0">
                <a:latin typeface="Arial"/>
                <a:cs typeface="Arial"/>
              </a:rPr>
              <a:t>people </a:t>
            </a:r>
            <a:r>
              <a:rPr sz="1050" spc="5" dirty="0">
                <a:latin typeface="Arial"/>
                <a:cs typeface="Arial"/>
              </a:rPr>
              <a:t>per </a:t>
            </a:r>
            <a:r>
              <a:rPr sz="1050" spc="-5" dirty="0">
                <a:latin typeface="Arial"/>
                <a:cs typeface="Arial"/>
              </a:rPr>
              <a:t>square</a:t>
            </a:r>
            <a:r>
              <a:rPr sz="1050" spc="114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kilometres.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 dirty="0">
              <a:latin typeface="Arial"/>
              <a:cs typeface="Arial"/>
            </a:endParaRPr>
          </a:p>
          <a:p>
            <a:pPr marL="12700" marR="612140">
              <a:lnSpc>
                <a:spcPts val="1350"/>
              </a:lnSpc>
            </a:pP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When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deciding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most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prominent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location </a:t>
            </a:r>
            <a:r>
              <a:rPr sz="1200" spc="15" dirty="0">
                <a:solidFill>
                  <a:srgbClr val="0D0F1A"/>
                </a:solidFill>
                <a:latin typeface="Carlito"/>
                <a:cs typeface="Carlito"/>
              </a:rPr>
              <a:t>for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a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Indian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Restaurant,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it </a:t>
            </a:r>
            <a:r>
              <a:rPr sz="1200" spc="-30" dirty="0">
                <a:solidFill>
                  <a:srgbClr val="0D0F1A"/>
                </a:solidFill>
                <a:latin typeface="Carlito"/>
                <a:cs typeface="Carlito"/>
              </a:rPr>
              <a:t>is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important to 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consider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some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important</a:t>
            </a:r>
            <a:r>
              <a:rPr sz="1200" spc="30" dirty="0">
                <a:solidFill>
                  <a:srgbClr val="0D0F1A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factors:</a:t>
            </a:r>
            <a:endParaRPr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b="1" spc="5" dirty="0">
                <a:solidFill>
                  <a:srgbClr val="0D0F1A"/>
                </a:solidFill>
                <a:latin typeface="Carlito"/>
                <a:cs typeface="Carlito"/>
              </a:rPr>
              <a:t>Demand</a:t>
            </a:r>
            <a:endParaRPr sz="1400" dirty="0">
              <a:latin typeface="Carlito"/>
              <a:cs typeface="Carlito"/>
            </a:endParaRPr>
          </a:p>
          <a:p>
            <a:pPr marL="12700" marR="5080">
              <a:lnSpc>
                <a:spcPts val="1280"/>
              </a:lnSpc>
              <a:spcBef>
                <a:spcPts val="425"/>
              </a:spcBef>
            </a:pP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For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this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problem,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we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can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choose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a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neighborhood that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contains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people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frequently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visiting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Indian 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restaurants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compared </a:t>
            </a:r>
            <a:r>
              <a:rPr sz="1200" spc="20" dirty="0">
                <a:solidFill>
                  <a:srgbClr val="0D0F1A"/>
                </a:solidFill>
                <a:latin typeface="Carlito"/>
                <a:cs typeface="Carlito"/>
              </a:rPr>
              <a:t>to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other</a:t>
            </a:r>
            <a:r>
              <a:rPr sz="1200" spc="50" dirty="0">
                <a:solidFill>
                  <a:srgbClr val="0D0F1A"/>
                </a:solidFill>
                <a:latin typeface="Carlito"/>
                <a:cs typeface="Carlito"/>
              </a:rPr>
              <a:t>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places.</a:t>
            </a:r>
            <a:endParaRPr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1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b="1" spc="5" dirty="0">
                <a:solidFill>
                  <a:srgbClr val="0D0F1A"/>
                </a:solidFill>
                <a:latin typeface="Carlito"/>
                <a:cs typeface="Carlito"/>
              </a:rPr>
              <a:t>Location</a:t>
            </a:r>
            <a:endParaRPr sz="1400" dirty="0">
              <a:latin typeface="Carlito"/>
              <a:cs typeface="Carlito"/>
            </a:endParaRPr>
          </a:p>
          <a:p>
            <a:pPr marL="12700" marR="158750">
              <a:lnSpc>
                <a:spcPct val="97300"/>
              </a:lnSpc>
              <a:spcBef>
                <a:spcPts val="284"/>
              </a:spcBef>
            </a:pP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To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have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an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effective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restaurant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business,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it is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always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a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beneficial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step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to </a:t>
            </a:r>
            <a:r>
              <a:rPr sz="1200" spc="15" dirty="0">
                <a:solidFill>
                  <a:srgbClr val="0D0F1A"/>
                </a:solidFill>
                <a:latin typeface="Carlito"/>
                <a:cs typeface="Carlito"/>
              </a:rPr>
              <a:t>set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it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up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in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a densely 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populated location.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By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observing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metropolitan demographics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in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general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there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are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strong 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consensus and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statistical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evidence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that shows population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density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is higher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closer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to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downtown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area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of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a</a:t>
            </a:r>
            <a:r>
              <a:rPr sz="1200" spc="165" dirty="0">
                <a:solidFill>
                  <a:srgbClr val="0D0F1A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city.</a:t>
            </a:r>
            <a:endParaRPr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D0F1A"/>
                </a:solidFill>
                <a:latin typeface="Carlito"/>
                <a:cs typeface="Carlito"/>
              </a:rPr>
              <a:t>Rent</a:t>
            </a:r>
            <a:r>
              <a:rPr sz="1400" b="1" spc="5" dirty="0">
                <a:solidFill>
                  <a:srgbClr val="0D0F1A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0D0F1A"/>
                </a:solidFill>
                <a:latin typeface="Carlito"/>
                <a:cs typeface="Carlito"/>
              </a:rPr>
              <a:t>Price</a:t>
            </a:r>
            <a:endParaRPr sz="1400" dirty="0">
              <a:latin typeface="Carlito"/>
              <a:cs typeface="Carlito"/>
            </a:endParaRPr>
          </a:p>
          <a:p>
            <a:pPr marL="12700" marR="354330">
              <a:lnSpc>
                <a:spcPts val="1280"/>
              </a:lnSpc>
              <a:spcBef>
                <a:spcPts val="425"/>
              </a:spcBef>
            </a:pP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To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make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sure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new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business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can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financially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be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at an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advantage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we will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choose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area 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that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has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decent</a:t>
            </a:r>
            <a:r>
              <a:rPr sz="1200" spc="150" dirty="0">
                <a:solidFill>
                  <a:srgbClr val="0D0F1A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rent.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228600"/>
            <a:ext cx="7239000" cy="9601200"/>
          </a:xfrm>
          <a:prstGeom prst="rect">
            <a:avLst/>
          </a:prstGeom>
          <a:noFill/>
          <a:ln w="152400" cmpd="tri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7089" y="4357115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0"/>
                </a:moveTo>
                <a:lnTo>
                  <a:pt x="0" y="0"/>
                </a:lnTo>
                <a:lnTo>
                  <a:pt x="0" y="9525"/>
                </a:lnTo>
                <a:lnTo>
                  <a:pt x="38100" y="9525"/>
                </a:lnTo>
                <a:lnTo>
                  <a:pt x="38100" y="0"/>
                </a:lnTo>
                <a:close/>
              </a:path>
            </a:pathLst>
          </a:custGeom>
          <a:solidFill>
            <a:srgbClr val="0D0F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969" y="435609"/>
            <a:ext cx="5714365" cy="449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550" b="1" spc="10" dirty="0">
                <a:solidFill>
                  <a:srgbClr val="0D0F1A"/>
                </a:solidFill>
                <a:latin typeface="Carlito"/>
                <a:cs typeface="Carlito"/>
              </a:rPr>
              <a:t>Data </a:t>
            </a:r>
            <a:r>
              <a:rPr sz="1550" b="1" spc="15" dirty="0">
                <a:solidFill>
                  <a:srgbClr val="0D0F1A"/>
                </a:solidFill>
                <a:latin typeface="Carlito"/>
                <a:cs typeface="Carlito"/>
              </a:rPr>
              <a:t>and</a:t>
            </a:r>
            <a:r>
              <a:rPr sz="1550" b="1" spc="-25" dirty="0">
                <a:solidFill>
                  <a:srgbClr val="0D0F1A"/>
                </a:solidFill>
                <a:latin typeface="Carlito"/>
                <a:cs typeface="Carlito"/>
              </a:rPr>
              <a:t> </a:t>
            </a:r>
            <a:r>
              <a:rPr sz="1550" b="1" spc="15" dirty="0">
                <a:solidFill>
                  <a:srgbClr val="0D0F1A"/>
                </a:solidFill>
                <a:latin typeface="Carlito"/>
                <a:cs typeface="Carlito"/>
              </a:rPr>
              <a:t>Resources:</a:t>
            </a:r>
            <a:endParaRPr sz="15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To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achieve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our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target,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we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use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following sources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and</a:t>
            </a:r>
            <a:r>
              <a:rPr sz="1200" spc="-204" dirty="0">
                <a:solidFill>
                  <a:srgbClr val="0D0F1A"/>
                </a:solidFill>
                <a:latin typeface="Carlito"/>
                <a:cs typeface="Carlito"/>
              </a:rPr>
              <a:t>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services:</a:t>
            </a:r>
            <a:endParaRPr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b="1" spc="5" dirty="0">
                <a:solidFill>
                  <a:srgbClr val="0D0F1A"/>
                </a:solidFill>
                <a:latin typeface="Carlito"/>
                <a:cs typeface="Carlito"/>
              </a:rPr>
              <a:t>BeautifulSoup</a:t>
            </a:r>
            <a:endParaRPr sz="1400" dirty="0">
              <a:latin typeface="Carlito"/>
              <a:cs typeface="Carlito"/>
            </a:endParaRPr>
          </a:p>
          <a:p>
            <a:pPr marL="12700" marR="81280">
              <a:lnSpc>
                <a:spcPts val="1280"/>
              </a:lnSpc>
              <a:spcBef>
                <a:spcPts val="420"/>
              </a:spcBef>
            </a:pP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This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Wikipedia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page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will be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source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of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identifying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all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neighborhoods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that </a:t>
            </a:r>
            <a:r>
              <a:rPr sz="1200" spc="15" dirty="0">
                <a:solidFill>
                  <a:srgbClr val="0D0F1A"/>
                </a:solidFill>
                <a:latin typeface="Carlito"/>
                <a:cs typeface="Carlito"/>
              </a:rPr>
              <a:t>exist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in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Chennai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area:</a:t>
            </a:r>
            <a:r>
              <a:rPr sz="1200" spc="85" dirty="0">
                <a:solidFill>
                  <a:srgbClr val="0D0F1A"/>
                </a:solidFill>
                <a:latin typeface="Carlito"/>
                <a:cs typeface="Carlito"/>
              </a:rPr>
              <a:t> </a:t>
            </a:r>
            <a:r>
              <a:rPr sz="950" u="sng" spc="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https://en.wikipedia.org/wiki/List_of_neighbourhoods_of_Chennai</a:t>
            </a:r>
            <a:endParaRPr sz="9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b="1" spc="5" dirty="0">
                <a:solidFill>
                  <a:srgbClr val="0D0F1A"/>
                </a:solidFill>
                <a:latin typeface="Carlito"/>
                <a:cs typeface="Carlito"/>
              </a:rPr>
              <a:t>GeoPy</a:t>
            </a:r>
            <a:endParaRPr sz="1400" dirty="0">
              <a:latin typeface="Carlito"/>
              <a:cs typeface="Carlito"/>
            </a:endParaRPr>
          </a:p>
          <a:p>
            <a:pPr marL="12700" marR="574675">
              <a:lnSpc>
                <a:spcPts val="1350"/>
              </a:lnSpc>
              <a:spcBef>
                <a:spcPts val="290"/>
              </a:spcBef>
            </a:pP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We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will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be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using GeoPy to map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our neighborhoods.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This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API allows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us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to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locate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precise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coordinates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of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a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location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using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numerous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data</a:t>
            </a:r>
            <a:r>
              <a:rPr sz="1200" spc="-50" dirty="0">
                <a:solidFill>
                  <a:srgbClr val="0D0F1A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sources.</a:t>
            </a:r>
            <a:endParaRPr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b="1" spc="15" dirty="0">
                <a:solidFill>
                  <a:srgbClr val="0D0F1A"/>
                </a:solidFill>
                <a:latin typeface="Carlito"/>
                <a:cs typeface="Carlito"/>
              </a:rPr>
              <a:t>Folium</a:t>
            </a:r>
            <a:endParaRPr sz="1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To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map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our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coordinates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on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a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map that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can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be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visualized,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we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will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be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using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folium</a:t>
            </a:r>
            <a:r>
              <a:rPr sz="1200" spc="-50" dirty="0">
                <a:solidFill>
                  <a:srgbClr val="0D0F1A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API.</a:t>
            </a:r>
            <a:endParaRPr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D0F1A"/>
                </a:solidFill>
                <a:latin typeface="Carlito"/>
                <a:cs typeface="Carlito"/>
              </a:rPr>
              <a:t>Foursquare</a:t>
            </a:r>
            <a:r>
              <a:rPr sz="1400" b="1" spc="5" dirty="0">
                <a:solidFill>
                  <a:srgbClr val="0D0F1A"/>
                </a:solidFill>
                <a:latin typeface="Carlito"/>
                <a:cs typeface="Carlito"/>
              </a:rPr>
              <a:t> </a:t>
            </a:r>
            <a:r>
              <a:rPr sz="1400" b="1" spc="-10" dirty="0">
                <a:solidFill>
                  <a:srgbClr val="0D0F1A"/>
                </a:solidFill>
                <a:latin typeface="Carlito"/>
                <a:cs typeface="Carlito"/>
              </a:rPr>
              <a:t>API</a:t>
            </a:r>
            <a:endParaRPr sz="1400" dirty="0">
              <a:latin typeface="Carlito"/>
              <a:cs typeface="Carlito"/>
            </a:endParaRPr>
          </a:p>
          <a:p>
            <a:pPr marL="12700" marR="5080" algn="just">
              <a:lnSpc>
                <a:spcPct val="96400"/>
              </a:lnSpc>
              <a:spcBef>
                <a:spcPts val="300"/>
              </a:spcBef>
            </a:pP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Foursquare API</a:t>
            </a:r>
            <a:r>
              <a:rPr sz="1200" spc="-1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gives </a:t>
            </a:r>
            <a:r>
              <a:rPr sz="1200" spc="-55" dirty="0">
                <a:solidFill>
                  <a:srgbClr val="0D0F1A"/>
                </a:solidFill>
                <a:latin typeface="Carlito"/>
                <a:cs typeface="Carlito"/>
              </a:rPr>
              <a:t>us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access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to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most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popular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locations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in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a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given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area.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Using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above-mentioned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services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and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API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we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can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pin-point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restaurant demographics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in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Neighborhood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969" y="5259641"/>
            <a:ext cx="5920105" cy="3364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5" dirty="0">
                <a:latin typeface="Arial"/>
                <a:cs typeface="Arial"/>
              </a:rPr>
              <a:t>Methodology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1550" b="1" spc="-10" dirty="0">
                <a:latin typeface="Arial"/>
                <a:cs typeface="Arial"/>
              </a:rPr>
              <a:t>Setup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12700" marR="108585">
              <a:lnSpc>
                <a:spcPts val="1430"/>
              </a:lnSpc>
            </a:pP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first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and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foremost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step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taken for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this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project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is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to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collect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a list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of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all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Neighborhoods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of 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Chennai.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To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achieve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this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most helpful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source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was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Wikipedia</a:t>
            </a:r>
            <a:r>
              <a:rPr sz="1200" spc="100" dirty="0">
                <a:solidFill>
                  <a:srgbClr val="0D0F1A"/>
                </a:solidFill>
                <a:latin typeface="Carlito"/>
                <a:cs typeface="Carlito"/>
              </a:rPr>
              <a:t>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itself.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Therefore,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we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used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ts val="1370"/>
              </a:lnSpc>
            </a:pPr>
            <a:r>
              <a:rPr sz="1200" spc="-60" dirty="0">
                <a:solidFill>
                  <a:srgbClr val="0D0F1A"/>
                </a:solidFill>
                <a:latin typeface="Arial"/>
                <a:cs typeface="Arial"/>
              </a:rPr>
              <a:t>BeautifulSoup </a:t>
            </a:r>
            <a:r>
              <a:rPr sz="1200" spc="35" dirty="0">
                <a:solidFill>
                  <a:srgbClr val="0D0F1A"/>
                </a:solidFill>
                <a:latin typeface="Arial"/>
                <a:cs typeface="Arial"/>
              </a:rPr>
              <a:t>to </a:t>
            </a:r>
            <a:r>
              <a:rPr sz="1200" spc="-70" dirty="0">
                <a:solidFill>
                  <a:srgbClr val="0D0F1A"/>
                </a:solidFill>
                <a:latin typeface="Arial"/>
                <a:cs typeface="Arial"/>
              </a:rPr>
              <a:t>scrape </a:t>
            </a:r>
            <a:r>
              <a:rPr sz="1200" spc="-10" dirty="0">
                <a:solidFill>
                  <a:srgbClr val="0D0F1A"/>
                </a:solidFill>
                <a:latin typeface="Arial"/>
                <a:cs typeface="Arial"/>
              </a:rPr>
              <a:t>that </a:t>
            </a:r>
            <a:r>
              <a:rPr sz="1200" spc="-45" dirty="0">
                <a:solidFill>
                  <a:srgbClr val="0D0F1A"/>
                </a:solidFill>
                <a:latin typeface="Arial"/>
                <a:cs typeface="Arial"/>
              </a:rPr>
              <a:t>data. </a:t>
            </a:r>
            <a:r>
              <a:rPr sz="1200" spc="-130" dirty="0">
                <a:solidFill>
                  <a:srgbClr val="0D0F1A"/>
                </a:solidFill>
                <a:latin typeface="Arial"/>
                <a:cs typeface="Arial"/>
              </a:rPr>
              <a:t>Some </a:t>
            </a:r>
            <a:r>
              <a:rPr sz="1200" spc="-50" dirty="0">
                <a:solidFill>
                  <a:srgbClr val="0D0F1A"/>
                </a:solidFill>
                <a:latin typeface="Arial"/>
                <a:cs typeface="Arial"/>
              </a:rPr>
              <a:t>neighborhoods </a:t>
            </a:r>
            <a:r>
              <a:rPr sz="1200" spc="-45" dirty="0">
                <a:solidFill>
                  <a:srgbClr val="0D0F1A"/>
                </a:solidFill>
                <a:latin typeface="Arial"/>
                <a:cs typeface="Arial"/>
              </a:rPr>
              <a:t>which </a:t>
            </a:r>
            <a:r>
              <a:rPr sz="1200" spc="-20" dirty="0">
                <a:solidFill>
                  <a:srgbClr val="0D0F1A"/>
                </a:solidFill>
                <a:latin typeface="Arial"/>
                <a:cs typeface="Arial"/>
              </a:rPr>
              <a:t>weren’t prominent </a:t>
            </a:r>
            <a:r>
              <a:rPr sz="1200" spc="-55" dirty="0">
                <a:solidFill>
                  <a:srgbClr val="0D0F1A"/>
                </a:solidFill>
                <a:latin typeface="Arial"/>
                <a:cs typeface="Arial"/>
              </a:rPr>
              <a:t>parts</a:t>
            </a:r>
            <a:r>
              <a:rPr sz="1200" spc="-204" dirty="0">
                <a:solidFill>
                  <a:srgbClr val="0D0F1A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0D0F1A"/>
                </a:solidFill>
                <a:latin typeface="Arial"/>
                <a:cs typeface="Arial"/>
              </a:rPr>
              <a:t>of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99000"/>
              </a:lnSpc>
              <a:spcBef>
                <a:spcPts val="10"/>
              </a:spcBef>
            </a:pP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Chennai area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were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removed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from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scraping.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Getting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names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is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enough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but the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next  important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step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is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to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be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able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to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visualize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those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neighborhoods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on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a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map to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determine their  exact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locations.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For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this,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we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used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GeoPy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Nominatim,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a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geolocator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that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reads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20" dirty="0">
                <a:solidFill>
                  <a:srgbClr val="0D0F1A"/>
                </a:solidFill>
                <a:latin typeface="Carlito"/>
                <a:cs typeface="Carlito"/>
              </a:rPr>
              <a:t>list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of 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Neighborhood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names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and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found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their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respective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geo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coordinates. Next,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we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used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folium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to map 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out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exact</a:t>
            </a:r>
            <a:r>
              <a:rPr sz="1200" spc="50" dirty="0">
                <a:solidFill>
                  <a:srgbClr val="0D0F1A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coordinates.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Carlito"/>
              <a:cs typeface="Carlito"/>
            </a:endParaRPr>
          </a:p>
          <a:p>
            <a:pPr marL="12700" marR="81915">
              <a:lnSpc>
                <a:spcPct val="97300"/>
              </a:lnSpc>
            </a:pP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The next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step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taken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was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to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analyze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neighborhoods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and </a:t>
            </a:r>
            <a:r>
              <a:rPr sz="1200" spc="15" dirty="0">
                <a:solidFill>
                  <a:srgbClr val="0D0F1A"/>
                </a:solidFill>
                <a:latin typeface="Carlito"/>
                <a:cs typeface="Carlito"/>
              </a:rPr>
              <a:t>see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activity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present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in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respective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areas.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We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took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advantage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of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Foursquare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API. The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API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allows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us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to </a:t>
            </a:r>
            <a:r>
              <a:rPr sz="1200" spc="15" dirty="0">
                <a:solidFill>
                  <a:srgbClr val="0D0F1A"/>
                </a:solidFill>
                <a:latin typeface="Carlito"/>
                <a:cs typeface="Carlito"/>
              </a:rPr>
              <a:t>see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most 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popular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venues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in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a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given location. The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venues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are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then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analyzed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in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detail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to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find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existing 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patterns.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For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example,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coffee shop density and recreational activity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venues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in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a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given</a:t>
            </a:r>
            <a:r>
              <a:rPr sz="1200" spc="40" dirty="0">
                <a:solidFill>
                  <a:srgbClr val="0D0F1A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area.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228600"/>
            <a:ext cx="7239000" cy="9601200"/>
          </a:xfrm>
          <a:prstGeom prst="rect">
            <a:avLst/>
          </a:prstGeom>
          <a:noFill/>
          <a:ln w="152400" cmpd="tri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435609"/>
            <a:ext cx="5939790" cy="44192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200" dirty="0">
              <a:latin typeface="Carlito"/>
              <a:cs typeface="Carlito"/>
            </a:endParaRPr>
          </a:p>
          <a:p>
            <a:pPr marL="12700" marR="5080">
              <a:lnSpc>
                <a:spcPct val="96400"/>
              </a:lnSpc>
              <a:spcBef>
                <a:spcPts val="900"/>
              </a:spcBef>
            </a:pP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These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patterns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are </a:t>
            </a:r>
            <a:r>
              <a:rPr sz="1200" spc="-35" dirty="0">
                <a:solidFill>
                  <a:srgbClr val="0D0F1A"/>
                </a:solidFill>
                <a:latin typeface="Carlito"/>
                <a:cs typeface="Carlito"/>
              </a:rPr>
              <a:t>more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visible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when we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group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neighborhoods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in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a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cluster.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Therefore,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we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will 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be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using </a:t>
            </a:r>
            <a:r>
              <a:rPr sz="1200" spc="-55" dirty="0">
                <a:solidFill>
                  <a:srgbClr val="0D0F1A"/>
                </a:solidFill>
                <a:latin typeface="Carlito"/>
                <a:cs typeface="Carlito"/>
              </a:rPr>
              <a:t>K-</a:t>
            </a:r>
            <a:r>
              <a:rPr sz="1200" spc="-55" dirty="0">
                <a:solidFill>
                  <a:srgbClr val="0D0F1A"/>
                </a:solidFill>
                <a:latin typeface="Arial"/>
                <a:cs typeface="Arial"/>
              </a:rPr>
              <a:t>Means </a:t>
            </a:r>
            <a:r>
              <a:rPr sz="1200" spc="-45" dirty="0">
                <a:solidFill>
                  <a:srgbClr val="0D0F1A"/>
                </a:solidFill>
                <a:latin typeface="Arial"/>
                <a:cs typeface="Arial"/>
              </a:rPr>
              <a:t>clustering </a:t>
            </a:r>
            <a:r>
              <a:rPr sz="1200" dirty="0">
                <a:solidFill>
                  <a:srgbClr val="0D0F1A"/>
                </a:solidFill>
                <a:latin typeface="Arial"/>
                <a:cs typeface="Arial"/>
              </a:rPr>
              <a:t>to </a:t>
            </a:r>
            <a:r>
              <a:rPr sz="1200" spc="-15" dirty="0">
                <a:solidFill>
                  <a:srgbClr val="0D0F1A"/>
                </a:solidFill>
                <a:latin typeface="Arial"/>
                <a:cs typeface="Arial"/>
              </a:rPr>
              <a:t>find </a:t>
            </a:r>
            <a:r>
              <a:rPr sz="1200" spc="-35" dirty="0">
                <a:solidFill>
                  <a:srgbClr val="0D0F1A"/>
                </a:solidFill>
                <a:latin typeface="Arial"/>
                <a:cs typeface="Arial"/>
              </a:rPr>
              <a:t>suitable </a:t>
            </a:r>
            <a:r>
              <a:rPr sz="1200" spc="-50" dirty="0">
                <a:solidFill>
                  <a:srgbClr val="0D0F1A"/>
                </a:solidFill>
                <a:latin typeface="Arial"/>
                <a:cs typeface="Arial"/>
              </a:rPr>
              <a:t>clusters </a:t>
            </a:r>
            <a:r>
              <a:rPr sz="1200" dirty="0">
                <a:solidFill>
                  <a:srgbClr val="0D0F1A"/>
                </a:solidFill>
                <a:latin typeface="Arial"/>
                <a:cs typeface="Arial"/>
              </a:rPr>
              <a:t>to </a:t>
            </a:r>
            <a:r>
              <a:rPr sz="1200" spc="-45" dirty="0">
                <a:solidFill>
                  <a:srgbClr val="0D0F1A"/>
                </a:solidFill>
                <a:latin typeface="Arial"/>
                <a:cs typeface="Arial"/>
              </a:rPr>
              <a:t>our goal. </a:t>
            </a:r>
            <a:r>
              <a:rPr sz="1200" spc="-95" dirty="0">
                <a:solidFill>
                  <a:srgbClr val="0D0F1A"/>
                </a:solidFill>
                <a:latin typeface="Arial"/>
                <a:cs typeface="Arial"/>
              </a:rPr>
              <a:t>The </a:t>
            </a:r>
            <a:r>
              <a:rPr sz="1200" spc="50" dirty="0">
                <a:solidFill>
                  <a:srgbClr val="0D0F1A"/>
                </a:solidFill>
                <a:latin typeface="Arial"/>
                <a:cs typeface="Arial"/>
              </a:rPr>
              <a:t>“n” </a:t>
            </a:r>
            <a:r>
              <a:rPr sz="1200" spc="-50" dirty="0">
                <a:solidFill>
                  <a:srgbClr val="0D0F1A"/>
                </a:solidFill>
                <a:latin typeface="Arial"/>
                <a:cs typeface="Arial"/>
              </a:rPr>
              <a:t>number </a:t>
            </a:r>
            <a:r>
              <a:rPr sz="1200" spc="-20" dirty="0">
                <a:solidFill>
                  <a:srgbClr val="0D0F1A"/>
                </a:solidFill>
                <a:latin typeface="Arial"/>
                <a:cs typeface="Arial"/>
              </a:rPr>
              <a:t>of </a:t>
            </a:r>
            <a:r>
              <a:rPr sz="1200" spc="-50" dirty="0">
                <a:solidFill>
                  <a:srgbClr val="0D0F1A"/>
                </a:solidFill>
                <a:latin typeface="Arial"/>
                <a:cs typeface="Arial"/>
              </a:rPr>
              <a:t>clusters </a:t>
            </a:r>
            <a:r>
              <a:rPr sz="1200" spc="-15" dirty="0">
                <a:solidFill>
                  <a:srgbClr val="0D0F1A"/>
                </a:solidFill>
                <a:latin typeface="Arial"/>
                <a:cs typeface="Arial"/>
              </a:rPr>
              <a:t>will 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be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analyzed,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and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we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will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be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choosing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cluster</a:t>
            </a:r>
            <a:r>
              <a:rPr sz="1200" spc="215" dirty="0">
                <a:solidFill>
                  <a:srgbClr val="0D0F1A"/>
                </a:solidFill>
                <a:latin typeface="Carlito"/>
                <a:cs typeface="Carlito"/>
              </a:rPr>
              <a:t>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that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fits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our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desired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goal.</a:t>
            </a:r>
            <a:endParaRPr sz="1200" dirty="0">
              <a:latin typeface="Carlito"/>
              <a:cs typeface="Carlito"/>
            </a:endParaRPr>
          </a:p>
          <a:p>
            <a:pPr marL="12700">
              <a:lnSpc>
                <a:spcPts val="1425"/>
              </a:lnSpc>
            </a:pP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Note: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One method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of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picking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out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best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cluster </a:t>
            </a:r>
            <a:r>
              <a:rPr sz="1200" spc="-30" dirty="0">
                <a:solidFill>
                  <a:srgbClr val="0D0F1A"/>
                </a:solidFill>
                <a:latin typeface="Carlito"/>
                <a:cs typeface="Carlito"/>
              </a:rPr>
              <a:t>is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to </a:t>
            </a:r>
            <a:r>
              <a:rPr sz="1200" spc="15" dirty="0">
                <a:solidFill>
                  <a:srgbClr val="0D0F1A"/>
                </a:solidFill>
                <a:latin typeface="Carlito"/>
                <a:cs typeface="Carlito"/>
              </a:rPr>
              <a:t>see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spread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of</a:t>
            </a:r>
            <a:r>
              <a:rPr sz="1200" spc="140" dirty="0">
                <a:solidFill>
                  <a:srgbClr val="0D0F1A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restaurants.</a:t>
            </a:r>
            <a:endParaRPr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Carlito"/>
              <a:cs typeface="Carlito"/>
            </a:endParaRPr>
          </a:p>
          <a:p>
            <a:pPr marL="12700" marR="229870">
              <a:lnSpc>
                <a:spcPct val="97300"/>
              </a:lnSpc>
            </a:pP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After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cluster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is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selected,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we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will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further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analyze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it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and find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number of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Indian 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Restaurants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in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area.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This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helps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us further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shortlist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our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possible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locations. </a:t>
            </a:r>
            <a:r>
              <a:rPr sz="1200" spc="-50" dirty="0">
                <a:solidFill>
                  <a:srgbClr val="0D0F1A"/>
                </a:solidFill>
                <a:latin typeface="Carlito"/>
                <a:cs typeface="Carlito"/>
              </a:rPr>
              <a:t>As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mentioned 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above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we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will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be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keeping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in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context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distance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from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Center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of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Chennai.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As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a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bonus, to 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ensure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restaurant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can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be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financially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stable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we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will pick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area</a:t>
            </a:r>
            <a:r>
              <a:rPr sz="1200" spc="85" dirty="0">
                <a:solidFill>
                  <a:srgbClr val="0D0F1A"/>
                </a:solidFill>
                <a:latin typeface="Carlito"/>
                <a:cs typeface="Carlito"/>
              </a:rPr>
              <a:t>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with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decent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rent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price.</a:t>
            </a:r>
            <a:endParaRPr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Carlito"/>
              <a:cs typeface="Carlito"/>
            </a:endParaRPr>
          </a:p>
          <a:p>
            <a:pPr marL="12700" marR="497205" algn="just">
              <a:lnSpc>
                <a:spcPct val="93900"/>
              </a:lnSpc>
            </a:pPr>
            <a:r>
              <a:rPr sz="1200" b="1" spc="15" dirty="0">
                <a:solidFill>
                  <a:srgbClr val="0D0F1A"/>
                </a:solidFill>
                <a:latin typeface="Carlito"/>
                <a:cs typeface="Carlito"/>
              </a:rPr>
              <a:t>Note: </a:t>
            </a:r>
            <a:r>
              <a:rPr sz="1200" b="1" spc="-10" dirty="0">
                <a:solidFill>
                  <a:srgbClr val="0D0F1A"/>
                </a:solidFill>
                <a:latin typeface="Carlito"/>
                <a:cs typeface="Carlito"/>
              </a:rPr>
              <a:t>It </a:t>
            </a:r>
            <a:r>
              <a:rPr sz="1200" b="1" dirty="0">
                <a:solidFill>
                  <a:srgbClr val="0D0F1A"/>
                </a:solidFill>
                <a:latin typeface="Carlito"/>
                <a:cs typeface="Carlito"/>
              </a:rPr>
              <a:t>is </a:t>
            </a:r>
            <a:r>
              <a:rPr sz="1200" b="1" spc="10" dirty="0">
                <a:solidFill>
                  <a:srgbClr val="0D0F1A"/>
                </a:solidFill>
                <a:latin typeface="Carlito"/>
                <a:cs typeface="Carlito"/>
              </a:rPr>
              <a:t>very </a:t>
            </a:r>
            <a:r>
              <a:rPr sz="1200" b="1" spc="-5" dirty="0">
                <a:solidFill>
                  <a:srgbClr val="0D0F1A"/>
                </a:solidFill>
                <a:latin typeface="Carlito"/>
                <a:cs typeface="Carlito"/>
              </a:rPr>
              <a:t>important </a:t>
            </a:r>
            <a:r>
              <a:rPr sz="1200" b="1" spc="15" dirty="0">
                <a:solidFill>
                  <a:srgbClr val="0D0F1A"/>
                </a:solidFill>
                <a:latin typeface="Carlito"/>
                <a:cs typeface="Carlito"/>
              </a:rPr>
              <a:t>to </a:t>
            </a:r>
            <a:r>
              <a:rPr sz="1200" b="1" spc="-5" dirty="0">
                <a:solidFill>
                  <a:srgbClr val="0D0F1A"/>
                </a:solidFill>
                <a:latin typeface="Carlito"/>
                <a:cs typeface="Carlito"/>
              </a:rPr>
              <a:t>understand that </a:t>
            </a:r>
            <a:r>
              <a:rPr sz="1200" b="1" spc="5" dirty="0">
                <a:solidFill>
                  <a:srgbClr val="0D0F1A"/>
                </a:solidFill>
                <a:latin typeface="Carlito"/>
                <a:cs typeface="Carlito"/>
              </a:rPr>
              <a:t>when </a:t>
            </a:r>
            <a:r>
              <a:rPr sz="1200" b="1" dirty="0">
                <a:solidFill>
                  <a:srgbClr val="0D0F1A"/>
                </a:solidFill>
                <a:latin typeface="Carlito"/>
                <a:cs typeface="Carlito"/>
              </a:rPr>
              <a:t>it </a:t>
            </a:r>
            <a:r>
              <a:rPr sz="1200" b="1" spc="5" dirty="0">
                <a:solidFill>
                  <a:srgbClr val="0D0F1A"/>
                </a:solidFill>
                <a:latin typeface="Carlito"/>
                <a:cs typeface="Carlito"/>
              </a:rPr>
              <a:t>comes </a:t>
            </a:r>
            <a:r>
              <a:rPr sz="1200" b="1" spc="-25" dirty="0">
                <a:solidFill>
                  <a:srgbClr val="0D0F1A"/>
                </a:solidFill>
                <a:latin typeface="Carlito"/>
                <a:cs typeface="Carlito"/>
              </a:rPr>
              <a:t>to </a:t>
            </a:r>
            <a:r>
              <a:rPr sz="1200" b="1" spc="-5" dirty="0">
                <a:solidFill>
                  <a:srgbClr val="0D0F1A"/>
                </a:solidFill>
                <a:latin typeface="Carlito"/>
                <a:cs typeface="Carlito"/>
              </a:rPr>
              <a:t>setting </a:t>
            </a:r>
            <a:r>
              <a:rPr sz="1200" b="1" spc="10" dirty="0">
                <a:solidFill>
                  <a:srgbClr val="0D0F1A"/>
                </a:solidFill>
                <a:latin typeface="Carlito"/>
                <a:cs typeface="Carlito"/>
              </a:rPr>
              <a:t>up </a:t>
            </a:r>
            <a:r>
              <a:rPr sz="1200" b="1" dirty="0">
                <a:solidFill>
                  <a:srgbClr val="0D0F1A"/>
                </a:solidFill>
                <a:latin typeface="Carlito"/>
                <a:cs typeface="Carlito"/>
              </a:rPr>
              <a:t>a  restaurant </a:t>
            </a:r>
            <a:r>
              <a:rPr sz="1200" b="1" spc="-10" dirty="0">
                <a:solidFill>
                  <a:srgbClr val="0D0F1A"/>
                </a:solidFill>
                <a:latin typeface="Carlito"/>
                <a:cs typeface="Carlito"/>
              </a:rPr>
              <a:t>strategically </a:t>
            </a:r>
            <a:r>
              <a:rPr sz="1200" b="1" spc="5" dirty="0">
                <a:solidFill>
                  <a:srgbClr val="0D0F1A"/>
                </a:solidFill>
                <a:latin typeface="Carlito"/>
                <a:cs typeface="Carlito"/>
              </a:rPr>
              <a:t>there are </a:t>
            </a:r>
            <a:r>
              <a:rPr sz="1200" b="1" dirty="0">
                <a:solidFill>
                  <a:srgbClr val="0D0F1A"/>
                </a:solidFill>
                <a:latin typeface="Carlito"/>
                <a:cs typeface="Carlito"/>
              </a:rPr>
              <a:t>a </a:t>
            </a:r>
            <a:r>
              <a:rPr sz="1200" b="1" spc="5" dirty="0">
                <a:solidFill>
                  <a:srgbClr val="0D0F1A"/>
                </a:solidFill>
                <a:latin typeface="Carlito"/>
                <a:cs typeface="Carlito"/>
              </a:rPr>
              <a:t>lot </a:t>
            </a:r>
            <a:r>
              <a:rPr sz="1200" b="1" spc="10" dirty="0">
                <a:solidFill>
                  <a:srgbClr val="0D0F1A"/>
                </a:solidFill>
                <a:latin typeface="Carlito"/>
                <a:cs typeface="Carlito"/>
              </a:rPr>
              <a:t>of </a:t>
            </a:r>
            <a:r>
              <a:rPr sz="1200" b="1" dirty="0">
                <a:solidFill>
                  <a:srgbClr val="0D0F1A"/>
                </a:solidFill>
                <a:latin typeface="Carlito"/>
                <a:cs typeface="Carlito"/>
              </a:rPr>
              <a:t>other </a:t>
            </a:r>
            <a:r>
              <a:rPr sz="1200" b="1" spc="-10" dirty="0">
                <a:solidFill>
                  <a:srgbClr val="0D0F1A"/>
                </a:solidFill>
                <a:latin typeface="Carlito"/>
                <a:cs typeface="Carlito"/>
              </a:rPr>
              <a:t>factors </a:t>
            </a:r>
            <a:r>
              <a:rPr sz="1200" b="1" spc="-5" dirty="0">
                <a:solidFill>
                  <a:srgbClr val="0D0F1A"/>
                </a:solidFill>
                <a:latin typeface="Carlito"/>
                <a:cs typeface="Carlito"/>
              </a:rPr>
              <a:t>involved. </a:t>
            </a:r>
            <a:r>
              <a:rPr sz="1200" b="1" spc="5" dirty="0">
                <a:solidFill>
                  <a:srgbClr val="0D0F1A"/>
                </a:solidFill>
                <a:latin typeface="Carlito"/>
                <a:cs typeface="Carlito"/>
              </a:rPr>
              <a:t>This </a:t>
            </a:r>
            <a:r>
              <a:rPr sz="1200" b="1" dirty="0">
                <a:solidFill>
                  <a:srgbClr val="0D0F1A"/>
                </a:solidFill>
                <a:latin typeface="Carlito"/>
                <a:cs typeface="Carlito"/>
              </a:rPr>
              <a:t>project </a:t>
            </a:r>
            <a:r>
              <a:rPr sz="1200" b="1" spc="-15" dirty="0">
                <a:solidFill>
                  <a:srgbClr val="0D0F1A"/>
                </a:solidFill>
                <a:latin typeface="Carlito"/>
                <a:cs typeface="Carlito"/>
              </a:rPr>
              <a:t>serves </a:t>
            </a:r>
            <a:r>
              <a:rPr sz="1200" b="1" spc="-25" dirty="0">
                <a:solidFill>
                  <a:srgbClr val="0D0F1A"/>
                </a:solidFill>
                <a:latin typeface="Carlito"/>
                <a:cs typeface="Carlito"/>
              </a:rPr>
              <a:t>to  </a:t>
            </a:r>
            <a:r>
              <a:rPr sz="1200" b="1" dirty="0">
                <a:solidFill>
                  <a:srgbClr val="0D0F1A"/>
                </a:solidFill>
                <a:latin typeface="Carlito"/>
                <a:cs typeface="Carlito"/>
              </a:rPr>
              <a:t>target </a:t>
            </a:r>
            <a:r>
              <a:rPr sz="1200" b="1" spc="-10" dirty="0">
                <a:solidFill>
                  <a:srgbClr val="0D0F1A"/>
                </a:solidFill>
                <a:latin typeface="Carlito"/>
                <a:cs typeface="Carlito"/>
              </a:rPr>
              <a:t>the</a:t>
            </a:r>
            <a:r>
              <a:rPr sz="1200" b="1" spc="75" dirty="0">
                <a:solidFill>
                  <a:srgbClr val="0D0F1A"/>
                </a:solidFill>
                <a:latin typeface="Carlito"/>
                <a:cs typeface="Carlito"/>
              </a:rPr>
              <a:t> </a:t>
            </a:r>
            <a:r>
              <a:rPr sz="1200" b="1" spc="-5" dirty="0">
                <a:solidFill>
                  <a:srgbClr val="0D0F1A"/>
                </a:solidFill>
                <a:latin typeface="Carlito"/>
                <a:cs typeface="Carlito"/>
              </a:rPr>
              <a:t>fundamentals.</a:t>
            </a:r>
            <a:endParaRPr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550" b="1" spc="10" dirty="0">
                <a:latin typeface="Carlito"/>
                <a:cs typeface="Carlito"/>
              </a:rPr>
              <a:t>Data</a:t>
            </a:r>
            <a:r>
              <a:rPr sz="1550" b="1" spc="-15" dirty="0">
                <a:latin typeface="Carlito"/>
                <a:cs typeface="Carlito"/>
              </a:rPr>
              <a:t> </a:t>
            </a:r>
            <a:r>
              <a:rPr sz="1550" b="1" spc="15" dirty="0">
                <a:latin typeface="Carlito"/>
                <a:cs typeface="Carlito"/>
              </a:rPr>
              <a:t>Analysis</a:t>
            </a:r>
            <a:endParaRPr sz="15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 dirty="0">
              <a:latin typeface="Carlito"/>
              <a:cs typeface="Carlito"/>
            </a:endParaRPr>
          </a:p>
          <a:p>
            <a:pPr marL="12700" marR="275590">
              <a:lnSpc>
                <a:spcPct val="97300"/>
              </a:lnSpc>
            </a:pPr>
            <a:r>
              <a:rPr sz="1200" spc="-90" dirty="0">
                <a:solidFill>
                  <a:srgbClr val="0D0F1A"/>
                </a:solidFill>
                <a:latin typeface="Arial"/>
                <a:cs typeface="Arial"/>
              </a:rPr>
              <a:t>To </a:t>
            </a:r>
            <a:r>
              <a:rPr sz="1200" spc="-25" dirty="0">
                <a:solidFill>
                  <a:srgbClr val="0D0F1A"/>
                </a:solidFill>
                <a:latin typeface="Arial"/>
                <a:cs typeface="Arial"/>
              </a:rPr>
              <a:t>get </a:t>
            </a:r>
            <a:r>
              <a:rPr sz="1200" spc="-95" dirty="0">
                <a:solidFill>
                  <a:srgbClr val="0D0F1A"/>
                </a:solidFill>
                <a:latin typeface="Arial"/>
                <a:cs typeface="Arial"/>
              </a:rPr>
              <a:t>a </a:t>
            </a:r>
            <a:r>
              <a:rPr sz="1200" spc="-65" dirty="0">
                <a:solidFill>
                  <a:srgbClr val="0D0F1A"/>
                </a:solidFill>
                <a:latin typeface="Arial"/>
                <a:cs typeface="Arial"/>
              </a:rPr>
              <a:t>good </a:t>
            </a:r>
            <a:r>
              <a:rPr sz="1200" spc="10" dirty="0">
                <a:solidFill>
                  <a:srgbClr val="0D0F1A"/>
                </a:solidFill>
                <a:latin typeface="Arial"/>
                <a:cs typeface="Arial"/>
              </a:rPr>
              <a:t>list </a:t>
            </a:r>
            <a:r>
              <a:rPr sz="1200" spc="-20" dirty="0">
                <a:solidFill>
                  <a:srgbClr val="0D0F1A"/>
                </a:solidFill>
                <a:latin typeface="Arial"/>
                <a:cs typeface="Arial"/>
              </a:rPr>
              <a:t>of </a:t>
            </a:r>
            <a:r>
              <a:rPr sz="1200" spc="-35" dirty="0">
                <a:solidFill>
                  <a:srgbClr val="0D0F1A"/>
                </a:solidFill>
                <a:latin typeface="Arial"/>
                <a:cs typeface="Arial"/>
              </a:rPr>
              <a:t>the </a:t>
            </a:r>
            <a:r>
              <a:rPr sz="1200" spc="-65" dirty="0">
                <a:solidFill>
                  <a:srgbClr val="0D0F1A"/>
                </a:solidFill>
                <a:latin typeface="Arial"/>
                <a:cs typeface="Arial"/>
              </a:rPr>
              <a:t>Neighborhoods </a:t>
            </a:r>
            <a:r>
              <a:rPr sz="1200" spc="-5" dirty="0">
                <a:solidFill>
                  <a:srgbClr val="0D0F1A"/>
                </a:solidFill>
                <a:latin typeface="Arial"/>
                <a:cs typeface="Arial"/>
              </a:rPr>
              <a:t>in </a:t>
            </a:r>
            <a:r>
              <a:rPr sz="1200" spc="-120" dirty="0">
                <a:solidFill>
                  <a:srgbClr val="0D0F1A"/>
                </a:solidFill>
                <a:latin typeface="Arial"/>
                <a:cs typeface="Arial"/>
              </a:rPr>
              <a:t>Los </a:t>
            </a:r>
            <a:r>
              <a:rPr sz="1200" spc="-85" dirty="0">
                <a:solidFill>
                  <a:srgbClr val="0D0F1A"/>
                </a:solidFill>
                <a:latin typeface="Arial"/>
                <a:cs typeface="Arial"/>
              </a:rPr>
              <a:t>Angeles </a:t>
            </a:r>
            <a:r>
              <a:rPr sz="1200" spc="-60" dirty="0">
                <a:solidFill>
                  <a:srgbClr val="0D0F1A"/>
                </a:solidFill>
                <a:latin typeface="Arial"/>
                <a:cs typeface="Arial"/>
              </a:rPr>
              <a:t>we </a:t>
            </a:r>
            <a:r>
              <a:rPr sz="1200" spc="5" dirty="0">
                <a:solidFill>
                  <a:srgbClr val="0D0F1A"/>
                </a:solidFill>
                <a:latin typeface="Arial"/>
                <a:cs typeface="Arial"/>
              </a:rPr>
              <a:t>will </a:t>
            </a:r>
            <a:r>
              <a:rPr sz="1200" spc="-75" dirty="0">
                <a:solidFill>
                  <a:srgbClr val="0D0F1A"/>
                </a:solidFill>
                <a:latin typeface="Arial"/>
                <a:cs typeface="Arial"/>
              </a:rPr>
              <a:t>be </a:t>
            </a:r>
            <a:r>
              <a:rPr sz="1200" spc="-60" dirty="0">
                <a:solidFill>
                  <a:srgbClr val="0D0F1A"/>
                </a:solidFill>
                <a:latin typeface="Arial"/>
                <a:cs typeface="Arial"/>
              </a:rPr>
              <a:t>using </a:t>
            </a:r>
            <a:r>
              <a:rPr sz="1200" spc="-40" dirty="0">
                <a:solidFill>
                  <a:srgbClr val="0D0F1A"/>
                </a:solidFill>
                <a:latin typeface="Arial"/>
                <a:cs typeface="Arial"/>
              </a:rPr>
              <a:t>Wikipedia, </a:t>
            </a:r>
            <a:r>
              <a:rPr sz="1200" spc="-35" dirty="0">
                <a:solidFill>
                  <a:srgbClr val="0D0F1A"/>
                </a:solidFill>
                <a:latin typeface="Arial"/>
                <a:cs typeface="Arial"/>
              </a:rPr>
              <a:t>“List </a:t>
            </a:r>
            <a:r>
              <a:rPr sz="1200" spc="-20" dirty="0">
                <a:solidFill>
                  <a:srgbClr val="0D0F1A"/>
                </a:solidFill>
                <a:latin typeface="Arial"/>
                <a:cs typeface="Arial"/>
              </a:rPr>
              <a:t>of  </a:t>
            </a:r>
            <a:r>
              <a:rPr sz="1200" spc="-55" dirty="0">
                <a:solidFill>
                  <a:srgbClr val="0D0F1A"/>
                </a:solidFill>
                <a:latin typeface="Arial"/>
                <a:cs typeface="Arial"/>
              </a:rPr>
              <a:t>neighborhoods </a:t>
            </a:r>
            <a:r>
              <a:rPr sz="1200" spc="-20" dirty="0">
                <a:solidFill>
                  <a:srgbClr val="0D0F1A"/>
                </a:solidFill>
                <a:latin typeface="Arial"/>
                <a:cs typeface="Arial"/>
              </a:rPr>
              <a:t>of </a:t>
            </a:r>
            <a:r>
              <a:rPr sz="1200" spc="-50" dirty="0">
                <a:solidFill>
                  <a:srgbClr val="0D0F1A"/>
                </a:solidFill>
                <a:latin typeface="Arial"/>
                <a:cs typeface="Arial"/>
              </a:rPr>
              <a:t>Chennai”. </a:t>
            </a:r>
            <a:r>
              <a:rPr sz="1200" spc="-70" dirty="0">
                <a:solidFill>
                  <a:srgbClr val="0D0F1A"/>
                </a:solidFill>
                <a:latin typeface="Arial"/>
                <a:cs typeface="Arial"/>
              </a:rPr>
              <a:t>Using </a:t>
            </a:r>
            <a:r>
              <a:rPr sz="1200" spc="-60" dirty="0">
                <a:solidFill>
                  <a:srgbClr val="0D0F1A"/>
                </a:solidFill>
                <a:latin typeface="Arial"/>
                <a:cs typeface="Arial"/>
              </a:rPr>
              <a:t>BeautifulSoup </a:t>
            </a:r>
            <a:r>
              <a:rPr sz="1200" spc="-65" dirty="0">
                <a:solidFill>
                  <a:srgbClr val="0D0F1A"/>
                </a:solidFill>
                <a:latin typeface="Arial"/>
                <a:cs typeface="Arial"/>
              </a:rPr>
              <a:t>and </a:t>
            </a:r>
            <a:r>
              <a:rPr sz="1200" spc="-120" dirty="0">
                <a:solidFill>
                  <a:srgbClr val="0D0F1A"/>
                </a:solidFill>
                <a:latin typeface="Arial"/>
                <a:cs typeface="Arial"/>
              </a:rPr>
              <a:t>GeoPy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we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get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a list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of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Neighborhoods 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and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their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coordinates. </a:t>
            </a:r>
            <a:r>
              <a:rPr sz="1200" spc="-5" dirty="0">
                <a:latin typeface="Carlito"/>
                <a:cs typeface="Carlito"/>
              </a:rPr>
              <a:t>This </a:t>
            </a:r>
            <a:r>
              <a:rPr sz="1200" spc="-30" dirty="0">
                <a:latin typeface="Carlito"/>
                <a:cs typeface="Carlito"/>
              </a:rPr>
              <a:t>has </a:t>
            </a:r>
            <a:r>
              <a:rPr sz="1200" spc="-20" dirty="0">
                <a:latin typeface="Carlito"/>
                <a:cs typeface="Carlito"/>
              </a:rPr>
              <a:t>become </a:t>
            </a:r>
            <a:r>
              <a:rPr sz="1200" spc="-25" dirty="0">
                <a:latin typeface="Carlito"/>
                <a:cs typeface="Carlito"/>
              </a:rPr>
              <a:t>our </a:t>
            </a:r>
            <a:r>
              <a:rPr sz="1200" dirty="0">
                <a:latin typeface="Carlito"/>
                <a:cs typeface="Carlito"/>
              </a:rPr>
              <a:t>finalized </a:t>
            </a:r>
            <a:r>
              <a:rPr sz="1200" spc="-5" dirty="0">
                <a:latin typeface="Carlito"/>
                <a:cs typeface="Carlito"/>
              </a:rPr>
              <a:t>neighborhood </a:t>
            </a:r>
            <a:r>
              <a:rPr sz="1200" dirty="0">
                <a:latin typeface="Carlito"/>
                <a:cs typeface="Carlito"/>
              </a:rPr>
              <a:t>Data </a:t>
            </a:r>
            <a:r>
              <a:rPr sz="1200" spc="-25" dirty="0">
                <a:latin typeface="Carlito"/>
                <a:cs typeface="Carlito"/>
              </a:rPr>
              <a:t>Frame </a:t>
            </a:r>
            <a:r>
              <a:rPr sz="1200" spc="-5" dirty="0">
                <a:latin typeface="Carlito"/>
                <a:cs typeface="Carlito"/>
              </a:rPr>
              <a:t>before </a:t>
            </a:r>
            <a:r>
              <a:rPr sz="1200" spc="-20" dirty="0">
                <a:latin typeface="Carlito"/>
                <a:cs typeface="Carlito"/>
              </a:rPr>
              <a:t>we  </a:t>
            </a:r>
            <a:r>
              <a:rPr sz="1200" spc="-10" dirty="0">
                <a:latin typeface="Carlito"/>
                <a:cs typeface="Carlito"/>
              </a:rPr>
              <a:t>further </a:t>
            </a:r>
            <a:r>
              <a:rPr sz="1200" dirty="0">
                <a:latin typeface="Carlito"/>
                <a:cs typeface="Carlito"/>
              </a:rPr>
              <a:t>process </a:t>
            </a:r>
            <a:r>
              <a:rPr sz="1200" spc="10" dirty="0">
                <a:latin typeface="Carlito"/>
                <a:cs typeface="Carlito"/>
              </a:rPr>
              <a:t>it </a:t>
            </a:r>
            <a:r>
              <a:rPr sz="1200" spc="-15" dirty="0">
                <a:latin typeface="Carlito"/>
                <a:cs typeface="Carlito"/>
              </a:rPr>
              <a:t>using</a:t>
            </a:r>
            <a:r>
              <a:rPr sz="1200" spc="120" dirty="0">
                <a:latin typeface="Carlito"/>
                <a:cs typeface="Carlito"/>
              </a:rPr>
              <a:t> </a:t>
            </a:r>
            <a:r>
              <a:rPr sz="1200" spc="-20" dirty="0">
                <a:latin typeface="Carlito"/>
                <a:cs typeface="Carlito"/>
              </a:rPr>
              <a:t>Foursquare: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969" y="7023734"/>
            <a:ext cx="5429250" cy="3702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275"/>
              </a:spcBef>
            </a:pPr>
            <a:r>
              <a:rPr sz="1200" dirty="0">
                <a:latin typeface="Carlito"/>
                <a:cs typeface="Carlito"/>
              </a:rPr>
              <a:t>Using </a:t>
            </a:r>
            <a:r>
              <a:rPr sz="1200" spc="-25" dirty="0">
                <a:latin typeface="Carlito"/>
                <a:cs typeface="Carlito"/>
              </a:rPr>
              <a:t>the </a:t>
            </a:r>
            <a:r>
              <a:rPr sz="1200" spc="-15" dirty="0">
                <a:latin typeface="Carlito"/>
                <a:cs typeface="Carlito"/>
              </a:rPr>
              <a:t>coordinates </a:t>
            </a:r>
            <a:r>
              <a:rPr sz="1200" spc="-5" dirty="0">
                <a:latin typeface="Carlito"/>
                <a:cs typeface="Carlito"/>
              </a:rPr>
              <a:t>and </a:t>
            </a:r>
            <a:r>
              <a:rPr sz="1200" spc="-10" dirty="0">
                <a:latin typeface="Carlito"/>
                <a:cs typeface="Carlito"/>
              </a:rPr>
              <a:t>Folium </a:t>
            </a:r>
            <a:r>
              <a:rPr sz="1200" spc="-20" dirty="0">
                <a:latin typeface="Carlito"/>
                <a:cs typeface="Carlito"/>
              </a:rPr>
              <a:t>we </a:t>
            </a:r>
            <a:r>
              <a:rPr sz="1200" spc="-5" dirty="0">
                <a:latin typeface="Carlito"/>
                <a:cs typeface="Carlito"/>
              </a:rPr>
              <a:t>project </a:t>
            </a:r>
            <a:r>
              <a:rPr sz="1200" spc="10" dirty="0">
                <a:latin typeface="Carlito"/>
                <a:cs typeface="Carlito"/>
              </a:rPr>
              <a:t>these </a:t>
            </a:r>
            <a:r>
              <a:rPr sz="1200" spc="-15" dirty="0">
                <a:latin typeface="Carlito"/>
                <a:cs typeface="Carlito"/>
              </a:rPr>
              <a:t>coordinates </a:t>
            </a:r>
            <a:r>
              <a:rPr sz="1200" spc="-20" dirty="0">
                <a:latin typeface="Carlito"/>
                <a:cs typeface="Carlito"/>
              </a:rPr>
              <a:t>on </a:t>
            </a:r>
            <a:r>
              <a:rPr sz="1200" dirty="0">
                <a:latin typeface="Carlito"/>
                <a:cs typeface="Carlito"/>
              </a:rPr>
              <a:t>a </a:t>
            </a:r>
            <a:r>
              <a:rPr sz="1200" spc="-5" dirty="0">
                <a:latin typeface="Carlito"/>
                <a:cs typeface="Carlito"/>
              </a:rPr>
              <a:t>geographic </a:t>
            </a:r>
            <a:r>
              <a:rPr sz="1200" spc="-15" dirty="0">
                <a:latin typeface="Carlito"/>
                <a:cs typeface="Carlito"/>
              </a:rPr>
              <a:t>map </a:t>
            </a:r>
            <a:r>
              <a:rPr sz="1200" spc="-20" dirty="0">
                <a:latin typeface="Carlito"/>
                <a:cs typeface="Carlito"/>
              </a:rPr>
              <a:t>of  </a:t>
            </a:r>
            <a:r>
              <a:rPr sz="1200" spc="-10" dirty="0">
                <a:latin typeface="Carlito"/>
                <a:cs typeface="Carlito"/>
              </a:rPr>
              <a:t>Chennai </a:t>
            </a:r>
            <a:r>
              <a:rPr sz="1200" spc="-15" dirty="0">
                <a:latin typeface="Carlito"/>
                <a:cs typeface="Carlito"/>
              </a:rPr>
              <a:t>with </a:t>
            </a:r>
            <a:r>
              <a:rPr sz="1200" spc="-25" dirty="0">
                <a:latin typeface="Carlito"/>
                <a:cs typeface="Carlito"/>
              </a:rPr>
              <a:t>the </a:t>
            </a:r>
            <a:r>
              <a:rPr sz="1200" spc="-15" dirty="0">
                <a:latin typeface="Carlito"/>
                <a:cs typeface="Carlito"/>
              </a:rPr>
              <a:t>markers </a:t>
            </a:r>
            <a:r>
              <a:rPr sz="1200" spc="10" dirty="0">
                <a:latin typeface="Carlito"/>
                <a:cs typeface="Carlito"/>
              </a:rPr>
              <a:t>in </a:t>
            </a:r>
            <a:r>
              <a:rPr sz="1200" spc="-15" dirty="0">
                <a:latin typeface="Carlito"/>
                <a:cs typeface="Carlito"/>
              </a:rPr>
              <a:t>blue </a:t>
            </a:r>
            <a:r>
              <a:rPr sz="1200" spc="-20" dirty="0">
                <a:latin typeface="Carlito"/>
                <a:cs typeface="Carlito"/>
              </a:rPr>
              <a:t>point </a:t>
            </a:r>
            <a:r>
              <a:rPr sz="1200" spc="-5" dirty="0">
                <a:latin typeface="Carlito"/>
                <a:cs typeface="Carlito"/>
              </a:rPr>
              <a:t>towards </a:t>
            </a:r>
            <a:r>
              <a:rPr sz="1200" spc="10" dirty="0">
                <a:latin typeface="Carlito"/>
                <a:cs typeface="Carlito"/>
              </a:rPr>
              <a:t>each</a:t>
            </a:r>
            <a:r>
              <a:rPr sz="1200" spc="10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location.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3450" y="4695825"/>
            <a:ext cx="3162300" cy="110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3450" y="4962525"/>
            <a:ext cx="685800" cy="981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933450" y="5210175"/>
            <a:ext cx="685800" cy="231775"/>
            <a:chOff x="933450" y="5210175"/>
            <a:chExt cx="685800" cy="231775"/>
          </a:xfrm>
        </p:grpSpPr>
        <p:sp>
          <p:nvSpPr>
            <p:cNvPr id="7" name="object 7"/>
            <p:cNvSpPr/>
            <p:nvPr/>
          </p:nvSpPr>
          <p:spPr>
            <a:xfrm>
              <a:off x="933450" y="5210175"/>
              <a:ext cx="685800" cy="10452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" y="5343525"/>
              <a:ext cx="685800" cy="981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816119" y="4983045"/>
            <a:ext cx="3271235" cy="14084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28600" y="228600"/>
            <a:ext cx="7239000" cy="9601200"/>
          </a:xfrm>
          <a:prstGeom prst="rect">
            <a:avLst/>
          </a:prstGeom>
          <a:noFill/>
          <a:ln w="152400" cmpd="tri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2969" y="3820159"/>
            <a:ext cx="5788025" cy="9232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97700"/>
              </a:lnSpc>
              <a:spcBef>
                <a:spcPts val="130"/>
              </a:spcBef>
            </a:pPr>
            <a:r>
              <a:rPr sz="1200" spc="-10" dirty="0">
                <a:latin typeface="Carlito"/>
                <a:cs typeface="Carlito"/>
              </a:rPr>
              <a:t>The next </a:t>
            </a:r>
            <a:r>
              <a:rPr sz="1200" spc="5" dirty="0">
                <a:latin typeface="Carlito"/>
                <a:cs typeface="Carlito"/>
              </a:rPr>
              <a:t>step </a:t>
            </a:r>
            <a:r>
              <a:rPr sz="1200" spc="10" dirty="0">
                <a:latin typeface="Carlito"/>
                <a:cs typeface="Carlito"/>
              </a:rPr>
              <a:t>is </a:t>
            </a:r>
            <a:r>
              <a:rPr sz="1200" spc="-15" dirty="0">
                <a:latin typeface="Carlito"/>
                <a:cs typeface="Carlito"/>
              </a:rPr>
              <a:t>to </a:t>
            </a:r>
            <a:r>
              <a:rPr sz="1200" spc="5" dirty="0">
                <a:latin typeface="Carlito"/>
                <a:cs typeface="Carlito"/>
              </a:rPr>
              <a:t>use </a:t>
            </a:r>
            <a:r>
              <a:rPr sz="1200" spc="-25" dirty="0">
                <a:latin typeface="Carlito"/>
                <a:cs typeface="Carlito"/>
              </a:rPr>
              <a:t>the </a:t>
            </a:r>
            <a:r>
              <a:rPr sz="1200" spc="-10" dirty="0">
                <a:latin typeface="Carlito"/>
                <a:cs typeface="Carlito"/>
              </a:rPr>
              <a:t>previously acquired </a:t>
            </a:r>
            <a:r>
              <a:rPr sz="1200" dirty="0">
                <a:latin typeface="Carlito"/>
                <a:cs typeface="Carlito"/>
              </a:rPr>
              <a:t>credentials </a:t>
            </a:r>
            <a:r>
              <a:rPr sz="1200" spc="-5" dirty="0">
                <a:latin typeface="Carlito"/>
                <a:cs typeface="Carlito"/>
              </a:rPr>
              <a:t>and </a:t>
            </a:r>
            <a:r>
              <a:rPr sz="1200" spc="10" dirty="0">
                <a:latin typeface="Carlito"/>
                <a:cs typeface="Carlito"/>
              </a:rPr>
              <a:t>get </a:t>
            </a:r>
            <a:r>
              <a:rPr sz="1200" spc="-10" dirty="0">
                <a:latin typeface="Carlito"/>
                <a:cs typeface="Carlito"/>
              </a:rPr>
              <a:t>access </a:t>
            </a:r>
            <a:r>
              <a:rPr sz="1200" spc="-15" dirty="0">
                <a:latin typeface="Carlito"/>
                <a:cs typeface="Carlito"/>
              </a:rPr>
              <a:t>to </a:t>
            </a:r>
            <a:r>
              <a:rPr sz="1200" spc="-25" dirty="0">
                <a:latin typeface="Carlito"/>
                <a:cs typeface="Carlito"/>
              </a:rPr>
              <a:t>the </a:t>
            </a:r>
            <a:r>
              <a:rPr sz="1200" spc="-20" dirty="0">
                <a:latin typeface="Carlito"/>
                <a:cs typeface="Carlito"/>
              </a:rPr>
              <a:t>Foursquare  </a:t>
            </a:r>
            <a:r>
              <a:rPr sz="1200" spc="-10" dirty="0">
                <a:latin typeface="Carlito"/>
                <a:cs typeface="Carlito"/>
              </a:rPr>
              <a:t>API. As previously </a:t>
            </a:r>
            <a:r>
              <a:rPr sz="1200" spc="-15" dirty="0">
                <a:latin typeface="Carlito"/>
                <a:cs typeface="Carlito"/>
              </a:rPr>
              <a:t>mentioned, </a:t>
            </a:r>
            <a:r>
              <a:rPr sz="1200" dirty="0">
                <a:latin typeface="Carlito"/>
                <a:cs typeface="Carlito"/>
              </a:rPr>
              <a:t>the </a:t>
            </a:r>
            <a:r>
              <a:rPr sz="1200" spc="-15" dirty="0">
                <a:latin typeface="Carlito"/>
                <a:cs typeface="Carlito"/>
              </a:rPr>
              <a:t>API </a:t>
            </a:r>
            <a:r>
              <a:rPr sz="1200" spc="-10" dirty="0">
                <a:latin typeface="Carlito"/>
                <a:cs typeface="Carlito"/>
              </a:rPr>
              <a:t>provides </a:t>
            </a:r>
            <a:r>
              <a:rPr sz="1200" spc="-20" dirty="0">
                <a:latin typeface="Carlito"/>
                <a:cs typeface="Carlito"/>
              </a:rPr>
              <a:t>us </a:t>
            </a:r>
            <a:r>
              <a:rPr sz="1200" spc="-15" dirty="0">
                <a:latin typeface="Carlito"/>
                <a:cs typeface="Carlito"/>
              </a:rPr>
              <a:t>with </a:t>
            </a:r>
            <a:r>
              <a:rPr sz="1200" spc="-5" dirty="0">
                <a:latin typeface="Carlito"/>
                <a:cs typeface="Carlito"/>
              </a:rPr>
              <a:t>location </a:t>
            </a:r>
            <a:r>
              <a:rPr sz="1200" spc="-15" dirty="0">
                <a:latin typeface="Carlito"/>
                <a:cs typeface="Carlito"/>
              </a:rPr>
              <a:t>data </a:t>
            </a:r>
            <a:r>
              <a:rPr sz="1200" spc="-20" dirty="0">
                <a:latin typeface="Carlito"/>
                <a:cs typeface="Carlito"/>
              </a:rPr>
              <a:t>of </a:t>
            </a:r>
            <a:r>
              <a:rPr sz="1200" spc="10" dirty="0">
                <a:latin typeface="Carlito"/>
                <a:cs typeface="Carlito"/>
              </a:rPr>
              <a:t>all </a:t>
            </a:r>
            <a:r>
              <a:rPr sz="1200" spc="-25" dirty="0">
                <a:latin typeface="Carlito"/>
                <a:cs typeface="Carlito"/>
              </a:rPr>
              <a:t>the </a:t>
            </a:r>
            <a:r>
              <a:rPr sz="1200" spc="-15" dirty="0">
                <a:latin typeface="Carlito"/>
                <a:cs typeface="Carlito"/>
              </a:rPr>
              <a:t>venues </a:t>
            </a:r>
            <a:r>
              <a:rPr sz="1200" spc="10" dirty="0">
                <a:latin typeface="Carlito"/>
                <a:cs typeface="Carlito"/>
              </a:rPr>
              <a:t>in </a:t>
            </a:r>
            <a:r>
              <a:rPr sz="1200" spc="-10" dirty="0">
                <a:latin typeface="Carlito"/>
                <a:cs typeface="Carlito"/>
              </a:rPr>
              <a:t>their  </a:t>
            </a:r>
            <a:r>
              <a:rPr sz="1200" spc="-5" dirty="0">
                <a:latin typeface="Carlito"/>
                <a:cs typeface="Carlito"/>
              </a:rPr>
              <a:t>respective neighborhoods. </a:t>
            </a:r>
            <a:r>
              <a:rPr sz="1200" spc="-10" dirty="0">
                <a:latin typeface="Carlito"/>
                <a:cs typeface="Carlito"/>
              </a:rPr>
              <a:t>We </a:t>
            </a:r>
            <a:r>
              <a:rPr sz="1200" spc="10" dirty="0">
                <a:latin typeface="Carlito"/>
                <a:cs typeface="Carlito"/>
              </a:rPr>
              <a:t>can get </a:t>
            </a:r>
            <a:r>
              <a:rPr sz="1200" dirty="0">
                <a:latin typeface="Carlito"/>
                <a:cs typeface="Carlito"/>
              </a:rPr>
              <a:t>access, </a:t>
            </a:r>
            <a:r>
              <a:rPr sz="1200" spc="-15" dirty="0">
                <a:latin typeface="Carlito"/>
                <a:cs typeface="Carlito"/>
              </a:rPr>
              <a:t>to </a:t>
            </a:r>
            <a:r>
              <a:rPr sz="1200" spc="-10" dirty="0">
                <a:latin typeface="Carlito"/>
                <a:cs typeface="Carlito"/>
              </a:rPr>
              <a:t>restaurant </a:t>
            </a:r>
            <a:r>
              <a:rPr sz="1200" spc="-5" dirty="0">
                <a:latin typeface="Carlito"/>
                <a:cs typeface="Carlito"/>
              </a:rPr>
              <a:t>names, </a:t>
            </a:r>
            <a:r>
              <a:rPr sz="1200" dirty="0">
                <a:latin typeface="Carlito"/>
                <a:cs typeface="Carlito"/>
              </a:rPr>
              <a:t>the </a:t>
            </a:r>
            <a:r>
              <a:rPr sz="1200" spc="-10" dirty="0">
                <a:latin typeface="Carlito"/>
                <a:cs typeface="Carlito"/>
              </a:rPr>
              <a:t>category, </a:t>
            </a:r>
            <a:r>
              <a:rPr sz="1200" spc="-5" dirty="0">
                <a:latin typeface="Carlito"/>
                <a:cs typeface="Carlito"/>
              </a:rPr>
              <a:t>and </a:t>
            </a:r>
            <a:r>
              <a:rPr sz="1200" spc="-25" dirty="0">
                <a:latin typeface="Carlito"/>
                <a:cs typeface="Carlito"/>
              </a:rPr>
              <a:t>the  </a:t>
            </a:r>
            <a:r>
              <a:rPr sz="1200" spc="-5" dirty="0">
                <a:latin typeface="Carlito"/>
                <a:cs typeface="Carlito"/>
              </a:rPr>
              <a:t>category </a:t>
            </a:r>
            <a:r>
              <a:rPr sz="1200" spc="-10" dirty="0">
                <a:latin typeface="Carlito"/>
                <a:cs typeface="Carlito"/>
              </a:rPr>
              <a:t>counts </a:t>
            </a:r>
            <a:r>
              <a:rPr sz="1200" spc="-15" dirty="0">
                <a:latin typeface="Carlito"/>
                <a:cs typeface="Carlito"/>
              </a:rPr>
              <a:t>to </a:t>
            </a:r>
            <a:r>
              <a:rPr sz="1200" spc="-10" dirty="0">
                <a:latin typeface="Carlito"/>
                <a:cs typeface="Carlito"/>
              </a:rPr>
              <a:t>understand </a:t>
            </a:r>
            <a:r>
              <a:rPr sz="1200" spc="-25" dirty="0">
                <a:latin typeface="Carlito"/>
                <a:cs typeface="Carlito"/>
              </a:rPr>
              <a:t>the </a:t>
            </a:r>
            <a:r>
              <a:rPr sz="1200" dirty="0">
                <a:latin typeface="Carlito"/>
                <a:cs typeface="Carlito"/>
              </a:rPr>
              <a:t>commercial </a:t>
            </a:r>
            <a:r>
              <a:rPr sz="1200" spc="-10" dirty="0">
                <a:latin typeface="Carlito"/>
                <a:cs typeface="Carlito"/>
              </a:rPr>
              <a:t>demographics </a:t>
            </a:r>
            <a:r>
              <a:rPr sz="1200" spc="-20" dirty="0">
                <a:latin typeface="Carlito"/>
                <a:cs typeface="Carlito"/>
              </a:rPr>
              <a:t>better. </a:t>
            </a:r>
            <a:r>
              <a:rPr sz="1200" dirty="0">
                <a:latin typeface="Carlito"/>
                <a:cs typeface="Carlito"/>
              </a:rPr>
              <a:t>Over </a:t>
            </a:r>
            <a:r>
              <a:rPr sz="1200" spc="-20" dirty="0">
                <a:latin typeface="Carlito"/>
                <a:cs typeface="Carlito"/>
              </a:rPr>
              <a:t>here we </a:t>
            </a:r>
            <a:r>
              <a:rPr sz="1200" spc="10" dirty="0">
                <a:latin typeface="Carlito"/>
                <a:cs typeface="Carlito"/>
              </a:rPr>
              <a:t>can </a:t>
            </a:r>
            <a:r>
              <a:rPr sz="1200" spc="15" dirty="0">
                <a:latin typeface="Carlito"/>
                <a:cs typeface="Carlito"/>
              </a:rPr>
              <a:t>see  </a:t>
            </a:r>
            <a:r>
              <a:rPr sz="1200" spc="-25" dirty="0">
                <a:latin typeface="Carlito"/>
                <a:cs typeface="Carlito"/>
              </a:rPr>
              <a:t>the </a:t>
            </a:r>
            <a:r>
              <a:rPr sz="1200" spc="5" dirty="0">
                <a:latin typeface="Carlito"/>
                <a:cs typeface="Carlito"/>
              </a:rPr>
              <a:t>most </a:t>
            </a:r>
            <a:r>
              <a:rPr sz="1200" spc="-15" dirty="0">
                <a:latin typeface="Carlito"/>
                <a:cs typeface="Carlito"/>
              </a:rPr>
              <a:t>popular </a:t>
            </a:r>
            <a:r>
              <a:rPr sz="1200" spc="-5" dirty="0">
                <a:latin typeface="Carlito"/>
                <a:cs typeface="Carlito"/>
              </a:rPr>
              <a:t>venues </a:t>
            </a:r>
            <a:r>
              <a:rPr sz="1200" spc="-10" dirty="0">
                <a:latin typeface="Arial"/>
                <a:cs typeface="Arial"/>
              </a:rPr>
              <a:t>from </a:t>
            </a:r>
            <a:r>
              <a:rPr sz="1200" spc="-35" dirty="0">
                <a:latin typeface="Arial"/>
                <a:cs typeface="Arial"/>
              </a:rPr>
              <a:t>the </a:t>
            </a:r>
            <a:r>
              <a:rPr sz="1200" spc="-60" dirty="0">
                <a:latin typeface="Arial"/>
                <a:cs typeface="Arial"/>
              </a:rPr>
              <a:t>venue</a:t>
            </a:r>
            <a:r>
              <a:rPr sz="1200" spc="-229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‘Adyar’.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969" y="7386066"/>
            <a:ext cx="5425440" cy="37973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sz="1200" spc="-10" dirty="0">
                <a:latin typeface="Carlito"/>
                <a:cs typeface="Carlito"/>
              </a:rPr>
              <a:t>The next </a:t>
            </a:r>
            <a:r>
              <a:rPr sz="1200" spc="5" dirty="0">
                <a:latin typeface="Carlito"/>
                <a:cs typeface="Carlito"/>
              </a:rPr>
              <a:t>step </a:t>
            </a:r>
            <a:r>
              <a:rPr sz="1200" spc="10" dirty="0">
                <a:latin typeface="Carlito"/>
                <a:cs typeface="Carlito"/>
              </a:rPr>
              <a:t>is </a:t>
            </a:r>
            <a:r>
              <a:rPr sz="1200" spc="-15" dirty="0">
                <a:latin typeface="Carlito"/>
                <a:cs typeface="Carlito"/>
              </a:rPr>
              <a:t>to </a:t>
            </a:r>
            <a:r>
              <a:rPr sz="1200" spc="-10" dirty="0">
                <a:latin typeface="Carlito"/>
                <a:cs typeface="Carlito"/>
              </a:rPr>
              <a:t>create </a:t>
            </a:r>
            <a:r>
              <a:rPr sz="1200" dirty="0">
                <a:latin typeface="Carlito"/>
                <a:cs typeface="Carlito"/>
              </a:rPr>
              <a:t>clusters. </a:t>
            </a:r>
            <a:r>
              <a:rPr sz="1200" spc="-15" dirty="0">
                <a:latin typeface="Carlito"/>
                <a:cs typeface="Carlito"/>
              </a:rPr>
              <a:t>Using </a:t>
            </a:r>
            <a:r>
              <a:rPr sz="1200" spc="-25" dirty="0">
                <a:latin typeface="Carlito"/>
                <a:cs typeface="Carlito"/>
              </a:rPr>
              <a:t>the </a:t>
            </a:r>
            <a:r>
              <a:rPr sz="1200" spc="-5" dirty="0">
                <a:latin typeface="Carlito"/>
                <a:cs typeface="Carlito"/>
              </a:rPr>
              <a:t>K-means clustering </a:t>
            </a:r>
            <a:r>
              <a:rPr sz="1200" spc="-15" dirty="0">
                <a:latin typeface="Carlito"/>
                <a:cs typeface="Carlito"/>
              </a:rPr>
              <a:t>algorithm </a:t>
            </a:r>
            <a:r>
              <a:rPr sz="1200" spc="-20" dirty="0">
                <a:latin typeface="Carlito"/>
                <a:cs typeface="Carlito"/>
              </a:rPr>
              <a:t>we </a:t>
            </a:r>
            <a:r>
              <a:rPr sz="1200" spc="-5" dirty="0">
                <a:latin typeface="Carlito"/>
                <a:cs typeface="Carlito"/>
              </a:rPr>
              <a:t>check </a:t>
            </a:r>
            <a:r>
              <a:rPr sz="1200" spc="-10" dirty="0">
                <a:latin typeface="Carlito"/>
                <a:cs typeface="Carlito"/>
              </a:rPr>
              <a:t>for  </a:t>
            </a:r>
            <a:r>
              <a:rPr sz="1200" spc="-25" dirty="0">
                <a:latin typeface="Carlito"/>
                <a:cs typeface="Carlito"/>
              </a:rPr>
              <a:t>the </a:t>
            </a:r>
            <a:r>
              <a:rPr sz="1200" spc="-5" dirty="0">
                <a:latin typeface="Carlito"/>
                <a:cs typeface="Carlito"/>
              </a:rPr>
              <a:t>value </a:t>
            </a:r>
            <a:r>
              <a:rPr sz="1200" spc="-20" dirty="0">
                <a:latin typeface="Carlito"/>
                <a:cs typeface="Carlito"/>
              </a:rPr>
              <a:t>of </a:t>
            </a:r>
            <a:r>
              <a:rPr sz="1200" dirty="0">
                <a:latin typeface="Carlito"/>
                <a:cs typeface="Carlito"/>
              </a:rPr>
              <a:t>K clusters. </a:t>
            </a:r>
            <a:r>
              <a:rPr sz="1200" spc="-20" dirty="0">
                <a:latin typeface="Carlito"/>
                <a:cs typeface="Carlito"/>
              </a:rPr>
              <a:t>This </a:t>
            </a:r>
            <a:r>
              <a:rPr sz="1200" spc="-30" dirty="0">
                <a:latin typeface="Carlito"/>
                <a:cs typeface="Carlito"/>
              </a:rPr>
              <a:t>was done </a:t>
            </a:r>
            <a:r>
              <a:rPr sz="1200" spc="-20" dirty="0">
                <a:latin typeface="Carlito"/>
                <a:cs typeface="Carlito"/>
              </a:rPr>
              <a:t>by </a:t>
            </a:r>
            <a:r>
              <a:rPr sz="1200" dirty="0">
                <a:latin typeface="Carlito"/>
                <a:cs typeface="Carlito"/>
              </a:rPr>
              <a:t>using </a:t>
            </a:r>
            <a:r>
              <a:rPr sz="1200" spc="-10" dirty="0">
                <a:latin typeface="Carlito"/>
                <a:cs typeface="Carlito"/>
              </a:rPr>
              <a:t>elbow</a:t>
            </a:r>
            <a:r>
              <a:rPr sz="1200" spc="-6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method.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7635" y="6153150"/>
            <a:ext cx="5725930" cy="169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7635" y="6410325"/>
            <a:ext cx="5725930" cy="11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95500" y="847725"/>
            <a:ext cx="3705225" cy="2447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7610" y="5165615"/>
            <a:ext cx="5725930" cy="8972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28600" y="228600"/>
            <a:ext cx="7239000" cy="9601200"/>
          </a:xfrm>
          <a:prstGeom prst="rect">
            <a:avLst/>
          </a:prstGeom>
          <a:noFill/>
          <a:ln w="152400" cmpd="tri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435609"/>
            <a:ext cx="8369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Carlito"/>
                <a:cs typeface="Carlito"/>
              </a:rPr>
              <a:t>June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25,2020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969" y="2866643"/>
            <a:ext cx="5689600" cy="56134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ct val="96500"/>
              </a:lnSpc>
              <a:spcBef>
                <a:spcPts val="150"/>
              </a:spcBef>
            </a:pPr>
            <a:r>
              <a:rPr sz="1200" spc="-10" dirty="0">
                <a:latin typeface="Carlito"/>
                <a:cs typeface="Carlito"/>
              </a:rPr>
              <a:t>As </a:t>
            </a:r>
            <a:r>
              <a:rPr sz="1200" spc="-20" dirty="0">
                <a:latin typeface="Carlito"/>
                <a:cs typeface="Carlito"/>
              </a:rPr>
              <a:t>we </a:t>
            </a:r>
            <a:r>
              <a:rPr sz="1200" spc="10" dirty="0">
                <a:latin typeface="Carlito"/>
                <a:cs typeface="Carlito"/>
              </a:rPr>
              <a:t>can </a:t>
            </a:r>
            <a:r>
              <a:rPr sz="1200" spc="15" dirty="0">
                <a:latin typeface="Carlito"/>
                <a:cs typeface="Carlito"/>
              </a:rPr>
              <a:t>see </a:t>
            </a:r>
            <a:r>
              <a:rPr sz="1200" spc="-15" dirty="0">
                <a:latin typeface="Carlito"/>
                <a:cs typeface="Carlito"/>
              </a:rPr>
              <a:t>above </a:t>
            </a:r>
            <a:r>
              <a:rPr sz="1200" spc="-10" dirty="0">
                <a:latin typeface="Carlito"/>
                <a:cs typeface="Carlito"/>
              </a:rPr>
              <a:t>K=5 </a:t>
            </a:r>
            <a:r>
              <a:rPr sz="1200" dirty="0">
                <a:latin typeface="Carlito"/>
                <a:cs typeface="Carlito"/>
              </a:rPr>
              <a:t>achieved </a:t>
            </a:r>
            <a:r>
              <a:rPr sz="1200" spc="-25" dirty="0">
                <a:latin typeface="Carlito"/>
                <a:cs typeface="Carlito"/>
              </a:rPr>
              <a:t>the </a:t>
            </a:r>
            <a:r>
              <a:rPr sz="1200" spc="5" dirty="0">
                <a:latin typeface="Carlito"/>
                <a:cs typeface="Carlito"/>
              </a:rPr>
              <a:t>best </a:t>
            </a:r>
            <a:r>
              <a:rPr sz="1200" dirty="0">
                <a:latin typeface="Carlito"/>
                <a:cs typeface="Carlito"/>
              </a:rPr>
              <a:t>coefficient </a:t>
            </a:r>
            <a:r>
              <a:rPr sz="1200" spc="-20" dirty="0">
                <a:latin typeface="Carlito"/>
                <a:cs typeface="Carlito"/>
              </a:rPr>
              <a:t>therefore we </a:t>
            </a:r>
            <a:r>
              <a:rPr sz="1200" spc="5" dirty="0">
                <a:latin typeface="Carlito"/>
                <a:cs typeface="Carlito"/>
              </a:rPr>
              <a:t>use </a:t>
            </a:r>
            <a:r>
              <a:rPr sz="1200" spc="-15" dirty="0">
                <a:latin typeface="Carlito"/>
                <a:cs typeface="Carlito"/>
              </a:rPr>
              <a:t>this </a:t>
            </a:r>
            <a:r>
              <a:rPr sz="1200" spc="-5" dirty="0">
                <a:latin typeface="Carlito"/>
                <a:cs typeface="Carlito"/>
              </a:rPr>
              <a:t>value </a:t>
            </a:r>
            <a:r>
              <a:rPr sz="1200" spc="-30" dirty="0">
                <a:latin typeface="Carlito"/>
                <a:cs typeface="Carlito"/>
              </a:rPr>
              <a:t>as </a:t>
            </a:r>
            <a:r>
              <a:rPr sz="1200" spc="-25" dirty="0">
                <a:latin typeface="Carlito"/>
                <a:cs typeface="Carlito"/>
              </a:rPr>
              <a:t>our </a:t>
            </a:r>
            <a:r>
              <a:rPr sz="1200" spc="20" dirty="0">
                <a:latin typeface="Carlito"/>
                <a:cs typeface="Carlito"/>
              </a:rPr>
              <a:t>K-  </a:t>
            </a:r>
            <a:r>
              <a:rPr sz="1200" spc="-5" dirty="0">
                <a:latin typeface="Carlito"/>
                <a:cs typeface="Carlito"/>
              </a:rPr>
              <a:t>cluster. </a:t>
            </a:r>
            <a:r>
              <a:rPr sz="1200" spc="-20" dirty="0">
                <a:latin typeface="Carlito"/>
                <a:cs typeface="Carlito"/>
              </a:rPr>
              <a:t>Now we </a:t>
            </a:r>
            <a:r>
              <a:rPr sz="1200" spc="10" dirty="0">
                <a:latin typeface="Carlito"/>
                <a:cs typeface="Carlito"/>
              </a:rPr>
              <a:t>can </a:t>
            </a:r>
            <a:r>
              <a:rPr sz="1200" spc="5" dirty="0">
                <a:latin typeface="Carlito"/>
                <a:cs typeface="Carlito"/>
              </a:rPr>
              <a:t>easily </a:t>
            </a:r>
            <a:r>
              <a:rPr sz="1200" spc="-5" dirty="0">
                <a:latin typeface="Carlito"/>
                <a:cs typeface="Carlito"/>
              </a:rPr>
              <a:t>separate </a:t>
            </a:r>
            <a:r>
              <a:rPr sz="1200" spc="-25" dirty="0">
                <a:latin typeface="Carlito"/>
                <a:cs typeface="Carlito"/>
              </a:rPr>
              <a:t>the </a:t>
            </a:r>
            <a:r>
              <a:rPr sz="1200" spc="-10" dirty="0">
                <a:latin typeface="Carlito"/>
                <a:cs typeface="Carlito"/>
              </a:rPr>
              <a:t>neighborhoods </a:t>
            </a:r>
            <a:r>
              <a:rPr sz="1200" spc="-20" dirty="0">
                <a:latin typeface="Carlito"/>
                <a:cs typeface="Carlito"/>
              </a:rPr>
              <a:t>by </a:t>
            </a:r>
            <a:r>
              <a:rPr sz="1200" spc="-5" dirty="0">
                <a:latin typeface="Carlito"/>
                <a:cs typeface="Carlito"/>
              </a:rPr>
              <a:t>clusters </a:t>
            </a:r>
            <a:r>
              <a:rPr sz="1200" spc="-15" dirty="0">
                <a:latin typeface="Carlito"/>
                <a:cs typeface="Carlito"/>
              </a:rPr>
              <a:t>using </a:t>
            </a:r>
            <a:r>
              <a:rPr sz="1200" spc="-10" dirty="0">
                <a:latin typeface="Carlito"/>
                <a:cs typeface="Carlito"/>
              </a:rPr>
              <a:t>Folium </a:t>
            </a:r>
            <a:r>
              <a:rPr sz="1200" spc="-5" dirty="0">
                <a:latin typeface="Carlito"/>
                <a:cs typeface="Carlito"/>
              </a:rPr>
              <a:t>and </a:t>
            </a:r>
            <a:r>
              <a:rPr sz="1200" dirty="0">
                <a:latin typeface="Carlito"/>
                <a:cs typeface="Carlito"/>
              </a:rPr>
              <a:t>our K  </a:t>
            </a:r>
            <a:r>
              <a:rPr sz="1200" spc="-5" dirty="0">
                <a:latin typeface="Carlito"/>
                <a:cs typeface="Carlito"/>
              </a:rPr>
              <a:t>value. </a:t>
            </a:r>
            <a:r>
              <a:rPr sz="1200" spc="-10" dirty="0">
                <a:latin typeface="Carlito"/>
                <a:cs typeface="Carlito"/>
              </a:rPr>
              <a:t>We </a:t>
            </a:r>
            <a:r>
              <a:rPr sz="1200" dirty="0">
                <a:latin typeface="Carlito"/>
                <a:cs typeface="Carlito"/>
              </a:rPr>
              <a:t>will also </a:t>
            </a:r>
            <a:r>
              <a:rPr sz="1200" spc="-20" dirty="0">
                <a:latin typeface="Carlito"/>
                <a:cs typeface="Carlito"/>
              </a:rPr>
              <a:t>be </a:t>
            </a:r>
            <a:r>
              <a:rPr sz="1200" dirty="0">
                <a:latin typeface="Carlito"/>
                <a:cs typeface="Carlito"/>
              </a:rPr>
              <a:t>able </a:t>
            </a:r>
            <a:r>
              <a:rPr sz="1200" spc="-15" dirty="0">
                <a:latin typeface="Carlito"/>
                <a:cs typeface="Carlito"/>
              </a:rPr>
              <a:t>to </a:t>
            </a:r>
            <a:r>
              <a:rPr sz="1200" spc="15" dirty="0">
                <a:latin typeface="Carlito"/>
                <a:cs typeface="Carlito"/>
              </a:rPr>
              <a:t>see </a:t>
            </a:r>
            <a:r>
              <a:rPr sz="1200" spc="-25" dirty="0">
                <a:latin typeface="Carlito"/>
                <a:cs typeface="Carlito"/>
              </a:rPr>
              <a:t>the top </a:t>
            </a:r>
            <a:r>
              <a:rPr sz="1200" spc="-5" dirty="0">
                <a:latin typeface="Carlito"/>
                <a:cs typeface="Carlito"/>
              </a:rPr>
              <a:t>10 </a:t>
            </a:r>
            <a:r>
              <a:rPr sz="1200" spc="-15" dirty="0">
                <a:latin typeface="Carlito"/>
                <a:cs typeface="Carlito"/>
              </a:rPr>
              <a:t>venues </a:t>
            </a:r>
            <a:r>
              <a:rPr sz="1200" spc="-10" dirty="0">
                <a:latin typeface="Carlito"/>
                <a:cs typeface="Carlito"/>
              </a:rPr>
              <a:t>for </a:t>
            </a:r>
            <a:r>
              <a:rPr sz="1200" spc="10" dirty="0">
                <a:latin typeface="Carlito"/>
                <a:cs typeface="Carlito"/>
              </a:rPr>
              <a:t>each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neighborhood.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28850" y="714375"/>
            <a:ext cx="2771775" cy="1734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62075" y="3705225"/>
            <a:ext cx="5153025" cy="2266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1412" y="6372225"/>
            <a:ext cx="6045637" cy="18383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28600" y="228600"/>
            <a:ext cx="7239000" cy="9601200"/>
          </a:xfrm>
          <a:prstGeom prst="rect">
            <a:avLst/>
          </a:prstGeom>
          <a:noFill/>
          <a:ln w="152400" cmpd="tri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435609"/>
            <a:ext cx="5868035" cy="84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200" dirty="0">
              <a:latin typeface="Carlito"/>
              <a:cs typeface="Carlito"/>
            </a:endParaRPr>
          </a:p>
          <a:p>
            <a:pPr marL="12700" marR="5080">
              <a:lnSpc>
                <a:spcPts val="1430"/>
              </a:lnSpc>
              <a:spcBef>
                <a:spcPts val="755"/>
              </a:spcBef>
            </a:pPr>
            <a:r>
              <a:rPr sz="1200" spc="5" dirty="0">
                <a:latin typeface="Carlito"/>
                <a:cs typeface="Carlito"/>
              </a:rPr>
              <a:t>To </a:t>
            </a:r>
            <a:r>
              <a:rPr sz="1200" spc="-10" dirty="0">
                <a:latin typeface="Carlito"/>
                <a:cs typeface="Carlito"/>
              </a:rPr>
              <a:t>further examine </a:t>
            </a:r>
            <a:r>
              <a:rPr sz="1200" spc="-25" dirty="0">
                <a:latin typeface="Carlito"/>
                <a:cs typeface="Carlito"/>
              </a:rPr>
              <a:t>the </a:t>
            </a:r>
            <a:r>
              <a:rPr sz="1200" dirty="0">
                <a:latin typeface="Carlito"/>
                <a:cs typeface="Carlito"/>
              </a:rPr>
              <a:t>clusters, </a:t>
            </a:r>
            <a:r>
              <a:rPr sz="1200" spc="-20" dirty="0">
                <a:latin typeface="Carlito"/>
                <a:cs typeface="Carlito"/>
              </a:rPr>
              <a:t>we </a:t>
            </a:r>
            <a:r>
              <a:rPr sz="1200" dirty="0">
                <a:latin typeface="Carlito"/>
                <a:cs typeface="Carlito"/>
              </a:rPr>
              <a:t>will </a:t>
            </a:r>
            <a:r>
              <a:rPr sz="1200" spc="-15" dirty="0">
                <a:latin typeface="Carlito"/>
                <a:cs typeface="Carlito"/>
              </a:rPr>
              <a:t>observe </a:t>
            </a:r>
            <a:r>
              <a:rPr sz="1200" spc="-25" dirty="0">
                <a:latin typeface="Carlito"/>
                <a:cs typeface="Carlito"/>
              </a:rPr>
              <a:t>the </a:t>
            </a:r>
            <a:r>
              <a:rPr sz="1200" spc="-5" dirty="0">
                <a:latin typeface="Carlito"/>
                <a:cs typeface="Carlito"/>
              </a:rPr>
              <a:t>10 </a:t>
            </a:r>
            <a:r>
              <a:rPr sz="1200" spc="-15" dirty="0">
                <a:latin typeface="Carlito"/>
                <a:cs typeface="Carlito"/>
              </a:rPr>
              <a:t>venues </a:t>
            </a:r>
            <a:r>
              <a:rPr sz="1200" spc="10" dirty="0">
                <a:latin typeface="Carlito"/>
                <a:cs typeface="Carlito"/>
              </a:rPr>
              <a:t>in each </a:t>
            </a:r>
            <a:r>
              <a:rPr sz="1200" dirty="0">
                <a:latin typeface="Carlito"/>
                <a:cs typeface="Carlito"/>
              </a:rPr>
              <a:t>cluster using a </a:t>
            </a:r>
            <a:r>
              <a:rPr sz="1200" spc="-5" dirty="0">
                <a:latin typeface="Carlito"/>
                <a:cs typeface="Carlito"/>
              </a:rPr>
              <a:t>bar </a:t>
            </a:r>
            <a:r>
              <a:rPr sz="1200" spc="-20" dirty="0">
                <a:latin typeface="Carlito"/>
                <a:cs typeface="Carlito"/>
              </a:rPr>
              <a:t>plot.  </a:t>
            </a:r>
            <a:r>
              <a:rPr sz="1200" spc="-5" dirty="0">
                <a:latin typeface="Carlito"/>
                <a:cs typeface="Carlito"/>
              </a:rPr>
              <a:t>This </a:t>
            </a:r>
            <a:r>
              <a:rPr sz="1200" spc="-20" dirty="0">
                <a:latin typeface="Carlito"/>
                <a:cs typeface="Carlito"/>
              </a:rPr>
              <a:t>will </a:t>
            </a:r>
            <a:r>
              <a:rPr sz="1200" spc="-5" dirty="0">
                <a:latin typeface="Carlito"/>
                <a:cs typeface="Carlito"/>
              </a:rPr>
              <a:t>help </a:t>
            </a:r>
            <a:r>
              <a:rPr sz="1200" spc="-20" dirty="0">
                <a:latin typeface="Carlito"/>
                <a:cs typeface="Carlito"/>
              </a:rPr>
              <a:t>us </a:t>
            </a:r>
            <a:r>
              <a:rPr sz="1200" spc="15" dirty="0">
                <a:latin typeface="Carlito"/>
                <a:cs typeface="Carlito"/>
              </a:rPr>
              <a:t>see </a:t>
            </a:r>
            <a:r>
              <a:rPr sz="1200" spc="-15" dirty="0">
                <a:latin typeface="Carlito"/>
                <a:cs typeface="Carlito"/>
              </a:rPr>
              <a:t>what </a:t>
            </a:r>
            <a:r>
              <a:rPr sz="1200" spc="-25" dirty="0">
                <a:latin typeface="Carlito"/>
                <a:cs typeface="Carlito"/>
              </a:rPr>
              <a:t>the </a:t>
            </a:r>
            <a:r>
              <a:rPr sz="1200" spc="-5" dirty="0">
                <a:latin typeface="Carlito"/>
                <a:cs typeface="Carlito"/>
              </a:rPr>
              <a:t>density </a:t>
            </a:r>
            <a:r>
              <a:rPr sz="1200" spc="-20" dirty="0">
                <a:latin typeface="Carlito"/>
                <a:cs typeface="Carlito"/>
              </a:rPr>
              <a:t>of </a:t>
            </a:r>
            <a:r>
              <a:rPr sz="1200" spc="-25" dirty="0">
                <a:latin typeface="Carlito"/>
                <a:cs typeface="Carlito"/>
              </a:rPr>
              <a:t>the </a:t>
            </a:r>
            <a:r>
              <a:rPr sz="1200" spc="-15" dirty="0">
                <a:latin typeface="Carlito"/>
                <a:cs typeface="Carlito"/>
              </a:rPr>
              <a:t>venues </a:t>
            </a:r>
            <a:r>
              <a:rPr sz="1200" spc="-10" dirty="0">
                <a:latin typeface="Carlito"/>
                <a:cs typeface="Carlito"/>
              </a:rPr>
              <a:t>are </a:t>
            </a:r>
            <a:r>
              <a:rPr sz="1200" spc="10" dirty="0">
                <a:latin typeface="Carlito"/>
                <a:cs typeface="Carlito"/>
              </a:rPr>
              <a:t>in </a:t>
            </a:r>
            <a:r>
              <a:rPr sz="1200" dirty="0">
                <a:latin typeface="Carlito"/>
                <a:cs typeface="Carlito"/>
              </a:rPr>
              <a:t>a </a:t>
            </a:r>
            <a:r>
              <a:rPr sz="1200" spc="5" dirty="0">
                <a:latin typeface="Carlito"/>
                <a:cs typeface="Carlito"/>
              </a:rPr>
              <a:t>given</a:t>
            </a:r>
            <a:r>
              <a:rPr sz="1200" spc="160" dirty="0">
                <a:latin typeface="Carlito"/>
                <a:cs typeface="Carlito"/>
              </a:rPr>
              <a:t> </a:t>
            </a:r>
            <a:r>
              <a:rPr sz="1200" spc="-15" dirty="0">
                <a:latin typeface="Carlito"/>
                <a:cs typeface="Carlito"/>
              </a:rPr>
              <a:t>cluster.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969" y="3924934"/>
            <a:ext cx="5745480" cy="38036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sz="1200" spc="-10" dirty="0">
                <a:latin typeface="Carlito"/>
                <a:cs typeface="Carlito"/>
              </a:rPr>
              <a:t>Neighborhoods </a:t>
            </a:r>
            <a:r>
              <a:rPr sz="1200" spc="10" dirty="0">
                <a:latin typeface="Carlito"/>
                <a:cs typeface="Carlito"/>
              </a:rPr>
              <a:t>in </a:t>
            </a:r>
            <a:r>
              <a:rPr sz="1200" dirty="0">
                <a:latin typeface="Carlito"/>
                <a:cs typeface="Carlito"/>
              </a:rPr>
              <a:t>cluster 1 </a:t>
            </a:r>
            <a:r>
              <a:rPr sz="1200" spc="-10" dirty="0">
                <a:latin typeface="Carlito"/>
                <a:cs typeface="Carlito"/>
              </a:rPr>
              <a:t>have </a:t>
            </a:r>
            <a:r>
              <a:rPr sz="1200" spc="-5" dirty="0">
                <a:latin typeface="Carlito"/>
                <a:cs typeface="Carlito"/>
              </a:rPr>
              <a:t>Indian </a:t>
            </a:r>
            <a:r>
              <a:rPr sz="1200" spc="-15" dirty="0">
                <a:latin typeface="Carlito"/>
                <a:cs typeface="Carlito"/>
              </a:rPr>
              <a:t>restaurants </a:t>
            </a:r>
            <a:r>
              <a:rPr sz="1200" spc="-30" dirty="0">
                <a:latin typeface="Carlito"/>
                <a:cs typeface="Carlito"/>
              </a:rPr>
              <a:t>as </a:t>
            </a:r>
            <a:r>
              <a:rPr sz="1200" spc="-10" dirty="0">
                <a:latin typeface="Carlito"/>
                <a:cs typeface="Carlito"/>
              </a:rPr>
              <a:t>their </a:t>
            </a:r>
            <a:r>
              <a:rPr sz="1200" spc="-15" dirty="0">
                <a:latin typeface="Carlito"/>
                <a:cs typeface="Carlito"/>
              </a:rPr>
              <a:t>most </a:t>
            </a:r>
            <a:r>
              <a:rPr sz="1200" spc="-10" dirty="0">
                <a:latin typeface="Carlito"/>
                <a:cs typeface="Carlito"/>
              </a:rPr>
              <a:t>preferred </a:t>
            </a:r>
            <a:r>
              <a:rPr sz="1200" spc="-5" dirty="0">
                <a:latin typeface="Carlito"/>
                <a:cs typeface="Carlito"/>
              </a:rPr>
              <a:t>venue.It </a:t>
            </a:r>
            <a:r>
              <a:rPr sz="1200" spc="-10" dirty="0">
                <a:latin typeface="Carlito"/>
                <a:cs typeface="Carlito"/>
              </a:rPr>
              <a:t>tops </a:t>
            </a:r>
            <a:r>
              <a:rPr sz="1200" spc="-25" dirty="0">
                <a:latin typeface="Carlito"/>
                <a:cs typeface="Carlito"/>
              </a:rPr>
              <a:t>the  top </a:t>
            </a:r>
            <a:r>
              <a:rPr sz="1200" spc="-5" dirty="0">
                <a:latin typeface="Carlito"/>
                <a:cs typeface="Carlito"/>
              </a:rPr>
              <a:t>10 </a:t>
            </a:r>
            <a:r>
              <a:rPr sz="1200" spc="5" dirty="0">
                <a:latin typeface="Carlito"/>
                <a:cs typeface="Carlito"/>
              </a:rPr>
              <a:t>venues. </a:t>
            </a:r>
            <a:r>
              <a:rPr sz="1200" spc="-25" dirty="0">
                <a:latin typeface="Carlito"/>
                <a:cs typeface="Carlito"/>
              </a:rPr>
              <a:t>So, </a:t>
            </a:r>
            <a:r>
              <a:rPr sz="1200" spc="-10" dirty="0">
                <a:latin typeface="Carlito"/>
                <a:cs typeface="Carlito"/>
              </a:rPr>
              <a:t>considering </a:t>
            </a:r>
            <a:r>
              <a:rPr sz="1200" dirty="0">
                <a:latin typeface="Carlito"/>
                <a:cs typeface="Carlito"/>
              </a:rPr>
              <a:t>cluster 1 </a:t>
            </a:r>
            <a:r>
              <a:rPr sz="1200" spc="-10" dirty="0">
                <a:latin typeface="Carlito"/>
                <a:cs typeface="Carlito"/>
              </a:rPr>
              <a:t>might </a:t>
            </a:r>
            <a:r>
              <a:rPr sz="1200" spc="-20" dirty="0">
                <a:latin typeface="Carlito"/>
                <a:cs typeface="Carlito"/>
              </a:rPr>
              <a:t>be </a:t>
            </a:r>
            <a:r>
              <a:rPr sz="1200" dirty="0">
                <a:latin typeface="Carlito"/>
                <a:cs typeface="Carlito"/>
              </a:rPr>
              <a:t>a </a:t>
            </a:r>
            <a:r>
              <a:rPr sz="1200" spc="-10" dirty="0">
                <a:latin typeface="Carlito"/>
                <a:cs typeface="Carlito"/>
              </a:rPr>
              <a:t>good</a:t>
            </a:r>
            <a:r>
              <a:rPr sz="1200" spc="204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idea.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969" y="8196198"/>
            <a:ext cx="5913120" cy="3898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spc="5" dirty="0">
                <a:latin typeface="Carlito"/>
                <a:cs typeface="Carlito"/>
              </a:rPr>
              <a:t>Cluster </a:t>
            </a:r>
            <a:r>
              <a:rPr sz="1200" dirty="0">
                <a:latin typeface="Carlito"/>
                <a:cs typeface="Carlito"/>
              </a:rPr>
              <a:t>2 </a:t>
            </a:r>
            <a:r>
              <a:rPr sz="1200" spc="-5" dirty="0">
                <a:latin typeface="Carlito"/>
                <a:cs typeface="Carlito"/>
              </a:rPr>
              <a:t>has </a:t>
            </a:r>
            <a:r>
              <a:rPr sz="1200" spc="-25" dirty="0">
                <a:latin typeface="Carlito"/>
                <a:cs typeface="Carlito"/>
              </a:rPr>
              <a:t>bus </a:t>
            </a:r>
            <a:r>
              <a:rPr sz="1200" spc="-5" dirty="0">
                <a:latin typeface="Carlito"/>
                <a:cs typeface="Carlito"/>
              </a:rPr>
              <a:t>station </a:t>
            </a:r>
            <a:r>
              <a:rPr sz="1200" spc="-30" dirty="0">
                <a:latin typeface="Carlito"/>
                <a:cs typeface="Carlito"/>
              </a:rPr>
              <a:t>as </a:t>
            </a:r>
            <a:r>
              <a:rPr sz="1200" spc="-15" dirty="0">
                <a:latin typeface="Carlito"/>
                <a:cs typeface="Carlito"/>
              </a:rPr>
              <a:t>most </a:t>
            </a:r>
            <a:r>
              <a:rPr sz="1200" spc="5" dirty="0">
                <a:latin typeface="Carlito"/>
                <a:cs typeface="Carlito"/>
              </a:rPr>
              <a:t>visited </a:t>
            </a:r>
            <a:r>
              <a:rPr sz="1200" spc="-15" dirty="0">
                <a:latin typeface="Carlito"/>
                <a:cs typeface="Carlito"/>
              </a:rPr>
              <a:t>venue. </a:t>
            </a:r>
            <a:r>
              <a:rPr sz="1200" spc="5" dirty="0">
                <a:latin typeface="Carlito"/>
                <a:cs typeface="Carlito"/>
              </a:rPr>
              <a:t>When </a:t>
            </a:r>
            <a:r>
              <a:rPr sz="1200" dirty="0">
                <a:latin typeface="Carlito"/>
                <a:cs typeface="Carlito"/>
              </a:rPr>
              <a:t>compared </a:t>
            </a:r>
            <a:r>
              <a:rPr sz="1200" spc="20" dirty="0">
                <a:latin typeface="Carlito"/>
                <a:cs typeface="Carlito"/>
              </a:rPr>
              <a:t>to </a:t>
            </a:r>
            <a:r>
              <a:rPr sz="1200" dirty="0">
                <a:latin typeface="Carlito"/>
                <a:cs typeface="Carlito"/>
              </a:rPr>
              <a:t>cluster </a:t>
            </a:r>
            <a:r>
              <a:rPr sz="1200" spc="-5" dirty="0">
                <a:latin typeface="Carlito"/>
                <a:cs typeface="Carlito"/>
              </a:rPr>
              <a:t>1, </a:t>
            </a:r>
            <a:r>
              <a:rPr sz="1200" spc="20" dirty="0">
                <a:latin typeface="Carlito"/>
                <a:cs typeface="Carlito"/>
              </a:rPr>
              <a:t>no </a:t>
            </a:r>
            <a:r>
              <a:rPr sz="1200" dirty="0">
                <a:latin typeface="Carlito"/>
                <a:cs typeface="Carlito"/>
              </a:rPr>
              <a:t>high  </a:t>
            </a:r>
            <a:r>
              <a:rPr sz="1200" spc="-10" dirty="0">
                <a:latin typeface="Carlito"/>
                <a:cs typeface="Carlito"/>
              </a:rPr>
              <a:t>preference for </a:t>
            </a:r>
            <a:r>
              <a:rPr sz="1200" spc="-5" dirty="0">
                <a:latin typeface="Carlito"/>
                <a:cs typeface="Carlito"/>
              </a:rPr>
              <a:t>Indian restaurant found </a:t>
            </a:r>
            <a:r>
              <a:rPr sz="1200" spc="10" dirty="0">
                <a:latin typeface="Carlito"/>
                <a:cs typeface="Carlito"/>
              </a:rPr>
              <a:t>in </a:t>
            </a:r>
            <a:r>
              <a:rPr sz="1200" dirty="0">
                <a:latin typeface="Carlito"/>
                <a:cs typeface="Carlito"/>
              </a:rPr>
              <a:t>cluster </a:t>
            </a:r>
            <a:r>
              <a:rPr sz="1200" spc="-5" dirty="0">
                <a:latin typeface="Carlito"/>
                <a:cs typeface="Carlito"/>
              </a:rPr>
              <a:t>2.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33475" y="1485900"/>
            <a:ext cx="4848225" cy="2238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" y="4954184"/>
            <a:ext cx="5585951" cy="23800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28600" y="228600"/>
            <a:ext cx="7239000" cy="9601200"/>
          </a:xfrm>
          <a:prstGeom prst="rect">
            <a:avLst/>
          </a:prstGeom>
          <a:noFill/>
          <a:ln w="152400" cmpd="tri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2969" y="2904743"/>
            <a:ext cx="52476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rlito"/>
                <a:cs typeface="Carlito"/>
              </a:rPr>
              <a:t>From </a:t>
            </a:r>
            <a:r>
              <a:rPr sz="1200" dirty="0">
                <a:latin typeface="Carlito"/>
                <a:cs typeface="Carlito"/>
              </a:rPr>
              <a:t>above </a:t>
            </a:r>
            <a:r>
              <a:rPr sz="1200" spc="-5" dirty="0">
                <a:latin typeface="Carlito"/>
                <a:cs typeface="Carlito"/>
              </a:rPr>
              <a:t>bar </a:t>
            </a:r>
            <a:r>
              <a:rPr sz="1200" spc="-20" dirty="0">
                <a:latin typeface="Carlito"/>
                <a:cs typeface="Carlito"/>
              </a:rPr>
              <a:t>plot, </a:t>
            </a:r>
            <a:r>
              <a:rPr sz="1200" spc="10" dirty="0">
                <a:latin typeface="Carlito"/>
                <a:cs typeface="Carlito"/>
              </a:rPr>
              <a:t>it is </a:t>
            </a:r>
            <a:r>
              <a:rPr sz="1200" spc="-5" dirty="0">
                <a:latin typeface="Carlito"/>
                <a:cs typeface="Carlito"/>
              </a:rPr>
              <a:t>clear </a:t>
            </a:r>
            <a:r>
              <a:rPr sz="1200" spc="-15" dirty="0">
                <a:latin typeface="Carlito"/>
                <a:cs typeface="Carlito"/>
              </a:rPr>
              <a:t>that </a:t>
            </a:r>
            <a:r>
              <a:rPr sz="1200" spc="5" dirty="0">
                <a:latin typeface="Carlito"/>
                <a:cs typeface="Carlito"/>
              </a:rPr>
              <a:t>Cluster </a:t>
            </a:r>
            <a:r>
              <a:rPr sz="1200" dirty="0">
                <a:latin typeface="Carlito"/>
                <a:cs typeface="Carlito"/>
              </a:rPr>
              <a:t>3 </a:t>
            </a:r>
            <a:r>
              <a:rPr sz="1200" spc="-30" dirty="0">
                <a:latin typeface="Carlito"/>
                <a:cs typeface="Carlito"/>
              </a:rPr>
              <a:t>is </a:t>
            </a:r>
            <a:r>
              <a:rPr sz="1200" spc="-25" dirty="0">
                <a:latin typeface="Carlito"/>
                <a:cs typeface="Carlito"/>
              </a:rPr>
              <a:t>not </a:t>
            </a:r>
            <a:r>
              <a:rPr sz="1200" dirty="0">
                <a:latin typeface="Carlito"/>
                <a:cs typeface="Carlito"/>
              </a:rPr>
              <a:t>suitable </a:t>
            </a:r>
            <a:r>
              <a:rPr sz="1200" spc="-10" dirty="0">
                <a:latin typeface="Carlito"/>
                <a:cs typeface="Carlito"/>
              </a:rPr>
              <a:t>for </a:t>
            </a:r>
            <a:r>
              <a:rPr sz="1200" spc="-20" dirty="0">
                <a:latin typeface="Carlito"/>
                <a:cs typeface="Carlito"/>
              </a:rPr>
              <a:t>opening </a:t>
            </a:r>
            <a:r>
              <a:rPr sz="1200" dirty="0">
                <a:latin typeface="Carlito"/>
                <a:cs typeface="Carlito"/>
              </a:rPr>
              <a:t>a</a:t>
            </a:r>
            <a:r>
              <a:rPr sz="1200" spc="60" dirty="0">
                <a:latin typeface="Carlito"/>
                <a:cs typeface="Carlito"/>
              </a:rPr>
              <a:t> </a:t>
            </a:r>
            <a:r>
              <a:rPr sz="1200" spc="-15" dirty="0">
                <a:latin typeface="Carlito"/>
                <a:cs typeface="Carlito"/>
              </a:rPr>
              <a:t>restaurant.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969" y="5116829"/>
            <a:ext cx="5535295" cy="37973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sz="1200" spc="-50" dirty="0">
                <a:latin typeface="Arial"/>
                <a:cs typeface="Arial"/>
              </a:rPr>
              <a:t>Cluster </a:t>
            </a:r>
            <a:r>
              <a:rPr sz="1200" spc="-60" dirty="0">
                <a:latin typeface="Arial"/>
                <a:cs typeface="Arial"/>
              </a:rPr>
              <a:t>4 also </a:t>
            </a:r>
            <a:r>
              <a:rPr sz="1200" spc="-120" dirty="0">
                <a:latin typeface="Arial"/>
                <a:cs typeface="Arial"/>
              </a:rPr>
              <a:t>has </a:t>
            </a:r>
            <a:r>
              <a:rPr sz="1200" spc="-45" dirty="0">
                <a:latin typeface="Arial"/>
                <a:cs typeface="Arial"/>
              </a:rPr>
              <a:t>Indian </a:t>
            </a:r>
            <a:r>
              <a:rPr sz="1200" spc="-40" dirty="0">
                <a:latin typeface="Arial"/>
                <a:cs typeface="Arial"/>
              </a:rPr>
              <a:t>restaurant </a:t>
            </a:r>
            <a:r>
              <a:rPr sz="1200" spc="-95" dirty="0">
                <a:latin typeface="Arial"/>
                <a:cs typeface="Arial"/>
              </a:rPr>
              <a:t>a </a:t>
            </a:r>
            <a:r>
              <a:rPr sz="1200" spc="-50" dirty="0">
                <a:latin typeface="Arial"/>
                <a:cs typeface="Arial"/>
              </a:rPr>
              <a:t>most </a:t>
            </a:r>
            <a:r>
              <a:rPr sz="1200" spc="-35" dirty="0">
                <a:latin typeface="Arial"/>
                <a:cs typeface="Arial"/>
              </a:rPr>
              <a:t>preferred </a:t>
            </a:r>
            <a:r>
              <a:rPr sz="1200" spc="-55" dirty="0">
                <a:latin typeface="Arial"/>
                <a:cs typeface="Arial"/>
              </a:rPr>
              <a:t>venue. </a:t>
            </a:r>
            <a:r>
              <a:rPr sz="1200" spc="-45" dirty="0">
                <a:latin typeface="Arial"/>
                <a:cs typeface="Arial"/>
              </a:rPr>
              <a:t>But </a:t>
            </a:r>
            <a:r>
              <a:rPr sz="1200" spc="45" dirty="0">
                <a:latin typeface="Arial"/>
                <a:cs typeface="Arial"/>
              </a:rPr>
              <a:t>it </a:t>
            </a:r>
            <a:r>
              <a:rPr sz="1200" spc="-40" dirty="0">
                <a:latin typeface="Arial"/>
                <a:cs typeface="Arial"/>
              </a:rPr>
              <a:t>doesn’t </a:t>
            </a:r>
            <a:r>
              <a:rPr sz="1200" spc="-75" dirty="0">
                <a:latin typeface="Arial"/>
                <a:cs typeface="Arial"/>
              </a:rPr>
              <a:t>have </a:t>
            </a:r>
            <a:r>
              <a:rPr sz="1200" spc="-30" dirty="0">
                <a:latin typeface="Arial"/>
                <a:cs typeface="Arial"/>
              </a:rPr>
              <a:t>theatres,  </a:t>
            </a:r>
            <a:r>
              <a:rPr sz="1200" spc="-15" dirty="0">
                <a:latin typeface="Carlito"/>
                <a:cs typeface="Carlito"/>
              </a:rPr>
              <a:t>metro </a:t>
            </a:r>
            <a:r>
              <a:rPr sz="1200" spc="-5" dirty="0">
                <a:latin typeface="Carlito"/>
                <a:cs typeface="Carlito"/>
              </a:rPr>
              <a:t>stations </a:t>
            </a:r>
            <a:r>
              <a:rPr sz="1200" spc="10" dirty="0">
                <a:latin typeface="Carlito"/>
                <a:cs typeface="Carlito"/>
              </a:rPr>
              <a:t>in </a:t>
            </a:r>
            <a:r>
              <a:rPr sz="1200" spc="-10" dirty="0">
                <a:latin typeface="Carlito"/>
                <a:cs typeface="Carlito"/>
              </a:rPr>
              <a:t>their </a:t>
            </a:r>
            <a:r>
              <a:rPr sz="1200" spc="-5" dirty="0">
                <a:latin typeface="Carlito"/>
                <a:cs typeface="Carlito"/>
              </a:rPr>
              <a:t>surroundings </a:t>
            </a:r>
            <a:r>
              <a:rPr sz="1200" spc="-15" dirty="0">
                <a:latin typeface="Carlito"/>
                <a:cs typeface="Carlito"/>
              </a:rPr>
              <a:t>like </a:t>
            </a:r>
            <a:r>
              <a:rPr sz="1200" spc="-10" dirty="0">
                <a:latin typeface="Carlito"/>
                <a:cs typeface="Carlito"/>
              </a:rPr>
              <a:t>cluster </a:t>
            </a:r>
            <a:r>
              <a:rPr sz="1200" dirty="0">
                <a:latin typeface="Carlito"/>
                <a:cs typeface="Carlito"/>
              </a:rPr>
              <a:t>1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spc="5" dirty="0">
                <a:latin typeface="Carlito"/>
                <a:cs typeface="Carlito"/>
              </a:rPr>
              <a:t>has.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969" y="8549005"/>
            <a:ext cx="5573395" cy="3898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spc="-70" dirty="0">
                <a:latin typeface="Arial"/>
                <a:cs typeface="Arial"/>
              </a:rPr>
              <a:t>From </a:t>
            </a:r>
            <a:r>
              <a:rPr sz="1200" spc="-60" dirty="0">
                <a:latin typeface="Arial"/>
                <a:cs typeface="Arial"/>
              </a:rPr>
              <a:t>above </a:t>
            </a:r>
            <a:r>
              <a:rPr sz="1200" spc="-45" dirty="0">
                <a:latin typeface="Arial"/>
                <a:cs typeface="Arial"/>
              </a:rPr>
              <a:t>bar </a:t>
            </a:r>
            <a:r>
              <a:rPr sz="1200" spc="-25" dirty="0">
                <a:latin typeface="Arial"/>
                <a:cs typeface="Arial"/>
              </a:rPr>
              <a:t>plot, </a:t>
            </a:r>
            <a:r>
              <a:rPr sz="1200" spc="45" dirty="0">
                <a:latin typeface="Arial"/>
                <a:cs typeface="Arial"/>
              </a:rPr>
              <a:t>it </a:t>
            </a:r>
            <a:r>
              <a:rPr sz="1200" spc="-55" dirty="0">
                <a:latin typeface="Arial"/>
                <a:cs typeface="Arial"/>
              </a:rPr>
              <a:t>is </a:t>
            </a:r>
            <a:r>
              <a:rPr sz="1200" spc="-50" dirty="0">
                <a:latin typeface="Arial"/>
                <a:cs typeface="Arial"/>
              </a:rPr>
              <a:t>clear </a:t>
            </a:r>
            <a:r>
              <a:rPr sz="1200" spc="-10" dirty="0">
                <a:latin typeface="Arial"/>
                <a:cs typeface="Arial"/>
              </a:rPr>
              <a:t>that </a:t>
            </a:r>
            <a:r>
              <a:rPr sz="1200" spc="-35" dirty="0">
                <a:latin typeface="Arial"/>
                <a:cs typeface="Arial"/>
              </a:rPr>
              <a:t>cluster </a:t>
            </a:r>
            <a:r>
              <a:rPr sz="1200" spc="-60" dirty="0">
                <a:latin typeface="Arial"/>
                <a:cs typeface="Arial"/>
              </a:rPr>
              <a:t>5 </a:t>
            </a:r>
            <a:r>
              <a:rPr sz="1200" spc="-20" dirty="0">
                <a:latin typeface="Arial"/>
                <a:cs typeface="Arial"/>
              </a:rPr>
              <a:t>won’t </a:t>
            </a:r>
            <a:r>
              <a:rPr sz="1200" spc="-75" dirty="0">
                <a:latin typeface="Arial"/>
                <a:cs typeface="Arial"/>
              </a:rPr>
              <a:t>be </a:t>
            </a:r>
            <a:r>
              <a:rPr sz="1200" spc="-35" dirty="0">
                <a:latin typeface="Arial"/>
                <a:cs typeface="Arial"/>
              </a:rPr>
              <a:t>suitable </a:t>
            </a:r>
            <a:r>
              <a:rPr sz="1200" spc="-5" dirty="0">
                <a:latin typeface="Arial"/>
                <a:cs typeface="Arial"/>
              </a:rPr>
              <a:t>for </a:t>
            </a:r>
            <a:r>
              <a:rPr sz="1200" spc="-65" dirty="0">
                <a:latin typeface="Arial"/>
                <a:cs typeface="Arial"/>
              </a:rPr>
              <a:t>opening </a:t>
            </a:r>
            <a:r>
              <a:rPr sz="1200" spc="-95" dirty="0">
                <a:latin typeface="Arial"/>
                <a:cs typeface="Arial"/>
              </a:rPr>
              <a:t>a </a:t>
            </a:r>
            <a:r>
              <a:rPr sz="1200" spc="-40" dirty="0">
                <a:latin typeface="Arial"/>
                <a:cs typeface="Arial"/>
              </a:rPr>
              <a:t>restaurant </a:t>
            </a:r>
            <a:r>
              <a:rPr sz="1200" spc="-105" dirty="0">
                <a:latin typeface="Arial"/>
                <a:cs typeface="Arial"/>
              </a:rPr>
              <a:t>as  </a:t>
            </a:r>
            <a:r>
              <a:rPr sz="1200" spc="-15" dirty="0">
                <a:latin typeface="Carlito"/>
                <a:cs typeface="Carlito"/>
              </a:rPr>
              <a:t>people </a:t>
            </a:r>
            <a:r>
              <a:rPr sz="1200" spc="10" dirty="0">
                <a:latin typeface="Carlito"/>
                <a:cs typeface="Carlito"/>
              </a:rPr>
              <a:t>in </a:t>
            </a:r>
            <a:r>
              <a:rPr sz="1200" spc="-10" dirty="0">
                <a:latin typeface="Arial"/>
                <a:cs typeface="Arial"/>
              </a:rPr>
              <a:t>that </a:t>
            </a:r>
            <a:r>
              <a:rPr sz="1200" spc="-35" dirty="0">
                <a:latin typeface="Arial"/>
                <a:cs typeface="Arial"/>
              </a:rPr>
              <a:t>cluster </a:t>
            </a:r>
            <a:r>
              <a:rPr sz="1200" spc="-20" dirty="0">
                <a:latin typeface="Arial"/>
                <a:cs typeface="Arial"/>
              </a:rPr>
              <a:t>wouldn’t </a:t>
            </a:r>
            <a:r>
              <a:rPr sz="1200" spc="-65" dirty="0">
                <a:latin typeface="Arial"/>
                <a:cs typeface="Arial"/>
              </a:rPr>
              <a:t>hang </a:t>
            </a:r>
            <a:r>
              <a:rPr sz="1200" spc="-25" dirty="0">
                <a:latin typeface="Arial"/>
                <a:cs typeface="Arial"/>
              </a:rPr>
              <a:t>out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restaurants.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0533" y="892250"/>
            <a:ext cx="5146402" cy="1706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79910" y="3355444"/>
            <a:ext cx="4455263" cy="1617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0377" y="5871249"/>
            <a:ext cx="5808518" cy="20589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28600" y="228600"/>
            <a:ext cx="7239000" cy="9601200"/>
          </a:xfrm>
          <a:prstGeom prst="rect">
            <a:avLst/>
          </a:prstGeom>
          <a:noFill/>
          <a:ln w="152400" cmpd="tri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559117"/>
            <a:ext cx="5946775" cy="7654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0D0F1A"/>
                </a:solidFill>
                <a:latin typeface="Carlito"/>
                <a:cs typeface="Carlito"/>
              </a:rPr>
              <a:t>Results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From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bar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plot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analysis, it </a:t>
            </a:r>
            <a:r>
              <a:rPr sz="1200" spc="-30" dirty="0">
                <a:solidFill>
                  <a:srgbClr val="0D0F1A"/>
                </a:solidFill>
                <a:latin typeface="Carlito"/>
                <a:cs typeface="Carlito"/>
              </a:rPr>
              <a:t>is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clear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that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opening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an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Indian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restaurant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in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cluster 1 areas will</a:t>
            </a:r>
            <a:r>
              <a:rPr sz="1200" spc="45" dirty="0">
                <a:solidFill>
                  <a:srgbClr val="0D0F1A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be</a:t>
            </a:r>
            <a:endParaRPr sz="1200" dirty="0">
              <a:latin typeface="Carlito"/>
              <a:cs typeface="Carlito"/>
            </a:endParaRPr>
          </a:p>
          <a:p>
            <a:pPr marL="12700" marR="54610">
              <a:lnSpc>
                <a:spcPts val="1430"/>
              </a:lnSpc>
              <a:spcBef>
                <a:spcPts val="114"/>
              </a:spcBef>
            </a:pP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a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good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idea. In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that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cluster,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neighbourhood Ashok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Nagar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will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be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a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better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place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since it </a:t>
            </a:r>
            <a:r>
              <a:rPr sz="1200" spc="-30" dirty="0">
                <a:solidFill>
                  <a:srgbClr val="0D0F1A"/>
                </a:solidFill>
                <a:latin typeface="Carlito"/>
                <a:cs typeface="Carlito"/>
              </a:rPr>
              <a:t>is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a  densely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populated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area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and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theatres,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cafe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and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metro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station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are present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in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their</a:t>
            </a:r>
            <a:r>
              <a:rPr sz="1200" spc="105" dirty="0">
                <a:solidFill>
                  <a:srgbClr val="0D0F1A"/>
                </a:solidFill>
                <a:latin typeface="Carlito"/>
                <a:cs typeface="Carlito"/>
              </a:rPr>
              <a:t>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surroundings.</a:t>
            </a:r>
            <a:endParaRPr sz="1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550" b="1" spc="15" dirty="0">
                <a:solidFill>
                  <a:srgbClr val="0D0F1A"/>
                </a:solidFill>
                <a:latin typeface="Carlito"/>
                <a:cs typeface="Carlito"/>
              </a:rPr>
              <a:t>Discussion</a:t>
            </a:r>
            <a:endParaRPr sz="1550" dirty="0">
              <a:latin typeface="Carlito"/>
              <a:cs typeface="Carlito"/>
            </a:endParaRPr>
          </a:p>
          <a:p>
            <a:pPr marL="12700" marR="147320">
              <a:lnSpc>
                <a:spcPct val="98000"/>
              </a:lnSpc>
              <a:spcBef>
                <a:spcPts val="320"/>
              </a:spcBef>
            </a:pP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To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reach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our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desired outcome and </a:t>
            </a:r>
            <a:r>
              <a:rPr sz="1200" spc="20" dirty="0">
                <a:solidFill>
                  <a:srgbClr val="0D0F1A"/>
                </a:solidFill>
                <a:latin typeface="Carlito"/>
                <a:cs typeface="Carlito"/>
              </a:rPr>
              <a:t>to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have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a concise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analysis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of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datasets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used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we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have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to  </a:t>
            </a:r>
            <a:r>
              <a:rPr sz="1200" spc="15" dirty="0">
                <a:solidFill>
                  <a:srgbClr val="0D0F1A"/>
                </a:solidFill>
                <a:latin typeface="Carlito"/>
                <a:cs typeface="Carlito"/>
              </a:rPr>
              <a:t>go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through numerous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steps.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The first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step </a:t>
            </a:r>
            <a:r>
              <a:rPr sz="1200" spc="-30" dirty="0">
                <a:solidFill>
                  <a:srgbClr val="0D0F1A"/>
                </a:solidFill>
                <a:latin typeface="Carlito"/>
                <a:cs typeface="Carlito"/>
              </a:rPr>
              <a:t>was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being </a:t>
            </a:r>
            <a:r>
              <a:rPr sz="1200" spc="15" dirty="0">
                <a:solidFill>
                  <a:srgbClr val="0D0F1A"/>
                </a:solidFill>
                <a:latin typeface="Carlito"/>
                <a:cs typeface="Carlito"/>
              </a:rPr>
              <a:t>able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to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identify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correct 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neighborhoods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and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map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them.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To use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Foursquare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API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more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effectively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we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limited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our 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Neighborhoods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to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ones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that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have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more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10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or more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venues.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reason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for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doing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this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is 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because,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it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would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practically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be </a:t>
            </a:r>
            <a:r>
              <a:rPr sz="1200" spc="-35" dirty="0">
                <a:solidFill>
                  <a:srgbClr val="0D0F1A"/>
                </a:solidFill>
                <a:latin typeface="Carlito"/>
                <a:cs typeface="Carlito"/>
              </a:rPr>
              <a:t>more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effective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to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open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a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restaurant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in an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area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that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is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popular 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and has </a:t>
            </a:r>
            <a:r>
              <a:rPr sz="1200" spc="-35" dirty="0">
                <a:solidFill>
                  <a:srgbClr val="0D0F1A"/>
                </a:solidFill>
                <a:latin typeface="Carlito"/>
                <a:cs typeface="Carlito"/>
              </a:rPr>
              <a:t>more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venues that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people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might</a:t>
            </a:r>
            <a:r>
              <a:rPr sz="1200" spc="40" dirty="0">
                <a:solidFill>
                  <a:srgbClr val="0D0F1A"/>
                </a:solidFill>
                <a:latin typeface="Carlito"/>
                <a:cs typeface="Carlito"/>
              </a:rPr>
              <a:t>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visit.</a:t>
            </a:r>
            <a:endParaRPr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 dirty="0">
              <a:latin typeface="Carlito"/>
              <a:cs typeface="Carlito"/>
            </a:endParaRPr>
          </a:p>
          <a:p>
            <a:pPr marL="12700" marR="200025" algn="just">
              <a:lnSpc>
                <a:spcPct val="99000"/>
              </a:lnSpc>
            </a:pP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One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of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main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deciding factors for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this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analysis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was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number of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clusters </a:t>
            </a:r>
            <a:r>
              <a:rPr sz="1200" spc="35" dirty="0">
                <a:solidFill>
                  <a:srgbClr val="0D0F1A"/>
                </a:solidFill>
                <a:latin typeface="Carlito"/>
                <a:cs typeface="Carlito"/>
              </a:rPr>
              <a:t>we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used.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In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our  </a:t>
            </a:r>
            <a:r>
              <a:rPr sz="1200" spc="20" dirty="0">
                <a:solidFill>
                  <a:srgbClr val="0D0F1A"/>
                </a:solidFill>
                <a:latin typeface="Carlito"/>
                <a:cs typeface="Carlito"/>
              </a:rPr>
              <a:t>case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we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chose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K=5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using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elbow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method. It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is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also important </a:t>
            </a:r>
            <a:r>
              <a:rPr sz="1200" spc="20" dirty="0">
                <a:solidFill>
                  <a:srgbClr val="0D0F1A"/>
                </a:solidFill>
                <a:latin typeface="Carlito"/>
                <a:cs typeface="Carlito"/>
              </a:rPr>
              <a:t>to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note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a high k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value </a:t>
            </a:r>
            <a:r>
              <a:rPr sz="1200" spc="-30" dirty="0">
                <a:solidFill>
                  <a:srgbClr val="0D0F1A"/>
                </a:solidFill>
                <a:latin typeface="Carlito"/>
                <a:cs typeface="Carlito"/>
              </a:rPr>
              <a:t>is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also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not 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recommended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as it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would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diversify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neighborhood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clusters and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risks </a:t>
            </a:r>
            <a:r>
              <a:rPr sz="1200" spc="-55" dirty="0">
                <a:solidFill>
                  <a:srgbClr val="0D0F1A"/>
                </a:solidFill>
                <a:latin typeface="Carlito"/>
                <a:cs typeface="Carlito"/>
              </a:rPr>
              <a:t>us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not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being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able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to 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identify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a suitable cluster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correctly.</a:t>
            </a:r>
            <a:endParaRPr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 dirty="0">
              <a:latin typeface="Carlito"/>
              <a:cs typeface="Carlito"/>
            </a:endParaRPr>
          </a:p>
          <a:p>
            <a:pPr marL="12700" marR="144780">
              <a:lnSpc>
                <a:spcPct val="99000"/>
              </a:lnSpc>
            </a:pP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The next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step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taken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was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to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find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optimum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cluster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which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has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Indian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restaurant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as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most 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visited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venue.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Using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bar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plot, we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analyzed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top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10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venues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for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each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neighbourhood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present 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in each</a:t>
            </a:r>
            <a:r>
              <a:rPr sz="1200" spc="270" dirty="0">
                <a:solidFill>
                  <a:srgbClr val="0D0F1A"/>
                </a:solidFill>
                <a:latin typeface="Carlito"/>
                <a:cs typeface="Carlito"/>
              </a:rPr>
              <a:t>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cluster.</a:t>
            </a:r>
            <a:endParaRPr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 dirty="0">
              <a:latin typeface="Carlito"/>
              <a:cs typeface="Carlito"/>
            </a:endParaRPr>
          </a:p>
          <a:p>
            <a:pPr marL="12700" marR="196850">
              <a:lnSpc>
                <a:spcPct val="99100"/>
              </a:lnSpc>
              <a:spcBef>
                <a:spcPts val="5"/>
              </a:spcBef>
            </a:pP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One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last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step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is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selecting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most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preferred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neighbourhood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in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optimal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cluster.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The 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neighbourhood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Ashok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Nagar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is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selected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based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on </a:t>
            </a:r>
            <a:r>
              <a:rPr sz="1200" spc="-30" dirty="0">
                <a:solidFill>
                  <a:srgbClr val="0D0F1A"/>
                </a:solidFill>
                <a:latin typeface="Carlito"/>
                <a:cs typeface="Carlito"/>
              </a:rPr>
              <a:t>its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dense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population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and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their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surrounding  venues.</a:t>
            </a:r>
            <a:endParaRPr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550" b="1" spc="15" dirty="0">
                <a:solidFill>
                  <a:srgbClr val="0D0F1A"/>
                </a:solidFill>
                <a:latin typeface="Carlito"/>
                <a:cs typeface="Carlito"/>
              </a:rPr>
              <a:t>Conclusion</a:t>
            </a:r>
            <a:endParaRPr sz="1550" dirty="0">
              <a:latin typeface="Carlito"/>
              <a:cs typeface="Carlito"/>
            </a:endParaRPr>
          </a:p>
          <a:p>
            <a:pPr marL="12700" marR="25400">
              <a:lnSpc>
                <a:spcPct val="99100"/>
              </a:lnSpc>
              <a:spcBef>
                <a:spcPts val="80"/>
              </a:spcBef>
            </a:pP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This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project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focused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on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highlighting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basic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research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needed to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find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potential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neighborhoods  to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open </a:t>
            </a:r>
            <a:r>
              <a:rPr sz="1200" spc="15" dirty="0">
                <a:solidFill>
                  <a:srgbClr val="0D0F1A"/>
                </a:solidFill>
                <a:latin typeface="Carlito"/>
                <a:cs typeface="Carlito"/>
              </a:rPr>
              <a:t>an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Indian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restaurant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in Chennai.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It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follows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a few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simple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procedures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which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were,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finding  neighborhood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data</a:t>
            </a:r>
            <a:r>
              <a:rPr sz="1200" spc="55" dirty="0">
                <a:solidFill>
                  <a:srgbClr val="0D0F1A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of</a:t>
            </a:r>
            <a:r>
              <a:rPr sz="1200" spc="35" dirty="0">
                <a:solidFill>
                  <a:srgbClr val="0D0F1A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Chennai.</a:t>
            </a:r>
            <a:r>
              <a:rPr sz="1200" spc="20" dirty="0">
                <a:solidFill>
                  <a:srgbClr val="0D0F1A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This</a:t>
            </a:r>
            <a:r>
              <a:rPr sz="1200" spc="85" dirty="0">
                <a:solidFill>
                  <a:srgbClr val="0D0F1A"/>
                </a:solidFill>
                <a:latin typeface="Carlito"/>
                <a:cs typeface="Carlito"/>
              </a:rPr>
              <a:t>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can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be</a:t>
            </a:r>
            <a:r>
              <a:rPr sz="1200" spc="30" dirty="0">
                <a:solidFill>
                  <a:srgbClr val="0D0F1A"/>
                </a:solidFill>
                <a:latin typeface="Carlito"/>
                <a:cs typeface="Carlito"/>
              </a:rPr>
              <a:t> </a:t>
            </a:r>
            <a:r>
              <a:rPr sz="1200" spc="-30" dirty="0">
                <a:solidFill>
                  <a:srgbClr val="0D0F1A"/>
                </a:solidFill>
                <a:latin typeface="Carlito"/>
                <a:cs typeface="Carlito"/>
              </a:rPr>
              <a:t>done</a:t>
            </a:r>
            <a:r>
              <a:rPr sz="1200" spc="35" dirty="0">
                <a:solidFill>
                  <a:srgbClr val="0D0F1A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by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either</a:t>
            </a:r>
            <a:r>
              <a:rPr sz="1200" spc="60" dirty="0">
                <a:solidFill>
                  <a:srgbClr val="0D0F1A"/>
                </a:solidFill>
                <a:latin typeface="Carlito"/>
                <a:cs typeface="Carlito"/>
              </a:rPr>
              <a:t>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web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scrapping</a:t>
            </a:r>
            <a:r>
              <a:rPr sz="1200" spc="65" dirty="0">
                <a:solidFill>
                  <a:srgbClr val="0D0F1A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or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finding</a:t>
            </a:r>
            <a:r>
              <a:rPr sz="1200" spc="65" dirty="0">
                <a:solidFill>
                  <a:srgbClr val="0D0F1A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a</a:t>
            </a:r>
            <a:r>
              <a:rPr sz="1200" spc="55" dirty="0">
                <a:solidFill>
                  <a:srgbClr val="0D0F1A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usable</a:t>
            </a:r>
            <a:endParaRPr sz="1200" dirty="0">
              <a:latin typeface="Carlito"/>
              <a:cs typeface="Carlito"/>
            </a:endParaRPr>
          </a:p>
          <a:p>
            <a:pPr marL="12700" marR="5080">
              <a:lnSpc>
                <a:spcPct val="99600"/>
              </a:lnSpc>
              <a:spcBef>
                <a:spcPts val="70"/>
              </a:spcBef>
            </a:pPr>
            <a:r>
              <a:rPr sz="1200" i="1" spc="-10" dirty="0">
                <a:solidFill>
                  <a:srgbClr val="0D0F1A"/>
                </a:solidFill>
                <a:latin typeface="Carlito"/>
                <a:cs typeface="Carlito"/>
              </a:rPr>
              <a:t>.json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file.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The next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step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conducted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was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to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obtain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coordinates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of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respective 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neighborhoods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using a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geolocator and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then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mapping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them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over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a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map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of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Chennai using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Folium. 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Our main instrument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in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this project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was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use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of Foursquare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API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which gives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us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access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to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commercial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traffic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in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region.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Commercial traffic,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in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this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case,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is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all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venues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listed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i n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their 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respective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locations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and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their frequency. The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API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helps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us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identify hotspots are </a:t>
            </a:r>
            <a:r>
              <a:rPr sz="1200" spc="-35" dirty="0">
                <a:solidFill>
                  <a:srgbClr val="0D0F1A"/>
                </a:solidFill>
                <a:latin typeface="Carlito"/>
                <a:cs typeface="Carlito"/>
              </a:rPr>
              <a:t>more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occurring 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more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frequently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and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plan accordingly. Using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Foursquare API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we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selected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neighborhoods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with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at </a:t>
            </a:r>
            <a:r>
              <a:rPr sz="1200" spc="15" dirty="0">
                <a:solidFill>
                  <a:srgbClr val="0D0F1A"/>
                </a:solidFill>
                <a:latin typeface="Carlito"/>
                <a:cs typeface="Carlito"/>
              </a:rPr>
              <a:t>least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10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venues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and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used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K-means clustering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(K =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5)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to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further examine 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our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data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frame. According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to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our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needs, Cluster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1 </a:t>
            </a:r>
            <a:r>
              <a:rPr sz="1200" spc="-30" dirty="0">
                <a:solidFill>
                  <a:srgbClr val="0D0F1A"/>
                </a:solidFill>
                <a:latin typeface="Carlito"/>
                <a:cs typeface="Carlito"/>
              </a:rPr>
              <a:t>was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chosen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to </a:t>
            </a:r>
            <a:r>
              <a:rPr sz="1200" spc="-20" dirty="0">
                <a:solidFill>
                  <a:srgbClr val="0D0F1A"/>
                </a:solidFill>
                <a:latin typeface="Carlito"/>
                <a:cs typeface="Carlito"/>
              </a:rPr>
              <a:t>be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the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best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option.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Finally, </a:t>
            </a:r>
            <a:r>
              <a:rPr sz="1200" spc="-25" dirty="0">
                <a:solidFill>
                  <a:srgbClr val="0D0F1A"/>
                </a:solidFill>
                <a:latin typeface="Carlito"/>
                <a:cs typeface="Carlito"/>
              </a:rPr>
              <a:t>our 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neighborhood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choice was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trimmed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down </a:t>
            </a:r>
            <a:r>
              <a:rPr sz="1200" spc="20" dirty="0">
                <a:solidFill>
                  <a:srgbClr val="0D0F1A"/>
                </a:solidFill>
                <a:latin typeface="Carlito"/>
                <a:cs typeface="Carlito"/>
              </a:rPr>
              <a:t>to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Ashok </a:t>
            </a:r>
            <a:r>
              <a:rPr sz="1200" spc="5" dirty="0">
                <a:solidFill>
                  <a:srgbClr val="0D0F1A"/>
                </a:solidFill>
                <a:latin typeface="Carlito"/>
                <a:cs typeface="Carlito"/>
              </a:rPr>
              <a:t>Nagar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since it </a:t>
            </a:r>
            <a:r>
              <a:rPr sz="1200" spc="-30" dirty="0">
                <a:solidFill>
                  <a:srgbClr val="0D0F1A"/>
                </a:solidFill>
                <a:latin typeface="Carlito"/>
                <a:cs typeface="Carlito"/>
              </a:rPr>
              <a:t>is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a densely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populated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area 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and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surrounded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with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venues </a:t>
            </a:r>
            <a:r>
              <a:rPr sz="1200" dirty="0">
                <a:solidFill>
                  <a:srgbClr val="0D0F1A"/>
                </a:solidFill>
                <a:latin typeface="Carlito"/>
                <a:cs typeface="Carlito"/>
              </a:rPr>
              <a:t>like </a:t>
            </a:r>
            <a:r>
              <a:rPr sz="1200" spc="-10" dirty="0">
                <a:solidFill>
                  <a:srgbClr val="0D0F1A"/>
                </a:solidFill>
                <a:latin typeface="Carlito"/>
                <a:cs typeface="Carlito"/>
              </a:rPr>
              <a:t>theatres, </a:t>
            </a:r>
            <a:r>
              <a:rPr sz="1200" spc="10" dirty="0">
                <a:solidFill>
                  <a:srgbClr val="0D0F1A"/>
                </a:solidFill>
                <a:latin typeface="Carlito"/>
                <a:cs typeface="Carlito"/>
              </a:rPr>
              <a:t>cafe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and </a:t>
            </a:r>
            <a:r>
              <a:rPr sz="1200" spc="-15" dirty="0">
                <a:solidFill>
                  <a:srgbClr val="0D0F1A"/>
                </a:solidFill>
                <a:latin typeface="Carlito"/>
                <a:cs typeface="Carlito"/>
              </a:rPr>
              <a:t>metro</a:t>
            </a:r>
            <a:r>
              <a:rPr sz="1200" spc="165" dirty="0">
                <a:solidFill>
                  <a:srgbClr val="0D0F1A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0D0F1A"/>
                </a:solidFill>
                <a:latin typeface="Carlito"/>
                <a:cs typeface="Carlito"/>
              </a:rPr>
              <a:t>station.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228600"/>
            <a:ext cx="7239000" cy="9601200"/>
          </a:xfrm>
          <a:prstGeom prst="rect">
            <a:avLst/>
          </a:prstGeom>
          <a:noFill/>
          <a:ln w="152400" cmpd="tri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</TotalTime>
  <Words>1692</Words>
  <Application>Microsoft Office PowerPoint</Application>
  <PresentationFormat>Custom</PresentationFormat>
  <Paragraphs>102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Vasantha Kumar</dc:creator>
  <cp:lastModifiedBy>Vasantha Kumar</cp:lastModifiedBy>
  <cp:revision>3</cp:revision>
  <dcterms:created xsi:type="dcterms:W3CDTF">2020-06-25T17:31:29Z</dcterms:created>
  <dcterms:modified xsi:type="dcterms:W3CDTF">2020-06-25T19:06:23Z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2020-06-25T00:00:00Z</vt:filetime>
  </property>
  <property fmtid="{D5CDD505-2E9C-101B-9397-08002B2CF9AE}" pid="3" name="Creator">
    <vt:lpwstr>Microsoft® Office Word 2007</vt:lpwstr>
  </property>
  <property fmtid="{D5CDD505-2E9C-101B-9397-08002B2CF9AE}" pid="4" name="LastSaved">
    <vt:filetime>2020-06-25T00:00:00Z</vt:filetime>
  </property>
</Properties>
</file>