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19" r:id="rId1"/>
  </p:sldMasterIdLst>
  <p:sldIdLst>
    <p:sldId id="258" r:id="rId2"/>
    <p:sldId id="269" r:id="rId3"/>
    <p:sldId id="259" r:id="rId4"/>
    <p:sldId id="270" r:id="rId5"/>
    <p:sldId id="278" r:id="rId6"/>
    <p:sldId id="268" r:id="rId7"/>
    <p:sldId id="272" r:id="rId8"/>
    <p:sldId id="273" r:id="rId9"/>
    <p:sldId id="275" r:id="rId10"/>
    <p:sldId id="257" r:id="rId11"/>
    <p:sldId id="279" r:id="rId12"/>
    <p:sldId id="260" r:id="rId13"/>
    <p:sldId id="261" r:id="rId14"/>
    <p:sldId id="266" r:id="rId15"/>
    <p:sldId id="262" r:id="rId16"/>
    <p:sldId id="276" r:id="rId17"/>
    <p:sldId id="277" r:id="rId18"/>
    <p:sldId id="265" r:id="rId19"/>
    <p:sldId id="264" r:id="rId20"/>
    <p:sldId id="271"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031"/>
    <p:restoredTop sz="94666"/>
  </p:normalViewPr>
  <p:slideViewPr>
    <p:cSldViewPr snapToGrid="0" snapToObjects="1">
      <p:cViewPr varScale="1">
        <p:scale>
          <a:sx n="124" d="100"/>
          <a:sy n="124"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AAD347D-5ACD-4C99-B74B-A9C85AD731AF}" type="datetimeFigureOut">
              <a:rPr lang="en-US" smtClean="0"/>
              <a:t>1/21/20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02111984F565}" type="slidenum">
              <a:rPr lang="en-US" smtClean="0"/>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57486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615975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3659564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7744621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796027F-7875-4030-9381-8BD8C4F21935}" type="datetimeFigureOut">
              <a:rPr lang="en-US" smtClean="0"/>
              <a:t>1/21/20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02111984F56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0612216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8965174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1/21/20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083518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72684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0317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AAD347D-5ACD-4C99-B74B-A9C85AD731AF}" type="datetimeFigureOut">
              <a:rPr lang="en-US" smtClean="0"/>
              <a:t>1/21/20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02111984F56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255605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509A250-FF31-4206-8172-F9D3106AACB1}" type="datetimeFigureOut">
              <a:rPr lang="en-US" smtClean="0"/>
              <a:t>1/21/20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02111984F56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5018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AAD347D-5ACD-4C99-B74B-A9C85AD731AF}" type="datetimeFigureOut">
              <a:rPr lang="en-US" smtClean="0"/>
              <a:t>1/21/20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02111984F565}"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83662605"/>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F600E-8CC9-D440-94EF-70EF770CA45A}"/>
              </a:ext>
            </a:extLst>
          </p:cNvPr>
          <p:cNvSpPr>
            <a:spLocks noGrp="1"/>
          </p:cNvSpPr>
          <p:nvPr>
            <p:ph type="title"/>
          </p:nvPr>
        </p:nvSpPr>
        <p:spPr>
          <a:xfrm>
            <a:off x="581192" y="732225"/>
            <a:ext cx="11029615" cy="2031523"/>
          </a:xfrm>
        </p:spPr>
        <p:txBody>
          <a:bodyPr>
            <a:normAutofit/>
          </a:bodyPr>
          <a:lstStyle/>
          <a:p>
            <a:pPr algn="ctr"/>
            <a:r>
              <a:rPr lang="en-US" sz="3000" dirty="0"/>
              <a:t>Psychotherapy Feedback on the Counseling Center Assessment of Psychological Symptoms (CCAPS): </a:t>
            </a:r>
            <a:br>
              <a:rPr lang="en-US" sz="3000" dirty="0"/>
            </a:br>
            <a:r>
              <a:rPr lang="en-US" sz="3000" dirty="0"/>
              <a:t>Effects on Outcome and Client Moderators of Effectiveness</a:t>
            </a:r>
          </a:p>
        </p:txBody>
      </p:sp>
      <p:sp>
        <p:nvSpPr>
          <p:cNvPr id="3" name="Text Placeholder 2">
            <a:extLst>
              <a:ext uri="{FF2B5EF4-FFF2-40B4-BE49-F238E27FC236}">
                <a16:creationId xmlns:a16="http://schemas.microsoft.com/office/drawing/2014/main" id="{2BBFF785-59B8-FD4F-9A9B-1D4C4553F04E}"/>
              </a:ext>
            </a:extLst>
          </p:cNvPr>
          <p:cNvSpPr>
            <a:spLocks noGrp="1"/>
          </p:cNvSpPr>
          <p:nvPr>
            <p:ph type="body" idx="1"/>
          </p:nvPr>
        </p:nvSpPr>
        <p:spPr>
          <a:xfrm>
            <a:off x="581192" y="3000054"/>
            <a:ext cx="11029615" cy="1191803"/>
          </a:xfrm>
        </p:spPr>
        <p:txBody>
          <a:bodyPr>
            <a:normAutofit lnSpcReduction="10000"/>
          </a:bodyPr>
          <a:lstStyle/>
          <a:p>
            <a:pPr algn="ctr"/>
            <a:r>
              <a:rPr lang="en-US" dirty="0"/>
              <a:t>Rebecca Janis</a:t>
            </a:r>
          </a:p>
          <a:p>
            <a:pPr algn="ctr"/>
            <a:r>
              <a:rPr lang="en-US" dirty="0"/>
              <a:t>Dissertation proposal</a:t>
            </a:r>
          </a:p>
          <a:p>
            <a:pPr algn="ctr"/>
            <a:r>
              <a:rPr lang="en-US" dirty="0"/>
              <a:t>2020-01-22</a:t>
            </a:r>
          </a:p>
        </p:txBody>
      </p:sp>
    </p:spTree>
    <p:extLst>
      <p:ext uri="{BB962C8B-B14F-4D97-AF65-F5344CB8AC3E}">
        <p14:creationId xmlns:p14="http://schemas.microsoft.com/office/powerpoint/2010/main" val="3227580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87532-4723-464F-8174-66F503006011}"/>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7F178CC8-78B3-4946-9D1D-495F5538EAEC}"/>
              </a:ext>
            </a:extLst>
          </p:cNvPr>
          <p:cNvSpPr>
            <a:spLocks noGrp="1"/>
          </p:cNvSpPr>
          <p:nvPr>
            <p:ph idx="1"/>
          </p:nvPr>
        </p:nvSpPr>
        <p:spPr>
          <a:xfrm>
            <a:off x="1371600" y="1520575"/>
            <a:ext cx="9601200" cy="4346825"/>
          </a:xfrm>
        </p:spPr>
        <p:txBody>
          <a:bodyPr/>
          <a:lstStyle/>
          <a:p>
            <a:pPr marL="342900" indent="-342900">
              <a:buFont typeface="+mj-lt"/>
              <a:buAutoNum type="arabicPeriod"/>
            </a:pPr>
            <a:r>
              <a:rPr lang="en-US" dirty="0"/>
              <a:t>Did client outcomes improve after the implementation of a feedback system for the CCAPS?</a:t>
            </a:r>
          </a:p>
          <a:p>
            <a:pPr marL="342900" indent="-342900">
              <a:buFont typeface="+mj-lt"/>
              <a:buAutoNum type="arabicPeriod"/>
            </a:pPr>
            <a:r>
              <a:rPr lang="en-US" dirty="0"/>
              <a:t>Does the effect of feedback differ by CCAPS domain?</a:t>
            </a:r>
          </a:p>
          <a:p>
            <a:pPr marL="342900" indent="-342900">
              <a:buFont typeface="+mj-lt"/>
              <a:buAutoNum type="arabicPeriod"/>
            </a:pPr>
            <a:r>
              <a:rPr lang="en-US" dirty="0"/>
              <a:t>Are there client moderators of the effect of feedback?</a:t>
            </a:r>
          </a:p>
          <a:p>
            <a:pPr marL="342900" indent="-342900">
              <a:buFont typeface="+mj-lt"/>
              <a:buAutoNum type="arabicPeriod"/>
            </a:pPr>
            <a:r>
              <a:rPr lang="en-US" dirty="0"/>
              <a:t>Are there differences by center in the effect of feedback?</a:t>
            </a:r>
          </a:p>
          <a:p>
            <a:pPr marL="0" indent="0">
              <a:buNone/>
            </a:pPr>
            <a:endParaRPr lang="en-US" dirty="0"/>
          </a:p>
        </p:txBody>
      </p:sp>
    </p:spTree>
    <p:extLst>
      <p:ext uri="{BB962C8B-B14F-4D97-AF65-F5344CB8AC3E}">
        <p14:creationId xmlns:p14="http://schemas.microsoft.com/office/powerpoint/2010/main" val="74097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178B-2056-EB48-BF28-FFEF818CAFBD}"/>
              </a:ext>
            </a:extLst>
          </p:cNvPr>
          <p:cNvSpPr>
            <a:spLocks noGrp="1"/>
          </p:cNvSpPr>
          <p:nvPr>
            <p:ph type="title"/>
          </p:nvPr>
        </p:nvSpPr>
        <p:spPr>
          <a:xfrm>
            <a:off x="1371600" y="685800"/>
            <a:ext cx="9601200" cy="732034"/>
          </a:xfrm>
        </p:spPr>
        <p:txBody>
          <a:bodyPr/>
          <a:lstStyle/>
          <a:p>
            <a:r>
              <a:rPr lang="en-US" dirty="0"/>
              <a:t>Methods</a:t>
            </a:r>
          </a:p>
        </p:txBody>
      </p:sp>
      <p:sp>
        <p:nvSpPr>
          <p:cNvPr id="3" name="Content Placeholder 2">
            <a:extLst>
              <a:ext uri="{FF2B5EF4-FFF2-40B4-BE49-F238E27FC236}">
                <a16:creationId xmlns:a16="http://schemas.microsoft.com/office/drawing/2014/main" id="{607578C0-C780-1940-842A-BAA7E9BA402E}"/>
              </a:ext>
            </a:extLst>
          </p:cNvPr>
          <p:cNvSpPr>
            <a:spLocks noGrp="1"/>
          </p:cNvSpPr>
          <p:nvPr>
            <p:ph idx="1"/>
          </p:nvPr>
        </p:nvSpPr>
        <p:spPr>
          <a:xfrm>
            <a:off x="1371600" y="1561672"/>
            <a:ext cx="9601200" cy="4305728"/>
          </a:xfrm>
        </p:spPr>
        <p:txBody>
          <a:bodyPr/>
          <a:lstStyle/>
          <a:p>
            <a:r>
              <a:rPr lang="en-US" dirty="0"/>
              <a:t>Mixed effects models for 3 client outcomes across all 8 CCAPS subscales</a:t>
            </a:r>
          </a:p>
          <a:p>
            <a:r>
              <a:rPr lang="en-US" dirty="0"/>
              <a:t>IV: feedback condition</a:t>
            </a:r>
          </a:p>
          <a:p>
            <a:pPr lvl="1"/>
            <a:r>
              <a:rPr lang="en-US" dirty="0"/>
              <a:t>No feedback: Clients seen in 2013-2015</a:t>
            </a:r>
          </a:p>
          <a:p>
            <a:pPr lvl="1"/>
            <a:r>
              <a:rPr lang="en-US" dirty="0"/>
              <a:t>Feedback: Clients seen in 2016-2018</a:t>
            </a:r>
          </a:p>
          <a:p>
            <a:r>
              <a:rPr lang="en-US" dirty="0"/>
              <a:t>Random effect of feedback for centers to test for center variance in effect of feedback</a:t>
            </a:r>
          </a:p>
          <a:p>
            <a:r>
              <a:rPr lang="en-US" dirty="0"/>
              <a:t>Five moderators tested with interactions with feedback condition variable</a:t>
            </a:r>
          </a:p>
        </p:txBody>
      </p:sp>
    </p:spTree>
    <p:extLst>
      <p:ext uri="{BB962C8B-B14F-4D97-AF65-F5344CB8AC3E}">
        <p14:creationId xmlns:p14="http://schemas.microsoft.com/office/powerpoint/2010/main" val="193206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CB8E-6EF6-5E49-9626-80558836F222}"/>
              </a:ext>
            </a:extLst>
          </p:cNvPr>
          <p:cNvSpPr>
            <a:spLocks noGrp="1"/>
          </p:cNvSpPr>
          <p:nvPr>
            <p:ph type="title"/>
          </p:nvPr>
        </p:nvSpPr>
        <p:spPr/>
        <p:txBody>
          <a:bodyPr/>
          <a:lstStyle/>
          <a:p>
            <a:r>
              <a:rPr lang="en-US" dirty="0"/>
              <a:t>Outcomes</a:t>
            </a:r>
          </a:p>
        </p:txBody>
      </p:sp>
      <p:sp>
        <p:nvSpPr>
          <p:cNvPr id="3" name="Content Placeholder 2">
            <a:extLst>
              <a:ext uri="{FF2B5EF4-FFF2-40B4-BE49-F238E27FC236}">
                <a16:creationId xmlns:a16="http://schemas.microsoft.com/office/drawing/2014/main" id="{65E4885B-3289-5049-AF79-6991A6B8E02A}"/>
              </a:ext>
            </a:extLst>
          </p:cNvPr>
          <p:cNvSpPr>
            <a:spLocks noGrp="1"/>
          </p:cNvSpPr>
          <p:nvPr>
            <p:ph idx="1"/>
          </p:nvPr>
        </p:nvSpPr>
        <p:spPr>
          <a:xfrm>
            <a:off x="1371600" y="1551398"/>
            <a:ext cx="9601200" cy="4982966"/>
          </a:xfrm>
        </p:spPr>
        <p:txBody>
          <a:bodyPr/>
          <a:lstStyle/>
          <a:p>
            <a:pPr marL="457200" indent="-457200">
              <a:buFont typeface="+mj-lt"/>
              <a:buAutoNum type="arabicPeriod"/>
            </a:pPr>
            <a:r>
              <a:rPr lang="en-US" dirty="0"/>
              <a:t>Deterioration: Rate of reliable worsening</a:t>
            </a:r>
          </a:p>
          <a:p>
            <a:pPr lvl="1"/>
            <a:r>
              <a:rPr lang="en-US" dirty="0"/>
              <a:t>Did feedback reduce the proportion of clients who got reliably worse in treatment?</a:t>
            </a:r>
          </a:p>
          <a:p>
            <a:pPr marL="457200" indent="-457200">
              <a:buFont typeface="+mj-lt"/>
              <a:buAutoNum type="arabicPeriod"/>
            </a:pPr>
            <a:r>
              <a:rPr lang="en-US" dirty="0"/>
              <a:t>Pre-to-post change: Absolute change in CCAPS scores from pre-to-post treatment</a:t>
            </a:r>
          </a:p>
          <a:p>
            <a:pPr lvl="1"/>
            <a:r>
              <a:rPr lang="en-US" dirty="0"/>
              <a:t>Did feedback result in more change on the CCAPS?</a:t>
            </a:r>
          </a:p>
          <a:p>
            <a:pPr marL="457200" indent="-457200">
              <a:buFont typeface="+mj-lt"/>
              <a:buAutoNum type="arabicPeriod"/>
            </a:pPr>
            <a:r>
              <a:rPr lang="en-US" dirty="0"/>
              <a:t>Rate of change: Slope of session by session CCAPS scores</a:t>
            </a:r>
          </a:p>
          <a:p>
            <a:pPr lvl="1"/>
            <a:r>
              <a:rPr lang="en-US" dirty="0"/>
              <a:t>Did feedback result in faster change in CCAPS scores?</a:t>
            </a:r>
          </a:p>
        </p:txBody>
      </p:sp>
    </p:spTree>
    <p:extLst>
      <p:ext uri="{BB962C8B-B14F-4D97-AF65-F5344CB8AC3E}">
        <p14:creationId xmlns:p14="http://schemas.microsoft.com/office/powerpoint/2010/main" val="2126579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5570-A538-A145-B026-39E24BA69F28}"/>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668A7C97-4784-BB43-A3DB-93C314B14C7F}"/>
              </a:ext>
            </a:extLst>
          </p:cNvPr>
          <p:cNvSpPr>
            <a:spLocks noGrp="1"/>
          </p:cNvSpPr>
          <p:nvPr>
            <p:ph idx="1"/>
          </p:nvPr>
        </p:nvSpPr>
        <p:spPr>
          <a:xfrm>
            <a:off x="1371600" y="1489753"/>
            <a:ext cx="9601200" cy="5137078"/>
          </a:xfrm>
        </p:spPr>
        <p:txBody>
          <a:bodyPr/>
          <a:lstStyle/>
          <a:p>
            <a:r>
              <a:rPr lang="en-US" dirty="0"/>
              <a:t>Deterioration: Mixed effects logistic regression</a:t>
            </a:r>
          </a:p>
          <a:p>
            <a:pPr lvl="1"/>
            <a:endParaRPr lang="en-US" dirty="0"/>
          </a:p>
          <a:p>
            <a:endParaRPr lang="en-US" dirty="0"/>
          </a:p>
          <a:p>
            <a:endParaRPr lang="en-US" dirty="0"/>
          </a:p>
          <a:p>
            <a:endParaRPr lang="en-US" dirty="0"/>
          </a:p>
          <a:p>
            <a:r>
              <a:rPr lang="en-US" dirty="0"/>
              <a:t>Pre-to-post change: Mixed effects linear regression</a:t>
            </a:r>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F409A2E4-DAC6-0446-B308-FAE88D28919F}"/>
              </a:ext>
            </a:extLst>
          </p:cNvPr>
          <p:cNvPicPr>
            <a:picLocks noChangeAspect="1"/>
          </p:cNvPicPr>
          <p:nvPr/>
        </p:nvPicPr>
        <p:blipFill>
          <a:blip r:embed="rId2"/>
          <a:stretch>
            <a:fillRect/>
          </a:stretch>
        </p:blipFill>
        <p:spPr>
          <a:xfrm>
            <a:off x="1873678" y="1898538"/>
            <a:ext cx="5553469" cy="1430289"/>
          </a:xfrm>
          <a:prstGeom prst="rect">
            <a:avLst/>
          </a:prstGeom>
        </p:spPr>
      </p:pic>
      <p:pic>
        <p:nvPicPr>
          <p:cNvPr id="5" name="Picture 4">
            <a:extLst>
              <a:ext uri="{FF2B5EF4-FFF2-40B4-BE49-F238E27FC236}">
                <a16:creationId xmlns:a16="http://schemas.microsoft.com/office/drawing/2014/main" id="{96A480F9-AC84-6840-B361-0E0141D1C0C4}"/>
              </a:ext>
            </a:extLst>
          </p:cNvPr>
          <p:cNvPicPr>
            <a:picLocks noChangeAspect="1"/>
          </p:cNvPicPr>
          <p:nvPr/>
        </p:nvPicPr>
        <p:blipFill>
          <a:blip r:embed="rId3"/>
          <a:stretch>
            <a:fillRect/>
          </a:stretch>
        </p:blipFill>
        <p:spPr>
          <a:xfrm>
            <a:off x="1873677" y="4058292"/>
            <a:ext cx="4835345" cy="1330916"/>
          </a:xfrm>
          <a:prstGeom prst="rect">
            <a:avLst/>
          </a:prstGeom>
        </p:spPr>
      </p:pic>
    </p:spTree>
    <p:extLst>
      <p:ext uri="{BB962C8B-B14F-4D97-AF65-F5344CB8AC3E}">
        <p14:creationId xmlns:p14="http://schemas.microsoft.com/office/powerpoint/2010/main" val="220775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5570-A538-A145-B026-39E24BA69F28}"/>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668A7C97-4784-BB43-A3DB-93C314B14C7F}"/>
              </a:ext>
            </a:extLst>
          </p:cNvPr>
          <p:cNvSpPr>
            <a:spLocks noGrp="1"/>
          </p:cNvSpPr>
          <p:nvPr>
            <p:ph idx="1"/>
          </p:nvPr>
        </p:nvSpPr>
        <p:spPr>
          <a:xfrm>
            <a:off x="1371600" y="1489753"/>
            <a:ext cx="9601200" cy="5137078"/>
          </a:xfrm>
        </p:spPr>
        <p:txBody>
          <a:bodyPr/>
          <a:lstStyle/>
          <a:p>
            <a:r>
              <a:rPr lang="en-US" dirty="0"/>
              <a:t>Rate of change: Mixed effects linear regression</a:t>
            </a:r>
          </a:p>
        </p:txBody>
      </p:sp>
      <p:pic>
        <p:nvPicPr>
          <p:cNvPr id="6" name="Picture 5">
            <a:extLst>
              <a:ext uri="{FF2B5EF4-FFF2-40B4-BE49-F238E27FC236}">
                <a16:creationId xmlns:a16="http://schemas.microsoft.com/office/drawing/2014/main" id="{9055DCBF-5B6D-AC41-A55E-FA679084E22B}"/>
              </a:ext>
            </a:extLst>
          </p:cNvPr>
          <p:cNvPicPr>
            <a:picLocks noChangeAspect="1"/>
          </p:cNvPicPr>
          <p:nvPr/>
        </p:nvPicPr>
        <p:blipFill>
          <a:blip r:embed="rId2"/>
          <a:stretch>
            <a:fillRect/>
          </a:stretch>
        </p:blipFill>
        <p:spPr>
          <a:xfrm>
            <a:off x="1873678" y="1955441"/>
            <a:ext cx="5194238" cy="2701004"/>
          </a:xfrm>
          <a:prstGeom prst="rect">
            <a:avLst/>
          </a:prstGeom>
        </p:spPr>
      </p:pic>
    </p:spTree>
    <p:extLst>
      <p:ext uri="{BB962C8B-B14F-4D97-AF65-F5344CB8AC3E}">
        <p14:creationId xmlns:p14="http://schemas.microsoft.com/office/powerpoint/2010/main" val="106679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E9CB0-4506-054F-8528-85876D3C7254}"/>
              </a:ext>
            </a:extLst>
          </p:cNvPr>
          <p:cNvSpPr>
            <a:spLocks noGrp="1"/>
          </p:cNvSpPr>
          <p:nvPr>
            <p:ph type="title"/>
          </p:nvPr>
        </p:nvSpPr>
        <p:spPr/>
        <p:txBody>
          <a:bodyPr/>
          <a:lstStyle/>
          <a:p>
            <a:r>
              <a:rPr lang="en-US" dirty="0"/>
              <a:t>Moderators</a:t>
            </a:r>
          </a:p>
        </p:txBody>
      </p:sp>
      <p:sp>
        <p:nvSpPr>
          <p:cNvPr id="3" name="Content Placeholder 2">
            <a:extLst>
              <a:ext uri="{FF2B5EF4-FFF2-40B4-BE49-F238E27FC236}">
                <a16:creationId xmlns:a16="http://schemas.microsoft.com/office/drawing/2014/main" id="{CEE38287-F295-D24F-A868-901E2D375D3E}"/>
              </a:ext>
            </a:extLst>
          </p:cNvPr>
          <p:cNvSpPr>
            <a:spLocks noGrp="1"/>
          </p:cNvSpPr>
          <p:nvPr>
            <p:ph idx="1"/>
          </p:nvPr>
        </p:nvSpPr>
        <p:spPr>
          <a:xfrm>
            <a:off x="1371600" y="1602769"/>
            <a:ext cx="9601200" cy="4264631"/>
          </a:xfrm>
        </p:spPr>
        <p:txBody>
          <a:bodyPr/>
          <a:lstStyle/>
          <a:p>
            <a:r>
              <a:rPr lang="en-US" dirty="0"/>
              <a:t>Off track</a:t>
            </a:r>
          </a:p>
          <a:p>
            <a:r>
              <a:rPr lang="en-US" dirty="0"/>
              <a:t>Initial CCAPS score</a:t>
            </a:r>
          </a:p>
          <a:p>
            <a:r>
              <a:rPr lang="en-US" dirty="0"/>
              <a:t>Prior psychiatric hospitalizations</a:t>
            </a:r>
          </a:p>
          <a:p>
            <a:r>
              <a:rPr lang="en-US" dirty="0"/>
              <a:t>Frequency of CCAPS administrations</a:t>
            </a:r>
          </a:p>
          <a:p>
            <a:r>
              <a:rPr lang="en-US" dirty="0"/>
              <a:t>Total number of sessions</a:t>
            </a:r>
          </a:p>
          <a:p>
            <a:endParaRPr lang="en-US" dirty="0"/>
          </a:p>
        </p:txBody>
      </p:sp>
    </p:spTree>
    <p:extLst>
      <p:ext uri="{BB962C8B-B14F-4D97-AF65-F5344CB8AC3E}">
        <p14:creationId xmlns:p14="http://schemas.microsoft.com/office/powerpoint/2010/main" val="4044559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E9CB0-4506-054F-8528-85876D3C7254}"/>
              </a:ext>
            </a:extLst>
          </p:cNvPr>
          <p:cNvSpPr>
            <a:spLocks noGrp="1"/>
          </p:cNvSpPr>
          <p:nvPr>
            <p:ph type="title"/>
          </p:nvPr>
        </p:nvSpPr>
        <p:spPr/>
        <p:txBody>
          <a:bodyPr/>
          <a:lstStyle/>
          <a:p>
            <a:r>
              <a:rPr lang="en-US" dirty="0"/>
              <a:t>Moderators: Operationalization</a:t>
            </a:r>
          </a:p>
        </p:txBody>
      </p:sp>
      <p:sp>
        <p:nvSpPr>
          <p:cNvPr id="3" name="Content Placeholder 2">
            <a:extLst>
              <a:ext uri="{FF2B5EF4-FFF2-40B4-BE49-F238E27FC236}">
                <a16:creationId xmlns:a16="http://schemas.microsoft.com/office/drawing/2014/main" id="{CEE38287-F295-D24F-A868-901E2D375D3E}"/>
              </a:ext>
            </a:extLst>
          </p:cNvPr>
          <p:cNvSpPr>
            <a:spLocks noGrp="1"/>
          </p:cNvSpPr>
          <p:nvPr>
            <p:ph idx="1"/>
          </p:nvPr>
        </p:nvSpPr>
        <p:spPr>
          <a:xfrm>
            <a:off x="1371600" y="1602769"/>
            <a:ext cx="9601200" cy="4952143"/>
          </a:xfrm>
        </p:spPr>
        <p:txBody>
          <a:bodyPr/>
          <a:lstStyle/>
          <a:p>
            <a:r>
              <a:rPr lang="en-US" dirty="0"/>
              <a:t>Off track</a:t>
            </a:r>
          </a:p>
          <a:p>
            <a:pPr lvl="1"/>
            <a:r>
              <a:rPr lang="en-US" dirty="0"/>
              <a:t>Dichotomized based on whether the client alerted or would have alerted</a:t>
            </a:r>
          </a:p>
          <a:p>
            <a:r>
              <a:rPr lang="en-US" dirty="0"/>
              <a:t>Initial CCAPS score</a:t>
            </a:r>
          </a:p>
          <a:p>
            <a:pPr lvl="1"/>
            <a:r>
              <a:rPr lang="en-US" dirty="0"/>
              <a:t>Standardized and grand mean centered</a:t>
            </a:r>
          </a:p>
          <a:p>
            <a:r>
              <a:rPr lang="en-US" dirty="0"/>
              <a:t>Prior psychiatric hospitalizations</a:t>
            </a:r>
          </a:p>
          <a:p>
            <a:pPr lvl="1"/>
            <a:r>
              <a:rPr lang="en-US" dirty="0"/>
              <a:t>Dichotomized based on lifetime history of hospitalization</a:t>
            </a:r>
          </a:p>
          <a:p>
            <a:r>
              <a:rPr lang="en-US" dirty="0"/>
              <a:t>Frequency of CCAPS administrations</a:t>
            </a:r>
          </a:p>
          <a:p>
            <a:pPr lvl="1"/>
            <a:r>
              <a:rPr lang="en-US" dirty="0"/>
              <a:t>Proportion of individual sessions that had a CCAPS</a:t>
            </a:r>
          </a:p>
          <a:p>
            <a:r>
              <a:rPr lang="en-US" dirty="0"/>
              <a:t>Total number of attended individual sessions</a:t>
            </a:r>
          </a:p>
          <a:p>
            <a:pPr lvl="1"/>
            <a:r>
              <a:rPr lang="en-US" dirty="0"/>
              <a:t>Standardized and grand mean centered</a:t>
            </a:r>
          </a:p>
          <a:p>
            <a:pPr lvl="1"/>
            <a:r>
              <a:rPr lang="en-US" dirty="0"/>
              <a:t>Log transformed depending on skew of distribution</a:t>
            </a:r>
          </a:p>
          <a:p>
            <a:endParaRPr lang="en-US" dirty="0"/>
          </a:p>
        </p:txBody>
      </p:sp>
    </p:spTree>
    <p:extLst>
      <p:ext uri="{BB962C8B-B14F-4D97-AF65-F5344CB8AC3E}">
        <p14:creationId xmlns:p14="http://schemas.microsoft.com/office/powerpoint/2010/main" val="695992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E9CB0-4506-054F-8528-85876D3C7254}"/>
              </a:ext>
            </a:extLst>
          </p:cNvPr>
          <p:cNvSpPr>
            <a:spLocks noGrp="1"/>
          </p:cNvSpPr>
          <p:nvPr>
            <p:ph type="title"/>
          </p:nvPr>
        </p:nvSpPr>
        <p:spPr/>
        <p:txBody>
          <a:bodyPr/>
          <a:lstStyle/>
          <a:p>
            <a:r>
              <a:rPr lang="en-US" dirty="0"/>
              <a:t>Moderators: Hypotheses</a:t>
            </a:r>
          </a:p>
        </p:txBody>
      </p:sp>
      <p:sp>
        <p:nvSpPr>
          <p:cNvPr id="3" name="Content Placeholder 2">
            <a:extLst>
              <a:ext uri="{FF2B5EF4-FFF2-40B4-BE49-F238E27FC236}">
                <a16:creationId xmlns:a16="http://schemas.microsoft.com/office/drawing/2014/main" id="{CEE38287-F295-D24F-A868-901E2D375D3E}"/>
              </a:ext>
            </a:extLst>
          </p:cNvPr>
          <p:cNvSpPr>
            <a:spLocks noGrp="1"/>
          </p:cNvSpPr>
          <p:nvPr>
            <p:ph idx="1"/>
          </p:nvPr>
        </p:nvSpPr>
        <p:spPr>
          <a:xfrm>
            <a:off x="1371600" y="1602769"/>
            <a:ext cx="9601200" cy="4931595"/>
          </a:xfrm>
        </p:spPr>
        <p:txBody>
          <a:bodyPr/>
          <a:lstStyle/>
          <a:p>
            <a:r>
              <a:rPr lang="en-US" dirty="0"/>
              <a:t>Off track</a:t>
            </a:r>
          </a:p>
          <a:p>
            <a:pPr lvl="1"/>
            <a:r>
              <a:rPr lang="en-US" dirty="0"/>
              <a:t>Feedback will be more effective for off track clients more than on track clients</a:t>
            </a:r>
          </a:p>
          <a:p>
            <a:r>
              <a:rPr lang="en-US" dirty="0"/>
              <a:t>Initial CCAPS score</a:t>
            </a:r>
          </a:p>
          <a:p>
            <a:pPr lvl="1"/>
            <a:r>
              <a:rPr lang="en-US" dirty="0"/>
              <a:t>Feedback will be more effective for clients with higher CCAPS scores more</a:t>
            </a:r>
          </a:p>
          <a:p>
            <a:r>
              <a:rPr lang="en-US" dirty="0"/>
              <a:t>Prior psychiatric hospitalizations</a:t>
            </a:r>
          </a:p>
          <a:p>
            <a:pPr lvl="1"/>
            <a:r>
              <a:rPr lang="en-US" dirty="0"/>
              <a:t>Feedback will be less effective for clients with hospitalizations</a:t>
            </a:r>
          </a:p>
          <a:p>
            <a:r>
              <a:rPr lang="en-US" dirty="0"/>
              <a:t>Frequency of CCAPS administrations</a:t>
            </a:r>
          </a:p>
          <a:p>
            <a:pPr lvl="1"/>
            <a:r>
              <a:rPr lang="en-US" dirty="0"/>
              <a:t>Feedback will be more effective for clients with more frequent CCAPS administrations</a:t>
            </a:r>
          </a:p>
          <a:p>
            <a:r>
              <a:rPr lang="en-US" dirty="0"/>
              <a:t>Total number of sessions</a:t>
            </a:r>
          </a:p>
          <a:p>
            <a:pPr lvl="1"/>
            <a:r>
              <a:rPr lang="en-US" dirty="0"/>
              <a:t>Feedback will be more effective for clients with more sessions</a:t>
            </a:r>
          </a:p>
          <a:p>
            <a:endParaRPr lang="en-US" dirty="0"/>
          </a:p>
        </p:txBody>
      </p:sp>
    </p:spTree>
    <p:extLst>
      <p:ext uri="{BB962C8B-B14F-4D97-AF65-F5344CB8AC3E}">
        <p14:creationId xmlns:p14="http://schemas.microsoft.com/office/powerpoint/2010/main" val="2347733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A2A8-FEF9-4149-9D41-6AF464224BE2}"/>
              </a:ext>
            </a:extLst>
          </p:cNvPr>
          <p:cNvSpPr>
            <a:spLocks noGrp="1"/>
          </p:cNvSpPr>
          <p:nvPr>
            <p:ph type="title"/>
          </p:nvPr>
        </p:nvSpPr>
        <p:spPr>
          <a:xfrm>
            <a:off x="1371600" y="685800"/>
            <a:ext cx="9601200" cy="762856"/>
          </a:xfrm>
        </p:spPr>
        <p:txBody>
          <a:bodyPr/>
          <a:lstStyle/>
          <a:p>
            <a:r>
              <a:rPr lang="en-US" dirty="0"/>
              <a:t>Data</a:t>
            </a:r>
          </a:p>
        </p:txBody>
      </p:sp>
      <p:sp>
        <p:nvSpPr>
          <p:cNvPr id="3" name="Content Placeholder 2">
            <a:extLst>
              <a:ext uri="{FF2B5EF4-FFF2-40B4-BE49-F238E27FC236}">
                <a16:creationId xmlns:a16="http://schemas.microsoft.com/office/drawing/2014/main" id="{02754859-3D85-194A-89AA-4E02FCEA80EE}"/>
              </a:ext>
            </a:extLst>
          </p:cNvPr>
          <p:cNvSpPr>
            <a:spLocks noGrp="1"/>
          </p:cNvSpPr>
          <p:nvPr>
            <p:ph idx="1"/>
          </p:nvPr>
        </p:nvSpPr>
        <p:spPr>
          <a:xfrm>
            <a:off x="1371600" y="1448656"/>
            <a:ext cx="9601200" cy="4418744"/>
          </a:xfrm>
        </p:spPr>
        <p:txBody>
          <a:bodyPr/>
          <a:lstStyle/>
          <a:p>
            <a:r>
              <a:rPr lang="en-US" dirty="0"/>
              <a:t>The Center for Collegiate Mental Health (CCMH)</a:t>
            </a:r>
          </a:p>
          <a:p>
            <a:pPr lvl="1"/>
            <a:r>
              <a:rPr lang="en-US" dirty="0"/>
              <a:t>Large practice research network of 600+ counseling centers using common data forms, contributing data to a central repository</a:t>
            </a:r>
          </a:p>
          <a:p>
            <a:r>
              <a:rPr lang="en-US" dirty="0"/>
              <a:t>Eligible counseling centers:</a:t>
            </a:r>
          </a:p>
          <a:p>
            <a:pPr lvl="1"/>
            <a:r>
              <a:rPr lang="en-US" dirty="0"/>
              <a:t>Contributed data to CCMH all 4 years (2013-2014, 2014-2015, 2016-2017, 2017-2018)</a:t>
            </a:r>
          </a:p>
          <a:p>
            <a:pPr lvl="1"/>
            <a:r>
              <a:rPr lang="en-US" dirty="0"/>
              <a:t>Updated to new CCAPS version with feedback before July 1, 2016</a:t>
            </a:r>
          </a:p>
          <a:p>
            <a:r>
              <a:rPr lang="en-US" dirty="0"/>
              <a:t>Eligible clients:</a:t>
            </a:r>
          </a:p>
          <a:p>
            <a:pPr lvl="1"/>
            <a:r>
              <a:rPr lang="en-US" dirty="0"/>
              <a:t>2 individual appointments &amp; 2+ CCAPS within 14 days of first and last appointments</a:t>
            </a:r>
          </a:p>
          <a:p>
            <a:pPr lvl="1"/>
            <a:r>
              <a:rPr lang="en-US" dirty="0"/>
              <a:t>Above low cut</a:t>
            </a:r>
          </a:p>
          <a:p>
            <a:pPr lvl="1"/>
            <a:r>
              <a:rPr lang="en-US" dirty="0"/>
              <a:t>Able to deteriorate </a:t>
            </a:r>
          </a:p>
          <a:p>
            <a:pPr lvl="1"/>
            <a:endParaRPr lang="en-US" dirty="0"/>
          </a:p>
          <a:p>
            <a:pPr marL="0" indent="0">
              <a:buNone/>
            </a:pPr>
            <a:endParaRPr lang="en-US" dirty="0"/>
          </a:p>
          <a:p>
            <a:pPr lvl="1"/>
            <a:endParaRPr lang="en-US" dirty="0"/>
          </a:p>
          <a:p>
            <a:endParaRPr lang="en-US" dirty="0"/>
          </a:p>
        </p:txBody>
      </p:sp>
    </p:spTree>
    <p:extLst>
      <p:ext uri="{BB962C8B-B14F-4D97-AF65-F5344CB8AC3E}">
        <p14:creationId xmlns:p14="http://schemas.microsoft.com/office/powerpoint/2010/main" val="3885525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D6D1-3F43-1545-AEBE-368EE72CBEBF}"/>
              </a:ext>
            </a:extLst>
          </p:cNvPr>
          <p:cNvSpPr>
            <a:spLocks noGrp="1"/>
          </p:cNvSpPr>
          <p:nvPr>
            <p:ph type="title"/>
          </p:nvPr>
        </p:nvSpPr>
        <p:spPr/>
        <p:txBody>
          <a:bodyPr/>
          <a:lstStyle/>
          <a:p>
            <a:r>
              <a:rPr lang="en-US" dirty="0"/>
              <a:t>Baseline sample</a:t>
            </a:r>
          </a:p>
        </p:txBody>
      </p:sp>
      <p:sp>
        <p:nvSpPr>
          <p:cNvPr id="3" name="Content Placeholder 2">
            <a:extLst>
              <a:ext uri="{FF2B5EF4-FFF2-40B4-BE49-F238E27FC236}">
                <a16:creationId xmlns:a16="http://schemas.microsoft.com/office/drawing/2014/main" id="{62FDFE75-D089-E645-AFDA-4D7A55874E91}"/>
              </a:ext>
            </a:extLst>
          </p:cNvPr>
          <p:cNvSpPr>
            <a:spLocks noGrp="1"/>
          </p:cNvSpPr>
          <p:nvPr>
            <p:ph idx="1"/>
          </p:nvPr>
        </p:nvSpPr>
        <p:spPr>
          <a:xfrm>
            <a:off x="1371600" y="1643865"/>
            <a:ext cx="9601200" cy="4223535"/>
          </a:xfrm>
        </p:spPr>
        <p:txBody>
          <a:bodyPr/>
          <a:lstStyle/>
          <a:p>
            <a:r>
              <a:rPr lang="en-US" dirty="0"/>
              <a:t>88 centers</a:t>
            </a:r>
          </a:p>
          <a:p>
            <a:r>
              <a:rPr lang="en-US" dirty="0"/>
              <a:t>288,074 clients</a:t>
            </a:r>
          </a:p>
          <a:p>
            <a:pPr lvl="1"/>
            <a:r>
              <a:rPr lang="en-US" dirty="0"/>
              <a:t>115,542 in the no feedback condition </a:t>
            </a:r>
          </a:p>
          <a:p>
            <a:pPr lvl="1"/>
            <a:r>
              <a:rPr lang="en-US" dirty="0"/>
              <a:t>172,532 in the feedback condition</a:t>
            </a:r>
          </a:p>
        </p:txBody>
      </p:sp>
    </p:spTree>
    <p:extLst>
      <p:ext uri="{BB962C8B-B14F-4D97-AF65-F5344CB8AC3E}">
        <p14:creationId xmlns:p14="http://schemas.microsoft.com/office/powerpoint/2010/main" val="3166831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E9AD-BC3C-A94F-A836-131D96DBB472}"/>
              </a:ext>
            </a:extLst>
          </p:cNvPr>
          <p:cNvSpPr>
            <a:spLocks noGrp="1"/>
          </p:cNvSpPr>
          <p:nvPr>
            <p:ph type="title"/>
          </p:nvPr>
        </p:nvSpPr>
        <p:spPr>
          <a:xfrm>
            <a:off x="1371600" y="685800"/>
            <a:ext cx="9601200" cy="773130"/>
          </a:xfrm>
        </p:spPr>
        <p:txBody>
          <a:bodyPr/>
          <a:lstStyle/>
          <a:p>
            <a:r>
              <a:rPr lang="en-US" dirty="0"/>
              <a:t>Background</a:t>
            </a:r>
          </a:p>
        </p:txBody>
      </p:sp>
      <p:sp>
        <p:nvSpPr>
          <p:cNvPr id="3" name="Content Placeholder 2">
            <a:extLst>
              <a:ext uri="{FF2B5EF4-FFF2-40B4-BE49-F238E27FC236}">
                <a16:creationId xmlns:a16="http://schemas.microsoft.com/office/drawing/2014/main" id="{817FFDD2-459E-2343-B48C-19CAEEBAE6A8}"/>
              </a:ext>
            </a:extLst>
          </p:cNvPr>
          <p:cNvSpPr>
            <a:spLocks noGrp="1"/>
          </p:cNvSpPr>
          <p:nvPr>
            <p:ph idx="1"/>
          </p:nvPr>
        </p:nvSpPr>
        <p:spPr>
          <a:xfrm>
            <a:off x="1371600" y="1458930"/>
            <a:ext cx="9601200" cy="4408470"/>
          </a:xfrm>
        </p:spPr>
        <p:txBody>
          <a:bodyPr/>
          <a:lstStyle/>
          <a:p>
            <a:r>
              <a:rPr lang="en-US" dirty="0"/>
              <a:t>Some portion of clients get worse during treatment (5-15%)</a:t>
            </a:r>
          </a:p>
          <a:p>
            <a:r>
              <a:rPr lang="en-US" dirty="0"/>
              <a:t>Therapists have trouble identifying which clients will get worse or are getting worse during treatment</a:t>
            </a:r>
          </a:p>
          <a:p>
            <a:r>
              <a:rPr lang="en-US" dirty="0"/>
              <a:t>Routine outcome monitoring and feedback provides information to the therapist on a client’s progress, often compared to previous clients, reducing deterioration and improving outcomes</a:t>
            </a:r>
          </a:p>
          <a:p>
            <a:r>
              <a:rPr lang="en-US" dirty="0"/>
              <a:t>Alerts indicate when a client is not progressing as expected, prompting the therapist to check in with the client about treatment progress or try a different treatment approach</a:t>
            </a:r>
          </a:p>
        </p:txBody>
      </p:sp>
    </p:spTree>
    <p:extLst>
      <p:ext uri="{BB962C8B-B14F-4D97-AF65-F5344CB8AC3E}">
        <p14:creationId xmlns:p14="http://schemas.microsoft.com/office/powerpoint/2010/main" val="4021767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C660D-BE39-5C48-8738-85285617C292}"/>
              </a:ext>
            </a:extLst>
          </p:cNvPr>
          <p:cNvSpPr>
            <a:spLocks noGrp="1"/>
          </p:cNvSpPr>
          <p:nvPr>
            <p:ph type="title"/>
          </p:nvPr>
        </p:nvSpPr>
        <p:spPr>
          <a:xfrm>
            <a:off x="1371600" y="685800"/>
            <a:ext cx="9601200" cy="793679"/>
          </a:xfrm>
        </p:spPr>
        <p:txBody>
          <a:bodyPr/>
          <a:lstStyle/>
          <a:p>
            <a:r>
              <a:rPr lang="en-US" dirty="0"/>
              <a:t>Methodological concerns</a:t>
            </a:r>
          </a:p>
        </p:txBody>
      </p:sp>
      <p:sp>
        <p:nvSpPr>
          <p:cNvPr id="3" name="Content Placeholder 2">
            <a:extLst>
              <a:ext uri="{FF2B5EF4-FFF2-40B4-BE49-F238E27FC236}">
                <a16:creationId xmlns:a16="http://schemas.microsoft.com/office/drawing/2014/main" id="{55EA92BC-2928-524C-A849-D6FC4A0AFA44}"/>
              </a:ext>
            </a:extLst>
          </p:cNvPr>
          <p:cNvSpPr>
            <a:spLocks noGrp="1"/>
          </p:cNvSpPr>
          <p:nvPr>
            <p:ph idx="1"/>
          </p:nvPr>
        </p:nvSpPr>
        <p:spPr>
          <a:xfrm>
            <a:off x="1371600" y="1479479"/>
            <a:ext cx="9601200" cy="4387921"/>
          </a:xfrm>
        </p:spPr>
        <p:txBody>
          <a:bodyPr/>
          <a:lstStyle/>
          <a:p>
            <a:r>
              <a:rPr lang="en-US" dirty="0"/>
              <a:t>Ceiling effect on subscales</a:t>
            </a:r>
          </a:p>
          <a:p>
            <a:pPr lvl="1"/>
            <a:r>
              <a:rPr lang="en-US" dirty="0"/>
              <a:t>Some clients can’t deteriorate</a:t>
            </a:r>
          </a:p>
          <a:p>
            <a:pPr lvl="1"/>
            <a:r>
              <a:rPr lang="en-US" dirty="0"/>
              <a:t>Smaller percent of clients can’t alert on some subscales</a:t>
            </a:r>
          </a:p>
          <a:p>
            <a:endParaRPr lang="en-US" dirty="0"/>
          </a:p>
          <a:p>
            <a:endParaRPr lang="en-US" dirty="0"/>
          </a:p>
          <a:p>
            <a:endParaRPr lang="en-US" dirty="0"/>
          </a:p>
          <a:p>
            <a:endParaRPr lang="en-US" dirty="0"/>
          </a:p>
          <a:p>
            <a:r>
              <a:rPr lang="en-US" dirty="0"/>
              <a:t>Can’t control for confounding effect of time but believe effect of time on client outcomes is small to none</a:t>
            </a:r>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5A3AFCF8-43A4-F046-B0FC-C954458478EE}"/>
              </a:ext>
            </a:extLst>
          </p:cNvPr>
          <p:cNvGraphicFramePr>
            <a:graphicFrameLocks noGrp="1"/>
          </p:cNvGraphicFramePr>
          <p:nvPr>
            <p:extLst>
              <p:ext uri="{D42A27DB-BD31-4B8C-83A1-F6EECF244321}">
                <p14:modId xmlns:p14="http://schemas.microsoft.com/office/powerpoint/2010/main" val="2467389117"/>
              </p:ext>
            </p:extLst>
          </p:nvPr>
        </p:nvGraphicFramePr>
        <p:xfrm>
          <a:off x="1371600" y="2849934"/>
          <a:ext cx="10073807" cy="1270003"/>
        </p:xfrm>
        <a:graphic>
          <a:graphicData uri="http://schemas.openxmlformats.org/drawingml/2006/table">
            <a:tbl>
              <a:tblPr>
                <a:tableStyleId>{00A15C55-8517-42AA-B614-E9B94910E393}</a:tableStyleId>
              </a:tblPr>
              <a:tblGrid>
                <a:gridCol w="2185127">
                  <a:extLst>
                    <a:ext uri="{9D8B030D-6E8A-4147-A177-3AD203B41FA5}">
                      <a16:colId xmlns:a16="http://schemas.microsoft.com/office/drawing/2014/main" val="934503341"/>
                    </a:ext>
                  </a:extLst>
                </a:gridCol>
                <a:gridCol w="986085">
                  <a:extLst>
                    <a:ext uri="{9D8B030D-6E8A-4147-A177-3AD203B41FA5}">
                      <a16:colId xmlns:a16="http://schemas.microsoft.com/office/drawing/2014/main" val="2621287324"/>
                    </a:ext>
                  </a:extLst>
                </a:gridCol>
                <a:gridCol w="986085">
                  <a:extLst>
                    <a:ext uri="{9D8B030D-6E8A-4147-A177-3AD203B41FA5}">
                      <a16:colId xmlns:a16="http://schemas.microsoft.com/office/drawing/2014/main" val="738948851"/>
                    </a:ext>
                  </a:extLst>
                </a:gridCol>
                <a:gridCol w="986085">
                  <a:extLst>
                    <a:ext uri="{9D8B030D-6E8A-4147-A177-3AD203B41FA5}">
                      <a16:colId xmlns:a16="http://schemas.microsoft.com/office/drawing/2014/main" val="1969945826"/>
                    </a:ext>
                  </a:extLst>
                </a:gridCol>
                <a:gridCol w="986085">
                  <a:extLst>
                    <a:ext uri="{9D8B030D-6E8A-4147-A177-3AD203B41FA5}">
                      <a16:colId xmlns:a16="http://schemas.microsoft.com/office/drawing/2014/main" val="4090292610"/>
                    </a:ext>
                  </a:extLst>
                </a:gridCol>
                <a:gridCol w="986085">
                  <a:extLst>
                    <a:ext uri="{9D8B030D-6E8A-4147-A177-3AD203B41FA5}">
                      <a16:colId xmlns:a16="http://schemas.microsoft.com/office/drawing/2014/main" val="906623481"/>
                    </a:ext>
                  </a:extLst>
                </a:gridCol>
                <a:gridCol w="986085">
                  <a:extLst>
                    <a:ext uri="{9D8B030D-6E8A-4147-A177-3AD203B41FA5}">
                      <a16:colId xmlns:a16="http://schemas.microsoft.com/office/drawing/2014/main" val="548399082"/>
                    </a:ext>
                  </a:extLst>
                </a:gridCol>
                <a:gridCol w="986085">
                  <a:extLst>
                    <a:ext uri="{9D8B030D-6E8A-4147-A177-3AD203B41FA5}">
                      <a16:colId xmlns:a16="http://schemas.microsoft.com/office/drawing/2014/main" val="3119277626"/>
                    </a:ext>
                  </a:extLst>
                </a:gridCol>
                <a:gridCol w="986085">
                  <a:extLst>
                    <a:ext uri="{9D8B030D-6E8A-4147-A177-3AD203B41FA5}">
                      <a16:colId xmlns:a16="http://schemas.microsoft.com/office/drawing/2014/main" val="4269849945"/>
                    </a:ext>
                  </a:extLst>
                </a:gridCol>
              </a:tblGrid>
              <a:tr h="818045">
                <a:tc>
                  <a:txBody>
                    <a:bodyPr/>
                    <a:lstStyle/>
                    <a:p>
                      <a:pPr algn="l" fontAlgn="b"/>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Depression</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Anxiety</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Social Anxiety</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Academics</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Eating</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Hostility</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Alcohol</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DI</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extLst>
                  <a:ext uri="{0D108BD9-81ED-4DB2-BD59-A6C34878D82A}">
                    <a16:rowId xmlns:a16="http://schemas.microsoft.com/office/drawing/2014/main" val="3828766973"/>
                  </a:ext>
                </a:extLst>
              </a:tr>
              <a:tr h="451958">
                <a:tc>
                  <a:txBody>
                    <a:bodyPr/>
                    <a:lstStyle/>
                    <a:p>
                      <a:pPr algn="l" fontAlgn="b"/>
                      <a:r>
                        <a:rPr lang="en-US" sz="1400" b="1" u="none" strike="noStrike" dirty="0">
                          <a:effectLst/>
                        </a:rPr>
                        <a:t>Above ceiling</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b="0" u="none" strike="noStrike" dirty="0">
                          <a:effectLst/>
                        </a:rPr>
                        <a:t>15.74%</a:t>
                      </a:r>
                      <a:endParaRPr lang="en-US" sz="1400" b="0"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b="0" u="none" strike="noStrike">
                          <a:effectLst/>
                        </a:rPr>
                        <a:t>20.86%</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b="0" u="none" strike="noStrike">
                          <a:effectLst/>
                        </a:rPr>
                        <a:t>23.22%</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b="0" u="none" strike="noStrike">
                          <a:effectLst/>
                        </a:rPr>
                        <a:t>30.59%</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b="0" u="none" strike="noStrike">
                          <a:effectLst/>
                        </a:rPr>
                        <a:t>10.09%</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b="0" u="none" strike="noStrike">
                          <a:effectLst/>
                        </a:rPr>
                        <a:t>1.98%</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b="0" u="none" strike="noStrike">
                          <a:effectLst/>
                        </a:rPr>
                        <a:t>3.28%</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b="0" u="none" strike="noStrike" dirty="0">
                          <a:effectLst/>
                        </a:rPr>
                        <a:t>3.46%</a:t>
                      </a:r>
                      <a:endParaRPr lang="en-US" sz="1400" b="0" i="0" u="none" strike="noStrike" dirty="0">
                        <a:solidFill>
                          <a:srgbClr val="000000"/>
                        </a:solidFill>
                        <a:effectLst/>
                        <a:latin typeface="Franklin Gothic Medium" panose="020B0603020102020204" pitchFamily="34" charset="0"/>
                      </a:endParaRPr>
                    </a:p>
                  </a:txBody>
                  <a:tcPr marL="9525" marR="9525" marT="9525" marB="0" anchor="b"/>
                </a:tc>
                <a:extLst>
                  <a:ext uri="{0D108BD9-81ED-4DB2-BD59-A6C34878D82A}">
                    <a16:rowId xmlns:a16="http://schemas.microsoft.com/office/drawing/2014/main" val="2769784490"/>
                  </a:ext>
                </a:extLst>
              </a:tr>
            </a:tbl>
          </a:graphicData>
        </a:graphic>
      </p:graphicFrame>
    </p:spTree>
    <p:extLst>
      <p:ext uri="{BB962C8B-B14F-4D97-AF65-F5344CB8AC3E}">
        <p14:creationId xmlns:p14="http://schemas.microsoft.com/office/powerpoint/2010/main" val="1076756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9379-A2E1-6D45-B077-1094B76A6E4F}"/>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EAEE4EF4-274C-FF4F-8E08-C66C3B38971F}"/>
              </a:ext>
            </a:extLst>
          </p:cNvPr>
          <p:cNvSpPr>
            <a:spLocks noGrp="1"/>
          </p:cNvSpPr>
          <p:nvPr>
            <p:ph idx="1"/>
          </p:nvPr>
        </p:nvSpPr>
        <p:spPr>
          <a:xfrm>
            <a:off x="1371600" y="1417834"/>
            <a:ext cx="9601200" cy="4449566"/>
          </a:xfrm>
        </p:spPr>
        <p:txBody>
          <a:bodyPr/>
          <a:lstStyle/>
          <a:p>
            <a:r>
              <a:rPr lang="en-US" dirty="0"/>
              <a:t>Therapist factors</a:t>
            </a:r>
          </a:p>
          <a:p>
            <a:pPr lvl="1"/>
            <a:r>
              <a:rPr lang="en-US" dirty="0"/>
              <a:t>Frequency of viewing and using CCAPS report</a:t>
            </a:r>
          </a:p>
          <a:p>
            <a:pPr lvl="1"/>
            <a:r>
              <a:rPr lang="en-US" dirty="0"/>
              <a:t>Frequency of discussing CCAPS feedback with clients</a:t>
            </a:r>
          </a:p>
          <a:p>
            <a:r>
              <a:rPr lang="en-US" dirty="0"/>
              <a:t>Contextual factors</a:t>
            </a:r>
          </a:p>
          <a:p>
            <a:pPr lvl="1"/>
            <a:r>
              <a:rPr lang="en-US" dirty="0"/>
              <a:t>How was the new CCAPS report introduced at each center? Did therapists feel burdened by the change? Did it feel imposed from the top down instead of something that therapists felt ownership in?</a:t>
            </a:r>
          </a:p>
        </p:txBody>
      </p:sp>
    </p:spTree>
    <p:extLst>
      <p:ext uri="{BB962C8B-B14F-4D97-AF65-F5344CB8AC3E}">
        <p14:creationId xmlns:p14="http://schemas.microsoft.com/office/powerpoint/2010/main" val="140259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404B6-0EAC-C440-BF62-A272A38199DB}"/>
              </a:ext>
            </a:extLst>
          </p:cNvPr>
          <p:cNvSpPr>
            <a:spLocks noGrp="1"/>
          </p:cNvSpPr>
          <p:nvPr>
            <p:ph type="title"/>
          </p:nvPr>
        </p:nvSpPr>
        <p:spPr/>
        <p:txBody>
          <a:bodyPr>
            <a:normAutofit/>
          </a:bodyPr>
          <a:lstStyle/>
          <a:p>
            <a:r>
              <a:rPr lang="en-US" dirty="0"/>
              <a:t>Counseling Center Assessment of Psychological Symptoms (CCAPS)</a:t>
            </a:r>
          </a:p>
        </p:txBody>
      </p:sp>
      <p:sp>
        <p:nvSpPr>
          <p:cNvPr id="3" name="Content Placeholder 2">
            <a:extLst>
              <a:ext uri="{FF2B5EF4-FFF2-40B4-BE49-F238E27FC236}">
                <a16:creationId xmlns:a16="http://schemas.microsoft.com/office/drawing/2014/main" id="{A84D606B-434C-414D-81D4-8901D369CDFD}"/>
              </a:ext>
            </a:extLst>
          </p:cNvPr>
          <p:cNvSpPr>
            <a:spLocks noGrp="1"/>
          </p:cNvSpPr>
          <p:nvPr>
            <p:ph idx="1"/>
          </p:nvPr>
        </p:nvSpPr>
        <p:spPr/>
        <p:txBody>
          <a:bodyPr/>
          <a:lstStyle/>
          <a:p>
            <a:r>
              <a:rPr lang="en-US" dirty="0"/>
              <a:t>Subscales</a:t>
            </a:r>
          </a:p>
          <a:p>
            <a:pPr lvl="1"/>
            <a:r>
              <a:rPr lang="en-US" dirty="0"/>
              <a:t>Depression, Generalized Anxiety, Social Anxiety, Academic Distress, Eating, Hostility, Alcohol Use, Distress Index</a:t>
            </a:r>
          </a:p>
          <a:p>
            <a:r>
              <a:rPr lang="en-US" dirty="0"/>
              <a:t>Used as a repeated measure routine outcome assessment in 600+ college counseling centers</a:t>
            </a:r>
          </a:p>
        </p:txBody>
      </p:sp>
    </p:spTree>
    <p:extLst>
      <p:ext uri="{BB962C8B-B14F-4D97-AF65-F5344CB8AC3E}">
        <p14:creationId xmlns:p14="http://schemas.microsoft.com/office/powerpoint/2010/main" val="226347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AEF6-B5DE-0243-AFB7-7F1A8FBE4EAF}"/>
              </a:ext>
            </a:extLst>
          </p:cNvPr>
          <p:cNvSpPr>
            <a:spLocks noGrp="1"/>
          </p:cNvSpPr>
          <p:nvPr>
            <p:ph type="title"/>
          </p:nvPr>
        </p:nvSpPr>
        <p:spPr/>
        <p:txBody>
          <a:bodyPr/>
          <a:lstStyle/>
          <a:p>
            <a:r>
              <a:rPr lang="en-US" dirty="0"/>
              <a:t>CCAPS deterioration</a:t>
            </a:r>
          </a:p>
        </p:txBody>
      </p:sp>
      <p:graphicFrame>
        <p:nvGraphicFramePr>
          <p:cNvPr id="5" name="Table 4">
            <a:extLst>
              <a:ext uri="{FF2B5EF4-FFF2-40B4-BE49-F238E27FC236}">
                <a16:creationId xmlns:a16="http://schemas.microsoft.com/office/drawing/2014/main" id="{2B7C6E32-863A-6C46-8646-47938FB34A3F}"/>
              </a:ext>
            </a:extLst>
          </p:cNvPr>
          <p:cNvGraphicFramePr>
            <a:graphicFrameLocks noGrp="1"/>
          </p:cNvGraphicFramePr>
          <p:nvPr>
            <p:extLst>
              <p:ext uri="{D42A27DB-BD31-4B8C-83A1-F6EECF244321}">
                <p14:modId xmlns:p14="http://schemas.microsoft.com/office/powerpoint/2010/main" val="3351545873"/>
              </p:ext>
            </p:extLst>
          </p:nvPr>
        </p:nvGraphicFramePr>
        <p:xfrm>
          <a:off x="1371600" y="1555250"/>
          <a:ext cx="10073809" cy="1232899"/>
        </p:xfrm>
        <a:graphic>
          <a:graphicData uri="http://schemas.openxmlformats.org/drawingml/2006/table">
            <a:tbl>
              <a:tblPr>
                <a:tableStyleId>{00A15C55-8517-42AA-B614-E9B94910E393}</a:tableStyleId>
              </a:tblPr>
              <a:tblGrid>
                <a:gridCol w="2185129">
                  <a:extLst>
                    <a:ext uri="{9D8B030D-6E8A-4147-A177-3AD203B41FA5}">
                      <a16:colId xmlns:a16="http://schemas.microsoft.com/office/drawing/2014/main" val="3900498145"/>
                    </a:ext>
                  </a:extLst>
                </a:gridCol>
                <a:gridCol w="986085">
                  <a:extLst>
                    <a:ext uri="{9D8B030D-6E8A-4147-A177-3AD203B41FA5}">
                      <a16:colId xmlns:a16="http://schemas.microsoft.com/office/drawing/2014/main" val="1420940697"/>
                    </a:ext>
                  </a:extLst>
                </a:gridCol>
                <a:gridCol w="986085">
                  <a:extLst>
                    <a:ext uri="{9D8B030D-6E8A-4147-A177-3AD203B41FA5}">
                      <a16:colId xmlns:a16="http://schemas.microsoft.com/office/drawing/2014/main" val="1916470128"/>
                    </a:ext>
                  </a:extLst>
                </a:gridCol>
                <a:gridCol w="986085">
                  <a:extLst>
                    <a:ext uri="{9D8B030D-6E8A-4147-A177-3AD203B41FA5}">
                      <a16:colId xmlns:a16="http://schemas.microsoft.com/office/drawing/2014/main" val="2067277911"/>
                    </a:ext>
                  </a:extLst>
                </a:gridCol>
                <a:gridCol w="986085">
                  <a:extLst>
                    <a:ext uri="{9D8B030D-6E8A-4147-A177-3AD203B41FA5}">
                      <a16:colId xmlns:a16="http://schemas.microsoft.com/office/drawing/2014/main" val="2690697271"/>
                    </a:ext>
                  </a:extLst>
                </a:gridCol>
                <a:gridCol w="986085">
                  <a:extLst>
                    <a:ext uri="{9D8B030D-6E8A-4147-A177-3AD203B41FA5}">
                      <a16:colId xmlns:a16="http://schemas.microsoft.com/office/drawing/2014/main" val="2939994991"/>
                    </a:ext>
                  </a:extLst>
                </a:gridCol>
                <a:gridCol w="986085">
                  <a:extLst>
                    <a:ext uri="{9D8B030D-6E8A-4147-A177-3AD203B41FA5}">
                      <a16:colId xmlns:a16="http://schemas.microsoft.com/office/drawing/2014/main" val="3232450715"/>
                    </a:ext>
                  </a:extLst>
                </a:gridCol>
                <a:gridCol w="986085">
                  <a:extLst>
                    <a:ext uri="{9D8B030D-6E8A-4147-A177-3AD203B41FA5}">
                      <a16:colId xmlns:a16="http://schemas.microsoft.com/office/drawing/2014/main" val="1164026083"/>
                    </a:ext>
                  </a:extLst>
                </a:gridCol>
                <a:gridCol w="986085">
                  <a:extLst>
                    <a:ext uri="{9D8B030D-6E8A-4147-A177-3AD203B41FA5}">
                      <a16:colId xmlns:a16="http://schemas.microsoft.com/office/drawing/2014/main" val="3603529801"/>
                    </a:ext>
                  </a:extLst>
                </a:gridCol>
              </a:tblGrid>
              <a:tr h="794145">
                <a:tc>
                  <a:txBody>
                    <a:bodyPr/>
                    <a:lstStyle/>
                    <a:p>
                      <a:pPr algn="l" fontAlgn="b"/>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Depression</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Anxiety</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Social Anxiety</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Academics</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Eating</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Hostility</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Alcohol</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DI</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extLst>
                  <a:ext uri="{0D108BD9-81ED-4DB2-BD59-A6C34878D82A}">
                    <a16:rowId xmlns:a16="http://schemas.microsoft.com/office/drawing/2014/main" val="1555904751"/>
                  </a:ext>
                </a:extLst>
              </a:tr>
              <a:tr h="438754">
                <a:tc>
                  <a:txBody>
                    <a:bodyPr/>
                    <a:lstStyle/>
                    <a:p>
                      <a:pPr algn="l" fontAlgn="b"/>
                      <a:r>
                        <a:rPr lang="en-US" sz="1400" b="1" u="none" strike="noStrike" dirty="0">
                          <a:effectLst/>
                        </a:rPr>
                        <a:t>Deterioration</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u="none" strike="noStrike">
                          <a:effectLst/>
                        </a:rPr>
                        <a:t>2.83%</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u="none" strike="noStrike">
                          <a:effectLst/>
                        </a:rPr>
                        <a:t>3.11%</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u="none" strike="noStrike">
                          <a:effectLst/>
                        </a:rPr>
                        <a:t>2.30%</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u="none" strike="noStrike">
                          <a:effectLst/>
                        </a:rPr>
                        <a:t>5.09%</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u="none" strike="noStrike">
                          <a:effectLst/>
                        </a:rPr>
                        <a:t>4.92%</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u="none" strike="noStrike">
                          <a:effectLst/>
                        </a:rPr>
                        <a:t>2.20%</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u="none" strike="noStrike">
                          <a:effectLst/>
                        </a:rPr>
                        <a:t>1.83%</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u="none" strike="noStrike" dirty="0">
                          <a:effectLst/>
                        </a:rPr>
                        <a:t>2.25%</a:t>
                      </a:r>
                      <a:endParaRPr lang="en-US" sz="1400" b="0" i="0" u="none" strike="noStrike" dirty="0">
                        <a:solidFill>
                          <a:srgbClr val="000000"/>
                        </a:solidFill>
                        <a:effectLst/>
                        <a:latin typeface="Franklin Gothic Medium" panose="020B0603020102020204" pitchFamily="34" charset="0"/>
                      </a:endParaRPr>
                    </a:p>
                  </a:txBody>
                  <a:tcPr marL="9525" marR="9525" marT="9525" marB="0" anchor="b"/>
                </a:tc>
                <a:extLst>
                  <a:ext uri="{0D108BD9-81ED-4DB2-BD59-A6C34878D82A}">
                    <a16:rowId xmlns:a16="http://schemas.microsoft.com/office/drawing/2014/main" val="1591443424"/>
                  </a:ext>
                </a:extLst>
              </a:tr>
            </a:tbl>
          </a:graphicData>
        </a:graphic>
      </p:graphicFrame>
      <p:sp>
        <p:nvSpPr>
          <p:cNvPr id="6" name="TextBox 5">
            <a:extLst>
              <a:ext uri="{FF2B5EF4-FFF2-40B4-BE49-F238E27FC236}">
                <a16:creationId xmlns:a16="http://schemas.microsoft.com/office/drawing/2014/main" id="{EF492043-CC08-D249-95CC-1BD3233B0A57}"/>
              </a:ext>
            </a:extLst>
          </p:cNvPr>
          <p:cNvSpPr txBox="1"/>
          <p:nvPr/>
        </p:nvSpPr>
        <p:spPr>
          <a:xfrm>
            <a:off x="1371600" y="3123344"/>
            <a:ext cx="10073809" cy="369332"/>
          </a:xfrm>
          <a:prstGeom prst="rect">
            <a:avLst/>
          </a:prstGeom>
          <a:noFill/>
        </p:spPr>
        <p:txBody>
          <a:bodyPr wrap="square" rtlCol="0">
            <a:spAutoFit/>
          </a:bodyPr>
          <a:lstStyle/>
          <a:p>
            <a:r>
              <a:rPr lang="en-US" dirty="0"/>
              <a:t>13.5% of clients deteriorate on at least one subscale</a:t>
            </a:r>
          </a:p>
        </p:txBody>
      </p:sp>
    </p:spTree>
    <p:extLst>
      <p:ext uri="{BB962C8B-B14F-4D97-AF65-F5344CB8AC3E}">
        <p14:creationId xmlns:p14="http://schemas.microsoft.com/office/powerpoint/2010/main" val="3956162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6D8D6-1430-9C4F-8549-C19B90D85902}"/>
              </a:ext>
            </a:extLst>
          </p:cNvPr>
          <p:cNvSpPr>
            <a:spLocks noGrp="1"/>
          </p:cNvSpPr>
          <p:nvPr>
            <p:ph type="title"/>
          </p:nvPr>
        </p:nvSpPr>
        <p:spPr/>
        <p:txBody>
          <a:bodyPr/>
          <a:lstStyle/>
          <a:p>
            <a:r>
              <a:rPr lang="en-US" dirty="0"/>
              <a:t>CCAPS feedback system</a:t>
            </a:r>
          </a:p>
        </p:txBody>
      </p:sp>
      <p:sp>
        <p:nvSpPr>
          <p:cNvPr id="3" name="Content Placeholder 2">
            <a:extLst>
              <a:ext uri="{FF2B5EF4-FFF2-40B4-BE49-F238E27FC236}">
                <a16:creationId xmlns:a16="http://schemas.microsoft.com/office/drawing/2014/main" id="{AD6624D4-331E-DD46-9161-2AB81395B2C7}"/>
              </a:ext>
            </a:extLst>
          </p:cNvPr>
          <p:cNvSpPr>
            <a:spLocks noGrp="1"/>
          </p:cNvSpPr>
          <p:nvPr>
            <p:ph idx="1"/>
          </p:nvPr>
        </p:nvSpPr>
        <p:spPr>
          <a:xfrm>
            <a:off x="1371600" y="1551398"/>
            <a:ext cx="9601200" cy="4316002"/>
          </a:xfrm>
        </p:spPr>
        <p:txBody>
          <a:bodyPr/>
          <a:lstStyle/>
          <a:p>
            <a:r>
              <a:rPr lang="en-US" dirty="0"/>
              <a:t>CCAPS feedback system implemented in July 2015</a:t>
            </a:r>
          </a:p>
          <a:p>
            <a:endParaRPr lang="en-US" dirty="0"/>
          </a:p>
          <a:p>
            <a:r>
              <a:rPr lang="en-US" dirty="0"/>
              <a:t>Graphical display of client’s scores</a:t>
            </a:r>
          </a:p>
          <a:p>
            <a:r>
              <a:rPr lang="en-US" dirty="0"/>
              <a:t>Graphical display of expected trajectory</a:t>
            </a:r>
          </a:p>
          <a:p>
            <a:r>
              <a:rPr lang="en-US" dirty="0"/>
              <a:t>Shading of cut point regions (low, moderate, high distress)</a:t>
            </a:r>
          </a:p>
          <a:p>
            <a:r>
              <a:rPr lang="en-US" dirty="0"/>
              <a:t>Off track alerts</a:t>
            </a:r>
          </a:p>
          <a:p>
            <a:pPr marL="0" indent="0">
              <a:buNone/>
            </a:pPr>
            <a:endParaRPr lang="en-US" dirty="0"/>
          </a:p>
        </p:txBody>
      </p:sp>
    </p:spTree>
    <p:extLst>
      <p:ext uri="{BB962C8B-B14F-4D97-AF65-F5344CB8AC3E}">
        <p14:creationId xmlns:p14="http://schemas.microsoft.com/office/powerpoint/2010/main" val="3417547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843F-7117-E441-A7F8-AD569493C777}"/>
              </a:ext>
            </a:extLst>
          </p:cNvPr>
          <p:cNvSpPr>
            <a:spLocks noGrp="1"/>
          </p:cNvSpPr>
          <p:nvPr>
            <p:ph type="title"/>
          </p:nvPr>
        </p:nvSpPr>
        <p:spPr>
          <a:xfrm>
            <a:off x="1371600" y="685800"/>
            <a:ext cx="9601200" cy="680663"/>
          </a:xfrm>
        </p:spPr>
        <p:txBody>
          <a:bodyPr>
            <a:normAutofit fontScale="90000"/>
          </a:bodyPr>
          <a:lstStyle/>
          <a:p>
            <a:r>
              <a:rPr lang="en-US" dirty="0"/>
              <a:t>Old CCAPS report</a:t>
            </a:r>
          </a:p>
        </p:txBody>
      </p:sp>
      <p:pic>
        <p:nvPicPr>
          <p:cNvPr id="5" name="Content Placeholder 4">
            <a:extLst>
              <a:ext uri="{FF2B5EF4-FFF2-40B4-BE49-F238E27FC236}">
                <a16:creationId xmlns:a16="http://schemas.microsoft.com/office/drawing/2014/main" id="{E3C26B4D-8486-CB45-9E69-6831F921713A}"/>
              </a:ext>
            </a:extLst>
          </p:cNvPr>
          <p:cNvPicPr>
            <a:picLocks noGrp="1" noChangeAspect="1"/>
          </p:cNvPicPr>
          <p:nvPr>
            <p:ph idx="1"/>
          </p:nvPr>
        </p:nvPicPr>
        <p:blipFill>
          <a:blip r:embed="rId2"/>
          <a:stretch>
            <a:fillRect/>
          </a:stretch>
        </p:blipFill>
        <p:spPr>
          <a:xfrm>
            <a:off x="1798277" y="1613418"/>
            <a:ext cx="8747845" cy="4500562"/>
          </a:xfrm>
        </p:spPr>
      </p:pic>
    </p:spTree>
    <p:extLst>
      <p:ext uri="{BB962C8B-B14F-4D97-AF65-F5344CB8AC3E}">
        <p14:creationId xmlns:p14="http://schemas.microsoft.com/office/powerpoint/2010/main" val="4069700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1BFD5-EB93-134C-B75F-726CCDC93D19}"/>
              </a:ext>
            </a:extLst>
          </p:cNvPr>
          <p:cNvSpPr>
            <a:spLocks noGrp="1"/>
          </p:cNvSpPr>
          <p:nvPr>
            <p:ph type="title"/>
          </p:nvPr>
        </p:nvSpPr>
        <p:spPr/>
        <p:txBody>
          <a:bodyPr/>
          <a:lstStyle/>
          <a:p>
            <a:r>
              <a:rPr lang="en-US" dirty="0"/>
              <a:t>New CCAPS report</a:t>
            </a:r>
          </a:p>
        </p:txBody>
      </p:sp>
      <p:pic>
        <p:nvPicPr>
          <p:cNvPr id="5" name="Content Placeholder 4">
            <a:extLst>
              <a:ext uri="{FF2B5EF4-FFF2-40B4-BE49-F238E27FC236}">
                <a16:creationId xmlns:a16="http://schemas.microsoft.com/office/drawing/2014/main" id="{3D99B18B-BD67-D64C-B2AE-F217A34B49FE}"/>
              </a:ext>
            </a:extLst>
          </p:cNvPr>
          <p:cNvPicPr>
            <a:picLocks noGrp="1" noChangeAspect="1"/>
          </p:cNvPicPr>
          <p:nvPr>
            <p:ph idx="1"/>
          </p:nvPr>
        </p:nvPicPr>
        <p:blipFill>
          <a:blip r:embed="rId2"/>
          <a:stretch>
            <a:fillRect/>
          </a:stretch>
        </p:blipFill>
        <p:spPr>
          <a:xfrm>
            <a:off x="2952918" y="1405181"/>
            <a:ext cx="5831486" cy="5452819"/>
          </a:xfrm>
        </p:spPr>
      </p:pic>
    </p:spTree>
    <p:extLst>
      <p:ext uri="{BB962C8B-B14F-4D97-AF65-F5344CB8AC3E}">
        <p14:creationId xmlns:p14="http://schemas.microsoft.com/office/powerpoint/2010/main" val="3513043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AE867-B8D6-9344-8C42-621387FFE9D2}"/>
              </a:ext>
            </a:extLst>
          </p:cNvPr>
          <p:cNvSpPr>
            <a:spLocks noGrp="1"/>
          </p:cNvSpPr>
          <p:nvPr>
            <p:ph type="title"/>
          </p:nvPr>
        </p:nvSpPr>
        <p:spPr/>
        <p:txBody>
          <a:bodyPr/>
          <a:lstStyle/>
          <a:p>
            <a:r>
              <a:rPr lang="en-US" dirty="0"/>
              <a:t>New CCAPS report</a:t>
            </a:r>
          </a:p>
        </p:txBody>
      </p:sp>
      <p:pic>
        <p:nvPicPr>
          <p:cNvPr id="5" name="Content Placeholder 4">
            <a:extLst>
              <a:ext uri="{FF2B5EF4-FFF2-40B4-BE49-F238E27FC236}">
                <a16:creationId xmlns:a16="http://schemas.microsoft.com/office/drawing/2014/main" id="{02076901-718A-AF4F-9A73-E144709405F2}"/>
              </a:ext>
            </a:extLst>
          </p:cNvPr>
          <p:cNvPicPr>
            <a:picLocks noGrp="1" noChangeAspect="1"/>
          </p:cNvPicPr>
          <p:nvPr>
            <p:ph idx="1"/>
          </p:nvPr>
        </p:nvPicPr>
        <p:blipFill>
          <a:blip r:embed="rId2"/>
          <a:stretch>
            <a:fillRect/>
          </a:stretch>
        </p:blipFill>
        <p:spPr>
          <a:xfrm>
            <a:off x="1704064" y="1644329"/>
            <a:ext cx="8936271" cy="4479925"/>
          </a:xfrm>
        </p:spPr>
      </p:pic>
    </p:spTree>
    <p:extLst>
      <p:ext uri="{BB962C8B-B14F-4D97-AF65-F5344CB8AC3E}">
        <p14:creationId xmlns:p14="http://schemas.microsoft.com/office/powerpoint/2010/main" val="152904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3C94-AE70-1243-8DAD-96C7102416CA}"/>
              </a:ext>
            </a:extLst>
          </p:cNvPr>
          <p:cNvSpPr>
            <a:spLocks noGrp="1"/>
          </p:cNvSpPr>
          <p:nvPr>
            <p:ph type="title"/>
          </p:nvPr>
        </p:nvSpPr>
        <p:spPr/>
        <p:txBody>
          <a:bodyPr/>
          <a:lstStyle/>
          <a:p>
            <a:r>
              <a:rPr lang="en-US" dirty="0"/>
              <a:t>CCAPS feedback methods</a:t>
            </a:r>
          </a:p>
        </p:txBody>
      </p:sp>
      <p:sp>
        <p:nvSpPr>
          <p:cNvPr id="3" name="Content Placeholder 2">
            <a:extLst>
              <a:ext uri="{FF2B5EF4-FFF2-40B4-BE49-F238E27FC236}">
                <a16:creationId xmlns:a16="http://schemas.microsoft.com/office/drawing/2014/main" id="{92241369-640F-C04B-806C-1DD89FB0656E}"/>
              </a:ext>
            </a:extLst>
          </p:cNvPr>
          <p:cNvSpPr>
            <a:spLocks noGrp="1"/>
          </p:cNvSpPr>
          <p:nvPr>
            <p:ph idx="1"/>
          </p:nvPr>
        </p:nvSpPr>
        <p:spPr>
          <a:xfrm>
            <a:off x="1371600" y="1551398"/>
            <a:ext cx="9601200" cy="4316002"/>
          </a:xfrm>
        </p:spPr>
        <p:txBody>
          <a:bodyPr/>
          <a:lstStyle/>
          <a:p>
            <a:r>
              <a:rPr lang="en-US" dirty="0"/>
              <a:t>Sample</a:t>
            </a:r>
          </a:p>
          <a:p>
            <a:pPr lvl="1"/>
            <a:r>
              <a:rPr lang="en-US" dirty="0"/>
              <a:t>~30,000 clients seen within CCMH from 2012-2014</a:t>
            </a:r>
          </a:p>
          <a:p>
            <a:r>
              <a:rPr lang="en-US" dirty="0"/>
              <a:t>Expected treatment trajectory</a:t>
            </a:r>
          </a:p>
          <a:p>
            <a:pPr lvl="1"/>
            <a:r>
              <a:rPr lang="en-US" dirty="0"/>
              <a:t>Each subscale modeled using linear mixed effects model</a:t>
            </a:r>
          </a:p>
          <a:p>
            <a:pPr lvl="1"/>
            <a:r>
              <a:rPr lang="en-US" dirty="0"/>
              <a:t>Session number log transformed</a:t>
            </a:r>
          </a:p>
          <a:p>
            <a:pPr lvl="1"/>
            <a:r>
              <a:rPr lang="en-US" dirty="0"/>
              <a:t>Baseline CCAPS values binned, with models fit for each bin</a:t>
            </a:r>
          </a:p>
          <a:p>
            <a:r>
              <a:rPr lang="en-US" dirty="0"/>
              <a:t>Off track feedback alerts</a:t>
            </a:r>
          </a:p>
          <a:p>
            <a:pPr lvl="1"/>
            <a:r>
              <a:rPr lang="en-US" dirty="0"/>
              <a:t>Alerts derived from upper limit of one-sided 90% tolerance interval around expected treatment trajectory treatment trajectory</a:t>
            </a:r>
          </a:p>
        </p:txBody>
      </p:sp>
    </p:spTree>
    <p:extLst>
      <p:ext uri="{BB962C8B-B14F-4D97-AF65-F5344CB8AC3E}">
        <p14:creationId xmlns:p14="http://schemas.microsoft.com/office/powerpoint/2010/main" val="83074869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{D2A9427E-788E-5246-B627-E6E8A7242CCA}tf10001072</Template>
  <TotalTime>2766</TotalTime>
  <Words>864</Words>
  <Application>Microsoft Macintosh PowerPoint</Application>
  <PresentationFormat>Widescreen</PresentationFormat>
  <Paragraphs>158</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Franklin Gothic Book</vt:lpstr>
      <vt:lpstr>Franklin Gothic Medium</vt:lpstr>
      <vt:lpstr>Crop</vt:lpstr>
      <vt:lpstr>Psychotherapy Feedback on the Counseling Center Assessment of Psychological Symptoms (CCAPS):  Effects on Outcome and Client Moderators of Effectiveness</vt:lpstr>
      <vt:lpstr>Background</vt:lpstr>
      <vt:lpstr>Counseling Center Assessment of Psychological Symptoms (CCAPS)</vt:lpstr>
      <vt:lpstr>CCAPS deterioration</vt:lpstr>
      <vt:lpstr>CCAPS feedback system</vt:lpstr>
      <vt:lpstr>Old CCAPS report</vt:lpstr>
      <vt:lpstr>New CCAPS report</vt:lpstr>
      <vt:lpstr>New CCAPS report</vt:lpstr>
      <vt:lpstr>CCAPS feedback methods</vt:lpstr>
      <vt:lpstr>Research questions</vt:lpstr>
      <vt:lpstr>Methods</vt:lpstr>
      <vt:lpstr>Outcomes</vt:lpstr>
      <vt:lpstr>Models</vt:lpstr>
      <vt:lpstr>Models</vt:lpstr>
      <vt:lpstr>Moderators</vt:lpstr>
      <vt:lpstr>Moderators: Operationalization</vt:lpstr>
      <vt:lpstr>Moderators: Hypotheses</vt:lpstr>
      <vt:lpstr>Data</vt:lpstr>
      <vt:lpstr>Baseline sample</vt:lpstr>
      <vt:lpstr>Methodological concerns</vt:lpstr>
      <vt:lpstr>Future directions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Psychotherapy Feedback on the Counseling Center Assessment of Psychological Symptoms (CCAPS):  Effects on Outcome and Client Moderators of Effectiveness</dc:title>
  <dc:creator>Rebecca Janis</dc:creator>
  <cp:lastModifiedBy>Rebecca Janis</cp:lastModifiedBy>
  <cp:revision>17</cp:revision>
  <dcterms:created xsi:type="dcterms:W3CDTF">2020-01-21T16:43:38Z</dcterms:created>
  <dcterms:modified xsi:type="dcterms:W3CDTF">2020-01-23T14:50:31Z</dcterms:modified>
</cp:coreProperties>
</file>