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9" r:id="rId1"/>
  </p:sldMasterIdLst>
  <p:notesMasterIdLst>
    <p:notesMasterId r:id="rId35"/>
  </p:notesMasterIdLst>
  <p:sldIdLst>
    <p:sldId id="258" r:id="rId2"/>
    <p:sldId id="281" r:id="rId3"/>
    <p:sldId id="259" r:id="rId4"/>
    <p:sldId id="270" r:id="rId5"/>
    <p:sldId id="278" r:id="rId6"/>
    <p:sldId id="268" r:id="rId7"/>
    <p:sldId id="272" r:id="rId8"/>
    <p:sldId id="273" r:id="rId9"/>
    <p:sldId id="275" r:id="rId10"/>
    <p:sldId id="257" r:id="rId11"/>
    <p:sldId id="279" r:id="rId12"/>
    <p:sldId id="260" r:id="rId13"/>
    <p:sldId id="261" r:id="rId14"/>
    <p:sldId id="266" r:id="rId15"/>
    <p:sldId id="262" r:id="rId16"/>
    <p:sldId id="276" r:id="rId17"/>
    <p:sldId id="277" r:id="rId18"/>
    <p:sldId id="265" r:id="rId19"/>
    <p:sldId id="264" r:id="rId20"/>
    <p:sldId id="291" r:id="rId21"/>
    <p:sldId id="282" r:id="rId22"/>
    <p:sldId id="296" r:id="rId23"/>
    <p:sldId id="292" r:id="rId24"/>
    <p:sldId id="298" r:id="rId25"/>
    <p:sldId id="299" r:id="rId26"/>
    <p:sldId id="295" r:id="rId27"/>
    <p:sldId id="297" r:id="rId28"/>
    <p:sldId id="283" r:id="rId29"/>
    <p:sldId id="284" r:id="rId30"/>
    <p:sldId id="285" r:id="rId31"/>
    <p:sldId id="286" r:id="rId32"/>
    <p:sldId id="271" r:id="rId33"/>
    <p:sldId id="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84"/>
    <p:restoredTop sz="94401"/>
  </p:normalViewPr>
  <p:slideViewPr>
    <p:cSldViewPr snapToGrid="0" snapToObjects="1">
      <p:cViewPr varScale="1">
        <p:scale>
          <a:sx n="106" d="100"/>
          <a:sy n="106" d="100"/>
        </p:scale>
        <p:origin x="192"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DE954-F06B-0841-8490-3BBA04AEEFAB}" type="datetimeFigureOut">
              <a:rPr lang="en-US" smtClean="0"/>
              <a:t>4/9/20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8F759-611B-E347-883B-24B2F05B3042}" type="slidenum">
              <a:rPr lang="en-US" smtClean="0"/>
              <a:t>‹#›</a:t>
            </a:fld>
            <a:endParaRPr lang="en-US"/>
          </a:p>
        </p:txBody>
      </p:sp>
    </p:spTree>
    <p:extLst>
      <p:ext uri="{BB962C8B-B14F-4D97-AF65-F5344CB8AC3E}">
        <p14:creationId xmlns:p14="http://schemas.microsoft.com/office/powerpoint/2010/main" val="306558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Anxiety: As baseline increases, feedback becomes less effective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Hostility: As baseline increases, feedback becomes more effective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Alcohol: As baseline increases, feedback becomes more effective</a:t>
            </a:r>
          </a:p>
          <a:p>
            <a:r>
              <a:rPr lang="en-US" dirty="0"/>
              <a:t>DI: As baseline increases, feedback becomes less effective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Depression: As CCAPS frequency increases, the effect of feedback on outcome becomes more positive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Social Anxiety: As appointment frequency increases, the effect of feedback on outcome becomes more positive</a:t>
            </a:r>
          </a:p>
          <a:p>
            <a:endParaRPr lang="en-US" dirty="0"/>
          </a:p>
        </p:txBody>
      </p:sp>
      <p:sp>
        <p:nvSpPr>
          <p:cNvPr id="4" name="Slide Number Placeholder 3"/>
          <p:cNvSpPr>
            <a:spLocks noGrp="1"/>
          </p:cNvSpPr>
          <p:nvPr>
            <p:ph type="sldNum" sz="quarter" idx="5"/>
          </p:nvPr>
        </p:nvSpPr>
        <p:spPr/>
        <p:txBody>
          <a:bodyPr/>
          <a:lstStyle/>
          <a:p>
            <a:fld id="{B838F759-611B-E347-883B-24B2F05B3042}" type="slidenum">
              <a:rPr lang="en-US" smtClean="0"/>
              <a:t>26</a:t>
            </a:fld>
            <a:endParaRPr lang="en-US"/>
          </a:p>
        </p:txBody>
      </p:sp>
    </p:spTree>
    <p:extLst>
      <p:ext uri="{BB962C8B-B14F-4D97-AF65-F5344CB8AC3E}">
        <p14:creationId xmlns:p14="http://schemas.microsoft.com/office/powerpoint/2010/main" val="235644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client baseline increases, effect of feedback on positive outcome increases. Feedback more effective for more distressed clients.</a:t>
            </a:r>
          </a:p>
          <a:p>
            <a:r>
              <a:rPr lang="en-US" dirty="0"/>
              <a:t>As CCAPS frequency increases, feedback becomes more effective</a:t>
            </a:r>
          </a:p>
        </p:txBody>
      </p:sp>
      <p:sp>
        <p:nvSpPr>
          <p:cNvPr id="4" name="Slide Number Placeholder 3"/>
          <p:cNvSpPr>
            <a:spLocks noGrp="1"/>
          </p:cNvSpPr>
          <p:nvPr>
            <p:ph type="sldNum" sz="quarter" idx="5"/>
          </p:nvPr>
        </p:nvSpPr>
        <p:spPr/>
        <p:txBody>
          <a:bodyPr/>
          <a:lstStyle/>
          <a:p>
            <a:fld id="{B838F759-611B-E347-883B-24B2F05B3042}" type="slidenum">
              <a:rPr lang="en-US" smtClean="0"/>
              <a:t>31</a:t>
            </a:fld>
            <a:endParaRPr lang="en-US"/>
          </a:p>
        </p:txBody>
      </p:sp>
    </p:spTree>
    <p:extLst>
      <p:ext uri="{BB962C8B-B14F-4D97-AF65-F5344CB8AC3E}">
        <p14:creationId xmlns:p14="http://schemas.microsoft.com/office/powerpoint/2010/main" val="199716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AAD347D-5ACD-4C99-B74B-A9C85AD731AF}" type="datetimeFigureOut">
              <a:rPr lang="en-US" smtClean="0"/>
              <a:t>4/6/20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02111984F565}"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5748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15975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3659564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774462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796027F-7875-4030-9381-8BD8C4F21935}" type="datetimeFigureOut">
              <a:rPr lang="en-US" smtClean="0"/>
              <a:t>4/6/20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0612216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4/6/20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896517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4/6/20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83518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7268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31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AD347D-5ACD-4C99-B74B-A9C85AD731AF}" type="datetimeFigureOut">
              <a:rPr lang="en-US" smtClean="0"/>
              <a:t>4/6/20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25560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509A250-FF31-4206-8172-F9D3106AACB1}" type="datetimeFigureOut">
              <a:rPr lang="en-US" smtClean="0"/>
              <a:t>4/6/20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501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AAD347D-5ACD-4C99-B74B-A9C85AD731AF}" type="datetimeFigureOut">
              <a:rPr lang="en-US" smtClean="0"/>
              <a:t>4/6/20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02111984F565}"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3662605"/>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600E-8CC9-D440-94EF-70EF770CA45A}"/>
              </a:ext>
            </a:extLst>
          </p:cNvPr>
          <p:cNvSpPr>
            <a:spLocks noGrp="1"/>
          </p:cNvSpPr>
          <p:nvPr>
            <p:ph type="title"/>
          </p:nvPr>
        </p:nvSpPr>
        <p:spPr>
          <a:xfrm>
            <a:off x="581192" y="732225"/>
            <a:ext cx="11029615" cy="2031523"/>
          </a:xfrm>
        </p:spPr>
        <p:txBody>
          <a:bodyPr>
            <a:normAutofit/>
          </a:bodyPr>
          <a:lstStyle/>
          <a:p>
            <a:pPr algn="ctr"/>
            <a:r>
              <a:rPr lang="en-US" sz="3000" dirty="0"/>
              <a:t>Psychotherapy Feedback on the Counseling Center Assessment of Psychological Symptoms (CCAPS): </a:t>
            </a:r>
            <a:br>
              <a:rPr lang="en-US" sz="3000" dirty="0"/>
            </a:br>
            <a:r>
              <a:rPr lang="en-US" sz="3000" dirty="0"/>
              <a:t>Effects on Outcome and Client Moderators of Effectiveness</a:t>
            </a:r>
          </a:p>
        </p:txBody>
      </p:sp>
      <p:sp>
        <p:nvSpPr>
          <p:cNvPr id="3" name="Text Placeholder 2">
            <a:extLst>
              <a:ext uri="{FF2B5EF4-FFF2-40B4-BE49-F238E27FC236}">
                <a16:creationId xmlns:a16="http://schemas.microsoft.com/office/drawing/2014/main" id="{2BBFF785-59B8-FD4F-9A9B-1D4C4553F04E}"/>
              </a:ext>
            </a:extLst>
          </p:cNvPr>
          <p:cNvSpPr>
            <a:spLocks noGrp="1"/>
          </p:cNvSpPr>
          <p:nvPr>
            <p:ph type="body" idx="1"/>
          </p:nvPr>
        </p:nvSpPr>
        <p:spPr>
          <a:xfrm>
            <a:off x="581192" y="3000054"/>
            <a:ext cx="11029615" cy="1191803"/>
          </a:xfrm>
        </p:spPr>
        <p:txBody>
          <a:bodyPr>
            <a:normAutofit lnSpcReduction="10000"/>
          </a:bodyPr>
          <a:lstStyle/>
          <a:p>
            <a:pPr algn="ctr"/>
            <a:r>
              <a:rPr lang="en-US" dirty="0"/>
              <a:t>Rebecca Janis</a:t>
            </a:r>
          </a:p>
          <a:p>
            <a:pPr algn="ctr"/>
            <a:r>
              <a:rPr lang="en-US" dirty="0"/>
              <a:t>Dissertation proposal</a:t>
            </a:r>
          </a:p>
          <a:p>
            <a:pPr algn="ctr"/>
            <a:r>
              <a:rPr lang="en-US" dirty="0"/>
              <a:t>2020-01-22</a:t>
            </a:r>
          </a:p>
        </p:txBody>
      </p:sp>
    </p:spTree>
    <p:extLst>
      <p:ext uri="{BB962C8B-B14F-4D97-AF65-F5344CB8AC3E}">
        <p14:creationId xmlns:p14="http://schemas.microsoft.com/office/powerpoint/2010/main" val="3227580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7532-4723-464F-8174-66F503006011}"/>
              </a:ext>
            </a:extLst>
          </p:cNvPr>
          <p:cNvSpPr>
            <a:spLocks noGrp="1"/>
          </p:cNvSpPr>
          <p:nvPr>
            <p:ph type="title"/>
          </p:nvPr>
        </p:nvSpPr>
        <p:spPr/>
        <p:txBody>
          <a:bodyPr/>
          <a:lstStyle/>
          <a:p>
            <a:r>
              <a:rPr lang="en-US" dirty="0"/>
              <a:t>Hypotheses &amp; Research Questions</a:t>
            </a:r>
          </a:p>
        </p:txBody>
      </p:sp>
      <p:sp>
        <p:nvSpPr>
          <p:cNvPr id="3" name="Content Placeholder 2">
            <a:extLst>
              <a:ext uri="{FF2B5EF4-FFF2-40B4-BE49-F238E27FC236}">
                <a16:creationId xmlns:a16="http://schemas.microsoft.com/office/drawing/2014/main" id="{7F178CC8-78B3-4946-9D1D-495F5538EAEC}"/>
              </a:ext>
            </a:extLst>
          </p:cNvPr>
          <p:cNvSpPr>
            <a:spLocks noGrp="1"/>
          </p:cNvSpPr>
          <p:nvPr>
            <p:ph idx="1"/>
          </p:nvPr>
        </p:nvSpPr>
        <p:spPr>
          <a:xfrm>
            <a:off x="1371600" y="1520575"/>
            <a:ext cx="9601200" cy="4346825"/>
          </a:xfrm>
        </p:spPr>
        <p:txBody>
          <a:bodyPr/>
          <a:lstStyle/>
          <a:p>
            <a:pPr marL="342900" indent="-342900">
              <a:buFont typeface="+mj-lt"/>
              <a:buAutoNum type="arabicPeriod"/>
            </a:pPr>
            <a:r>
              <a:rPr lang="en-US" dirty="0"/>
              <a:t>Client outcomes will improve after the implementation of a feedback system for the CCAPS.</a:t>
            </a:r>
          </a:p>
          <a:p>
            <a:pPr marL="342900" indent="-342900">
              <a:buFont typeface="+mj-lt"/>
              <a:buAutoNum type="arabicPeriod"/>
            </a:pPr>
            <a:r>
              <a:rPr lang="en-US" dirty="0"/>
              <a:t>Does the effect of feedback differ by CCAPS domain?</a:t>
            </a:r>
          </a:p>
          <a:p>
            <a:pPr marL="342900" indent="-342900">
              <a:buFont typeface="+mj-lt"/>
              <a:buAutoNum type="arabicPeriod"/>
            </a:pPr>
            <a:r>
              <a:rPr lang="en-US" dirty="0"/>
              <a:t>Are there differences by center in the effect of feedback?</a:t>
            </a:r>
          </a:p>
          <a:p>
            <a:pPr marL="342900" indent="-342900">
              <a:buFont typeface="+mj-lt"/>
              <a:buAutoNum type="arabicPeriod"/>
            </a:pPr>
            <a:r>
              <a:rPr lang="en-US" dirty="0"/>
              <a:t>Are there client moderators of the effect of feedback?</a:t>
            </a:r>
          </a:p>
          <a:p>
            <a:pPr marL="0" indent="0">
              <a:buNone/>
            </a:pPr>
            <a:endParaRPr lang="en-US" dirty="0"/>
          </a:p>
        </p:txBody>
      </p:sp>
    </p:spTree>
    <p:extLst>
      <p:ext uri="{BB962C8B-B14F-4D97-AF65-F5344CB8AC3E}">
        <p14:creationId xmlns:p14="http://schemas.microsoft.com/office/powerpoint/2010/main" val="7409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178B-2056-EB48-BF28-FFEF818CAFBD}"/>
              </a:ext>
            </a:extLst>
          </p:cNvPr>
          <p:cNvSpPr>
            <a:spLocks noGrp="1"/>
          </p:cNvSpPr>
          <p:nvPr>
            <p:ph type="title"/>
          </p:nvPr>
        </p:nvSpPr>
        <p:spPr>
          <a:xfrm>
            <a:off x="1371600" y="685800"/>
            <a:ext cx="9601200" cy="732034"/>
          </a:xfrm>
        </p:spPr>
        <p:txBody>
          <a:bodyPr/>
          <a:lstStyle/>
          <a:p>
            <a:r>
              <a:rPr lang="en-US" dirty="0"/>
              <a:t>Methods</a:t>
            </a:r>
          </a:p>
        </p:txBody>
      </p:sp>
      <p:sp>
        <p:nvSpPr>
          <p:cNvPr id="3" name="Content Placeholder 2">
            <a:extLst>
              <a:ext uri="{FF2B5EF4-FFF2-40B4-BE49-F238E27FC236}">
                <a16:creationId xmlns:a16="http://schemas.microsoft.com/office/drawing/2014/main" id="{607578C0-C780-1940-842A-BAA7E9BA402E}"/>
              </a:ext>
            </a:extLst>
          </p:cNvPr>
          <p:cNvSpPr>
            <a:spLocks noGrp="1"/>
          </p:cNvSpPr>
          <p:nvPr>
            <p:ph idx="1"/>
          </p:nvPr>
        </p:nvSpPr>
        <p:spPr>
          <a:xfrm>
            <a:off x="1371600" y="1561672"/>
            <a:ext cx="9601200" cy="4305728"/>
          </a:xfrm>
        </p:spPr>
        <p:txBody>
          <a:bodyPr/>
          <a:lstStyle/>
          <a:p>
            <a:r>
              <a:rPr lang="en-US" dirty="0"/>
              <a:t>Mixed effects models for 3 client outcomes across all 8 CCAPS subscales</a:t>
            </a:r>
          </a:p>
          <a:p>
            <a:r>
              <a:rPr lang="en-US" dirty="0"/>
              <a:t>IV: feedback condition</a:t>
            </a:r>
          </a:p>
          <a:p>
            <a:pPr lvl="1"/>
            <a:r>
              <a:rPr lang="en-US" dirty="0"/>
              <a:t>No feedback: Clients seen in 2013-2015</a:t>
            </a:r>
          </a:p>
          <a:p>
            <a:pPr lvl="1"/>
            <a:r>
              <a:rPr lang="en-US" dirty="0"/>
              <a:t>Feedback: Clients seen in 2016-2018</a:t>
            </a:r>
          </a:p>
          <a:p>
            <a:r>
              <a:rPr lang="en-US" dirty="0"/>
              <a:t>Random effect of feedback for centers to test for center variance in effect of feedback</a:t>
            </a:r>
          </a:p>
          <a:p>
            <a:r>
              <a:rPr lang="en-US" dirty="0"/>
              <a:t>Five moderators tested with interactions with feedback condition variable</a:t>
            </a:r>
          </a:p>
        </p:txBody>
      </p:sp>
    </p:spTree>
    <p:extLst>
      <p:ext uri="{BB962C8B-B14F-4D97-AF65-F5344CB8AC3E}">
        <p14:creationId xmlns:p14="http://schemas.microsoft.com/office/powerpoint/2010/main" val="193206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CB8E-6EF6-5E49-9626-80558836F222}"/>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65E4885B-3289-5049-AF79-6991A6B8E02A}"/>
              </a:ext>
            </a:extLst>
          </p:cNvPr>
          <p:cNvSpPr>
            <a:spLocks noGrp="1"/>
          </p:cNvSpPr>
          <p:nvPr>
            <p:ph idx="1"/>
          </p:nvPr>
        </p:nvSpPr>
        <p:spPr>
          <a:xfrm>
            <a:off x="1371600" y="1551398"/>
            <a:ext cx="9601200" cy="4982966"/>
          </a:xfrm>
        </p:spPr>
        <p:txBody>
          <a:bodyPr/>
          <a:lstStyle/>
          <a:p>
            <a:pPr marL="457200" indent="-457200">
              <a:buFont typeface="+mj-lt"/>
              <a:buAutoNum type="arabicPeriod"/>
            </a:pPr>
            <a:r>
              <a:rPr lang="en-US" dirty="0"/>
              <a:t>Deterioration: Rate of reliable worsening</a:t>
            </a:r>
          </a:p>
          <a:p>
            <a:pPr lvl="1"/>
            <a:r>
              <a:rPr lang="en-US" dirty="0"/>
              <a:t>Did feedback reduce the proportion of clients who got reliably worse in treatment?</a:t>
            </a:r>
          </a:p>
          <a:p>
            <a:pPr marL="457200" indent="-457200">
              <a:buFont typeface="+mj-lt"/>
              <a:buAutoNum type="arabicPeriod"/>
            </a:pPr>
            <a:r>
              <a:rPr lang="en-US" dirty="0"/>
              <a:t>Pre-to-post change: Absolute change in CCAPS scores from pre-to-post treatment, where positive change indicates improvement</a:t>
            </a:r>
          </a:p>
          <a:p>
            <a:pPr lvl="1"/>
            <a:r>
              <a:rPr lang="en-US" dirty="0"/>
              <a:t>Did feedback result in more change on the CCAPS?</a:t>
            </a:r>
          </a:p>
          <a:p>
            <a:pPr marL="457200" indent="-457200">
              <a:buFont typeface="+mj-lt"/>
              <a:buAutoNum type="arabicPeriod"/>
            </a:pPr>
            <a:r>
              <a:rPr lang="en-US" dirty="0"/>
              <a:t>Rate of change: Slope of session by session CCAPS scores</a:t>
            </a:r>
          </a:p>
          <a:p>
            <a:pPr lvl="1"/>
            <a:r>
              <a:rPr lang="en-US" dirty="0"/>
              <a:t>Did feedback result in faster change in CCAPS scores?</a:t>
            </a:r>
          </a:p>
          <a:p>
            <a:pPr lvl="1"/>
            <a:r>
              <a:rPr lang="en-US" dirty="0"/>
              <a:t>Client trajectories anchored through their baseline</a:t>
            </a:r>
          </a:p>
        </p:txBody>
      </p:sp>
    </p:spTree>
    <p:extLst>
      <p:ext uri="{BB962C8B-B14F-4D97-AF65-F5344CB8AC3E}">
        <p14:creationId xmlns:p14="http://schemas.microsoft.com/office/powerpoint/2010/main" val="2126579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5570-A538-A145-B026-39E24BA69F28}"/>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668A7C97-4784-BB43-A3DB-93C314B14C7F}"/>
              </a:ext>
            </a:extLst>
          </p:cNvPr>
          <p:cNvSpPr>
            <a:spLocks noGrp="1"/>
          </p:cNvSpPr>
          <p:nvPr>
            <p:ph idx="1"/>
          </p:nvPr>
        </p:nvSpPr>
        <p:spPr>
          <a:xfrm>
            <a:off x="1371600" y="1489753"/>
            <a:ext cx="9601200" cy="5137078"/>
          </a:xfrm>
        </p:spPr>
        <p:txBody>
          <a:bodyPr/>
          <a:lstStyle/>
          <a:p>
            <a:r>
              <a:rPr lang="en-US" dirty="0"/>
              <a:t>Deterioration: 2-level mixed effects logistic regression</a:t>
            </a:r>
          </a:p>
          <a:p>
            <a:pPr lvl="1"/>
            <a:endParaRPr lang="en-US" dirty="0"/>
          </a:p>
          <a:p>
            <a:endParaRPr lang="en-US" dirty="0"/>
          </a:p>
          <a:p>
            <a:endParaRPr lang="en-US" dirty="0"/>
          </a:p>
          <a:p>
            <a:endParaRPr lang="en-US" dirty="0"/>
          </a:p>
          <a:p>
            <a:r>
              <a:rPr lang="en-US" dirty="0"/>
              <a:t>Pre-to-post change: 2-level mixed effects linear regression</a:t>
            </a:r>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F409A2E4-DAC6-0446-B308-FAE88D28919F}"/>
              </a:ext>
            </a:extLst>
          </p:cNvPr>
          <p:cNvPicPr>
            <a:picLocks noChangeAspect="1"/>
          </p:cNvPicPr>
          <p:nvPr/>
        </p:nvPicPr>
        <p:blipFill>
          <a:blip r:embed="rId2"/>
          <a:stretch>
            <a:fillRect/>
          </a:stretch>
        </p:blipFill>
        <p:spPr>
          <a:xfrm>
            <a:off x="1873678" y="1898538"/>
            <a:ext cx="5553469" cy="1430289"/>
          </a:xfrm>
          <a:prstGeom prst="rect">
            <a:avLst/>
          </a:prstGeom>
        </p:spPr>
      </p:pic>
      <p:pic>
        <p:nvPicPr>
          <p:cNvPr id="5" name="Picture 4">
            <a:extLst>
              <a:ext uri="{FF2B5EF4-FFF2-40B4-BE49-F238E27FC236}">
                <a16:creationId xmlns:a16="http://schemas.microsoft.com/office/drawing/2014/main" id="{96A480F9-AC84-6840-B361-0E0141D1C0C4}"/>
              </a:ext>
            </a:extLst>
          </p:cNvPr>
          <p:cNvPicPr>
            <a:picLocks noChangeAspect="1"/>
          </p:cNvPicPr>
          <p:nvPr/>
        </p:nvPicPr>
        <p:blipFill>
          <a:blip r:embed="rId3"/>
          <a:stretch>
            <a:fillRect/>
          </a:stretch>
        </p:blipFill>
        <p:spPr>
          <a:xfrm>
            <a:off x="1873677" y="4058292"/>
            <a:ext cx="4835345" cy="1330916"/>
          </a:xfrm>
          <a:prstGeom prst="rect">
            <a:avLst/>
          </a:prstGeom>
        </p:spPr>
      </p:pic>
    </p:spTree>
    <p:extLst>
      <p:ext uri="{BB962C8B-B14F-4D97-AF65-F5344CB8AC3E}">
        <p14:creationId xmlns:p14="http://schemas.microsoft.com/office/powerpoint/2010/main" val="22077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5570-A538-A145-B026-39E24BA69F28}"/>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668A7C97-4784-BB43-A3DB-93C314B14C7F}"/>
              </a:ext>
            </a:extLst>
          </p:cNvPr>
          <p:cNvSpPr>
            <a:spLocks noGrp="1"/>
          </p:cNvSpPr>
          <p:nvPr>
            <p:ph idx="1"/>
          </p:nvPr>
        </p:nvSpPr>
        <p:spPr>
          <a:xfrm>
            <a:off x="1371600" y="1489753"/>
            <a:ext cx="9601200" cy="5137078"/>
          </a:xfrm>
        </p:spPr>
        <p:txBody>
          <a:bodyPr/>
          <a:lstStyle/>
          <a:p>
            <a:r>
              <a:rPr lang="en-US" dirty="0"/>
              <a:t>Rate of change: 3-level mixed effects linear regression</a:t>
            </a:r>
          </a:p>
          <a:p>
            <a:pPr lvl="1"/>
            <a:r>
              <a:rPr lang="en-US" dirty="0"/>
              <a:t>Client scores anchored through their own baseline score and no fixed or random intercept estimated</a:t>
            </a:r>
          </a:p>
        </p:txBody>
      </p:sp>
      <p:pic>
        <p:nvPicPr>
          <p:cNvPr id="5" name="Picture 4">
            <a:extLst>
              <a:ext uri="{FF2B5EF4-FFF2-40B4-BE49-F238E27FC236}">
                <a16:creationId xmlns:a16="http://schemas.microsoft.com/office/drawing/2014/main" id="{B4FF5D98-AF0D-2B46-90D0-C473A280DD81}"/>
              </a:ext>
            </a:extLst>
          </p:cNvPr>
          <p:cNvPicPr>
            <a:picLocks noChangeAspect="1"/>
          </p:cNvPicPr>
          <p:nvPr/>
        </p:nvPicPr>
        <p:blipFill>
          <a:blip r:embed="rId2"/>
          <a:stretch>
            <a:fillRect/>
          </a:stretch>
        </p:blipFill>
        <p:spPr>
          <a:xfrm>
            <a:off x="1844706" y="2656550"/>
            <a:ext cx="6271303" cy="1863901"/>
          </a:xfrm>
          <a:prstGeom prst="rect">
            <a:avLst/>
          </a:prstGeom>
        </p:spPr>
      </p:pic>
    </p:spTree>
    <p:extLst>
      <p:ext uri="{BB962C8B-B14F-4D97-AF65-F5344CB8AC3E}">
        <p14:creationId xmlns:p14="http://schemas.microsoft.com/office/powerpoint/2010/main" val="106679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9CB0-4506-054F-8528-85876D3C7254}"/>
              </a:ext>
            </a:extLst>
          </p:cNvPr>
          <p:cNvSpPr>
            <a:spLocks noGrp="1"/>
          </p:cNvSpPr>
          <p:nvPr>
            <p:ph type="title"/>
          </p:nvPr>
        </p:nvSpPr>
        <p:spPr/>
        <p:txBody>
          <a:bodyPr/>
          <a:lstStyle/>
          <a:p>
            <a:r>
              <a:rPr lang="en-US" dirty="0"/>
              <a:t>Moderators</a:t>
            </a:r>
          </a:p>
        </p:txBody>
      </p:sp>
      <p:sp>
        <p:nvSpPr>
          <p:cNvPr id="3" name="Content Placeholder 2">
            <a:extLst>
              <a:ext uri="{FF2B5EF4-FFF2-40B4-BE49-F238E27FC236}">
                <a16:creationId xmlns:a16="http://schemas.microsoft.com/office/drawing/2014/main" id="{CEE38287-F295-D24F-A868-901E2D375D3E}"/>
              </a:ext>
            </a:extLst>
          </p:cNvPr>
          <p:cNvSpPr>
            <a:spLocks noGrp="1"/>
          </p:cNvSpPr>
          <p:nvPr>
            <p:ph idx="1"/>
          </p:nvPr>
        </p:nvSpPr>
        <p:spPr>
          <a:xfrm>
            <a:off x="1371600" y="1602769"/>
            <a:ext cx="9601200" cy="4264631"/>
          </a:xfrm>
        </p:spPr>
        <p:txBody>
          <a:bodyPr/>
          <a:lstStyle/>
          <a:p>
            <a:r>
              <a:rPr lang="en-US" dirty="0"/>
              <a:t>Off track</a:t>
            </a:r>
          </a:p>
          <a:p>
            <a:r>
              <a:rPr lang="en-US" dirty="0"/>
              <a:t>Initial CCAPS score</a:t>
            </a:r>
          </a:p>
          <a:p>
            <a:r>
              <a:rPr lang="en-US" dirty="0"/>
              <a:t>Prior psychiatric hospitalizations</a:t>
            </a:r>
          </a:p>
          <a:p>
            <a:r>
              <a:rPr lang="en-US" dirty="0"/>
              <a:t>Frequency of CCAPS administrations</a:t>
            </a:r>
          </a:p>
          <a:p>
            <a:r>
              <a:rPr lang="en-US" dirty="0"/>
              <a:t>Total number of sessions</a:t>
            </a:r>
          </a:p>
          <a:p>
            <a:endParaRPr lang="en-US" dirty="0"/>
          </a:p>
        </p:txBody>
      </p:sp>
    </p:spTree>
    <p:extLst>
      <p:ext uri="{BB962C8B-B14F-4D97-AF65-F5344CB8AC3E}">
        <p14:creationId xmlns:p14="http://schemas.microsoft.com/office/powerpoint/2010/main" val="404455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9CB0-4506-054F-8528-85876D3C7254}"/>
              </a:ext>
            </a:extLst>
          </p:cNvPr>
          <p:cNvSpPr>
            <a:spLocks noGrp="1"/>
          </p:cNvSpPr>
          <p:nvPr>
            <p:ph type="title"/>
          </p:nvPr>
        </p:nvSpPr>
        <p:spPr/>
        <p:txBody>
          <a:bodyPr/>
          <a:lstStyle/>
          <a:p>
            <a:r>
              <a:rPr lang="en-US" dirty="0"/>
              <a:t>Moderators: Operationalization</a:t>
            </a:r>
          </a:p>
        </p:txBody>
      </p:sp>
      <p:sp>
        <p:nvSpPr>
          <p:cNvPr id="3" name="Content Placeholder 2">
            <a:extLst>
              <a:ext uri="{FF2B5EF4-FFF2-40B4-BE49-F238E27FC236}">
                <a16:creationId xmlns:a16="http://schemas.microsoft.com/office/drawing/2014/main" id="{CEE38287-F295-D24F-A868-901E2D375D3E}"/>
              </a:ext>
            </a:extLst>
          </p:cNvPr>
          <p:cNvSpPr>
            <a:spLocks noGrp="1"/>
          </p:cNvSpPr>
          <p:nvPr>
            <p:ph idx="1"/>
          </p:nvPr>
        </p:nvSpPr>
        <p:spPr>
          <a:xfrm>
            <a:off x="1371600" y="1602769"/>
            <a:ext cx="9601200" cy="4952143"/>
          </a:xfrm>
        </p:spPr>
        <p:txBody>
          <a:bodyPr/>
          <a:lstStyle/>
          <a:p>
            <a:r>
              <a:rPr lang="en-US" dirty="0"/>
              <a:t>Off track</a:t>
            </a:r>
          </a:p>
          <a:p>
            <a:pPr lvl="1"/>
            <a:r>
              <a:rPr lang="en-US" dirty="0"/>
              <a:t>Dichotomized based on whether the client alerted or would have alerted</a:t>
            </a:r>
          </a:p>
          <a:p>
            <a:r>
              <a:rPr lang="en-US" dirty="0"/>
              <a:t>Initial CCAPS score</a:t>
            </a:r>
          </a:p>
          <a:p>
            <a:pPr lvl="1"/>
            <a:r>
              <a:rPr lang="en-US" dirty="0"/>
              <a:t>Standardized and grand mean centered</a:t>
            </a:r>
          </a:p>
          <a:p>
            <a:r>
              <a:rPr lang="en-US" dirty="0"/>
              <a:t>Prior psychiatric hospitalizations</a:t>
            </a:r>
          </a:p>
          <a:p>
            <a:pPr lvl="1"/>
            <a:r>
              <a:rPr lang="en-US" dirty="0"/>
              <a:t>Dichotomized based on lifetime history of hospitalization</a:t>
            </a:r>
          </a:p>
          <a:p>
            <a:r>
              <a:rPr lang="en-US" dirty="0"/>
              <a:t>Frequency of CCAPS administrations</a:t>
            </a:r>
          </a:p>
          <a:p>
            <a:pPr lvl="1"/>
            <a:r>
              <a:rPr lang="en-US" dirty="0"/>
              <a:t>Proportion of individual sessions that had a CCAPS</a:t>
            </a:r>
          </a:p>
          <a:p>
            <a:r>
              <a:rPr lang="en-US" dirty="0"/>
              <a:t>Total number of attended individual sessions</a:t>
            </a:r>
          </a:p>
          <a:p>
            <a:pPr lvl="1"/>
            <a:r>
              <a:rPr lang="en-US" dirty="0"/>
              <a:t>Standardized and grand mean centered</a:t>
            </a:r>
          </a:p>
          <a:p>
            <a:pPr lvl="1"/>
            <a:r>
              <a:rPr lang="en-US" dirty="0"/>
              <a:t>Log transformed depending on skew of distribution</a:t>
            </a:r>
          </a:p>
          <a:p>
            <a:endParaRPr lang="en-US" dirty="0"/>
          </a:p>
        </p:txBody>
      </p:sp>
    </p:spTree>
    <p:extLst>
      <p:ext uri="{BB962C8B-B14F-4D97-AF65-F5344CB8AC3E}">
        <p14:creationId xmlns:p14="http://schemas.microsoft.com/office/powerpoint/2010/main" val="695992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9CB0-4506-054F-8528-85876D3C7254}"/>
              </a:ext>
            </a:extLst>
          </p:cNvPr>
          <p:cNvSpPr>
            <a:spLocks noGrp="1"/>
          </p:cNvSpPr>
          <p:nvPr>
            <p:ph type="title"/>
          </p:nvPr>
        </p:nvSpPr>
        <p:spPr/>
        <p:txBody>
          <a:bodyPr/>
          <a:lstStyle/>
          <a:p>
            <a:r>
              <a:rPr lang="en-US" dirty="0"/>
              <a:t>Moderators: Hypotheses</a:t>
            </a:r>
          </a:p>
        </p:txBody>
      </p:sp>
      <p:sp>
        <p:nvSpPr>
          <p:cNvPr id="3" name="Content Placeholder 2">
            <a:extLst>
              <a:ext uri="{FF2B5EF4-FFF2-40B4-BE49-F238E27FC236}">
                <a16:creationId xmlns:a16="http://schemas.microsoft.com/office/drawing/2014/main" id="{CEE38287-F295-D24F-A868-901E2D375D3E}"/>
              </a:ext>
            </a:extLst>
          </p:cNvPr>
          <p:cNvSpPr>
            <a:spLocks noGrp="1"/>
          </p:cNvSpPr>
          <p:nvPr>
            <p:ph idx="1"/>
          </p:nvPr>
        </p:nvSpPr>
        <p:spPr>
          <a:xfrm>
            <a:off x="1371600" y="1602769"/>
            <a:ext cx="9601200" cy="4931595"/>
          </a:xfrm>
        </p:spPr>
        <p:txBody>
          <a:bodyPr>
            <a:normAutofit lnSpcReduction="10000"/>
          </a:bodyPr>
          <a:lstStyle/>
          <a:p>
            <a:r>
              <a:rPr lang="en-US" dirty="0"/>
              <a:t>Off track</a:t>
            </a:r>
          </a:p>
          <a:p>
            <a:pPr lvl="1"/>
            <a:r>
              <a:rPr lang="en-US" dirty="0"/>
              <a:t>Feedback will be more effective for off track clients more than on track clients</a:t>
            </a:r>
          </a:p>
          <a:p>
            <a:pPr lvl="1"/>
            <a:r>
              <a:rPr lang="en-US" dirty="0"/>
              <a:t>AKA Clients who go off track in the feedback condition will improve more than clients who go off track in the no feedback condition</a:t>
            </a:r>
          </a:p>
          <a:p>
            <a:r>
              <a:rPr lang="en-US" dirty="0"/>
              <a:t>Initial CCAPS score</a:t>
            </a:r>
          </a:p>
          <a:p>
            <a:pPr lvl="1"/>
            <a:r>
              <a:rPr lang="en-US" dirty="0"/>
              <a:t>Feedback will be more effective for clients with higher CCAPS scores</a:t>
            </a:r>
          </a:p>
          <a:p>
            <a:r>
              <a:rPr lang="en-US" dirty="0"/>
              <a:t>Prior psychiatric hospitalizations</a:t>
            </a:r>
          </a:p>
          <a:p>
            <a:pPr lvl="1"/>
            <a:r>
              <a:rPr lang="en-US" dirty="0"/>
              <a:t>Feedback will be less effective for clients with hospitalizations</a:t>
            </a:r>
          </a:p>
          <a:p>
            <a:r>
              <a:rPr lang="en-US" dirty="0"/>
              <a:t>Frequency of CCAPS administrations</a:t>
            </a:r>
          </a:p>
          <a:p>
            <a:pPr lvl="1"/>
            <a:r>
              <a:rPr lang="en-US" dirty="0"/>
              <a:t>Feedback will be more effective for clients with more frequent CCAPS administrations</a:t>
            </a:r>
          </a:p>
          <a:p>
            <a:r>
              <a:rPr lang="en-US" dirty="0"/>
              <a:t>Total number of sessions</a:t>
            </a:r>
          </a:p>
          <a:p>
            <a:pPr lvl="1"/>
            <a:r>
              <a:rPr lang="en-US" dirty="0"/>
              <a:t>Feedback will be more effective for clients with more sessions</a:t>
            </a:r>
          </a:p>
          <a:p>
            <a:endParaRPr lang="en-US" dirty="0"/>
          </a:p>
        </p:txBody>
      </p:sp>
    </p:spTree>
    <p:extLst>
      <p:ext uri="{BB962C8B-B14F-4D97-AF65-F5344CB8AC3E}">
        <p14:creationId xmlns:p14="http://schemas.microsoft.com/office/powerpoint/2010/main" val="234773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A2A8-FEF9-4149-9D41-6AF464224BE2}"/>
              </a:ext>
            </a:extLst>
          </p:cNvPr>
          <p:cNvSpPr>
            <a:spLocks noGrp="1"/>
          </p:cNvSpPr>
          <p:nvPr>
            <p:ph type="title"/>
          </p:nvPr>
        </p:nvSpPr>
        <p:spPr>
          <a:xfrm>
            <a:off x="1371600" y="685800"/>
            <a:ext cx="9601200" cy="762856"/>
          </a:xfrm>
        </p:spPr>
        <p:txBody>
          <a:bodyPr/>
          <a:lstStyle/>
          <a:p>
            <a:r>
              <a:rPr lang="en-US" dirty="0"/>
              <a:t>Data</a:t>
            </a:r>
          </a:p>
        </p:txBody>
      </p:sp>
      <p:sp>
        <p:nvSpPr>
          <p:cNvPr id="3" name="Content Placeholder 2">
            <a:extLst>
              <a:ext uri="{FF2B5EF4-FFF2-40B4-BE49-F238E27FC236}">
                <a16:creationId xmlns:a16="http://schemas.microsoft.com/office/drawing/2014/main" id="{02754859-3D85-194A-89AA-4E02FCEA80EE}"/>
              </a:ext>
            </a:extLst>
          </p:cNvPr>
          <p:cNvSpPr>
            <a:spLocks noGrp="1"/>
          </p:cNvSpPr>
          <p:nvPr>
            <p:ph idx="1"/>
          </p:nvPr>
        </p:nvSpPr>
        <p:spPr>
          <a:xfrm>
            <a:off x="1371600" y="1448656"/>
            <a:ext cx="9601200" cy="4418744"/>
          </a:xfrm>
        </p:spPr>
        <p:txBody>
          <a:bodyPr/>
          <a:lstStyle/>
          <a:p>
            <a:r>
              <a:rPr lang="en-US" dirty="0"/>
              <a:t>The Center for Collegiate Mental Health (CCMH)</a:t>
            </a:r>
          </a:p>
          <a:p>
            <a:pPr lvl="1"/>
            <a:r>
              <a:rPr lang="en-US" dirty="0"/>
              <a:t>Large practice research network of 600+ counseling centers using common data forms, contributing data to a central repository</a:t>
            </a:r>
          </a:p>
          <a:p>
            <a:r>
              <a:rPr lang="en-US" dirty="0"/>
              <a:t>Eligible counseling centers:</a:t>
            </a:r>
          </a:p>
          <a:p>
            <a:pPr lvl="1"/>
            <a:r>
              <a:rPr lang="en-US" dirty="0"/>
              <a:t>Contributed data to CCMH all 4 years (2013-2014, 2014-2015, 2016-2017, 2017-2018)</a:t>
            </a:r>
          </a:p>
          <a:p>
            <a:pPr lvl="1"/>
            <a:r>
              <a:rPr lang="en-US" dirty="0"/>
              <a:t>Updated to new CCAPS version with feedback before July 1, 2016</a:t>
            </a:r>
          </a:p>
          <a:p>
            <a:r>
              <a:rPr lang="en-US" dirty="0"/>
              <a:t>Eligible clients:</a:t>
            </a:r>
          </a:p>
          <a:p>
            <a:pPr lvl="1"/>
            <a:r>
              <a:rPr lang="en-US" dirty="0"/>
              <a:t>3 individual appointments &amp; 3+ CCAPS within 14 days of first and last appointments</a:t>
            </a:r>
          </a:p>
          <a:p>
            <a:pPr lvl="1"/>
            <a:r>
              <a:rPr lang="en-US" dirty="0"/>
              <a:t>Able to deteriorate </a:t>
            </a:r>
          </a:p>
          <a:p>
            <a:pPr lvl="1"/>
            <a:r>
              <a:rPr lang="en-US" dirty="0"/>
              <a:t>Able to alert</a:t>
            </a:r>
          </a:p>
          <a:p>
            <a:pPr lvl="1"/>
            <a:endParaRPr lang="en-US" dirty="0"/>
          </a:p>
          <a:p>
            <a:pPr marL="0" indent="0">
              <a:buNone/>
            </a:pPr>
            <a:endParaRPr lang="en-US" dirty="0"/>
          </a:p>
          <a:p>
            <a:pPr lvl="1"/>
            <a:endParaRPr lang="en-US" dirty="0"/>
          </a:p>
          <a:p>
            <a:endParaRPr lang="en-US" dirty="0"/>
          </a:p>
        </p:txBody>
      </p:sp>
    </p:spTree>
    <p:extLst>
      <p:ext uri="{BB962C8B-B14F-4D97-AF65-F5344CB8AC3E}">
        <p14:creationId xmlns:p14="http://schemas.microsoft.com/office/powerpoint/2010/main" val="388552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p:txBody>
          <a:bodyPr/>
          <a:lstStyle/>
          <a:p>
            <a:r>
              <a:rPr lang="en-US" dirty="0"/>
              <a:t>Sample</a:t>
            </a:r>
          </a:p>
        </p:txBody>
      </p:sp>
      <p:sp>
        <p:nvSpPr>
          <p:cNvPr id="3" name="Content Placeholder 2">
            <a:extLst>
              <a:ext uri="{FF2B5EF4-FFF2-40B4-BE49-F238E27FC236}">
                <a16:creationId xmlns:a16="http://schemas.microsoft.com/office/drawing/2014/main" id="{62FDFE75-D089-E645-AFDA-4D7A55874E91}"/>
              </a:ext>
            </a:extLst>
          </p:cNvPr>
          <p:cNvSpPr>
            <a:spLocks noGrp="1"/>
          </p:cNvSpPr>
          <p:nvPr>
            <p:ph idx="1"/>
          </p:nvPr>
        </p:nvSpPr>
        <p:spPr>
          <a:xfrm>
            <a:off x="1371600" y="1643865"/>
            <a:ext cx="9601200" cy="4223535"/>
          </a:xfrm>
        </p:spPr>
        <p:txBody>
          <a:bodyPr/>
          <a:lstStyle/>
          <a:p>
            <a:r>
              <a:rPr lang="en-US" dirty="0"/>
              <a:t>71 centers</a:t>
            </a:r>
          </a:p>
          <a:p>
            <a:r>
              <a:rPr lang="en-US" dirty="0"/>
              <a:t>39,358 clients</a:t>
            </a:r>
          </a:p>
          <a:p>
            <a:pPr lvl="1"/>
            <a:r>
              <a:rPr lang="en-US" dirty="0"/>
              <a:t>13,765 in the no feedback condition </a:t>
            </a:r>
          </a:p>
          <a:p>
            <a:pPr lvl="1"/>
            <a:r>
              <a:rPr lang="en-US" dirty="0"/>
              <a:t>25,593 in the feedback condition</a:t>
            </a:r>
          </a:p>
          <a:p>
            <a:pPr marL="530352" lvl="1" indent="0">
              <a:buNone/>
            </a:pPr>
            <a:endParaRPr lang="en-US" dirty="0"/>
          </a:p>
        </p:txBody>
      </p:sp>
    </p:spTree>
    <p:extLst>
      <p:ext uri="{BB962C8B-B14F-4D97-AF65-F5344CB8AC3E}">
        <p14:creationId xmlns:p14="http://schemas.microsoft.com/office/powerpoint/2010/main" val="316683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E9AD-BC3C-A94F-A836-131D96DBB472}"/>
              </a:ext>
            </a:extLst>
          </p:cNvPr>
          <p:cNvSpPr>
            <a:spLocks noGrp="1"/>
          </p:cNvSpPr>
          <p:nvPr>
            <p:ph type="title"/>
          </p:nvPr>
        </p:nvSpPr>
        <p:spPr>
          <a:xfrm>
            <a:off x="1371600" y="685800"/>
            <a:ext cx="9601200" cy="773130"/>
          </a:xfrm>
        </p:spPr>
        <p:txBody>
          <a:bodyPr/>
          <a:lstStyle/>
          <a:p>
            <a:r>
              <a:rPr lang="en-US" dirty="0"/>
              <a:t>Background</a:t>
            </a:r>
          </a:p>
        </p:txBody>
      </p:sp>
      <p:sp>
        <p:nvSpPr>
          <p:cNvPr id="3" name="Content Placeholder 2">
            <a:extLst>
              <a:ext uri="{FF2B5EF4-FFF2-40B4-BE49-F238E27FC236}">
                <a16:creationId xmlns:a16="http://schemas.microsoft.com/office/drawing/2014/main" id="{817FFDD2-459E-2343-B48C-19CAEEBAE6A8}"/>
              </a:ext>
            </a:extLst>
          </p:cNvPr>
          <p:cNvSpPr>
            <a:spLocks noGrp="1"/>
          </p:cNvSpPr>
          <p:nvPr>
            <p:ph idx="1"/>
          </p:nvPr>
        </p:nvSpPr>
        <p:spPr>
          <a:xfrm>
            <a:off x="1371600" y="1458930"/>
            <a:ext cx="9601200" cy="4408470"/>
          </a:xfrm>
        </p:spPr>
        <p:txBody>
          <a:bodyPr/>
          <a:lstStyle/>
          <a:p>
            <a:r>
              <a:rPr lang="en-US" dirty="0"/>
              <a:t>Some portion of clients get worse during treatment (5-15%)</a:t>
            </a:r>
          </a:p>
          <a:p>
            <a:r>
              <a:rPr lang="en-US" dirty="0"/>
              <a:t>Therapists have trouble identifying which clients will get worse or are getting worse during treatment</a:t>
            </a:r>
          </a:p>
          <a:p>
            <a:r>
              <a:rPr lang="en-US" dirty="0"/>
              <a:t>Routine outcome monitoring and feedback provides information to the therapist on a client’s progress, often compared to previous clients, reducing deterioration and improving outcomes</a:t>
            </a:r>
          </a:p>
          <a:p>
            <a:r>
              <a:rPr lang="en-US" dirty="0"/>
              <a:t>Alerts indicate when a client is not progressing as expected, prompting the therapist to check in with the client about treatment progress or try a different treatment approach</a:t>
            </a:r>
          </a:p>
        </p:txBody>
      </p:sp>
    </p:spTree>
    <p:extLst>
      <p:ext uri="{BB962C8B-B14F-4D97-AF65-F5344CB8AC3E}">
        <p14:creationId xmlns:p14="http://schemas.microsoft.com/office/powerpoint/2010/main" val="2719936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7532-4723-464F-8174-66F503006011}"/>
              </a:ext>
            </a:extLst>
          </p:cNvPr>
          <p:cNvSpPr>
            <a:spLocks noGrp="1"/>
          </p:cNvSpPr>
          <p:nvPr>
            <p:ph type="title"/>
          </p:nvPr>
        </p:nvSpPr>
        <p:spPr/>
        <p:txBody>
          <a:bodyPr/>
          <a:lstStyle/>
          <a:p>
            <a:r>
              <a:rPr lang="en-US" dirty="0"/>
              <a:t>Hypotheses &amp; Research Questions</a:t>
            </a:r>
          </a:p>
        </p:txBody>
      </p:sp>
      <p:sp>
        <p:nvSpPr>
          <p:cNvPr id="3" name="Content Placeholder 2">
            <a:extLst>
              <a:ext uri="{FF2B5EF4-FFF2-40B4-BE49-F238E27FC236}">
                <a16:creationId xmlns:a16="http://schemas.microsoft.com/office/drawing/2014/main" id="{7F178CC8-78B3-4946-9D1D-495F5538EAEC}"/>
              </a:ext>
            </a:extLst>
          </p:cNvPr>
          <p:cNvSpPr>
            <a:spLocks noGrp="1"/>
          </p:cNvSpPr>
          <p:nvPr>
            <p:ph idx="1"/>
          </p:nvPr>
        </p:nvSpPr>
        <p:spPr>
          <a:xfrm>
            <a:off x="1371600" y="1520575"/>
            <a:ext cx="9601200" cy="4346825"/>
          </a:xfrm>
        </p:spPr>
        <p:txBody>
          <a:bodyPr/>
          <a:lstStyle/>
          <a:p>
            <a:pPr marL="342900" indent="-342900">
              <a:buFont typeface="+mj-lt"/>
              <a:buAutoNum type="arabicPeriod"/>
            </a:pPr>
            <a:r>
              <a:rPr lang="en-US" dirty="0"/>
              <a:t>Client outcomes will improve after the implementation of a feedback system for the CCAPS.</a:t>
            </a:r>
          </a:p>
          <a:p>
            <a:pPr marL="342900" indent="-342900">
              <a:buFont typeface="+mj-lt"/>
              <a:buAutoNum type="arabicPeriod"/>
            </a:pPr>
            <a:r>
              <a:rPr lang="en-US" dirty="0"/>
              <a:t>Does the effect of feedback differ by CCAPS domain?</a:t>
            </a:r>
          </a:p>
          <a:p>
            <a:pPr marL="342900" indent="-342900">
              <a:buFont typeface="+mj-lt"/>
              <a:buAutoNum type="arabicPeriod"/>
            </a:pPr>
            <a:r>
              <a:rPr lang="en-US" dirty="0"/>
              <a:t>Are there differences by center in the effect of feedback?</a:t>
            </a:r>
          </a:p>
          <a:p>
            <a:pPr marL="342900" indent="-342900">
              <a:buFont typeface="+mj-lt"/>
              <a:buAutoNum type="arabicPeriod"/>
            </a:pPr>
            <a:r>
              <a:rPr lang="en-US" dirty="0"/>
              <a:t>Are there client moderators of the effect of feedback?</a:t>
            </a:r>
          </a:p>
          <a:p>
            <a:pPr marL="0" indent="0">
              <a:buNone/>
            </a:pPr>
            <a:endParaRPr lang="en-US" dirty="0"/>
          </a:p>
        </p:txBody>
      </p:sp>
    </p:spTree>
    <p:extLst>
      <p:ext uri="{BB962C8B-B14F-4D97-AF65-F5344CB8AC3E}">
        <p14:creationId xmlns:p14="http://schemas.microsoft.com/office/powerpoint/2010/main" val="1478479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a:xfrm>
            <a:off x="1371600" y="685800"/>
            <a:ext cx="9601200" cy="958065"/>
          </a:xfrm>
        </p:spPr>
        <p:txBody>
          <a:bodyPr/>
          <a:lstStyle/>
          <a:p>
            <a:r>
              <a:rPr lang="en-US" dirty="0"/>
              <a:t>Results</a:t>
            </a:r>
          </a:p>
        </p:txBody>
      </p:sp>
      <p:sp>
        <p:nvSpPr>
          <p:cNvPr id="3" name="Content Placeholder 2">
            <a:extLst>
              <a:ext uri="{FF2B5EF4-FFF2-40B4-BE49-F238E27FC236}">
                <a16:creationId xmlns:a16="http://schemas.microsoft.com/office/drawing/2014/main" id="{62FDFE75-D089-E645-AFDA-4D7A55874E91}"/>
              </a:ext>
            </a:extLst>
          </p:cNvPr>
          <p:cNvSpPr>
            <a:spLocks noGrp="1"/>
          </p:cNvSpPr>
          <p:nvPr>
            <p:ph idx="1"/>
          </p:nvPr>
        </p:nvSpPr>
        <p:spPr>
          <a:xfrm>
            <a:off x="1371600" y="1643865"/>
            <a:ext cx="9601200" cy="4223535"/>
          </a:xfrm>
        </p:spPr>
        <p:txBody>
          <a:bodyPr/>
          <a:lstStyle/>
          <a:p>
            <a:pPr marL="530352" lvl="1" indent="0">
              <a:buNone/>
            </a:pPr>
            <a:endParaRPr lang="en-US" dirty="0"/>
          </a:p>
        </p:txBody>
      </p:sp>
    </p:spTree>
    <p:extLst>
      <p:ext uri="{BB962C8B-B14F-4D97-AF65-F5344CB8AC3E}">
        <p14:creationId xmlns:p14="http://schemas.microsoft.com/office/powerpoint/2010/main" val="855014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a:xfrm>
            <a:off x="1371600" y="685800"/>
            <a:ext cx="9601200" cy="958065"/>
          </a:xfrm>
        </p:spPr>
        <p:txBody>
          <a:bodyPr/>
          <a:lstStyle/>
          <a:p>
            <a:r>
              <a:rPr lang="en-US" dirty="0"/>
              <a:t>Pre-post change</a:t>
            </a:r>
          </a:p>
        </p:txBody>
      </p:sp>
      <p:sp>
        <p:nvSpPr>
          <p:cNvPr id="3" name="Content Placeholder 2">
            <a:extLst>
              <a:ext uri="{FF2B5EF4-FFF2-40B4-BE49-F238E27FC236}">
                <a16:creationId xmlns:a16="http://schemas.microsoft.com/office/drawing/2014/main" id="{62FDFE75-D089-E645-AFDA-4D7A55874E91}"/>
              </a:ext>
            </a:extLst>
          </p:cNvPr>
          <p:cNvSpPr>
            <a:spLocks noGrp="1"/>
          </p:cNvSpPr>
          <p:nvPr>
            <p:ph idx="1"/>
          </p:nvPr>
        </p:nvSpPr>
        <p:spPr>
          <a:xfrm>
            <a:off x="1371600" y="1643865"/>
            <a:ext cx="9601200" cy="4223535"/>
          </a:xfrm>
        </p:spPr>
        <p:txBody>
          <a:bodyPr/>
          <a:lstStyle/>
          <a:p>
            <a:r>
              <a:rPr lang="en-US" dirty="0"/>
              <a:t>2 level mixed effects model predicting total change from pre to post treatment</a:t>
            </a:r>
          </a:p>
        </p:txBody>
      </p:sp>
    </p:spTree>
    <p:extLst>
      <p:ext uri="{BB962C8B-B14F-4D97-AF65-F5344CB8AC3E}">
        <p14:creationId xmlns:p14="http://schemas.microsoft.com/office/powerpoint/2010/main" val="670584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a:xfrm>
            <a:off x="1371600" y="685800"/>
            <a:ext cx="9601200" cy="958065"/>
          </a:xfrm>
        </p:spPr>
        <p:txBody>
          <a:bodyPr/>
          <a:lstStyle/>
          <a:p>
            <a:r>
              <a:rPr lang="en-US" dirty="0"/>
              <a:t>Pre-post change: Feedback effects</a:t>
            </a:r>
          </a:p>
        </p:txBody>
      </p:sp>
      <p:graphicFrame>
        <p:nvGraphicFramePr>
          <p:cNvPr id="5" name="Content Placeholder 4">
            <a:extLst>
              <a:ext uri="{FF2B5EF4-FFF2-40B4-BE49-F238E27FC236}">
                <a16:creationId xmlns:a16="http://schemas.microsoft.com/office/drawing/2014/main" id="{89808B35-53BA-424C-ABF7-AE7ABCA34FDC}"/>
              </a:ext>
            </a:extLst>
          </p:cNvPr>
          <p:cNvGraphicFramePr>
            <a:graphicFrameLocks noGrp="1"/>
          </p:cNvGraphicFramePr>
          <p:nvPr>
            <p:ph idx="1"/>
          </p:nvPr>
        </p:nvGraphicFramePr>
        <p:xfrm>
          <a:off x="1463537" y="1643864"/>
          <a:ext cx="10139688" cy="1662965"/>
        </p:xfrm>
        <a:graphic>
          <a:graphicData uri="http://schemas.openxmlformats.org/drawingml/2006/table">
            <a:tbl>
              <a:tblPr/>
              <a:tblGrid>
                <a:gridCol w="1126632">
                  <a:extLst>
                    <a:ext uri="{9D8B030D-6E8A-4147-A177-3AD203B41FA5}">
                      <a16:colId xmlns:a16="http://schemas.microsoft.com/office/drawing/2014/main" val="3647407678"/>
                    </a:ext>
                  </a:extLst>
                </a:gridCol>
                <a:gridCol w="1126632">
                  <a:extLst>
                    <a:ext uri="{9D8B030D-6E8A-4147-A177-3AD203B41FA5}">
                      <a16:colId xmlns:a16="http://schemas.microsoft.com/office/drawing/2014/main" val="3549205542"/>
                    </a:ext>
                  </a:extLst>
                </a:gridCol>
                <a:gridCol w="1126632">
                  <a:extLst>
                    <a:ext uri="{9D8B030D-6E8A-4147-A177-3AD203B41FA5}">
                      <a16:colId xmlns:a16="http://schemas.microsoft.com/office/drawing/2014/main" val="3308321522"/>
                    </a:ext>
                  </a:extLst>
                </a:gridCol>
                <a:gridCol w="1126632">
                  <a:extLst>
                    <a:ext uri="{9D8B030D-6E8A-4147-A177-3AD203B41FA5}">
                      <a16:colId xmlns:a16="http://schemas.microsoft.com/office/drawing/2014/main" val="2218877565"/>
                    </a:ext>
                  </a:extLst>
                </a:gridCol>
                <a:gridCol w="1126632">
                  <a:extLst>
                    <a:ext uri="{9D8B030D-6E8A-4147-A177-3AD203B41FA5}">
                      <a16:colId xmlns:a16="http://schemas.microsoft.com/office/drawing/2014/main" val="4133667599"/>
                    </a:ext>
                  </a:extLst>
                </a:gridCol>
                <a:gridCol w="1126632">
                  <a:extLst>
                    <a:ext uri="{9D8B030D-6E8A-4147-A177-3AD203B41FA5}">
                      <a16:colId xmlns:a16="http://schemas.microsoft.com/office/drawing/2014/main" val="3970512761"/>
                    </a:ext>
                  </a:extLst>
                </a:gridCol>
                <a:gridCol w="1126632">
                  <a:extLst>
                    <a:ext uri="{9D8B030D-6E8A-4147-A177-3AD203B41FA5}">
                      <a16:colId xmlns:a16="http://schemas.microsoft.com/office/drawing/2014/main" val="2858632238"/>
                    </a:ext>
                  </a:extLst>
                </a:gridCol>
                <a:gridCol w="1126632">
                  <a:extLst>
                    <a:ext uri="{9D8B030D-6E8A-4147-A177-3AD203B41FA5}">
                      <a16:colId xmlns:a16="http://schemas.microsoft.com/office/drawing/2014/main" val="1330076016"/>
                    </a:ext>
                  </a:extLst>
                </a:gridCol>
                <a:gridCol w="1126632">
                  <a:extLst>
                    <a:ext uri="{9D8B030D-6E8A-4147-A177-3AD203B41FA5}">
                      <a16:colId xmlns:a16="http://schemas.microsoft.com/office/drawing/2014/main" val="36220557"/>
                    </a:ext>
                  </a:extLst>
                </a:gridCol>
              </a:tblGrid>
              <a:tr h="392802">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Depression34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Anxiety34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Social_Anxiety34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Academics34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Eating34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Hostility34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Alcohol34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DI</a:t>
                      </a:r>
                    </a:p>
                  </a:txBody>
                  <a:tcPr marL="9525" marR="9525" marT="9525" marB="0" anchor="b">
                    <a:lnL>
                      <a:noFill/>
                    </a:lnL>
                    <a:lnR>
                      <a:noFill/>
                    </a:lnR>
                    <a:lnT>
                      <a:noFill/>
                    </a:lnT>
                    <a:lnB>
                      <a:noFill/>
                    </a:lnB>
                  </a:tcPr>
                </a:tc>
                <a:extLst>
                  <a:ext uri="{0D108BD9-81ED-4DB2-BD59-A6C34878D82A}">
                    <a16:rowId xmlns:a16="http://schemas.microsoft.com/office/drawing/2014/main" val="2175136968"/>
                  </a:ext>
                </a:extLst>
              </a:tr>
              <a:tr h="206738">
                <a:tc>
                  <a:txBody>
                    <a:bodyPr/>
                    <a:lstStyle/>
                    <a:p>
                      <a:pPr algn="l" fontAlgn="b"/>
                      <a:r>
                        <a:rPr lang="en-US" sz="1200" b="0" i="0" u="none" strike="noStrike" dirty="0">
                          <a:solidFill>
                            <a:srgbClr val="000000"/>
                          </a:solidFill>
                          <a:effectLst/>
                          <a:latin typeface="Calibri" panose="020F0502020204030204" pitchFamily="34" charset="0"/>
                        </a:rPr>
                        <a:t>Intercept</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0.63** (0.02)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0.48**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0.31**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0.28**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0.14**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0.35**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0.18**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0.52** (0.02)</a:t>
                      </a:r>
                    </a:p>
                  </a:txBody>
                  <a:tcPr marL="9525" marR="9525" marT="9525" marB="0" anchor="b">
                    <a:lnL>
                      <a:noFill/>
                    </a:lnL>
                    <a:lnR>
                      <a:noFill/>
                    </a:lnR>
                    <a:lnT>
                      <a:noFill/>
                    </a:lnT>
                    <a:lnB>
                      <a:noFill/>
                    </a:lnB>
                  </a:tcPr>
                </a:tc>
                <a:extLst>
                  <a:ext uri="{0D108BD9-81ED-4DB2-BD59-A6C34878D82A}">
                    <a16:rowId xmlns:a16="http://schemas.microsoft.com/office/drawing/2014/main" val="535532519"/>
                  </a:ext>
                </a:extLst>
              </a:tr>
              <a:tr h="212685">
                <a:tc>
                  <a:txBody>
                    <a:bodyPr/>
                    <a:lstStyle/>
                    <a:p>
                      <a:pPr algn="l" fontAlgn="b"/>
                      <a:r>
                        <a:rPr lang="en-US" sz="1200" b="0" i="0" u="none" strike="noStrike">
                          <a:solidFill>
                            <a:srgbClr val="000000"/>
                          </a:solidFill>
                          <a:effectLst/>
                          <a:latin typeface="Calibri" panose="020F0502020204030204" pitchFamily="34" charset="0"/>
                        </a:rPr>
                        <a:t>Feedback</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 (0.02)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0.02 (0.02)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0.00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extLst>
                  <a:ext uri="{0D108BD9-81ED-4DB2-BD59-A6C34878D82A}">
                    <a16:rowId xmlns:a16="http://schemas.microsoft.com/office/drawing/2014/main" val="1446282068"/>
                  </a:ext>
                </a:extLst>
              </a:tr>
              <a:tr h="212685">
                <a:tc>
                  <a:txBody>
                    <a:bodyPr/>
                    <a:lstStyle/>
                    <a:p>
                      <a:pPr algn="l" fontAlgn="b"/>
                      <a:r>
                        <a:rPr lang="en-US" sz="1200" b="0" i="0" u="none" strike="noStrike">
                          <a:solidFill>
                            <a:srgbClr val="000000"/>
                          </a:solidFill>
                          <a:effectLst/>
                          <a:latin typeface="Calibri" panose="020F0502020204030204" pitchFamily="34" charset="0"/>
                        </a:rPr>
                        <a:t>Intercept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extLst>
                  <a:ext uri="{0D108BD9-81ED-4DB2-BD59-A6C34878D82A}">
                    <a16:rowId xmlns:a16="http://schemas.microsoft.com/office/drawing/2014/main" val="4181994237"/>
                  </a:ext>
                </a:extLst>
              </a:tr>
              <a:tr h="212685">
                <a:tc>
                  <a:txBody>
                    <a:bodyPr/>
                    <a:lstStyle/>
                    <a:p>
                      <a:pPr algn="l" fontAlgn="b"/>
                      <a:r>
                        <a:rPr lang="en-US" sz="1200" b="0" i="0" u="none" strike="noStrike" dirty="0">
                          <a:solidFill>
                            <a:srgbClr val="000000"/>
                          </a:solidFill>
                          <a:effectLst/>
                          <a:latin typeface="Calibri" panose="020F0502020204030204" pitchFamily="34" charset="0"/>
                        </a:rPr>
                        <a:t>Correlation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-0.18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-0.52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-0.18</a:t>
                      </a:r>
                    </a:p>
                  </a:txBody>
                  <a:tcPr marL="9525" marR="9525" marT="9525" marB="0" anchor="b">
                    <a:lnL>
                      <a:noFill/>
                    </a:lnL>
                    <a:lnR>
                      <a:noFill/>
                    </a:lnR>
                    <a:lnT>
                      <a:noFill/>
                    </a:lnT>
                    <a:lnB>
                      <a:noFill/>
                    </a:lnB>
                  </a:tcPr>
                </a:tc>
                <a:extLst>
                  <a:ext uri="{0D108BD9-81ED-4DB2-BD59-A6C34878D82A}">
                    <a16:rowId xmlns:a16="http://schemas.microsoft.com/office/drawing/2014/main" val="4071889228"/>
                  </a:ext>
                </a:extLst>
              </a:tr>
              <a:tr h="212685">
                <a:tc>
                  <a:txBody>
                    <a:bodyPr/>
                    <a:lstStyle/>
                    <a:p>
                      <a:pPr algn="l" fontAlgn="b"/>
                      <a:r>
                        <a:rPr lang="en-US" sz="1200" b="0" i="0" u="none" strike="noStrike">
                          <a:solidFill>
                            <a:srgbClr val="000000"/>
                          </a:solidFill>
                          <a:effectLst/>
                          <a:latin typeface="Calibri" panose="020F0502020204030204" pitchFamily="34" charset="0"/>
                        </a:rPr>
                        <a:t>Feedback</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extLst>
                  <a:ext uri="{0D108BD9-81ED-4DB2-BD59-A6C34878D82A}">
                    <a16:rowId xmlns:a16="http://schemas.microsoft.com/office/drawing/2014/main" val="3745897922"/>
                  </a:ext>
                </a:extLst>
              </a:tr>
              <a:tr h="212685">
                <a:tc>
                  <a:txBody>
                    <a:bodyPr/>
                    <a:lstStyle/>
                    <a:p>
                      <a:pPr algn="l" fontAlgn="b"/>
                      <a:r>
                        <a:rPr lang="en-US" sz="1200" b="0" i="0" u="none" strike="noStrike" dirty="0">
                          <a:solidFill>
                            <a:srgbClr val="000000"/>
                          </a:solidFill>
                          <a:effectLst/>
                          <a:latin typeface="Calibri" panose="020F0502020204030204" pitchFamily="34" charset="0"/>
                        </a:rPr>
                        <a:t>Residual</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0.83</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0.69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0.79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0.68</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0.65</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0.68</a:t>
                      </a:r>
                    </a:p>
                  </a:txBody>
                  <a:tcPr marL="9525" marR="9525" marT="9525" marB="0" anchor="b">
                    <a:lnL>
                      <a:noFill/>
                    </a:lnL>
                    <a:lnR>
                      <a:noFill/>
                    </a:lnR>
                    <a:lnT>
                      <a:noFill/>
                    </a:lnT>
                    <a:lnB>
                      <a:noFill/>
                    </a:lnB>
                  </a:tcPr>
                </a:tc>
                <a:extLst>
                  <a:ext uri="{0D108BD9-81ED-4DB2-BD59-A6C34878D82A}">
                    <a16:rowId xmlns:a16="http://schemas.microsoft.com/office/drawing/2014/main" val="2846262470"/>
                  </a:ext>
                </a:extLst>
              </a:tr>
            </a:tbl>
          </a:graphicData>
        </a:graphic>
      </p:graphicFrame>
      <p:sp>
        <p:nvSpPr>
          <p:cNvPr id="6" name="Rectangle 5">
            <a:extLst>
              <a:ext uri="{FF2B5EF4-FFF2-40B4-BE49-F238E27FC236}">
                <a16:creationId xmlns:a16="http://schemas.microsoft.com/office/drawing/2014/main" id="{3BA63C95-770E-124B-AB30-DEF5463AB5AE}"/>
              </a:ext>
            </a:extLst>
          </p:cNvPr>
          <p:cNvSpPr/>
          <p:nvPr/>
        </p:nvSpPr>
        <p:spPr>
          <a:xfrm>
            <a:off x="1419877" y="2237725"/>
            <a:ext cx="10092476" cy="25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7FED58A-5472-C948-A776-8D26B40537E1}"/>
              </a:ext>
            </a:extLst>
          </p:cNvPr>
          <p:cNvSpPr txBox="1"/>
          <p:nvPr/>
        </p:nvSpPr>
        <p:spPr>
          <a:xfrm>
            <a:off x="1510748" y="3657600"/>
            <a:ext cx="10001605"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 significant effects, but coefficients in the direction of more change (positive)</a:t>
            </a:r>
          </a:p>
          <a:p>
            <a:pPr marL="285750" indent="-285750">
              <a:buFont typeface="Arial" panose="020B0604020202020204" pitchFamily="34" charset="0"/>
              <a:buChar char="•"/>
            </a:pPr>
            <a:r>
              <a:rPr lang="en-US" dirty="0"/>
              <a:t>Effect sizes all 0</a:t>
            </a:r>
          </a:p>
        </p:txBody>
      </p:sp>
    </p:spTree>
    <p:extLst>
      <p:ext uri="{BB962C8B-B14F-4D97-AF65-F5344CB8AC3E}">
        <p14:creationId xmlns:p14="http://schemas.microsoft.com/office/powerpoint/2010/main" val="3012606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a:xfrm>
            <a:off x="1371600" y="685800"/>
            <a:ext cx="9601200" cy="958065"/>
          </a:xfrm>
        </p:spPr>
        <p:txBody>
          <a:bodyPr/>
          <a:lstStyle/>
          <a:p>
            <a:r>
              <a:rPr lang="en-US" dirty="0"/>
              <a:t>Pre-post change: Domain differences</a:t>
            </a:r>
          </a:p>
        </p:txBody>
      </p:sp>
      <p:graphicFrame>
        <p:nvGraphicFramePr>
          <p:cNvPr id="5" name="Content Placeholder 4">
            <a:extLst>
              <a:ext uri="{FF2B5EF4-FFF2-40B4-BE49-F238E27FC236}">
                <a16:creationId xmlns:a16="http://schemas.microsoft.com/office/drawing/2014/main" id="{89808B35-53BA-424C-ABF7-AE7ABCA34FDC}"/>
              </a:ext>
            </a:extLst>
          </p:cNvPr>
          <p:cNvGraphicFramePr>
            <a:graphicFrameLocks noGrp="1"/>
          </p:cNvGraphicFramePr>
          <p:nvPr>
            <p:ph idx="1"/>
          </p:nvPr>
        </p:nvGraphicFramePr>
        <p:xfrm>
          <a:off x="1463537" y="1643864"/>
          <a:ext cx="10139688" cy="1662965"/>
        </p:xfrm>
        <a:graphic>
          <a:graphicData uri="http://schemas.openxmlformats.org/drawingml/2006/table">
            <a:tbl>
              <a:tblPr/>
              <a:tblGrid>
                <a:gridCol w="1126632">
                  <a:extLst>
                    <a:ext uri="{9D8B030D-6E8A-4147-A177-3AD203B41FA5}">
                      <a16:colId xmlns:a16="http://schemas.microsoft.com/office/drawing/2014/main" val="3647407678"/>
                    </a:ext>
                  </a:extLst>
                </a:gridCol>
                <a:gridCol w="1126632">
                  <a:extLst>
                    <a:ext uri="{9D8B030D-6E8A-4147-A177-3AD203B41FA5}">
                      <a16:colId xmlns:a16="http://schemas.microsoft.com/office/drawing/2014/main" val="3549205542"/>
                    </a:ext>
                  </a:extLst>
                </a:gridCol>
                <a:gridCol w="1126632">
                  <a:extLst>
                    <a:ext uri="{9D8B030D-6E8A-4147-A177-3AD203B41FA5}">
                      <a16:colId xmlns:a16="http://schemas.microsoft.com/office/drawing/2014/main" val="3308321522"/>
                    </a:ext>
                  </a:extLst>
                </a:gridCol>
                <a:gridCol w="1126632">
                  <a:extLst>
                    <a:ext uri="{9D8B030D-6E8A-4147-A177-3AD203B41FA5}">
                      <a16:colId xmlns:a16="http://schemas.microsoft.com/office/drawing/2014/main" val="2218877565"/>
                    </a:ext>
                  </a:extLst>
                </a:gridCol>
                <a:gridCol w="1126632">
                  <a:extLst>
                    <a:ext uri="{9D8B030D-6E8A-4147-A177-3AD203B41FA5}">
                      <a16:colId xmlns:a16="http://schemas.microsoft.com/office/drawing/2014/main" val="4133667599"/>
                    </a:ext>
                  </a:extLst>
                </a:gridCol>
                <a:gridCol w="1126632">
                  <a:extLst>
                    <a:ext uri="{9D8B030D-6E8A-4147-A177-3AD203B41FA5}">
                      <a16:colId xmlns:a16="http://schemas.microsoft.com/office/drawing/2014/main" val="3970512761"/>
                    </a:ext>
                  </a:extLst>
                </a:gridCol>
                <a:gridCol w="1126632">
                  <a:extLst>
                    <a:ext uri="{9D8B030D-6E8A-4147-A177-3AD203B41FA5}">
                      <a16:colId xmlns:a16="http://schemas.microsoft.com/office/drawing/2014/main" val="2858632238"/>
                    </a:ext>
                  </a:extLst>
                </a:gridCol>
                <a:gridCol w="1126632">
                  <a:extLst>
                    <a:ext uri="{9D8B030D-6E8A-4147-A177-3AD203B41FA5}">
                      <a16:colId xmlns:a16="http://schemas.microsoft.com/office/drawing/2014/main" val="1330076016"/>
                    </a:ext>
                  </a:extLst>
                </a:gridCol>
                <a:gridCol w="1126632">
                  <a:extLst>
                    <a:ext uri="{9D8B030D-6E8A-4147-A177-3AD203B41FA5}">
                      <a16:colId xmlns:a16="http://schemas.microsoft.com/office/drawing/2014/main" val="36220557"/>
                    </a:ext>
                  </a:extLst>
                </a:gridCol>
              </a:tblGrid>
              <a:tr h="392802">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Depression34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Anxiety34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Social_Anxiety34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Academics34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Eating34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Hostility34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Alcohol34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DI</a:t>
                      </a:r>
                    </a:p>
                  </a:txBody>
                  <a:tcPr marL="9525" marR="9525" marT="9525" marB="0" anchor="b">
                    <a:lnL>
                      <a:noFill/>
                    </a:lnL>
                    <a:lnR>
                      <a:noFill/>
                    </a:lnR>
                    <a:lnT>
                      <a:noFill/>
                    </a:lnT>
                    <a:lnB>
                      <a:noFill/>
                    </a:lnB>
                  </a:tcPr>
                </a:tc>
                <a:extLst>
                  <a:ext uri="{0D108BD9-81ED-4DB2-BD59-A6C34878D82A}">
                    <a16:rowId xmlns:a16="http://schemas.microsoft.com/office/drawing/2014/main" val="2175136968"/>
                  </a:ext>
                </a:extLst>
              </a:tr>
              <a:tr h="206738">
                <a:tc>
                  <a:txBody>
                    <a:bodyPr/>
                    <a:lstStyle/>
                    <a:p>
                      <a:pPr algn="l" fontAlgn="b"/>
                      <a:r>
                        <a:rPr lang="en-US" sz="1200" b="0" i="0" u="none" strike="noStrike" dirty="0">
                          <a:solidFill>
                            <a:srgbClr val="000000"/>
                          </a:solidFill>
                          <a:effectLst/>
                          <a:latin typeface="Calibri" panose="020F0502020204030204" pitchFamily="34" charset="0"/>
                        </a:rPr>
                        <a:t>Intercept</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0.63** (0.02)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0.48**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0.31**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0.28**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0.14**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0.35**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0.18**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0.52** (0.02)</a:t>
                      </a:r>
                    </a:p>
                  </a:txBody>
                  <a:tcPr marL="9525" marR="9525" marT="9525" marB="0" anchor="b">
                    <a:lnL>
                      <a:noFill/>
                    </a:lnL>
                    <a:lnR>
                      <a:noFill/>
                    </a:lnR>
                    <a:lnT>
                      <a:noFill/>
                    </a:lnT>
                    <a:lnB>
                      <a:noFill/>
                    </a:lnB>
                  </a:tcPr>
                </a:tc>
                <a:extLst>
                  <a:ext uri="{0D108BD9-81ED-4DB2-BD59-A6C34878D82A}">
                    <a16:rowId xmlns:a16="http://schemas.microsoft.com/office/drawing/2014/main" val="535532519"/>
                  </a:ext>
                </a:extLst>
              </a:tr>
              <a:tr h="212685">
                <a:tc>
                  <a:txBody>
                    <a:bodyPr/>
                    <a:lstStyle/>
                    <a:p>
                      <a:pPr algn="l" fontAlgn="b"/>
                      <a:r>
                        <a:rPr lang="en-US" sz="1200" b="0" i="0" u="none" strike="noStrike">
                          <a:solidFill>
                            <a:srgbClr val="000000"/>
                          </a:solidFill>
                          <a:effectLst/>
                          <a:latin typeface="Calibri" panose="020F0502020204030204" pitchFamily="34" charset="0"/>
                        </a:rPr>
                        <a:t>Feedback</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 (0.02)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0.02 (0.02)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0.00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extLst>
                  <a:ext uri="{0D108BD9-81ED-4DB2-BD59-A6C34878D82A}">
                    <a16:rowId xmlns:a16="http://schemas.microsoft.com/office/drawing/2014/main" val="1446282068"/>
                  </a:ext>
                </a:extLst>
              </a:tr>
              <a:tr h="212685">
                <a:tc>
                  <a:txBody>
                    <a:bodyPr/>
                    <a:lstStyle/>
                    <a:p>
                      <a:pPr algn="l" fontAlgn="b"/>
                      <a:r>
                        <a:rPr lang="en-US" sz="1200" b="0" i="0" u="none" strike="noStrike">
                          <a:solidFill>
                            <a:srgbClr val="000000"/>
                          </a:solidFill>
                          <a:effectLst/>
                          <a:latin typeface="Calibri" panose="020F0502020204030204" pitchFamily="34" charset="0"/>
                        </a:rPr>
                        <a:t>Intercept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extLst>
                  <a:ext uri="{0D108BD9-81ED-4DB2-BD59-A6C34878D82A}">
                    <a16:rowId xmlns:a16="http://schemas.microsoft.com/office/drawing/2014/main" val="4181994237"/>
                  </a:ext>
                </a:extLst>
              </a:tr>
              <a:tr h="212685">
                <a:tc>
                  <a:txBody>
                    <a:bodyPr/>
                    <a:lstStyle/>
                    <a:p>
                      <a:pPr algn="l" fontAlgn="b"/>
                      <a:r>
                        <a:rPr lang="en-US" sz="1200" b="0" i="0" u="none" strike="noStrike">
                          <a:solidFill>
                            <a:srgbClr val="000000"/>
                          </a:solidFill>
                          <a:effectLst/>
                          <a:latin typeface="Calibri" panose="020F0502020204030204" pitchFamily="34" charset="0"/>
                        </a:rPr>
                        <a:t>Correlation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-0.18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-0.52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-0.18</a:t>
                      </a:r>
                    </a:p>
                  </a:txBody>
                  <a:tcPr marL="9525" marR="9525" marT="9525" marB="0" anchor="b">
                    <a:lnL>
                      <a:noFill/>
                    </a:lnL>
                    <a:lnR>
                      <a:noFill/>
                    </a:lnR>
                    <a:lnT>
                      <a:noFill/>
                    </a:lnT>
                    <a:lnB>
                      <a:noFill/>
                    </a:lnB>
                  </a:tcPr>
                </a:tc>
                <a:extLst>
                  <a:ext uri="{0D108BD9-81ED-4DB2-BD59-A6C34878D82A}">
                    <a16:rowId xmlns:a16="http://schemas.microsoft.com/office/drawing/2014/main" val="4071889228"/>
                  </a:ext>
                </a:extLst>
              </a:tr>
              <a:tr h="212685">
                <a:tc>
                  <a:txBody>
                    <a:bodyPr/>
                    <a:lstStyle/>
                    <a:p>
                      <a:pPr algn="l" fontAlgn="b"/>
                      <a:r>
                        <a:rPr lang="en-US" sz="1200" b="0" i="0" u="none" strike="noStrike">
                          <a:solidFill>
                            <a:srgbClr val="000000"/>
                          </a:solidFill>
                          <a:effectLst/>
                          <a:latin typeface="Calibri" panose="020F0502020204030204" pitchFamily="34" charset="0"/>
                        </a:rPr>
                        <a:t>Feedback</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extLst>
                  <a:ext uri="{0D108BD9-81ED-4DB2-BD59-A6C34878D82A}">
                    <a16:rowId xmlns:a16="http://schemas.microsoft.com/office/drawing/2014/main" val="3745897922"/>
                  </a:ext>
                </a:extLst>
              </a:tr>
              <a:tr h="212685">
                <a:tc>
                  <a:txBody>
                    <a:bodyPr/>
                    <a:lstStyle/>
                    <a:p>
                      <a:pPr algn="l" fontAlgn="b"/>
                      <a:r>
                        <a:rPr lang="en-US" sz="1200" b="0" i="0" u="none" strike="noStrike" dirty="0">
                          <a:solidFill>
                            <a:srgbClr val="000000"/>
                          </a:solidFill>
                          <a:effectLst/>
                          <a:latin typeface="Calibri" panose="020F0502020204030204" pitchFamily="34" charset="0"/>
                        </a:rPr>
                        <a:t>Residual</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0.83</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0.69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0.79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0.68</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0.65</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0.68</a:t>
                      </a:r>
                    </a:p>
                  </a:txBody>
                  <a:tcPr marL="9525" marR="9525" marT="9525" marB="0" anchor="b">
                    <a:lnL>
                      <a:noFill/>
                    </a:lnL>
                    <a:lnR>
                      <a:noFill/>
                    </a:lnR>
                    <a:lnT>
                      <a:noFill/>
                    </a:lnT>
                    <a:lnB>
                      <a:noFill/>
                    </a:lnB>
                  </a:tcPr>
                </a:tc>
                <a:extLst>
                  <a:ext uri="{0D108BD9-81ED-4DB2-BD59-A6C34878D82A}">
                    <a16:rowId xmlns:a16="http://schemas.microsoft.com/office/drawing/2014/main" val="2846262470"/>
                  </a:ext>
                </a:extLst>
              </a:tr>
            </a:tbl>
          </a:graphicData>
        </a:graphic>
      </p:graphicFrame>
      <p:sp>
        <p:nvSpPr>
          <p:cNvPr id="7" name="TextBox 6">
            <a:extLst>
              <a:ext uri="{FF2B5EF4-FFF2-40B4-BE49-F238E27FC236}">
                <a16:creationId xmlns:a16="http://schemas.microsoft.com/office/drawing/2014/main" id="{17FED58A-5472-C948-A776-8D26B40537E1}"/>
              </a:ext>
            </a:extLst>
          </p:cNvPr>
          <p:cNvSpPr txBox="1"/>
          <p:nvPr/>
        </p:nvSpPr>
        <p:spPr>
          <a:xfrm>
            <a:off x="1510748" y="3657600"/>
            <a:ext cx="10001605" cy="369332"/>
          </a:xfrm>
          <a:prstGeom prst="rect">
            <a:avLst/>
          </a:prstGeom>
          <a:noFill/>
        </p:spPr>
        <p:txBody>
          <a:bodyPr wrap="square" rtlCol="0">
            <a:spAutoFit/>
          </a:bodyPr>
          <a:lstStyle/>
          <a:p>
            <a:pPr marL="285750" indent="-285750">
              <a:buFont typeface="Arial" panose="020B0604020202020204" pitchFamily="34" charset="0"/>
              <a:buChar char="•"/>
            </a:pPr>
            <a:r>
              <a:rPr lang="en-US" dirty="0"/>
              <a:t>No evidence of meaningful differences by domain</a:t>
            </a:r>
          </a:p>
        </p:txBody>
      </p:sp>
    </p:spTree>
    <p:extLst>
      <p:ext uri="{BB962C8B-B14F-4D97-AF65-F5344CB8AC3E}">
        <p14:creationId xmlns:p14="http://schemas.microsoft.com/office/powerpoint/2010/main" val="308786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a:xfrm>
            <a:off x="1371600" y="685800"/>
            <a:ext cx="9601200" cy="958065"/>
          </a:xfrm>
        </p:spPr>
        <p:txBody>
          <a:bodyPr/>
          <a:lstStyle/>
          <a:p>
            <a:r>
              <a:rPr lang="en-US" dirty="0"/>
              <a:t>Pre-post change: Center differences</a:t>
            </a:r>
          </a:p>
        </p:txBody>
      </p:sp>
      <p:graphicFrame>
        <p:nvGraphicFramePr>
          <p:cNvPr id="5" name="Content Placeholder 4">
            <a:extLst>
              <a:ext uri="{FF2B5EF4-FFF2-40B4-BE49-F238E27FC236}">
                <a16:creationId xmlns:a16="http://schemas.microsoft.com/office/drawing/2014/main" id="{89808B35-53BA-424C-ABF7-AE7ABCA34FDC}"/>
              </a:ext>
            </a:extLst>
          </p:cNvPr>
          <p:cNvGraphicFramePr>
            <a:graphicFrameLocks noGrp="1"/>
          </p:cNvGraphicFramePr>
          <p:nvPr>
            <p:ph idx="1"/>
          </p:nvPr>
        </p:nvGraphicFramePr>
        <p:xfrm>
          <a:off x="1463537" y="1643864"/>
          <a:ext cx="10139688" cy="1662965"/>
        </p:xfrm>
        <a:graphic>
          <a:graphicData uri="http://schemas.openxmlformats.org/drawingml/2006/table">
            <a:tbl>
              <a:tblPr/>
              <a:tblGrid>
                <a:gridCol w="1126632">
                  <a:extLst>
                    <a:ext uri="{9D8B030D-6E8A-4147-A177-3AD203B41FA5}">
                      <a16:colId xmlns:a16="http://schemas.microsoft.com/office/drawing/2014/main" val="3647407678"/>
                    </a:ext>
                  </a:extLst>
                </a:gridCol>
                <a:gridCol w="1126632">
                  <a:extLst>
                    <a:ext uri="{9D8B030D-6E8A-4147-A177-3AD203B41FA5}">
                      <a16:colId xmlns:a16="http://schemas.microsoft.com/office/drawing/2014/main" val="3549205542"/>
                    </a:ext>
                  </a:extLst>
                </a:gridCol>
                <a:gridCol w="1126632">
                  <a:extLst>
                    <a:ext uri="{9D8B030D-6E8A-4147-A177-3AD203B41FA5}">
                      <a16:colId xmlns:a16="http://schemas.microsoft.com/office/drawing/2014/main" val="3308321522"/>
                    </a:ext>
                  </a:extLst>
                </a:gridCol>
                <a:gridCol w="1126632">
                  <a:extLst>
                    <a:ext uri="{9D8B030D-6E8A-4147-A177-3AD203B41FA5}">
                      <a16:colId xmlns:a16="http://schemas.microsoft.com/office/drawing/2014/main" val="2218877565"/>
                    </a:ext>
                  </a:extLst>
                </a:gridCol>
                <a:gridCol w="1126632">
                  <a:extLst>
                    <a:ext uri="{9D8B030D-6E8A-4147-A177-3AD203B41FA5}">
                      <a16:colId xmlns:a16="http://schemas.microsoft.com/office/drawing/2014/main" val="4133667599"/>
                    </a:ext>
                  </a:extLst>
                </a:gridCol>
                <a:gridCol w="1126632">
                  <a:extLst>
                    <a:ext uri="{9D8B030D-6E8A-4147-A177-3AD203B41FA5}">
                      <a16:colId xmlns:a16="http://schemas.microsoft.com/office/drawing/2014/main" val="3970512761"/>
                    </a:ext>
                  </a:extLst>
                </a:gridCol>
                <a:gridCol w="1126632">
                  <a:extLst>
                    <a:ext uri="{9D8B030D-6E8A-4147-A177-3AD203B41FA5}">
                      <a16:colId xmlns:a16="http://schemas.microsoft.com/office/drawing/2014/main" val="2858632238"/>
                    </a:ext>
                  </a:extLst>
                </a:gridCol>
                <a:gridCol w="1126632">
                  <a:extLst>
                    <a:ext uri="{9D8B030D-6E8A-4147-A177-3AD203B41FA5}">
                      <a16:colId xmlns:a16="http://schemas.microsoft.com/office/drawing/2014/main" val="1330076016"/>
                    </a:ext>
                  </a:extLst>
                </a:gridCol>
                <a:gridCol w="1126632">
                  <a:extLst>
                    <a:ext uri="{9D8B030D-6E8A-4147-A177-3AD203B41FA5}">
                      <a16:colId xmlns:a16="http://schemas.microsoft.com/office/drawing/2014/main" val="36220557"/>
                    </a:ext>
                  </a:extLst>
                </a:gridCol>
              </a:tblGrid>
              <a:tr h="392802">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Depression34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Anxiety34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Social_Anxiety34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Academics34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Eating34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Hostility34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Alcohol34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DI</a:t>
                      </a:r>
                    </a:p>
                  </a:txBody>
                  <a:tcPr marL="9525" marR="9525" marT="9525" marB="0" anchor="b">
                    <a:lnL>
                      <a:noFill/>
                    </a:lnL>
                    <a:lnR>
                      <a:noFill/>
                    </a:lnR>
                    <a:lnT>
                      <a:noFill/>
                    </a:lnT>
                    <a:lnB>
                      <a:noFill/>
                    </a:lnB>
                  </a:tcPr>
                </a:tc>
                <a:extLst>
                  <a:ext uri="{0D108BD9-81ED-4DB2-BD59-A6C34878D82A}">
                    <a16:rowId xmlns:a16="http://schemas.microsoft.com/office/drawing/2014/main" val="2175136968"/>
                  </a:ext>
                </a:extLst>
              </a:tr>
              <a:tr h="206738">
                <a:tc>
                  <a:txBody>
                    <a:bodyPr/>
                    <a:lstStyle/>
                    <a:p>
                      <a:pPr algn="l" fontAlgn="b"/>
                      <a:r>
                        <a:rPr lang="en-US" sz="1200" b="0" i="0" u="none" strike="noStrike" dirty="0">
                          <a:solidFill>
                            <a:srgbClr val="000000"/>
                          </a:solidFill>
                          <a:effectLst/>
                          <a:latin typeface="Calibri" panose="020F0502020204030204" pitchFamily="34" charset="0"/>
                        </a:rPr>
                        <a:t>Intercept</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0.63** (0.02)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0.48**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0.31**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0.28**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0.14**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0.35**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0.18**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0.52** (0.02)</a:t>
                      </a:r>
                    </a:p>
                  </a:txBody>
                  <a:tcPr marL="9525" marR="9525" marT="9525" marB="0" anchor="b">
                    <a:lnL>
                      <a:noFill/>
                    </a:lnL>
                    <a:lnR>
                      <a:noFill/>
                    </a:lnR>
                    <a:lnT>
                      <a:noFill/>
                    </a:lnT>
                    <a:lnB>
                      <a:noFill/>
                    </a:lnB>
                  </a:tcPr>
                </a:tc>
                <a:extLst>
                  <a:ext uri="{0D108BD9-81ED-4DB2-BD59-A6C34878D82A}">
                    <a16:rowId xmlns:a16="http://schemas.microsoft.com/office/drawing/2014/main" val="535532519"/>
                  </a:ext>
                </a:extLst>
              </a:tr>
              <a:tr h="212685">
                <a:tc>
                  <a:txBody>
                    <a:bodyPr/>
                    <a:lstStyle/>
                    <a:p>
                      <a:pPr algn="l" fontAlgn="b"/>
                      <a:r>
                        <a:rPr lang="en-US" sz="1200" b="0" i="0" u="none" strike="noStrike">
                          <a:solidFill>
                            <a:srgbClr val="000000"/>
                          </a:solidFill>
                          <a:effectLst/>
                          <a:latin typeface="Calibri" panose="020F0502020204030204" pitchFamily="34" charset="0"/>
                        </a:rPr>
                        <a:t>Feedback</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 (0.02)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0.02 (0.02)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0.00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extLst>
                  <a:ext uri="{0D108BD9-81ED-4DB2-BD59-A6C34878D82A}">
                    <a16:rowId xmlns:a16="http://schemas.microsoft.com/office/drawing/2014/main" val="1446282068"/>
                  </a:ext>
                </a:extLst>
              </a:tr>
              <a:tr h="212685">
                <a:tc>
                  <a:txBody>
                    <a:bodyPr/>
                    <a:lstStyle/>
                    <a:p>
                      <a:pPr algn="l" fontAlgn="b"/>
                      <a:r>
                        <a:rPr lang="en-US" sz="1200" b="0" i="0" u="none" strike="noStrike">
                          <a:solidFill>
                            <a:srgbClr val="000000"/>
                          </a:solidFill>
                          <a:effectLst/>
                          <a:latin typeface="Calibri" panose="020F0502020204030204" pitchFamily="34" charset="0"/>
                        </a:rPr>
                        <a:t>Intercept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extLst>
                  <a:ext uri="{0D108BD9-81ED-4DB2-BD59-A6C34878D82A}">
                    <a16:rowId xmlns:a16="http://schemas.microsoft.com/office/drawing/2014/main" val="4181994237"/>
                  </a:ext>
                </a:extLst>
              </a:tr>
              <a:tr h="212685">
                <a:tc>
                  <a:txBody>
                    <a:bodyPr/>
                    <a:lstStyle/>
                    <a:p>
                      <a:pPr algn="l" fontAlgn="b"/>
                      <a:r>
                        <a:rPr lang="en-US" sz="1200" b="0" i="0" u="none" strike="noStrike">
                          <a:solidFill>
                            <a:srgbClr val="000000"/>
                          </a:solidFill>
                          <a:effectLst/>
                          <a:latin typeface="Calibri" panose="020F0502020204030204" pitchFamily="34" charset="0"/>
                        </a:rPr>
                        <a:t>Correlation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-0.18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-0.52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-0.18</a:t>
                      </a:r>
                    </a:p>
                  </a:txBody>
                  <a:tcPr marL="9525" marR="9525" marT="9525" marB="0" anchor="b">
                    <a:lnL>
                      <a:noFill/>
                    </a:lnL>
                    <a:lnR>
                      <a:noFill/>
                    </a:lnR>
                    <a:lnT>
                      <a:noFill/>
                    </a:lnT>
                    <a:lnB>
                      <a:noFill/>
                    </a:lnB>
                  </a:tcPr>
                </a:tc>
                <a:extLst>
                  <a:ext uri="{0D108BD9-81ED-4DB2-BD59-A6C34878D82A}">
                    <a16:rowId xmlns:a16="http://schemas.microsoft.com/office/drawing/2014/main" val="4071889228"/>
                  </a:ext>
                </a:extLst>
              </a:tr>
              <a:tr h="212685">
                <a:tc>
                  <a:txBody>
                    <a:bodyPr/>
                    <a:lstStyle/>
                    <a:p>
                      <a:pPr algn="l" fontAlgn="b"/>
                      <a:r>
                        <a:rPr lang="en-US" sz="1200" b="0" i="0" u="none" strike="noStrike">
                          <a:solidFill>
                            <a:srgbClr val="000000"/>
                          </a:solidFill>
                          <a:effectLst/>
                          <a:latin typeface="Calibri" panose="020F0502020204030204" pitchFamily="34" charset="0"/>
                        </a:rPr>
                        <a:t>Feedback</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extLst>
                  <a:ext uri="{0D108BD9-81ED-4DB2-BD59-A6C34878D82A}">
                    <a16:rowId xmlns:a16="http://schemas.microsoft.com/office/drawing/2014/main" val="3745897922"/>
                  </a:ext>
                </a:extLst>
              </a:tr>
              <a:tr h="212685">
                <a:tc>
                  <a:txBody>
                    <a:bodyPr/>
                    <a:lstStyle/>
                    <a:p>
                      <a:pPr algn="l" fontAlgn="b"/>
                      <a:r>
                        <a:rPr lang="en-US" sz="1200" b="0" i="0" u="none" strike="noStrike" dirty="0">
                          <a:solidFill>
                            <a:srgbClr val="000000"/>
                          </a:solidFill>
                          <a:effectLst/>
                          <a:latin typeface="Calibri" panose="020F0502020204030204" pitchFamily="34" charset="0"/>
                        </a:rPr>
                        <a:t>Residual</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0.83</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0.69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0.79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0.68</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0.65</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0.68</a:t>
                      </a:r>
                    </a:p>
                  </a:txBody>
                  <a:tcPr marL="9525" marR="9525" marT="9525" marB="0" anchor="b">
                    <a:lnL>
                      <a:noFill/>
                    </a:lnL>
                    <a:lnR>
                      <a:noFill/>
                    </a:lnR>
                    <a:lnT>
                      <a:noFill/>
                    </a:lnT>
                    <a:lnB>
                      <a:noFill/>
                    </a:lnB>
                  </a:tcPr>
                </a:tc>
                <a:extLst>
                  <a:ext uri="{0D108BD9-81ED-4DB2-BD59-A6C34878D82A}">
                    <a16:rowId xmlns:a16="http://schemas.microsoft.com/office/drawing/2014/main" val="2846262470"/>
                  </a:ext>
                </a:extLst>
              </a:tr>
            </a:tbl>
          </a:graphicData>
        </a:graphic>
      </p:graphicFrame>
      <p:sp>
        <p:nvSpPr>
          <p:cNvPr id="6" name="Rectangle 5">
            <a:extLst>
              <a:ext uri="{FF2B5EF4-FFF2-40B4-BE49-F238E27FC236}">
                <a16:creationId xmlns:a16="http://schemas.microsoft.com/office/drawing/2014/main" id="{3BA63C95-770E-124B-AB30-DEF5463AB5AE}"/>
              </a:ext>
            </a:extLst>
          </p:cNvPr>
          <p:cNvSpPr/>
          <p:nvPr/>
        </p:nvSpPr>
        <p:spPr>
          <a:xfrm>
            <a:off x="1371600" y="2879510"/>
            <a:ext cx="10092476" cy="25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B08603-337F-F14D-BCA3-F4F7C94C8047}"/>
              </a:ext>
            </a:extLst>
          </p:cNvPr>
          <p:cNvSpPr txBox="1"/>
          <p:nvPr/>
        </p:nvSpPr>
        <p:spPr>
          <a:xfrm>
            <a:off x="1371601" y="3651920"/>
            <a:ext cx="1009247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Some evidence for center differences, although small, indicating that the effect of feedback was stronger in some centers</a:t>
            </a:r>
          </a:p>
          <a:p>
            <a:pPr marL="285750" indent="-285750">
              <a:buFont typeface="Arial" panose="020B0604020202020204" pitchFamily="34" charset="0"/>
              <a:buChar char="•"/>
            </a:pPr>
            <a:r>
              <a:rPr lang="en-US" dirty="0"/>
              <a:t>Center effect significantly improved models for Depression, Anxiety, Social Anxiety, Alcohol, and DI</a:t>
            </a:r>
          </a:p>
        </p:txBody>
      </p:sp>
    </p:spTree>
    <p:extLst>
      <p:ext uri="{BB962C8B-B14F-4D97-AF65-F5344CB8AC3E}">
        <p14:creationId xmlns:p14="http://schemas.microsoft.com/office/powerpoint/2010/main" val="175099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a:xfrm>
            <a:off x="1371600" y="685800"/>
            <a:ext cx="9601200" cy="958065"/>
          </a:xfrm>
        </p:spPr>
        <p:txBody>
          <a:bodyPr/>
          <a:lstStyle/>
          <a:p>
            <a:r>
              <a:rPr lang="en-US" dirty="0"/>
              <a:t>Pre-post change: Moderators</a:t>
            </a:r>
          </a:p>
        </p:txBody>
      </p:sp>
      <p:graphicFrame>
        <p:nvGraphicFramePr>
          <p:cNvPr id="13" name="Table 12">
            <a:extLst>
              <a:ext uri="{FF2B5EF4-FFF2-40B4-BE49-F238E27FC236}">
                <a16:creationId xmlns:a16="http://schemas.microsoft.com/office/drawing/2014/main" id="{8F95BBCD-6A3E-3641-B938-558D5D38F58B}"/>
              </a:ext>
            </a:extLst>
          </p:cNvPr>
          <p:cNvGraphicFramePr>
            <a:graphicFrameLocks noGrp="1"/>
          </p:cNvGraphicFramePr>
          <p:nvPr/>
        </p:nvGraphicFramePr>
        <p:xfrm>
          <a:off x="1371599" y="1332771"/>
          <a:ext cx="10316822" cy="3872494"/>
        </p:xfrm>
        <a:graphic>
          <a:graphicData uri="http://schemas.openxmlformats.org/drawingml/2006/table">
            <a:tbl>
              <a:tblPr/>
              <a:tblGrid>
                <a:gridCol w="1839246">
                  <a:extLst>
                    <a:ext uri="{9D8B030D-6E8A-4147-A177-3AD203B41FA5}">
                      <a16:colId xmlns:a16="http://schemas.microsoft.com/office/drawing/2014/main" val="3051378049"/>
                    </a:ext>
                  </a:extLst>
                </a:gridCol>
                <a:gridCol w="1059697">
                  <a:extLst>
                    <a:ext uri="{9D8B030D-6E8A-4147-A177-3AD203B41FA5}">
                      <a16:colId xmlns:a16="http://schemas.microsoft.com/office/drawing/2014/main" val="2465768880"/>
                    </a:ext>
                  </a:extLst>
                </a:gridCol>
                <a:gridCol w="1059697">
                  <a:extLst>
                    <a:ext uri="{9D8B030D-6E8A-4147-A177-3AD203B41FA5}">
                      <a16:colId xmlns:a16="http://schemas.microsoft.com/office/drawing/2014/main" val="3994106572"/>
                    </a:ext>
                  </a:extLst>
                </a:gridCol>
                <a:gridCol w="1059697">
                  <a:extLst>
                    <a:ext uri="{9D8B030D-6E8A-4147-A177-3AD203B41FA5}">
                      <a16:colId xmlns:a16="http://schemas.microsoft.com/office/drawing/2014/main" val="3067064472"/>
                    </a:ext>
                  </a:extLst>
                </a:gridCol>
                <a:gridCol w="1059697">
                  <a:extLst>
                    <a:ext uri="{9D8B030D-6E8A-4147-A177-3AD203B41FA5}">
                      <a16:colId xmlns:a16="http://schemas.microsoft.com/office/drawing/2014/main" val="4133209720"/>
                    </a:ext>
                  </a:extLst>
                </a:gridCol>
                <a:gridCol w="1059697">
                  <a:extLst>
                    <a:ext uri="{9D8B030D-6E8A-4147-A177-3AD203B41FA5}">
                      <a16:colId xmlns:a16="http://schemas.microsoft.com/office/drawing/2014/main" val="1526174705"/>
                    </a:ext>
                  </a:extLst>
                </a:gridCol>
                <a:gridCol w="1059697">
                  <a:extLst>
                    <a:ext uri="{9D8B030D-6E8A-4147-A177-3AD203B41FA5}">
                      <a16:colId xmlns:a16="http://schemas.microsoft.com/office/drawing/2014/main" val="3330958943"/>
                    </a:ext>
                  </a:extLst>
                </a:gridCol>
                <a:gridCol w="1059697">
                  <a:extLst>
                    <a:ext uri="{9D8B030D-6E8A-4147-A177-3AD203B41FA5}">
                      <a16:colId xmlns:a16="http://schemas.microsoft.com/office/drawing/2014/main" val="1082143730"/>
                    </a:ext>
                  </a:extLst>
                </a:gridCol>
                <a:gridCol w="1059697">
                  <a:extLst>
                    <a:ext uri="{9D8B030D-6E8A-4147-A177-3AD203B41FA5}">
                      <a16:colId xmlns:a16="http://schemas.microsoft.com/office/drawing/2014/main" val="1235962249"/>
                    </a:ext>
                  </a:extLst>
                </a:gridCol>
              </a:tblGrid>
              <a:tr h="228009">
                <a:tc>
                  <a:txBody>
                    <a:bodyPr/>
                    <a:lstStyle/>
                    <a:p>
                      <a:pPr algn="l" fontAlgn="b"/>
                      <a:endParaRPr lang="en-US" sz="1100" b="0" i="0" u="none" strike="noStrike" dirty="0">
                        <a:solidFill>
                          <a:srgbClr val="000000"/>
                        </a:solidFill>
                        <a:effectLst/>
                        <a:latin typeface="Calibri" panose="020F0502020204030204" pitchFamily="34" charset="0"/>
                      </a:endParaRP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Depression34</a:t>
                      </a:r>
                    </a:p>
                  </a:txBody>
                  <a:tcPr marL="5787" marR="5787" marT="5787"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Anxiety34</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Social_Anxiety34</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Academics34</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Eating34</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Hostility34</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Alcohol34</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DI</a:t>
                      </a:r>
                    </a:p>
                  </a:txBody>
                  <a:tcPr marL="5787" marR="5787" marT="5787" marB="0" anchor="b">
                    <a:lnL>
                      <a:noFill/>
                    </a:lnL>
                    <a:lnR>
                      <a:noFill/>
                    </a:lnR>
                    <a:lnT>
                      <a:noFill/>
                    </a:lnT>
                    <a:lnB>
                      <a:noFill/>
                    </a:lnB>
                  </a:tcPr>
                </a:tc>
                <a:extLst>
                  <a:ext uri="{0D108BD9-81ED-4DB2-BD59-A6C34878D82A}">
                    <a16:rowId xmlns:a16="http://schemas.microsoft.com/office/drawing/2014/main" val="3246911531"/>
                  </a:ext>
                </a:extLst>
              </a:tr>
              <a:tr h="228009">
                <a:tc>
                  <a:txBody>
                    <a:bodyPr/>
                    <a:lstStyle/>
                    <a:p>
                      <a:pPr algn="l" fontAlgn="b"/>
                      <a:r>
                        <a:rPr lang="en-US" sz="1100" b="0" i="0" u="none" strike="noStrike">
                          <a:solidFill>
                            <a:srgbClr val="000000"/>
                          </a:solidFill>
                          <a:effectLst/>
                          <a:latin typeface="Calibri" panose="020F0502020204030204" pitchFamily="34" charset="0"/>
                        </a:rPr>
                        <a:t>Intercept</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0.87**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0.72**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0.49**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0.59**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0.36**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0.49**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0.69** (0.02)</a:t>
                      </a:r>
                    </a:p>
                  </a:txBody>
                  <a:tcPr marL="5787" marR="5787" marT="5787" marB="0" anchor="b">
                    <a:lnL>
                      <a:noFill/>
                    </a:lnL>
                    <a:lnR>
                      <a:noFill/>
                    </a:lnR>
                    <a:lnT>
                      <a:noFill/>
                    </a:lnT>
                    <a:lnB>
                      <a:noFill/>
                    </a:lnB>
                  </a:tcPr>
                </a:tc>
                <a:extLst>
                  <a:ext uri="{0D108BD9-81ED-4DB2-BD59-A6C34878D82A}">
                    <a16:rowId xmlns:a16="http://schemas.microsoft.com/office/drawing/2014/main" val="1365584841"/>
                  </a:ext>
                </a:extLst>
              </a:tr>
              <a:tr h="123457">
                <a:tc>
                  <a:txBody>
                    <a:bodyPr/>
                    <a:lstStyle/>
                    <a:p>
                      <a:pPr algn="l" fontAlgn="b"/>
                      <a:r>
                        <a:rPr lang="en-US" sz="1100" b="0" i="0" u="none" strike="noStrike">
                          <a:solidFill>
                            <a:srgbClr val="000000"/>
                          </a:solidFill>
                          <a:effectLst/>
                          <a:latin typeface="Calibri" panose="020F0502020204030204" pitchFamily="34" charset="0"/>
                        </a:rPr>
                        <a:t>Feedback</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extLst>
                  <a:ext uri="{0D108BD9-81ED-4DB2-BD59-A6C34878D82A}">
                    <a16:rowId xmlns:a16="http://schemas.microsoft.com/office/drawing/2014/main" val="3416268845"/>
                  </a:ext>
                </a:extLst>
              </a:tr>
              <a:tr h="228009">
                <a:tc>
                  <a:txBody>
                    <a:bodyPr/>
                    <a:lstStyle/>
                    <a:p>
                      <a:pPr algn="l" fontAlgn="b"/>
                      <a:r>
                        <a:rPr lang="en-US" sz="1100" b="0" i="0" u="none" strike="noStrike">
                          <a:solidFill>
                            <a:srgbClr val="000000"/>
                          </a:solidFill>
                          <a:effectLst/>
                          <a:latin typeface="Calibri" panose="020F0502020204030204" pitchFamily="34" charset="0"/>
                        </a:rPr>
                        <a:t>Off track</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-0.77**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-0.81**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-0.72**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-0.96**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-0.85**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-0.55**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-0.55**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-0.66** (0.01)</a:t>
                      </a:r>
                    </a:p>
                  </a:txBody>
                  <a:tcPr marL="5787" marR="5787" marT="5787" marB="0" anchor="b">
                    <a:lnL>
                      <a:noFill/>
                    </a:lnL>
                    <a:lnR>
                      <a:noFill/>
                    </a:lnR>
                    <a:lnT>
                      <a:noFill/>
                    </a:lnT>
                    <a:lnB>
                      <a:noFill/>
                    </a:lnB>
                  </a:tcPr>
                </a:tc>
                <a:extLst>
                  <a:ext uri="{0D108BD9-81ED-4DB2-BD59-A6C34878D82A}">
                    <a16:rowId xmlns:a16="http://schemas.microsoft.com/office/drawing/2014/main" val="2744444226"/>
                  </a:ext>
                </a:extLst>
              </a:tr>
              <a:tr h="228009">
                <a:tc>
                  <a:txBody>
                    <a:bodyPr/>
                    <a:lstStyle/>
                    <a:p>
                      <a:pPr algn="l" fontAlgn="b"/>
                      <a:r>
                        <a:rPr lang="en-US" sz="1100" b="0" i="0" u="none" strike="noStrike">
                          <a:solidFill>
                            <a:srgbClr val="000000"/>
                          </a:solidFill>
                          <a:effectLst/>
                          <a:latin typeface="Calibri" panose="020F0502020204030204" pitchFamily="34" charset="0"/>
                        </a:rPr>
                        <a:t>Client baseline</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0.47**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0.36**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0.25**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0.35**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0.42** (0)</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0.42** (0)</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 (0)</a:t>
                      </a:r>
                    </a:p>
                  </a:txBody>
                  <a:tcPr marL="5787" marR="5787" marT="5787" marB="0" anchor="b">
                    <a:lnL>
                      <a:noFill/>
                    </a:lnL>
                    <a:lnR>
                      <a:noFill/>
                    </a:lnR>
                    <a:lnT>
                      <a:noFill/>
                    </a:lnT>
                    <a:lnB>
                      <a:noFill/>
                    </a:lnB>
                  </a:tcPr>
                </a:tc>
                <a:extLst>
                  <a:ext uri="{0D108BD9-81ED-4DB2-BD59-A6C34878D82A}">
                    <a16:rowId xmlns:a16="http://schemas.microsoft.com/office/drawing/2014/main" val="1031577057"/>
                  </a:ext>
                </a:extLst>
              </a:tr>
              <a:tr h="228009">
                <a:tc>
                  <a:txBody>
                    <a:bodyPr/>
                    <a:lstStyle/>
                    <a:p>
                      <a:pPr algn="l" fontAlgn="b"/>
                      <a:r>
                        <a:rPr lang="en-US" sz="1100" b="0" i="0" u="none" strike="noStrike">
                          <a:solidFill>
                            <a:srgbClr val="000000"/>
                          </a:solidFill>
                          <a:effectLst/>
                          <a:latin typeface="Calibri" panose="020F0502020204030204" pitchFamily="34" charset="0"/>
                        </a:rPr>
                        <a:t>Center baseline</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0.33* (0.1)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0.33* (0.12)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 (0.1)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0.26* (0.09)</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0.28 (0.11)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0.49** (0.06)</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0.26** (0.06)</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0.26* (0.09)</a:t>
                      </a:r>
                    </a:p>
                  </a:txBody>
                  <a:tcPr marL="5787" marR="5787" marT="5787" marB="0" anchor="b">
                    <a:lnL>
                      <a:noFill/>
                    </a:lnL>
                    <a:lnR>
                      <a:noFill/>
                    </a:lnR>
                    <a:lnT>
                      <a:noFill/>
                    </a:lnT>
                    <a:lnB>
                      <a:noFill/>
                    </a:lnB>
                  </a:tcPr>
                </a:tc>
                <a:extLst>
                  <a:ext uri="{0D108BD9-81ED-4DB2-BD59-A6C34878D82A}">
                    <a16:rowId xmlns:a16="http://schemas.microsoft.com/office/drawing/2014/main" val="2695641724"/>
                  </a:ext>
                </a:extLst>
              </a:tr>
              <a:tr h="228009">
                <a:tc>
                  <a:txBody>
                    <a:bodyPr/>
                    <a:lstStyle/>
                    <a:p>
                      <a:pPr algn="l" fontAlgn="b"/>
                      <a:r>
                        <a:rPr lang="en-US" sz="1100" b="0" i="0" u="none" strike="noStrike">
                          <a:solidFill>
                            <a:srgbClr val="000000"/>
                          </a:solidFill>
                          <a:effectLst/>
                          <a:latin typeface="Calibri" panose="020F0502020204030204" pitchFamily="34" charset="0"/>
                        </a:rPr>
                        <a:t>CCAPS frequency</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0.08**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0.07**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 (0.01)</a:t>
                      </a:r>
                    </a:p>
                  </a:txBody>
                  <a:tcPr marL="5787" marR="5787" marT="5787" marB="0" anchor="b">
                    <a:lnL>
                      <a:noFill/>
                    </a:lnL>
                    <a:lnR>
                      <a:noFill/>
                    </a:lnR>
                    <a:lnT>
                      <a:noFill/>
                    </a:lnT>
                    <a:lnB>
                      <a:noFill/>
                    </a:lnB>
                  </a:tcPr>
                </a:tc>
                <a:extLst>
                  <a:ext uri="{0D108BD9-81ED-4DB2-BD59-A6C34878D82A}">
                    <a16:rowId xmlns:a16="http://schemas.microsoft.com/office/drawing/2014/main" val="3726193674"/>
                  </a:ext>
                </a:extLst>
              </a:tr>
              <a:tr h="228009">
                <a:tc>
                  <a:txBody>
                    <a:bodyPr/>
                    <a:lstStyle/>
                    <a:p>
                      <a:pPr algn="l" fontAlgn="b"/>
                      <a:r>
                        <a:rPr lang="en-US" sz="1100" b="0" i="0" u="none" strike="noStrike">
                          <a:solidFill>
                            <a:srgbClr val="000000"/>
                          </a:solidFill>
                          <a:effectLst/>
                          <a:latin typeface="Calibri" panose="020F0502020204030204" pitchFamily="34" charset="0"/>
                        </a:rPr>
                        <a:t>Appointment N</a:t>
                      </a:r>
                    </a:p>
                  </a:txBody>
                  <a:tcPr marL="5787" marR="5787" marT="5787"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0.08**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0.06**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0.06**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0.07** (0)</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0.05** (0)</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0.07** (0.01)</a:t>
                      </a:r>
                    </a:p>
                  </a:txBody>
                  <a:tcPr marL="5787" marR="5787" marT="5787" marB="0" anchor="b">
                    <a:lnL>
                      <a:noFill/>
                    </a:lnL>
                    <a:lnR>
                      <a:noFill/>
                    </a:lnR>
                    <a:lnT>
                      <a:noFill/>
                    </a:lnT>
                    <a:lnB>
                      <a:noFill/>
                    </a:lnB>
                  </a:tcPr>
                </a:tc>
                <a:extLst>
                  <a:ext uri="{0D108BD9-81ED-4DB2-BD59-A6C34878D82A}">
                    <a16:rowId xmlns:a16="http://schemas.microsoft.com/office/drawing/2014/main" val="262522149"/>
                  </a:ext>
                </a:extLst>
              </a:tr>
              <a:tr h="228009">
                <a:tc>
                  <a:txBody>
                    <a:bodyPr/>
                    <a:lstStyle/>
                    <a:p>
                      <a:pPr algn="l" fontAlgn="b"/>
                      <a:r>
                        <a:rPr lang="en-US" sz="1100" b="0" i="0" u="none" strike="noStrike" dirty="0">
                          <a:solidFill>
                            <a:srgbClr val="000000"/>
                          </a:solidFill>
                          <a:effectLst/>
                          <a:latin typeface="Calibri" panose="020F0502020204030204" pitchFamily="34" charset="0"/>
                        </a:rPr>
                        <a:t>Hospitalization</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-0.09**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-0.09**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-0.06**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-0.07*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-0.03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-0.07**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-0.03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-0.09** (0.02)</a:t>
                      </a:r>
                    </a:p>
                  </a:txBody>
                  <a:tcPr marL="5787" marR="5787" marT="5787" marB="0" anchor="b">
                    <a:lnL>
                      <a:noFill/>
                    </a:lnL>
                    <a:lnR>
                      <a:noFill/>
                    </a:lnR>
                    <a:lnT>
                      <a:noFill/>
                    </a:lnT>
                    <a:lnB>
                      <a:noFill/>
                    </a:lnB>
                  </a:tcPr>
                </a:tc>
                <a:extLst>
                  <a:ext uri="{0D108BD9-81ED-4DB2-BD59-A6C34878D82A}">
                    <a16:rowId xmlns:a16="http://schemas.microsoft.com/office/drawing/2014/main" val="846561062"/>
                  </a:ext>
                </a:extLst>
              </a:tr>
              <a:tr h="214669">
                <a:tc>
                  <a:txBody>
                    <a:bodyPr/>
                    <a:lstStyle/>
                    <a:p>
                      <a:pPr algn="l" fontAlgn="b"/>
                      <a:r>
                        <a:rPr lang="en-US" sz="1100" b="0" i="0" u="none" strike="noStrike" dirty="0">
                          <a:solidFill>
                            <a:srgbClr val="000000"/>
                          </a:solidFill>
                          <a:effectLst/>
                          <a:latin typeface="Calibri" panose="020F0502020204030204" pitchFamily="34" charset="0"/>
                        </a:rPr>
                        <a:t>Feedback * Off track</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0.04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(0.02)</a:t>
                      </a:r>
                    </a:p>
                  </a:txBody>
                  <a:tcPr marL="5787" marR="5787" marT="5787" marB="0" anchor="b">
                    <a:lnL>
                      <a:noFill/>
                    </a:lnL>
                    <a:lnR>
                      <a:noFill/>
                    </a:lnR>
                    <a:lnT>
                      <a:noFill/>
                    </a:lnT>
                    <a:lnB>
                      <a:noFill/>
                    </a:lnB>
                  </a:tcPr>
                </a:tc>
                <a:extLst>
                  <a:ext uri="{0D108BD9-81ED-4DB2-BD59-A6C34878D82A}">
                    <a16:rowId xmlns:a16="http://schemas.microsoft.com/office/drawing/2014/main" val="2814449501"/>
                  </a:ext>
                </a:extLst>
              </a:tr>
              <a:tr h="228009">
                <a:tc>
                  <a:txBody>
                    <a:bodyPr/>
                    <a:lstStyle/>
                    <a:p>
                      <a:pPr algn="l" fontAlgn="b"/>
                      <a:r>
                        <a:rPr lang="en-US" sz="1100" b="0" i="0" u="none" strike="noStrike">
                          <a:solidFill>
                            <a:srgbClr val="000000"/>
                          </a:solidFill>
                          <a:effectLst/>
                          <a:latin typeface="Calibri" panose="020F0502020204030204" pitchFamily="34" charset="0"/>
                        </a:rPr>
                        <a:t>Feedback * Client baseline</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0.01* (0)</a:t>
                      </a:r>
                    </a:p>
                  </a:txBody>
                  <a:tcPr marL="5787" marR="5787" marT="5787"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0.02** (0)</a:t>
                      </a:r>
                    </a:p>
                  </a:txBody>
                  <a:tcPr marL="5787" marR="5787" marT="5787" marB="0" anchor="b">
                    <a:lnL>
                      <a:noFill/>
                    </a:lnL>
                    <a:lnR>
                      <a:noFill/>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extLst>
                  <a:ext uri="{0D108BD9-81ED-4DB2-BD59-A6C34878D82A}">
                    <a16:rowId xmlns:a16="http://schemas.microsoft.com/office/drawing/2014/main" val="3113543"/>
                  </a:ext>
                </a:extLst>
              </a:tr>
              <a:tr h="228009">
                <a:tc>
                  <a:txBody>
                    <a:bodyPr/>
                    <a:lstStyle/>
                    <a:p>
                      <a:pPr algn="l" fontAlgn="b"/>
                      <a:r>
                        <a:rPr lang="en-US" sz="1100" b="0" i="0" u="none" strike="noStrike">
                          <a:solidFill>
                            <a:srgbClr val="000000"/>
                          </a:solidFill>
                          <a:effectLst/>
                          <a:latin typeface="Calibri" panose="020F0502020204030204" pitchFamily="34" charset="0"/>
                        </a:rPr>
                        <a:t>Feedback * Center baseline</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0.07 (0.07)</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0.16 (0.09)</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 (0.07)</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 (0.11)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-0.05 (0.05)</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 (0.06)</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0.06 (0.07)</a:t>
                      </a:r>
                    </a:p>
                  </a:txBody>
                  <a:tcPr marL="5787" marR="5787" marT="5787" marB="0" anchor="b">
                    <a:lnL>
                      <a:noFill/>
                    </a:lnL>
                    <a:lnR>
                      <a:noFill/>
                    </a:lnR>
                    <a:lnT>
                      <a:noFill/>
                    </a:lnT>
                    <a:lnB>
                      <a:noFill/>
                    </a:lnB>
                  </a:tcPr>
                </a:tc>
                <a:extLst>
                  <a:ext uri="{0D108BD9-81ED-4DB2-BD59-A6C34878D82A}">
                    <a16:rowId xmlns:a16="http://schemas.microsoft.com/office/drawing/2014/main" val="1197293228"/>
                  </a:ext>
                </a:extLst>
              </a:tr>
              <a:tr h="228009">
                <a:tc>
                  <a:txBody>
                    <a:bodyPr/>
                    <a:lstStyle/>
                    <a:p>
                      <a:pPr algn="l" fontAlgn="b"/>
                      <a:r>
                        <a:rPr lang="en-US" sz="1100" b="0" i="0" u="none" strike="noStrike">
                          <a:solidFill>
                            <a:srgbClr val="000000"/>
                          </a:solidFill>
                          <a:effectLst/>
                          <a:latin typeface="Calibri" panose="020F0502020204030204" pitchFamily="34" charset="0"/>
                        </a:rPr>
                        <a:t>Feedback * CCAPS frequency</a:t>
                      </a:r>
                    </a:p>
                  </a:txBody>
                  <a:tcPr marL="5787" marR="5787" marT="5787" marB="0" anchor="b">
                    <a:lnL>
                      <a:noFill/>
                    </a:lnL>
                    <a:lnR>
                      <a:noFill/>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0.03*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extLst>
                  <a:ext uri="{0D108BD9-81ED-4DB2-BD59-A6C34878D82A}">
                    <a16:rowId xmlns:a16="http://schemas.microsoft.com/office/drawing/2014/main" val="1827646173"/>
                  </a:ext>
                </a:extLst>
              </a:tr>
              <a:tr h="228009">
                <a:tc>
                  <a:txBody>
                    <a:bodyPr/>
                    <a:lstStyle/>
                    <a:p>
                      <a:pPr algn="l" fontAlgn="b"/>
                      <a:r>
                        <a:rPr lang="en-US" sz="1100" b="0" i="0" u="none" strike="noStrike">
                          <a:solidFill>
                            <a:srgbClr val="000000"/>
                          </a:solidFill>
                          <a:effectLst/>
                          <a:latin typeface="Calibri" panose="020F0502020204030204" pitchFamily="34" charset="0"/>
                        </a:rPr>
                        <a:t>Feedback * Appointment N</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0.02*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5787" marR="5787" marT="5787" marB="0" anchor="b">
                    <a:lnL>
                      <a:noFill/>
                    </a:lnL>
                    <a:lnR>
                      <a:noFill/>
                    </a:lnR>
                    <a:lnT>
                      <a:noFill/>
                    </a:lnT>
                    <a:lnB>
                      <a:noFill/>
                    </a:lnB>
                  </a:tcPr>
                </a:tc>
                <a:extLst>
                  <a:ext uri="{0D108BD9-81ED-4DB2-BD59-A6C34878D82A}">
                    <a16:rowId xmlns:a16="http://schemas.microsoft.com/office/drawing/2014/main" val="571722175"/>
                  </a:ext>
                </a:extLst>
              </a:tr>
              <a:tr h="228009">
                <a:tc>
                  <a:txBody>
                    <a:bodyPr/>
                    <a:lstStyle/>
                    <a:p>
                      <a:pPr algn="l" fontAlgn="b"/>
                      <a:r>
                        <a:rPr lang="en-US" sz="1100" b="0" i="0" u="none" strike="noStrike">
                          <a:solidFill>
                            <a:srgbClr val="000000"/>
                          </a:solidFill>
                          <a:effectLst/>
                          <a:latin typeface="Calibri" panose="020F0502020204030204" pitchFamily="34" charset="0"/>
                        </a:rPr>
                        <a:t>Feedback * Hospitalization</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(0.03)</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(0.03)</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(0.03)</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0.03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(0.02)</a:t>
                      </a:r>
                    </a:p>
                  </a:txBody>
                  <a:tcPr marL="5787" marR="5787" marT="5787"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(0.02)</a:t>
                      </a:r>
                    </a:p>
                  </a:txBody>
                  <a:tcPr marL="5787" marR="5787" marT="5787" marB="0" anchor="b">
                    <a:lnL>
                      <a:noFill/>
                    </a:lnL>
                    <a:lnR>
                      <a:noFill/>
                    </a:lnR>
                    <a:lnT>
                      <a:noFill/>
                    </a:lnT>
                    <a:lnB>
                      <a:noFill/>
                    </a:lnB>
                  </a:tcPr>
                </a:tc>
                <a:extLst>
                  <a:ext uri="{0D108BD9-81ED-4DB2-BD59-A6C34878D82A}">
                    <a16:rowId xmlns:a16="http://schemas.microsoft.com/office/drawing/2014/main" val="284219009"/>
                  </a:ext>
                </a:extLst>
              </a:tr>
              <a:tr h="123457">
                <a:tc>
                  <a:txBody>
                    <a:bodyPr/>
                    <a:lstStyle/>
                    <a:p>
                      <a:pPr algn="l" fontAlgn="b"/>
                      <a:r>
                        <a:rPr lang="en-US" sz="1100" b="0" i="0" u="none" strike="noStrike">
                          <a:solidFill>
                            <a:srgbClr val="000000"/>
                          </a:solidFill>
                          <a:effectLst/>
                          <a:latin typeface="Calibri" panose="020F0502020204030204" pitchFamily="34" charset="0"/>
                        </a:rPr>
                        <a:t>Intercept</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0.01</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0.01</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0.01</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0.01</a:t>
                      </a:r>
                    </a:p>
                  </a:txBody>
                  <a:tcPr marL="5787" marR="5787" marT="5787" marB="0" anchor="b">
                    <a:lnL>
                      <a:noFill/>
                    </a:lnL>
                    <a:lnR>
                      <a:noFill/>
                    </a:lnR>
                    <a:lnT>
                      <a:noFill/>
                    </a:lnT>
                    <a:lnB>
                      <a:noFill/>
                    </a:lnB>
                  </a:tcPr>
                </a:tc>
                <a:extLst>
                  <a:ext uri="{0D108BD9-81ED-4DB2-BD59-A6C34878D82A}">
                    <a16:rowId xmlns:a16="http://schemas.microsoft.com/office/drawing/2014/main" val="2471428236"/>
                  </a:ext>
                </a:extLst>
              </a:tr>
              <a:tr h="123457">
                <a:tc>
                  <a:txBody>
                    <a:bodyPr/>
                    <a:lstStyle/>
                    <a:p>
                      <a:pPr algn="l" fontAlgn="b"/>
                      <a:r>
                        <a:rPr lang="en-US" sz="1100" b="0" i="0" u="none" strike="noStrike">
                          <a:solidFill>
                            <a:srgbClr val="000000"/>
                          </a:solidFill>
                          <a:effectLst/>
                          <a:latin typeface="Calibri" panose="020F0502020204030204" pitchFamily="34" charset="0"/>
                        </a:rPr>
                        <a:t>Feedback</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5787" marR="5787" marT="5787"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5787" marR="5787" marT="5787"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5787" marR="5787" marT="5787"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5787" marR="5787" marT="5787"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5787" marR="5787" marT="5787" marB="0" anchor="b">
                    <a:lnL>
                      <a:noFill/>
                    </a:lnL>
                    <a:lnR>
                      <a:noFill/>
                    </a:lnR>
                    <a:lnT>
                      <a:noFill/>
                    </a:lnT>
                    <a:lnB>
                      <a:noFill/>
                    </a:lnB>
                  </a:tcPr>
                </a:tc>
                <a:extLst>
                  <a:ext uri="{0D108BD9-81ED-4DB2-BD59-A6C34878D82A}">
                    <a16:rowId xmlns:a16="http://schemas.microsoft.com/office/drawing/2014/main" val="170299414"/>
                  </a:ext>
                </a:extLst>
              </a:tr>
              <a:tr h="123457">
                <a:tc>
                  <a:txBody>
                    <a:bodyPr/>
                    <a:lstStyle/>
                    <a:p>
                      <a:pPr algn="l" fontAlgn="b"/>
                      <a:r>
                        <a:rPr lang="en-US" sz="1100" b="0" i="0" u="none" strike="noStrike">
                          <a:solidFill>
                            <a:srgbClr val="000000"/>
                          </a:solidFill>
                          <a:effectLst/>
                          <a:latin typeface="Calibri" panose="020F0502020204030204" pitchFamily="34" charset="0"/>
                        </a:rPr>
                        <a:t>Residual</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0.48</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0.44</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0.32</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0.55</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0.36</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0.21</a:t>
                      </a:r>
                    </a:p>
                  </a:txBody>
                  <a:tcPr marL="5787" marR="5787" marT="5787"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0.19</a:t>
                      </a:r>
                    </a:p>
                  </a:txBody>
                  <a:tcPr marL="5787" marR="5787" marT="5787"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0.31</a:t>
                      </a:r>
                    </a:p>
                  </a:txBody>
                  <a:tcPr marL="5787" marR="5787" marT="5787" marB="0" anchor="b">
                    <a:lnL>
                      <a:noFill/>
                    </a:lnL>
                    <a:lnR>
                      <a:noFill/>
                    </a:lnR>
                    <a:lnT>
                      <a:noFill/>
                    </a:lnT>
                    <a:lnB>
                      <a:noFill/>
                    </a:lnB>
                  </a:tcPr>
                </a:tc>
                <a:extLst>
                  <a:ext uri="{0D108BD9-81ED-4DB2-BD59-A6C34878D82A}">
                    <a16:rowId xmlns:a16="http://schemas.microsoft.com/office/drawing/2014/main" val="1434573949"/>
                  </a:ext>
                </a:extLst>
              </a:tr>
            </a:tbl>
          </a:graphicData>
        </a:graphic>
      </p:graphicFrame>
      <p:sp>
        <p:nvSpPr>
          <p:cNvPr id="14" name="Rectangle 13">
            <a:extLst>
              <a:ext uri="{FF2B5EF4-FFF2-40B4-BE49-F238E27FC236}">
                <a16:creationId xmlns:a16="http://schemas.microsoft.com/office/drawing/2014/main" id="{5EA2408C-E03B-C848-A087-51E5EFEA619D}"/>
              </a:ext>
            </a:extLst>
          </p:cNvPr>
          <p:cNvSpPr/>
          <p:nvPr/>
        </p:nvSpPr>
        <p:spPr>
          <a:xfrm>
            <a:off x="1311967" y="3349489"/>
            <a:ext cx="10376454" cy="13744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1C1A881-827B-9740-9DA2-A379D097BDB2}"/>
              </a:ext>
            </a:extLst>
          </p:cNvPr>
          <p:cNvSpPr txBox="1"/>
          <p:nvPr/>
        </p:nvSpPr>
        <p:spPr>
          <a:xfrm>
            <a:off x="1269372" y="5407980"/>
            <a:ext cx="10461643" cy="369332"/>
          </a:xfrm>
          <a:prstGeom prst="rect">
            <a:avLst/>
          </a:prstGeom>
          <a:noFill/>
        </p:spPr>
        <p:txBody>
          <a:bodyPr wrap="square" rtlCol="0">
            <a:spAutoFit/>
          </a:bodyPr>
          <a:lstStyle/>
          <a:p>
            <a:pPr marL="285750" indent="-285750">
              <a:buFont typeface="Arial" panose="020B0604020202020204" pitchFamily="34" charset="0"/>
              <a:buChar char="•"/>
            </a:pPr>
            <a:r>
              <a:rPr lang="en-US" dirty="0"/>
              <a:t>Some significant moderators, but no consistent direction, and effect sizes are 0</a:t>
            </a:r>
          </a:p>
        </p:txBody>
      </p:sp>
    </p:spTree>
    <p:extLst>
      <p:ext uri="{BB962C8B-B14F-4D97-AF65-F5344CB8AC3E}">
        <p14:creationId xmlns:p14="http://schemas.microsoft.com/office/powerpoint/2010/main" val="1367260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a:xfrm>
            <a:off x="1371600" y="685800"/>
            <a:ext cx="9601200" cy="958065"/>
          </a:xfrm>
        </p:spPr>
        <p:txBody>
          <a:bodyPr/>
          <a:lstStyle/>
          <a:p>
            <a:r>
              <a:rPr lang="en-US" dirty="0"/>
              <a:t>Rate of change</a:t>
            </a:r>
          </a:p>
        </p:txBody>
      </p:sp>
      <p:sp>
        <p:nvSpPr>
          <p:cNvPr id="3" name="Content Placeholder 2">
            <a:extLst>
              <a:ext uri="{FF2B5EF4-FFF2-40B4-BE49-F238E27FC236}">
                <a16:creationId xmlns:a16="http://schemas.microsoft.com/office/drawing/2014/main" id="{62FDFE75-D089-E645-AFDA-4D7A55874E91}"/>
              </a:ext>
            </a:extLst>
          </p:cNvPr>
          <p:cNvSpPr>
            <a:spLocks noGrp="1"/>
          </p:cNvSpPr>
          <p:nvPr>
            <p:ph idx="1"/>
          </p:nvPr>
        </p:nvSpPr>
        <p:spPr>
          <a:xfrm>
            <a:off x="1371600" y="1643865"/>
            <a:ext cx="9601200" cy="4223535"/>
          </a:xfrm>
        </p:spPr>
        <p:txBody>
          <a:bodyPr/>
          <a:lstStyle/>
          <a:p>
            <a:r>
              <a:rPr lang="en-US" dirty="0"/>
              <a:t>3-level mixed effects model</a:t>
            </a:r>
          </a:p>
          <a:p>
            <a:r>
              <a:rPr lang="en-US" dirty="0"/>
              <a:t>Effect of interest is the slope for session number, which represents how fast clients’ CCAPS scores changed</a:t>
            </a:r>
          </a:p>
          <a:p>
            <a:r>
              <a:rPr lang="en-US" dirty="0"/>
              <a:t>Client scores anchored through their baseline, so no intercept was estimated</a:t>
            </a:r>
          </a:p>
          <a:p>
            <a:r>
              <a:rPr lang="en-US" dirty="0"/>
              <a:t>Different shapes of change were tested to model decelerating curve typical of psychotherapy change</a:t>
            </a:r>
          </a:p>
          <a:p>
            <a:pPr lvl="1"/>
            <a:r>
              <a:rPr lang="en-US" dirty="0"/>
              <a:t>Typically our  lab has used a logarithmic transformation</a:t>
            </a:r>
          </a:p>
          <a:p>
            <a:pPr lvl="1"/>
            <a:r>
              <a:rPr lang="en-US" dirty="0"/>
              <a:t>I found that log transformation fit best for some subscales, while inverse fit best for others</a:t>
            </a:r>
          </a:p>
          <a:p>
            <a:pPr lvl="1"/>
            <a:r>
              <a:rPr lang="en-US" dirty="0"/>
              <a:t>Each subscale uses the transformation that fits best</a:t>
            </a:r>
          </a:p>
        </p:txBody>
      </p:sp>
    </p:spTree>
    <p:extLst>
      <p:ext uri="{BB962C8B-B14F-4D97-AF65-F5344CB8AC3E}">
        <p14:creationId xmlns:p14="http://schemas.microsoft.com/office/powerpoint/2010/main" val="855437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a:xfrm>
            <a:off x="1371600" y="685800"/>
            <a:ext cx="9601200" cy="958065"/>
          </a:xfrm>
        </p:spPr>
        <p:txBody>
          <a:bodyPr/>
          <a:lstStyle/>
          <a:p>
            <a:r>
              <a:rPr lang="en-US" dirty="0"/>
              <a:t>Rate of change: Feedback effects</a:t>
            </a:r>
          </a:p>
        </p:txBody>
      </p:sp>
      <p:graphicFrame>
        <p:nvGraphicFramePr>
          <p:cNvPr id="4" name="Table 3">
            <a:extLst>
              <a:ext uri="{FF2B5EF4-FFF2-40B4-BE49-F238E27FC236}">
                <a16:creationId xmlns:a16="http://schemas.microsoft.com/office/drawing/2014/main" id="{07071FBD-A343-AC4A-9FA3-8B0C15F6BDCF}"/>
              </a:ext>
            </a:extLst>
          </p:cNvPr>
          <p:cNvGraphicFramePr>
            <a:graphicFrameLocks noGrp="1"/>
          </p:cNvGraphicFramePr>
          <p:nvPr>
            <p:extLst>
              <p:ext uri="{D42A27DB-BD31-4B8C-83A1-F6EECF244321}">
                <p14:modId xmlns:p14="http://schemas.microsoft.com/office/powerpoint/2010/main" val="2909635167"/>
              </p:ext>
            </p:extLst>
          </p:nvPr>
        </p:nvGraphicFramePr>
        <p:xfrm>
          <a:off x="1371600" y="1509384"/>
          <a:ext cx="10231821" cy="1797685"/>
        </p:xfrm>
        <a:graphic>
          <a:graphicData uri="http://schemas.openxmlformats.org/drawingml/2006/table">
            <a:tbl>
              <a:tblPr/>
              <a:tblGrid>
                <a:gridCol w="1793664">
                  <a:extLst>
                    <a:ext uri="{9D8B030D-6E8A-4147-A177-3AD203B41FA5}">
                      <a16:colId xmlns:a16="http://schemas.microsoft.com/office/drawing/2014/main" val="871852495"/>
                    </a:ext>
                  </a:extLst>
                </a:gridCol>
                <a:gridCol w="1123819">
                  <a:extLst>
                    <a:ext uri="{9D8B030D-6E8A-4147-A177-3AD203B41FA5}">
                      <a16:colId xmlns:a16="http://schemas.microsoft.com/office/drawing/2014/main" val="1607361163"/>
                    </a:ext>
                  </a:extLst>
                </a:gridCol>
                <a:gridCol w="1073024">
                  <a:extLst>
                    <a:ext uri="{9D8B030D-6E8A-4147-A177-3AD203B41FA5}">
                      <a16:colId xmlns:a16="http://schemas.microsoft.com/office/drawing/2014/main" val="4273843761"/>
                    </a:ext>
                  </a:extLst>
                </a:gridCol>
                <a:gridCol w="1193660">
                  <a:extLst>
                    <a:ext uri="{9D8B030D-6E8A-4147-A177-3AD203B41FA5}">
                      <a16:colId xmlns:a16="http://schemas.microsoft.com/office/drawing/2014/main" val="1695898809"/>
                    </a:ext>
                  </a:extLst>
                </a:gridCol>
                <a:gridCol w="1053976">
                  <a:extLst>
                    <a:ext uri="{9D8B030D-6E8A-4147-A177-3AD203B41FA5}">
                      <a16:colId xmlns:a16="http://schemas.microsoft.com/office/drawing/2014/main" val="2975734611"/>
                    </a:ext>
                  </a:extLst>
                </a:gridCol>
                <a:gridCol w="1111119">
                  <a:extLst>
                    <a:ext uri="{9D8B030D-6E8A-4147-A177-3AD203B41FA5}">
                      <a16:colId xmlns:a16="http://schemas.microsoft.com/office/drawing/2014/main" val="2813926028"/>
                    </a:ext>
                  </a:extLst>
                </a:gridCol>
                <a:gridCol w="1003183">
                  <a:extLst>
                    <a:ext uri="{9D8B030D-6E8A-4147-A177-3AD203B41FA5}">
                      <a16:colId xmlns:a16="http://schemas.microsoft.com/office/drawing/2014/main" val="4050004989"/>
                    </a:ext>
                  </a:extLst>
                </a:gridCol>
                <a:gridCol w="996507">
                  <a:extLst>
                    <a:ext uri="{9D8B030D-6E8A-4147-A177-3AD203B41FA5}">
                      <a16:colId xmlns:a16="http://schemas.microsoft.com/office/drawing/2014/main" val="1382287055"/>
                    </a:ext>
                  </a:extLst>
                </a:gridCol>
                <a:gridCol w="882869">
                  <a:extLst>
                    <a:ext uri="{9D8B030D-6E8A-4147-A177-3AD203B41FA5}">
                      <a16:colId xmlns:a16="http://schemas.microsoft.com/office/drawing/2014/main" val="4178670847"/>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Depression34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Anxiety34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Social_Anxiety34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Academics34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Eating34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Hostility34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Alcohol34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DI</a:t>
                      </a:r>
                    </a:p>
                  </a:txBody>
                  <a:tcPr marL="9525" marR="9525" marT="9525" marB="0" anchor="b">
                    <a:lnL>
                      <a:noFill/>
                    </a:lnL>
                    <a:lnR>
                      <a:noFill/>
                    </a:lnR>
                    <a:lnT>
                      <a:noFill/>
                    </a:lnT>
                    <a:lnB>
                      <a:noFill/>
                    </a:lnB>
                  </a:tcPr>
                </a:tc>
                <a:extLst>
                  <a:ext uri="{0D108BD9-81ED-4DB2-BD59-A6C34878D82A}">
                    <a16:rowId xmlns:a16="http://schemas.microsoft.com/office/drawing/2014/main" val="1041918790"/>
                  </a:ext>
                </a:extLst>
              </a:tr>
              <a:tr h="203200">
                <a:tc>
                  <a:txBody>
                    <a:bodyPr/>
                    <a:lstStyle/>
                    <a:p>
                      <a:pPr algn="l" fontAlgn="b"/>
                      <a:r>
                        <a:rPr lang="en-US" sz="1200" b="0" i="0" u="none" strike="noStrike">
                          <a:solidFill>
                            <a:srgbClr val="000000"/>
                          </a:solidFill>
                          <a:effectLst/>
                          <a:latin typeface="Calibri" panose="020F0502020204030204" pitchFamily="34" charset="0"/>
                        </a:rPr>
                        <a:t>Transformation</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loglinear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loglinear</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loglinear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inverse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inverse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inverse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inverse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loglinear</a:t>
                      </a:r>
                    </a:p>
                  </a:txBody>
                  <a:tcPr marL="9525" marR="9525" marT="9525" marB="0" anchor="b">
                    <a:lnL>
                      <a:noFill/>
                    </a:lnL>
                    <a:lnR>
                      <a:noFill/>
                    </a:lnR>
                    <a:lnT>
                      <a:noFill/>
                    </a:lnT>
                    <a:lnB>
                      <a:noFill/>
                    </a:lnB>
                  </a:tcPr>
                </a:tc>
                <a:extLst>
                  <a:ext uri="{0D108BD9-81ED-4DB2-BD59-A6C34878D82A}">
                    <a16:rowId xmlns:a16="http://schemas.microsoft.com/office/drawing/2014/main" val="137298281"/>
                  </a:ext>
                </a:extLst>
              </a:tr>
              <a:tr h="203200">
                <a:tc>
                  <a:txBody>
                    <a:bodyPr/>
                    <a:lstStyle/>
                    <a:p>
                      <a:pPr algn="l" fontAlgn="b"/>
                      <a:r>
                        <a:rPr lang="en-US" sz="1200" b="0" i="0" u="none" strike="noStrike">
                          <a:solidFill>
                            <a:srgbClr val="000000"/>
                          </a:solidFill>
                          <a:effectLst/>
                          <a:latin typeface="Calibri" panose="020F0502020204030204" pitchFamily="34" charset="0"/>
                        </a:rPr>
                        <a:t>Slope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-0.29**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-0.21**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-0.13**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-0.24**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-0.13**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-0.35**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-0.19**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-0.23** (0.01)</a:t>
                      </a:r>
                    </a:p>
                  </a:txBody>
                  <a:tcPr marL="9525" marR="9525" marT="9525" marB="0" anchor="b">
                    <a:lnL>
                      <a:noFill/>
                    </a:lnL>
                    <a:lnR>
                      <a:noFill/>
                    </a:lnR>
                    <a:lnT>
                      <a:noFill/>
                    </a:lnT>
                    <a:lnB>
                      <a:noFill/>
                    </a:lnB>
                  </a:tcPr>
                </a:tc>
                <a:extLst>
                  <a:ext uri="{0D108BD9-81ED-4DB2-BD59-A6C34878D82A}">
                    <a16:rowId xmlns:a16="http://schemas.microsoft.com/office/drawing/2014/main" val="2845489579"/>
                  </a:ext>
                </a:extLst>
              </a:tr>
              <a:tr h="203200">
                <a:tc>
                  <a:txBody>
                    <a:bodyPr/>
                    <a:lstStyle/>
                    <a:p>
                      <a:pPr algn="l" fontAlgn="b"/>
                      <a:r>
                        <a:rPr lang="en-US" sz="1200" b="0" i="0" u="none" strike="noStrike">
                          <a:solidFill>
                            <a:srgbClr val="000000"/>
                          </a:solidFill>
                          <a:effectLst/>
                          <a:latin typeface="Calibri" panose="020F0502020204030204" pitchFamily="34" charset="0"/>
                        </a:rPr>
                        <a:t>Slope * Feedback</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-0.03* (0.01)</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-0.03*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extLst>
                  <a:ext uri="{0D108BD9-81ED-4DB2-BD59-A6C34878D82A}">
                    <a16:rowId xmlns:a16="http://schemas.microsoft.com/office/drawing/2014/main" val="3046778930"/>
                  </a:ext>
                </a:extLst>
              </a:tr>
              <a:tr h="203200">
                <a:tc>
                  <a:txBody>
                    <a:bodyPr/>
                    <a:lstStyle/>
                    <a:p>
                      <a:pPr algn="l" fontAlgn="b"/>
                      <a:r>
                        <a:rPr lang="en-US" sz="1200" b="0" i="0" u="none" strike="noStrike">
                          <a:solidFill>
                            <a:srgbClr val="000000"/>
                          </a:solidFill>
                          <a:effectLst/>
                          <a:latin typeface="Calibri" panose="020F0502020204030204" pitchFamily="34" charset="0"/>
                        </a:rPr>
                        <a:t>Center Slope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546560897"/>
                  </a:ext>
                </a:extLst>
              </a:tr>
              <a:tr h="203200">
                <a:tc>
                  <a:txBody>
                    <a:bodyPr/>
                    <a:lstStyle/>
                    <a:p>
                      <a:pPr algn="l" fontAlgn="b"/>
                      <a:r>
                        <a:rPr lang="en-US" sz="1200" b="0" i="0" u="none" strike="noStrike">
                          <a:solidFill>
                            <a:srgbClr val="000000"/>
                          </a:solidFill>
                          <a:effectLst/>
                          <a:latin typeface="Calibri" panose="020F0502020204030204" pitchFamily="34" charset="0"/>
                        </a:rPr>
                        <a:t>Center Slope * Feedback</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99614292"/>
                  </a:ext>
                </a:extLst>
              </a:tr>
              <a:tr h="203200">
                <a:tc>
                  <a:txBody>
                    <a:bodyPr/>
                    <a:lstStyle/>
                    <a:p>
                      <a:pPr algn="l" fontAlgn="b"/>
                      <a:r>
                        <a:rPr lang="en-US" sz="1200" b="0" i="0" u="none" strike="noStrike">
                          <a:solidFill>
                            <a:srgbClr val="000000"/>
                          </a:solidFill>
                          <a:effectLst/>
                          <a:latin typeface="Calibri" panose="020F0502020204030204" pitchFamily="34" charset="0"/>
                        </a:rPr>
                        <a:t>Client Slope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extLst>
                  <a:ext uri="{0D108BD9-81ED-4DB2-BD59-A6C34878D82A}">
                    <a16:rowId xmlns:a16="http://schemas.microsoft.com/office/drawing/2014/main" val="2412522574"/>
                  </a:ext>
                </a:extLst>
              </a:tr>
              <a:tr h="203200">
                <a:tc>
                  <a:txBody>
                    <a:bodyPr/>
                    <a:lstStyle/>
                    <a:p>
                      <a:pPr algn="l" fontAlgn="b"/>
                      <a:r>
                        <a:rPr lang="en-US" sz="1200" b="0" i="0" u="none" strike="noStrike">
                          <a:solidFill>
                            <a:srgbClr val="000000"/>
                          </a:solidFill>
                          <a:effectLst/>
                          <a:latin typeface="Calibri" panose="020F0502020204030204" pitchFamily="34" charset="0"/>
                        </a:rPr>
                        <a:t>Residual</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0.86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0.66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0.47</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extLst>
                  <a:ext uri="{0D108BD9-81ED-4DB2-BD59-A6C34878D82A}">
                    <a16:rowId xmlns:a16="http://schemas.microsoft.com/office/drawing/2014/main" val="851989111"/>
                  </a:ext>
                </a:extLst>
              </a:tr>
            </a:tbl>
          </a:graphicData>
        </a:graphic>
      </p:graphicFrame>
      <p:sp>
        <p:nvSpPr>
          <p:cNvPr id="5" name="Rectangle 4">
            <a:extLst>
              <a:ext uri="{FF2B5EF4-FFF2-40B4-BE49-F238E27FC236}">
                <a16:creationId xmlns:a16="http://schemas.microsoft.com/office/drawing/2014/main" id="{C2B7CD4B-C654-6B4C-A89A-3BBC2C17BEC1}"/>
              </a:ext>
            </a:extLst>
          </p:cNvPr>
          <p:cNvSpPr/>
          <p:nvPr/>
        </p:nvSpPr>
        <p:spPr>
          <a:xfrm>
            <a:off x="1293753" y="2280437"/>
            <a:ext cx="10309668" cy="25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6E255E1-1B08-BF49-9729-3443EE5BAFED}"/>
              </a:ext>
            </a:extLst>
          </p:cNvPr>
          <p:cNvSpPr txBox="1"/>
          <p:nvPr/>
        </p:nvSpPr>
        <p:spPr>
          <a:xfrm>
            <a:off x="1293753" y="3619763"/>
            <a:ext cx="1018354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Negative slope indicates faster rate of change</a:t>
            </a:r>
          </a:p>
          <a:p>
            <a:pPr marL="285750" indent="-285750">
              <a:buFont typeface="Arial" panose="020B0604020202020204" pitchFamily="34" charset="0"/>
              <a:buChar char="•"/>
            </a:pPr>
            <a:r>
              <a:rPr lang="en-US" dirty="0"/>
              <a:t>Interaction between slope and Feedback indicates whether rate of change differs between feedback conditions </a:t>
            </a:r>
          </a:p>
          <a:p>
            <a:pPr marL="285750" indent="-285750">
              <a:buFont typeface="Arial" panose="020B0604020202020204" pitchFamily="34" charset="0"/>
              <a:buChar char="•"/>
            </a:pPr>
            <a:r>
              <a:rPr lang="en-US" dirty="0"/>
              <a:t>All coefficients in the direction of faster change in the feedback condition, and several significant</a:t>
            </a:r>
          </a:p>
          <a:p>
            <a:pPr marL="285750" indent="-285750">
              <a:buFont typeface="Arial" panose="020B0604020202020204" pitchFamily="34" charset="0"/>
              <a:buChar char="•"/>
            </a:pPr>
            <a:r>
              <a:rPr lang="en-US" dirty="0"/>
              <a:t>Need effect sizes to determine if this is a meaningful effect, but requires too much compute power to run on my laptop</a:t>
            </a:r>
          </a:p>
        </p:txBody>
      </p:sp>
    </p:spTree>
    <p:extLst>
      <p:ext uri="{BB962C8B-B14F-4D97-AF65-F5344CB8AC3E}">
        <p14:creationId xmlns:p14="http://schemas.microsoft.com/office/powerpoint/2010/main" val="3941739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a:xfrm>
            <a:off x="1371600" y="685800"/>
            <a:ext cx="9601200" cy="958065"/>
          </a:xfrm>
        </p:spPr>
        <p:txBody>
          <a:bodyPr/>
          <a:lstStyle/>
          <a:p>
            <a:r>
              <a:rPr lang="en-US" dirty="0"/>
              <a:t>Rate of change: Domain differences</a:t>
            </a:r>
          </a:p>
        </p:txBody>
      </p:sp>
      <p:graphicFrame>
        <p:nvGraphicFramePr>
          <p:cNvPr id="4" name="Table 3">
            <a:extLst>
              <a:ext uri="{FF2B5EF4-FFF2-40B4-BE49-F238E27FC236}">
                <a16:creationId xmlns:a16="http://schemas.microsoft.com/office/drawing/2014/main" id="{E4F5AE2C-AE59-054E-9C00-3592BD2553E7}"/>
              </a:ext>
            </a:extLst>
          </p:cNvPr>
          <p:cNvGraphicFramePr>
            <a:graphicFrameLocks noGrp="1"/>
          </p:cNvGraphicFramePr>
          <p:nvPr>
            <p:extLst>
              <p:ext uri="{D42A27DB-BD31-4B8C-83A1-F6EECF244321}">
                <p14:modId xmlns:p14="http://schemas.microsoft.com/office/powerpoint/2010/main" val="2609652181"/>
              </p:ext>
            </p:extLst>
          </p:nvPr>
        </p:nvGraphicFramePr>
        <p:xfrm>
          <a:off x="1371600" y="1509384"/>
          <a:ext cx="10439926" cy="1614805"/>
        </p:xfrm>
        <a:graphic>
          <a:graphicData uri="http://schemas.openxmlformats.org/drawingml/2006/table">
            <a:tbl>
              <a:tblPr/>
              <a:tblGrid>
                <a:gridCol w="1830145">
                  <a:extLst>
                    <a:ext uri="{9D8B030D-6E8A-4147-A177-3AD203B41FA5}">
                      <a16:colId xmlns:a16="http://schemas.microsoft.com/office/drawing/2014/main" val="871852495"/>
                    </a:ext>
                  </a:extLst>
                </a:gridCol>
                <a:gridCol w="1146676">
                  <a:extLst>
                    <a:ext uri="{9D8B030D-6E8A-4147-A177-3AD203B41FA5}">
                      <a16:colId xmlns:a16="http://schemas.microsoft.com/office/drawing/2014/main" val="1607361163"/>
                    </a:ext>
                  </a:extLst>
                </a:gridCol>
                <a:gridCol w="1094848">
                  <a:extLst>
                    <a:ext uri="{9D8B030D-6E8A-4147-A177-3AD203B41FA5}">
                      <a16:colId xmlns:a16="http://schemas.microsoft.com/office/drawing/2014/main" val="4273843761"/>
                    </a:ext>
                  </a:extLst>
                </a:gridCol>
                <a:gridCol w="1217938">
                  <a:extLst>
                    <a:ext uri="{9D8B030D-6E8A-4147-A177-3AD203B41FA5}">
                      <a16:colId xmlns:a16="http://schemas.microsoft.com/office/drawing/2014/main" val="1695898809"/>
                    </a:ext>
                  </a:extLst>
                </a:gridCol>
                <a:gridCol w="1075413">
                  <a:extLst>
                    <a:ext uri="{9D8B030D-6E8A-4147-A177-3AD203B41FA5}">
                      <a16:colId xmlns:a16="http://schemas.microsoft.com/office/drawing/2014/main" val="2975734611"/>
                    </a:ext>
                  </a:extLst>
                </a:gridCol>
                <a:gridCol w="1133718">
                  <a:extLst>
                    <a:ext uri="{9D8B030D-6E8A-4147-A177-3AD203B41FA5}">
                      <a16:colId xmlns:a16="http://schemas.microsoft.com/office/drawing/2014/main" val="2813926028"/>
                    </a:ext>
                  </a:extLst>
                </a:gridCol>
                <a:gridCol w="1023587">
                  <a:extLst>
                    <a:ext uri="{9D8B030D-6E8A-4147-A177-3AD203B41FA5}">
                      <a16:colId xmlns:a16="http://schemas.microsoft.com/office/drawing/2014/main" val="4050004989"/>
                    </a:ext>
                  </a:extLst>
                </a:gridCol>
                <a:gridCol w="1016775">
                  <a:extLst>
                    <a:ext uri="{9D8B030D-6E8A-4147-A177-3AD203B41FA5}">
                      <a16:colId xmlns:a16="http://schemas.microsoft.com/office/drawing/2014/main" val="1382287055"/>
                    </a:ext>
                  </a:extLst>
                </a:gridCol>
                <a:gridCol w="900826">
                  <a:extLst>
                    <a:ext uri="{9D8B030D-6E8A-4147-A177-3AD203B41FA5}">
                      <a16:colId xmlns:a16="http://schemas.microsoft.com/office/drawing/2014/main" val="4178670847"/>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Depression34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Anxiety34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Social_Anxiety34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Academics34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Eating34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Hostility34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Alcohol34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DI</a:t>
                      </a:r>
                    </a:p>
                  </a:txBody>
                  <a:tcPr marL="9525" marR="9525" marT="9525" marB="0" anchor="b">
                    <a:lnL>
                      <a:noFill/>
                    </a:lnL>
                    <a:lnR>
                      <a:noFill/>
                    </a:lnR>
                    <a:lnT>
                      <a:noFill/>
                    </a:lnT>
                    <a:lnB>
                      <a:noFill/>
                    </a:lnB>
                  </a:tcPr>
                </a:tc>
                <a:extLst>
                  <a:ext uri="{0D108BD9-81ED-4DB2-BD59-A6C34878D82A}">
                    <a16:rowId xmlns:a16="http://schemas.microsoft.com/office/drawing/2014/main" val="1041918790"/>
                  </a:ext>
                </a:extLst>
              </a:tr>
              <a:tr h="203200">
                <a:tc>
                  <a:txBody>
                    <a:bodyPr/>
                    <a:lstStyle/>
                    <a:p>
                      <a:pPr algn="l" fontAlgn="b"/>
                      <a:r>
                        <a:rPr lang="en-US" sz="1200" b="0" i="0" u="none" strike="noStrike">
                          <a:solidFill>
                            <a:srgbClr val="000000"/>
                          </a:solidFill>
                          <a:effectLst/>
                          <a:latin typeface="Calibri" panose="020F0502020204030204" pitchFamily="34" charset="0"/>
                        </a:rPr>
                        <a:t>Transformation</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loglinear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loglinear</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loglinear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inverse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inverse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inverse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inverse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loglinear</a:t>
                      </a:r>
                    </a:p>
                  </a:txBody>
                  <a:tcPr marL="9525" marR="9525" marT="9525" marB="0" anchor="b">
                    <a:lnL>
                      <a:noFill/>
                    </a:lnL>
                    <a:lnR>
                      <a:noFill/>
                    </a:lnR>
                    <a:lnT>
                      <a:noFill/>
                    </a:lnT>
                    <a:lnB>
                      <a:noFill/>
                    </a:lnB>
                  </a:tcPr>
                </a:tc>
                <a:extLst>
                  <a:ext uri="{0D108BD9-81ED-4DB2-BD59-A6C34878D82A}">
                    <a16:rowId xmlns:a16="http://schemas.microsoft.com/office/drawing/2014/main" val="137298281"/>
                  </a:ext>
                </a:extLst>
              </a:tr>
              <a:tr h="0">
                <a:tc>
                  <a:txBody>
                    <a:bodyPr/>
                    <a:lstStyle/>
                    <a:p>
                      <a:pPr algn="l" fontAlgn="b"/>
                      <a:r>
                        <a:rPr lang="en-US" sz="1200" b="0" i="0" u="none" strike="noStrike" dirty="0">
                          <a:solidFill>
                            <a:srgbClr val="000000"/>
                          </a:solidFill>
                          <a:effectLst/>
                          <a:latin typeface="Calibri" panose="020F0502020204030204" pitchFamily="34" charset="0"/>
                        </a:rPr>
                        <a:t>Slope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-0.29**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-0.21**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-0.13**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-0.24**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-0.13**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-0.35**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-0.19**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-0.23** (0.01)</a:t>
                      </a:r>
                    </a:p>
                  </a:txBody>
                  <a:tcPr marL="9525" marR="9525" marT="9525" marB="0" anchor="b">
                    <a:lnL>
                      <a:noFill/>
                    </a:lnL>
                    <a:lnR>
                      <a:noFill/>
                    </a:lnR>
                    <a:lnT>
                      <a:noFill/>
                    </a:lnT>
                    <a:lnB>
                      <a:noFill/>
                    </a:lnB>
                  </a:tcPr>
                </a:tc>
                <a:extLst>
                  <a:ext uri="{0D108BD9-81ED-4DB2-BD59-A6C34878D82A}">
                    <a16:rowId xmlns:a16="http://schemas.microsoft.com/office/drawing/2014/main" val="2845489579"/>
                  </a:ext>
                </a:extLst>
              </a:tr>
              <a:tr h="203200">
                <a:tc>
                  <a:txBody>
                    <a:bodyPr/>
                    <a:lstStyle/>
                    <a:p>
                      <a:pPr algn="l" fontAlgn="b"/>
                      <a:r>
                        <a:rPr lang="en-US" sz="1200" b="0" i="0" u="none" strike="noStrike">
                          <a:solidFill>
                            <a:srgbClr val="000000"/>
                          </a:solidFill>
                          <a:effectLst/>
                          <a:latin typeface="Calibri" panose="020F0502020204030204" pitchFamily="34" charset="0"/>
                        </a:rPr>
                        <a:t>Slope * Feedback</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-0.03* (0.01)</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-0.03*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extLst>
                  <a:ext uri="{0D108BD9-81ED-4DB2-BD59-A6C34878D82A}">
                    <a16:rowId xmlns:a16="http://schemas.microsoft.com/office/drawing/2014/main" val="3046778930"/>
                  </a:ext>
                </a:extLst>
              </a:tr>
              <a:tr h="203200">
                <a:tc>
                  <a:txBody>
                    <a:bodyPr/>
                    <a:lstStyle/>
                    <a:p>
                      <a:pPr algn="l" fontAlgn="b"/>
                      <a:r>
                        <a:rPr lang="en-US" sz="1200" b="0" i="0" u="none" strike="noStrike">
                          <a:solidFill>
                            <a:srgbClr val="000000"/>
                          </a:solidFill>
                          <a:effectLst/>
                          <a:latin typeface="Calibri" panose="020F0502020204030204" pitchFamily="34" charset="0"/>
                        </a:rPr>
                        <a:t>Center Slope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546560897"/>
                  </a:ext>
                </a:extLst>
              </a:tr>
              <a:tr h="203200">
                <a:tc>
                  <a:txBody>
                    <a:bodyPr/>
                    <a:lstStyle/>
                    <a:p>
                      <a:pPr algn="l" fontAlgn="b"/>
                      <a:r>
                        <a:rPr lang="en-US" sz="1200" b="0" i="0" u="none" strike="noStrike">
                          <a:solidFill>
                            <a:srgbClr val="000000"/>
                          </a:solidFill>
                          <a:effectLst/>
                          <a:latin typeface="Calibri" panose="020F0502020204030204" pitchFamily="34" charset="0"/>
                        </a:rPr>
                        <a:t>Center Slope * Feedback</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99614292"/>
                  </a:ext>
                </a:extLst>
              </a:tr>
              <a:tr h="203200">
                <a:tc>
                  <a:txBody>
                    <a:bodyPr/>
                    <a:lstStyle/>
                    <a:p>
                      <a:pPr algn="l" fontAlgn="b"/>
                      <a:r>
                        <a:rPr lang="en-US" sz="1200" b="0" i="0" u="none" strike="noStrike">
                          <a:solidFill>
                            <a:srgbClr val="000000"/>
                          </a:solidFill>
                          <a:effectLst/>
                          <a:latin typeface="Calibri" panose="020F0502020204030204" pitchFamily="34" charset="0"/>
                        </a:rPr>
                        <a:t>Client Slope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extLst>
                  <a:ext uri="{0D108BD9-81ED-4DB2-BD59-A6C34878D82A}">
                    <a16:rowId xmlns:a16="http://schemas.microsoft.com/office/drawing/2014/main" val="2412522574"/>
                  </a:ext>
                </a:extLst>
              </a:tr>
              <a:tr h="203200">
                <a:tc>
                  <a:txBody>
                    <a:bodyPr/>
                    <a:lstStyle/>
                    <a:p>
                      <a:pPr algn="l" fontAlgn="b"/>
                      <a:r>
                        <a:rPr lang="en-US" sz="1200" b="0" i="0" u="none" strike="noStrike">
                          <a:solidFill>
                            <a:srgbClr val="000000"/>
                          </a:solidFill>
                          <a:effectLst/>
                          <a:latin typeface="Calibri" panose="020F0502020204030204" pitchFamily="34" charset="0"/>
                        </a:rPr>
                        <a:t>Residual</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0.86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0.66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0.47</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extLst>
                  <a:ext uri="{0D108BD9-81ED-4DB2-BD59-A6C34878D82A}">
                    <a16:rowId xmlns:a16="http://schemas.microsoft.com/office/drawing/2014/main" val="851989111"/>
                  </a:ext>
                </a:extLst>
              </a:tr>
            </a:tbl>
          </a:graphicData>
        </a:graphic>
      </p:graphicFrame>
      <p:sp>
        <p:nvSpPr>
          <p:cNvPr id="6" name="Rectangle 5">
            <a:extLst>
              <a:ext uri="{FF2B5EF4-FFF2-40B4-BE49-F238E27FC236}">
                <a16:creationId xmlns:a16="http://schemas.microsoft.com/office/drawing/2014/main" id="{3434D649-88AF-C848-A761-A6C22E8E6688}"/>
              </a:ext>
            </a:extLst>
          </p:cNvPr>
          <p:cNvSpPr/>
          <p:nvPr/>
        </p:nvSpPr>
        <p:spPr>
          <a:xfrm>
            <a:off x="1293753" y="2087353"/>
            <a:ext cx="10517773" cy="25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C82EE77-0665-2947-9B7C-68D8B8FAC8F9}"/>
              </a:ext>
            </a:extLst>
          </p:cNvPr>
          <p:cNvSpPr txBox="1"/>
          <p:nvPr/>
        </p:nvSpPr>
        <p:spPr>
          <a:xfrm>
            <a:off x="1293753" y="3506251"/>
            <a:ext cx="10429486" cy="369332"/>
          </a:xfrm>
          <a:prstGeom prst="rect">
            <a:avLst/>
          </a:prstGeom>
          <a:noFill/>
        </p:spPr>
        <p:txBody>
          <a:bodyPr wrap="square" rtlCol="0">
            <a:spAutoFit/>
          </a:bodyPr>
          <a:lstStyle/>
          <a:p>
            <a:pPr marL="285750" indent="-285750">
              <a:buFont typeface="Arial" panose="020B0604020202020204" pitchFamily="34" charset="0"/>
              <a:buChar char="•"/>
            </a:pPr>
            <a:r>
              <a:rPr lang="en-US" dirty="0"/>
              <a:t>Maybe? </a:t>
            </a:r>
          </a:p>
        </p:txBody>
      </p:sp>
    </p:spTree>
    <p:extLst>
      <p:ext uri="{BB962C8B-B14F-4D97-AF65-F5344CB8AC3E}">
        <p14:creationId xmlns:p14="http://schemas.microsoft.com/office/powerpoint/2010/main" val="96922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04B6-0EAC-C440-BF62-A272A38199DB}"/>
              </a:ext>
            </a:extLst>
          </p:cNvPr>
          <p:cNvSpPr>
            <a:spLocks noGrp="1"/>
          </p:cNvSpPr>
          <p:nvPr>
            <p:ph type="title"/>
          </p:nvPr>
        </p:nvSpPr>
        <p:spPr/>
        <p:txBody>
          <a:bodyPr>
            <a:normAutofit/>
          </a:bodyPr>
          <a:lstStyle/>
          <a:p>
            <a:r>
              <a:rPr lang="en-US" dirty="0"/>
              <a:t>Counseling Center Assessment of Psychological Symptoms (CCAPS)</a:t>
            </a:r>
          </a:p>
        </p:txBody>
      </p:sp>
      <p:sp>
        <p:nvSpPr>
          <p:cNvPr id="3" name="Content Placeholder 2">
            <a:extLst>
              <a:ext uri="{FF2B5EF4-FFF2-40B4-BE49-F238E27FC236}">
                <a16:creationId xmlns:a16="http://schemas.microsoft.com/office/drawing/2014/main" id="{A84D606B-434C-414D-81D4-8901D369CDFD}"/>
              </a:ext>
            </a:extLst>
          </p:cNvPr>
          <p:cNvSpPr>
            <a:spLocks noGrp="1"/>
          </p:cNvSpPr>
          <p:nvPr>
            <p:ph idx="1"/>
          </p:nvPr>
        </p:nvSpPr>
        <p:spPr/>
        <p:txBody>
          <a:bodyPr/>
          <a:lstStyle/>
          <a:p>
            <a:r>
              <a:rPr lang="en-US" dirty="0"/>
              <a:t>Subscales</a:t>
            </a:r>
          </a:p>
          <a:p>
            <a:pPr lvl="1"/>
            <a:r>
              <a:rPr lang="en-US" dirty="0"/>
              <a:t>Depression, Generalized Anxiety, Social Anxiety, Academic Distress, Eating, Hostility, Alcohol Use, Distress Index</a:t>
            </a:r>
          </a:p>
          <a:p>
            <a:r>
              <a:rPr lang="en-US" dirty="0"/>
              <a:t>Used as a repeated measure routine outcome assessment in 600+ college counseling centers</a:t>
            </a:r>
          </a:p>
        </p:txBody>
      </p:sp>
    </p:spTree>
    <p:extLst>
      <p:ext uri="{BB962C8B-B14F-4D97-AF65-F5344CB8AC3E}">
        <p14:creationId xmlns:p14="http://schemas.microsoft.com/office/powerpoint/2010/main" val="2263476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a:xfrm>
            <a:off x="1371600" y="685800"/>
            <a:ext cx="9601200" cy="958065"/>
          </a:xfrm>
        </p:spPr>
        <p:txBody>
          <a:bodyPr/>
          <a:lstStyle/>
          <a:p>
            <a:r>
              <a:rPr lang="en-US" dirty="0"/>
              <a:t>Rate of change: Center differences</a:t>
            </a:r>
          </a:p>
        </p:txBody>
      </p:sp>
      <p:graphicFrame>
        <p:nvGraphicFramePr>
          <p:cNvPr id="4" name="Table 3">
            <a:extLst>
              <a:ext uri="{FF2B5EF4-FFF2-40B4-BE49-F238E27FC236}">
                <a16:creationId xmlns:a16="http://schemas.microsoft.com/office/drawing/2014/main" id="{73553073-E022-C04C-B534-A81BB97E4D64}"/>
              </a:ext>
            </a:extLst>
          </p:cNvPr>
          <p:cNvGraphicFramePr>
            <a:graphicFrameLocks noGrp="1"/>
          </p:cNvGraphicFramePr>
          <p:nvPr>
            <p:extLst>
              <p:ext uri="{D42A27DB-BD31-4B8C-83A1-F6EECF244321}">
                <p14:modId xmlns:p14="http://schemas.microsoft.com/office/powerpoint/2010/main" val="3885926234"/>
              </p:ext>
            </p:extLst>
          </p:nvPr>
        </p:nvGraphicFramePr>
        <p:xfrm>
          <a:off x="1371600" y="1509384"/>
          <a:ext cx="10458844" cy="1625600"/>
        </p:xfrm>
        <a:graphic>
          <a:graphicData uri="http://schemas.openxmlformats.org/drawingml/2006/table">
            <a:tbl>
              <a:tblPr/>
              <a:tblGrid>
                <a:gridCol w="1833462">
                  <a:extLst>
                    <a:ext uri="{9D8B030D-6E8A-4147-A177-3AD203B41FA5}">
                      <a16:colId xmlns:a16="http://schemas.microsoft.com/office/drawing/2014/main" val="871852495"/>
                    </a:ext>
                  </a:extLst>
                </a:gridCol>
                <a:gridCol w="1148754">
                  <a:extLst>
                    <a:ext uri="{9D8B030D-6E8A-4147-A177-3AD203B41FA5}">
                      <a16:colId xmlns:a16="http://schemas.microsoft.com/office/drawing/2014/main" val="1607361163"/>
                    </a:ext>
                  </a:extLst>
                </a:gridCol>
                <a:gridCol w="1096832">
                  <a:extLst>
                    <a:ext uri="{9D8B030D-6E8A-4147-A177-3AD203B41FA5}">
                      <a16:colId xmlns:a16="http://schemas.microsoft.com/office/drawing/2014/main" val="4273843761"/>
                    </a:ext>
                  </a:extLst>
                </a:gridCol>
                <a:gridCol w="1220145">
                  <a:extLst>
                    <a:ext uri="{9D8B030D-6E8A-4147-A177-3AD203B41FA5}">
                      <a16:colId xmlns:a16="http://schemas.microsoft.com/office/drawing/2014/main" val="1695898809"/>
                    </a:ext>
                  </a:extLst>
                </a:gridCol>
                <a:gridCol w="1077362">
                  <a:extLst>
                    <a:ext uri="{9D8B030D-6E8A-4147-A177-3AD203B41FA5}">
                      <a16:colId xmlns:a16="http://schemas.microsoft.com/office/drawing/2014/main" val="2975734611"/>
                    </a:ext>
                  </a:extLst>
                </a:gridCol>
                <a:gridCol w="1135772">
                  <a:extLst>
                    <a:ext uri="{9D8B030D-6E8A-4147-A177-3AD203B41FA5}">
                      <a16:colId xmlns:a16="http://schemas.microsoft.com/office/drawing/2014/main" val="2813926028"/>
                    </a:ext>
                  </a:extLst>
                </a:gridCol>
                <a:gridCol w="1025442">
                  <a:extLst>
                    <a:ext uri="{9D8B030D-6E8A-4147-A177-3AD203B41FA5}">
                      <a16:colId xmlns:a16="http://schemas.microsoft.com/office/drawing/2014/main" val="4050004989"/>
                    </a:ext>
                  </a:extLst>
                </a:gridCol>
                <a:gridCol w="1018617">
                  <a:extLst>
                    <a:ext uri="{9D8B030D-6E8A-4147-A177-3AD203B41FA5}">
                      <a16:colId xmlns:a16="http://schemas.microsoft.com/office/drawing/2014/main" val="1382287055"/>
                    </a:ext>
                  </a:extLst>
                </a:gridCol>
                <a:gridCol w="902458">
                  <a:extLst>
                    <a:ext uri="{9D8B030D-6E8A-4147-A177-3AD203B41FA5}">
                      <a16:colId xmlns:a16="http://schemas.microsoft.com/office/drawing/2014/main" val="4178670847"/>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Depression34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Anxiety34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Social_Anxiety34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Academics34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Eating34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Hostility34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Alcohol34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DI</a:t>
                      </a:r>
                    </a:p>
                  </a:txBody>
                  <a:tcPr marL="9525" marR="9525" marT="9525" marB="0" anchor="b">
                    <a:lnL>
                      <a:noFill/>
                    </a:lnL>
                    <a:lnR>
                      <a:noFill/>
                    </a:lnR>
                    <a:lnT>
                      <a:noFill/>
                    </a:lnT>
                    <a:lnB>
                      <a:noFill/>
                    </a:lnB>
                  </a:tcPr>
                </a:tc>
                <a:extLst>
                  <a:ext uri="{0D108BD9-81ED-4DB2-BD59-A6C34878D82A}">
                    <a16:rowId xmlns:a16="http://schemas.microsoft.com/office/drawing/2014/main" val="1041918790"/>
                  </a:ext>
                </a:extLst>
              </a:tr>
              <a:tr h="203200">
                <a:tc>
                  <a:txBody>
                    <a:bodyPr/>
                    <a:lstStyle/>
                    <a:p>
                      <a:pPr algn="l" fontAlgn="b"/>
                      <a:r>
                        <a:rPr lang="en-US" sz="1200" b="0" i="0" u="none" strike="noStrike">
                          <a:solidFill>
                            <a:srgbClr val="000000"/>
                          </a:solidFill>
                          <a:effectLst/>
                          <a:latin typeface="Calibri" panose="020F0502020204030204" pitchFamily="34" charset="0"/>
                        </a:rPr>
                        <a:t>Transformation</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loglinear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loglinear</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loglinear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inverse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inverse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inverse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inverse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loglinear</a:t>
                      </a:r>
                    </a:p>
                  </a:txBody>
                  <a:tcPr marL="9525" marR="9525" marT="9525" marB="0" anchor="b">
                    <a:lnL>
                      <a:noFill/>
                    </a:lnL>
                    <a:lnR>
                      <a:noFill/>
                    </a:lnR>
                    <a:lnT>
                      <a:noFill/>
                    </a:lnT>
                    <a:lnB>
                      <a:noFill/>
                    </a:lnB>
                  </a:tcPr>
                </a:tc>
                <a:extLst>
                  <a:ext uri="{0D108BD9-81ED-4DB2-BD59-A6C34878D82A}">
                    <a16:rowId xmlns:a16="http://schemas.microsoft.com/office/drawing/2014/main" val="137298281"/>
                  </a:ext>
                </a:extLst>
              </a:tr>
              <a:tr h="203200">
                <a:tc>
                  <a:txBody>
                    <a:bodyPr/>
                    <a:lstStyle/>
                    <a:p>
                      <a:pPr algn="l" fontAlgn="b"/>
                      <a:r>
                        <a:rPr lang="en-US" sz="1200" b="0" i="0" u="none" strike="noStrike">
                          <a:solidFill>
                            <a:srgbClr val="000000"/>
                          </a:solidFill>
                          <a:effectLst/>
                          <a:latin typeface="Calibri" panose="020F0502020204030204" pitchFamily="34" charset="0"/>
                        </a:rPr>
                        <a:t>Slope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-0.29**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-0.21**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-0.13**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-0.24**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-0.13**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-0.35**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-0.19** (0.02)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-0.23** (0.01)</a:t>
                      </a:r>
                    </a:p>
                  </a:txBody>
                  <a:tcPr marL="9525" marR="9525" marT="9525" marB="0" anchor="b">
                    <a:lnL>
                      <a:noFill/>
                    </a:lnL>
                    <a:lnR>
                      <a:noFill/>
                    </a:lnR>
                    <a:lnT>
                      <a:noFill/>
                    </a:lnT>
                    <a:lnB>
                      <a:noFill/>
                    </a:lnB>
                  </a:tcPr>
                </a:tc>
                <a:extLst>
                  <a:ext uri="{0D108BD9-81ED-4DB2-BD59-A6C34878D82A}">
                    <a16:rowId xmlns:a16="http://schemas.microsoft.com/office/drawing/2014/main" val="2845489579"/>
                  </a:ext>
                </a:extLst>
              </a:tr>
              <a:tr h="203200">
                <a:tc>
                  <a:txBody>
                    <a:bodyPr/>
                    <a:lstStyle/>
                    <a:p>
                      <a:pPr algn="l" fontAlgn="b"/>
                      <a:r>
                        <a:rPr lang="en-US" sz="1200" b="0" i="0" u="none" strike="noStrike">
                          <a:solidFill>
                            <a:srgbClr val="000000"/>
                          </a:solidFill>
                          <a:effectLst/>
                          <a:latin typeface="Calibri" panose="020F0502020204030204" pitchFamily="34" charset="0"/>
                        </a:rPr>
                        <a:t>Slope * Feedback</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-0.03*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-0.03*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 (0.01)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-0.02* (0.01)</a:t>
                      </a:r>
                    </a:p>
                  </a:txBody>
                  <a:tcPr marL="9525" marR="9525" marT="9525" marB="0" anchor="b">
                    <a:lnL>
                      <a:noFill/>
                    </a:lnL>
                    <a:lnR>
                      <a:noFill/>
                    </a:lnR>
                    <a:lnT>
                      <a:noFill/>
                    </a:lnT>
                    <a:lnB>
                      <a:noFill/>
                    </a:lnB>
                  </a:tcPr>
                </a:tc>
                <a:extLst>
                  <a:ext uri="{0D108BD9-81ED-4DB2-BD59-A6C34878D82A}">
                    <a16:rowId xmlns:a16="http://schemas.microsoft.com/office/drawing/2014/main" val="3046778930"/>
                  </a:ext>
                </a:extLst>
              </a:tr>
              <a:tr h="203200">
                <a:tc>
                  <a:txBody>
                    <a:bodyPr/>
                    <a:lstStyle/>
                    <a:p>
                      <a:pPr algn="l" fontAlgn="b"/>
                      <a:r>
                        <a:rPr lang="en-US" sz="1200" b="0" i="0" u="none" strike="noStrike">
                          <a:solidFill>
                            <a:srgbClr val="000000"/>
                          </a:solidFill>
                          <a:effectLst/>
                          <a:latin typeface="Calibri" panose="020F0502020204030204" pitchFamily="34" charset="0"/>
                        </a:rPr>
                        <a:t>Center Slope</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546560897"/>
                  </a:ext>
                </a:extLst>
              </a:tr>
              <a:tr h="203200">
                <a:tc>
                  <a:txBody>
                    <a:bodyPr/>
                    <a:lstStyle/>
                    <a:p>
                      <a:pPr algn="l" fontAlgn="b"/>
                      <a:r>
                        <a:rPr lang="en-US" sz="1200" b="0" i="0" u="none" strike="noStrike">
                          <a:solidFill>
                            <a:srgbClr val="000000"/>
                          </a:solidFill>
                          <a:effectLst/>
                          <a:latin typeface="Calibri" panose="020F0502020204030204" pitchFamily="34" charset="0"/>
                        </a:rPr>
                        <a:t>Center Slope * Feedback</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99614292"/>
                  </a:ext>
                </a:extLst>
              </a:tr>
              <a:tr h="203200">
                <a:tc>
                  <a:txBody>
                    <a:bodyPr/>
                    <a:lstStyle/>
                    <a:p>
                      <a:pPr algn="l" fontAlgn="b"/>
                      <a:r>
                        <a:rPr lang="en-US" sz="1200" b="0" i="0" u="none" strike="noStrike">
                          <a:solidFill>
                            <a:srgbClr val="000000"/>
                          </a:solidFill>
                          <a:effectLst/>
                          <a:latin typeface="Calibri" panose="020F0502020204030204" pitchFamily="34" charset="0"/>
                        </a:rPr>
                        <a:t>Client Slope</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0.86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0.66</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0.5</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0.47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extLst>
                  <a:ext uri="{0D108BD9-81ED-4DB2-BD59-A6C34878D82A}">
                    <a16:rowId xmlns:a16="http://schemas.microsoft.com/office/drawing/2014/main" val="2412522574"/>
                  </a:ext>
                </a:extLst>
              </a:tr>
              <a:tr h="203200">
                <a:tc>
                  <a:txBody>
                    <a:bodyPr/>
                    <a:lstStyle/>
                    <a:p>
                      <a:pPr algn="l" fontAlgn="b"/>
                      <a:r>
                        <a:rPr lang="en-US" sz="1200" b="0" i="0" u="none" strike="noStrike">
                          <a:solidFill>
                            <a:srgbClr val="000000"/>
                          </a:solidFill>
                          <a:effectLst/>
                          <a:latin typeface="Calibri" panose="020F0502020204030204" pitchFamily="34" charset="0"/>
                        </a:rPr>
                        <a:t>Residual</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0.24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0.16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extLst>
                  <a:ext uri="{0D108BD9-81ED-4DB2-BD59-A6C34878D82A}">
                    <a16:rowId xmlns:a16="http://schemas.microsoft.com/office/drawing/2014/main" val="851989111"/>
                  </a:ext>
                </a:extLst>
              </a:tr>
            </a:tbl>
          </a:graphicData>
        </a:graphic>
      </p:graphicFrame>
      <p:sp>
        <p:nvSpPr>
          <p:cNvPr id="5" name="Rectangle 4">
            <a:extLst>
              <a:ext uri="{FF2B5EF4-FFF2-40B4-BE49-F238E27FC236}">
                <a16:creationId xmlns:a16="http://schemas.microsoft.com/office/drawing/2014/main" id="{C3ED5D43-1EA3-2445-8A3F-E01822E27204}"/>
              </a:ext>
            </a:extLst>
          </p:cNvPr>
          <p:cNvSpPr/>
          <p:nvPr/>
        </p:nvSpPr>
        <p:spPr>
          <a:xfrm>
            <a:off x="1312671" y="2516175"/>
            <a:ext cx="10580835" cy="25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85362F1-C69D-FD41-AB1C-93C48F3EAC2B}"/>
              </a:ext>
            </a:extLst>
          </p:cNvPr>
          <p:cNvSpPr txBox="1"/>
          <p:nvPr/>
        </p:nvSpPr>
        <p:spPr>
          <a:xfrm>
            <a:off x="1312671" y="3589236"/>
            <a:ext cx="10353812" cy="369332"/>
          </a:xfrm>
          <a:prstGeom prst="rect">
            <a:avLst/>
          </a:prstGeom>
          <a:noFill/>
        </p:spPr>
        <p:txBody>
          <a:bodyPr wrap="square" rtlCol="0">
            <a:spAutoFit/>
          </a:bodyPr>
          <a:lstStyle/>
          <a:p>
            <a:pPr marL="285750" indent="-285750">
              <a:buFont typeface="Arial" panose="020B0604020202020204" pitchFamily="34" charset="0"/>
              <a:buChar char="•"/>
            </a:pPr>
            <a:r>
              <a:rPr lang="en-US" dirty="0"/>
              <a:t>Seems like no</a:t>
            </a:r>
          </a:p>
        </p:txBody>
      </p:sp>
    </p:spTree>
    <p:extLst>
      <p:ext uri="{BB962C8B-B14F-4D97-AF65-F5344CB8AC3E}">
        <p14:creationId xmlns:p14="http://schemas.microsoft.com/office/powerpoint/2010/main" val="2740261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6D1-3F43-1545-AEBE-368EE72CBEBF}"/>
              </a:ext>
            </a:extLst>
          </p:cNvPr>
          <p:cNvSpPr>
            <a:spLocks noGrp="1"/>
          </p:cNvSpPr>
          <p:nvPr>
            <p:ph type="title"/>
          </p:nvPr>
        </p:nvSpPr>
        <p:spPr>
          <a:xfrm>
            <a:off x="1371600" y="685800"/>
            <a:ext cx="9601200" cy="958065"/>
          </a:xfrm>
        </p:spPr>
        <p:txBody>
          <a:bodyPr/>
          <a:lstStyle/>
          <a:p>
            <a:r>
              <a:rPr lang="en-US" dirty="0"/>
              <a:t>Rate of change: Moderators</a:t>
            </a:r>
          </a:p>
        </p:txBody>
      </p:sp>
      <p:graphicFrame>
        <p:nvGraphicFramePr>
          <p:cNvPr id="6" name="Table 5">
            <a:extLst>
              <a:ext uri="{FF2B5EF4-FFF2-40B4-BE49-F238E27FC236}">
                <a16:creationId xmlns:a16="http://schemas.microsoft.com/office/drawing/2014/main" id="{B4E51A56-E067-4745-8609-B5660E7B557D}"/>
              </a:ext>
            </a:extLst>
          </p:cNvPr>
          <p:cNvGraphicFramePr>
            <a:graphicFrameLocks noGrp="1"/>
          </p:cNvGraphicFramePr>
          <p:nvPr>
            <p:extLst>
              <p:ext uri="{D42A27DB-BD31-4B8C-83A1-F6EECF244321}">
                <p14:modId xmlns:p14="http://schemas.microsoft.com/office/powerpoint/2010/main" val="926677949"/>
              </p:ext>
            </p:extLst>
          </p:nvPr>
        </p:nvGraphicFramePr>
        <p:xfrm>
          <a:off x="1248629" y="1507183"/>
          <a:ext cx="10392632" cy="4021821"/>
        </p:xfrm>
        <a:graphic>
          <a:graphicData uri="http://schemas.openxmlformats.org/drawingml/2006/table">
            <a:tbl>
              <a:tblPr/>
              <a:tblGrid>
                <a:gridCol w="2643968">
                  <a:extLst>
                    <a:ext uri="{9D8B030D-6E8A-4147-A177-3AD203B41FA5}">
                      <a16:colId xmlns:a16="http://schemas.microsoft.com/office/drawing/2014/main" val="4028145932"/>
                    </a:ext>
                  </a:extLst>
                </a:gridCol>
                <a:gridCol w="968583">
                  <a:extLst>
                    <a:ext uri="{9D8B030D-6E8A-4147-A177-3AD203B41FA5}">
                      <a16:colId xmlns:a16="http://schemas.microsoft.com/office/drawing/2014/main" val="1664651476"/>
                    </a:ext>
                  </a:extLst>
                </a:gridCol>
                <a:gridCol w="968583">
                  <a:extLst>
                    <a:ext uri="{9D8B030D-6E8A-4147-A177-3AD203B41FA5}">
                      <a16:colId xmlns:a16="http://schemas.microsoft.com/office/drawing/2014/main" val="1902396162"/>
                    </a:ext>
                  </a:extLst>
                </a:gridCol>
                <a:gridCol w="1069227">
                  <a:extLst>
                    <a:ext uri="{9D8B030D-6E8A-4147-A177-3AD203B41FA5}">
                      <a16:colId xmlns:a16="http://schemas.microsoft.com/office/drawing/2014/main" val="4029922655"/>
                    </a:ext>
                  </a:extLst>
                </a:gridCol>
                <a:gridCol w="867939">
                  <a:extLst>
                    <a:ext uri="{9D8B030D-6E8A-4147-A177-3AD203B41FA5}">
                      <a16:colId xmlns:a16="http://schemas.microsoft.com/office/drawing/2014/main" val="3401927233"/>
                    </a:ext>
                  </a:extLst>
                </a:gridCol>
                <a:gridCol w="968583">
                  <a:extLst>
                    <a:ext uri="{9D8B030D-6E8A-4147-A177-3AD203B41FA5}">
                      <a16:colId xmlns:a16="http://schemas.microsoft.com/office/drawing/2014/main" val="2877399468"/>
                    </a:ext>
                  </a:extLst>
                </a:gridCol>
                <a:gridCol w="968583">
                  <a:extLst>
                    <a:ext uri="{9D8B030D-6E8A-4147-A177-3AD203B41FA5}">
                      <a16:colId xmlns:a16="http://schemas.microsoft.com/office/drawing/2014/main" val="330173611"/>
                    </a:ext>
                  </a:extLst>
                </a:gridCol>
                <a:gridCol w="968583">
                  <a:extLst>
                    <a:ext uri="{9D8B030D-6E8A-4147-A177-3AD203B41FA5}">
                      <a16:colId xmlns:a16="http://schemas.microsoft.com/office/drawing/2014/main" val="4192456814"/>
                    </a:ext>
                  </a:extLst>
                </a:gridCol>
                <a:gridCol w="968583">
                  <a:extLst>
                    <a:ext uri="{9D8B030D-6E8A-4147-A177-3AD203B41FA5}">
                      <a16:colId xmlns:a16="http://schemas.microsoft.com/office/drawing/2014/main" val="989226191"/>
                    </a:ext>
                  </a:extLst>
                </a:gridCol>
              </a:tblGrid>
              <a:tr h="440901">
                <a:tc>
                  <a:txBody>
                    <a:bodyPr/>
                    <a:lstStyle/>
                    <a:p>
                      <a:pPr algn="l" fontAlgn="b"/>
                      <a:endParaRPr lang="en-US" sz="1100" b="0" i="0" u="none" strike="noStrike" dirty="0">
                        <a:solidFill>
                          <a:srgbClr val="000000"/>
                        </a:solidFill>
                        <a:effectLst/>
                        <a:latin typeface="Calibri" panose="020F0502020204030204" pitchFamily="34" charset="0"/>
                      </a:endParaRP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Depression34</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Anxiety34</a:t>
                      </a:r>
                    </a:p>
                  </a:txBody>
                  <a:tcPr marL="8082" marR="8082" marT="8082"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Social_Anxiety34</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Academics34</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Eating34</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Hostility34</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Alcohol34</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DI</a:t>
                      </a:r>
                    </a:p>
                  </a:txBody>
                  <a:tcPr marL="8082" marR="8082" marT="8082" marB="0" anchor="b">
                    <a:lnL>
                      <a:noFill/>
                    </a:lnL>
                    <a:lnR>
                      <a:noFill/>
                    </a:lnR>
                    <a:lnT>
                      <a:noFill/>
                    </a:lnT>
                    <a:lnB>
                      <a:noFill/>
                    </a:lnB>
                  </a:tcPr>
                </a:tc>
                <a:extLst>
                  <a:ext uri="{0D108BD9-81ED-4DB2-BD59-A6C34878D82A}">
                    <a16:rowId xmlns:a16="http://schemas.microsoft.com/office/drawing/2014/main" val="2306466513"/>
                  </a:ext>
                </a:extLst>
              </a:tr>
              <a:tr h="238728">
                <a:tc>
                  <a:txBody>
                    <a:bodyPr/>
                    <a:lstStyle/>
                    <a:p>
                      <a:pPr algn="l" fontAlgn="b"/>
                      <a:r>
                        <a:rPr lang="en-US" sz="1100" b="0" i="0" u="none" strike="noStrike">
                          <a:solidFill>
                            <a:srgbClr val="000000"/>
                          </a:solidFill>
                          <a:effectLst/>
                          <a:latin typeface="Calibri" panose="020F0502020204030204" pitchFamily="34" charset="0"/>
                        </a:rPr>
                        <a:t>Transformation</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loglinear</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loglinear</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loglinear</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inverse</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inverse</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inverse</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inverse</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loglinear</a:t>
                      </a:r>
                    </a:p>
                  </a:txBody>
                  <a:tcPr marL="8082" marR="8082" marT="8082" marB="0" anchor="b">
                    <a:lnL>
                      <a:noFill/>
                    </a:lnL>
                    <a:lnR>
                      <a:noFill/>
                    </a:lnR>
                    <a:lnT>
                      <a:noFill/>
                    </a:lnT>
                    <a:lnB>
                      <a:noFill/>
                    </a:lnB>
                  </a:tcPr>
                </a:tc>
                <a:extLst>
                  <a:ext uri="{0D108BD9-81ED-4DB2-BD59-A6C34878D82A}">
                    <a16:rowId xmlns:a16="http://schemas.microsoft.com/office/drawing/2014/main" val="2235838156"/>
                  </a:ext>
                </a:extLst>
              </a:tr>
              <a:tr h="238728">
                <a:tc>
                  <a:txBody>
                    <a:bodyPr/>
                    <a:lstStyle/>
                    <a:p>
                      <a:pPr algn="l" fontAlgn="b"/>
                      <a:r>
                        <a:rPr lang="en-US" sz="1100" b="0" i="0" u="none" strike="noStrike">
                          <a:solidFill>
                            <a:srgbClr val="000000"/>
                          </a:solidFill>
                          <a:effectLst/>
                          <a:latin typeface="Calibri" panose="020F0502020204030204" pitchFamily="34" charset="0"/>
                        </a:rPr>
                        <a:t>Slope</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-0.46**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-0.38**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-0.26**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-0.64**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-0.42**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-0.55**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-0.35**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-0.36** (0.01)</a:t>
                      </a:r>
                    </a:p>
                  </a:txBody>
                  <a:tcPr marL="8082" marR="8082" marT="8082" marB="0" anchor="b">
                    <a:lnL>
                      <a:noFill/>
                    </a:lnL>
                    <a:lnR>
                      <a:noFill/>
                    </a:lnR>
                    <a:lnT>
                      <a:noFill/>
                    </a:lnT>
                    <a:lnB>
                      <a:noFill/>
                    </a:lnB>
                  </a:tcPr>
                </a:tc>
                <a:extLst>
                  <a:ext uri="{0D108BD9-81ED-4DB2-BD59-A6C34878D82A}">
                    <a16:rowId xmlns:a16="http://schemas.microsoft.com/office/drawing/2014/main" val="2239402764"/>
                  </a:ext>
                </a:extLst>
              </a:tr>
              <a:tr h="238728">
                <a:tc>
                  <a:txBody>
                    <a:bodyPr/>
                    <a:lstStyle/>
                    <a:p>
                      <a:pPr algn="l" fontAlgn="b"/>
                      <a:r>
                        <a:rPr lang="en-US" sz="1100" b="0" i="0" u="none" strike="noStrike">
                          <a:solidFill>
                            <a:srgbClr val="000000"/>
                          </a:solidFill>
                          <a:effectLst/>
                          <a:latin typeface="Calibri" panose="020F0502020204030204" pitchFamily="34" charset="0"/>
                        </a:rPr>
                        <a:t>Slope * Feedback</a:t>
                      </a:r>
                      <a:endParaRPr lang="en-US" sz="1100" b="0" i="0" u="none" strike="noStrike" dirty="0">
                        <a:solidFill>
                          <a:srgbClr val="000000"/>
                        </a:solidFill>
                        <a:effectLst/>
                        <a:latin typeface="Calibri" panose="020F0502020204030204" pitchFamily="34" charset="0"/>
                      </a:endParaRP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a:t>
                      </a:r>
                    </a:p>
                  </a:txBody>
                  <a:tcPr marL="8082" marR="8082" marT="8082" marB="0" anchor="b">
                    <a:lnL>
                      <a:noFill/>
                    </a:lnL>
                    <a:lnR>
                      <a:noFill/>
                    </a:lnR>
                    <a:lnT>
                      <a:noFill/>
                    </a:lnT>
                    <a:lnB>
                      <a:noFill/>
                    </a:lnB>
                  </a:tcPr>
                </a:tc>
                <a:extLst>
                  <a:ext uri="{0D108BD9-81ED-4DB2-BD59-A6C34878D82A}">
                    <a16:rowId xmlns:a16="http://schemas.microsoft.com/office/drawing/2014/main" val="2866035539"/>
                  </a:ext>
                </a:extLst>
              </a:tr>
              <a:tr h="238728">
                <a:tc>
                  <a:txBody>
                    <a:bodyPr/>
                    <a:lstStyle/>
                    <a:p>
                      <a:pPr algn="l" fontAlgn="b"/>
                      <a:r>
                        <a:rPr lang="en-US" sz="1100" b="0" i="0" u="none" strike="noStrike">
                          <a:solidFill>
                            <a:srgbClr val="000000"/>
                          </a:solidFill>
                          <a:effectLst/>
                          <a:latin typeface="Calibri" panose="020F0502020204030204" pitchFamily="34" charset="0"/>
                        </a:rPr>
                        <a:t>Slope * Client baseline</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-0.24**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-0.19**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-0.13**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-0.46**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-0.39**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-0.45**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-0.47**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-0.16** (0)</a:t>
                      </a:r>
                    </a:p>
                  </a:txBody>
                  <a:tcPr marL="8082" marR="8082" marT="8082" marB="0" anchor="b">
                    <a:lnL>
                      <a:noFill/>
                    </a:lnL>
                    <a:lnR>
                      <a:noFill/>
                    </a:lnR>
                    <a:lnT>
                      <a:noFill/>
                    </a:lnT>
                    <a:lnB>
                      <a:noFill/>
                    </a:lnB>
                  </a:tcPr>
                </a:tc>
                <a:extLst>
                  <a:ext uri="{0D108BD9-81ED-4DB2-BD59-A6C34878D82A}">
                    <a16:rowId xmlns:a16="http://schemas.microsoft.com/office/drawing/2014/main" val="3766150041"/>
                  </a:ext>
                </a:extLst>
              </a:tr>
              <a:tr h="238728">
                <a:tc>
                  <a:txBody>
                    <a:bodyPr/>
                    <a:lstStyle/>
                    <a:p>
                      <a:pPr algn="l" fontAlgn="b"/>
                      <a:r>
                        <a:rPr lang="en-US" sz="1100" b="0" i="0" u="none" strike="noStrike">
                          <a:solidFill>
                            <a:srgbClr val="000000"/>
                          </a:solidFill>
                          <a:effectLst/>
                          <a:latin typeface="Calibri" panose="020F0502020204030204" pitchFamily="34" charset="0"/>
                        </a:rPr>
                        <a:t>Slope * Center baseline</a:t>
                      </a:r>
                      <a:endParaRPr lang="en-US" sz="1100" b="0" i="0" u="none" strike="noStrike" dirty="0">
                        <a:solidFill>
                          <a:srgbClr val="000000"/>
                        </a:solidFill>
                        <a:effectLst/>
                        <a:latin typeface="Calibri" panose="020F0502020204030204" pitchFamily="34" charset="0"/>
                      </a:endParaRP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-0.2** (0.04)</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-0.17** (0.05)</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-0.06 (0.05)</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-0.33** (0.08)</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-0.29* (0.11)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-0.5** (0.06)</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-0.33** (0.05)</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-0.13** (0.04)</a:t>
                      </a:r>
                    </a:p>
                  </a:txBody>
                  <a:tcPr marL="8082" marR="8082" marT="8082" marB="0" anchor="b">
                    <a:lnL>
                      <a:noFill/>
                    </a:lnL>
                    <a:lnR>
                      <a:noFill/>
                    </a:lnR>
                    <a:lnT>
                      <a:noFill/>
                    </a:lnT>
                    <a:lnB>
                      <a:noFill/>
                    </a:lnB>
                  </a:tcPr>
                </a:tc>
                <a:extLst>
                  <a:ext uri="{0D108BD9-81ED-4DB2-BD59-A6C34878D82A}">
                    <a16:rowId xmlns:a16="http://schemas.microsoft.com/office/drawing/2014/main" val="379094526"/>
                  </a:ext>
                </a:extLst>
              </a:tr>
              <a:tr h="238728">
                <a:tc>
                  <a:txBody>
                    <a:bodyPr/>
                    <a:lstStyle/>
                    <a:p>
                      <a:pPr algn="l" fontAlgn="b"/>
                      <a:r>
                        <a:rPr lang="en-US" sz="1100" b="0" i="0" u="none" strike="noStrike">
                          <a:solidFill>
                            <a:srgbClr val="000000"/>
                          </a:solidFill>
                          <a:effectLst/>
                          <a:latin typeface="Calibri" panose="020F0502020204030204" pitchFamily="34" charset="0"/>
                        </a:rPr>
                        <a:t>Slope * Off track</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0.5**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0.51**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0.46**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1.24**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1.12**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0.76**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0.75**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0.41** (0.01)</a:t>
                      </a:r>
                    </a:p>
                  </a:txBody>
                  <a:tcPr marL="8082" marR="8082" marT="8082" marB="0" anchor="b">
                    <a:lnL>
                      <a:noFill/>
                    </a:lnL>
                    <a:lnR>
                      <a:noFill/>
                    </a:lnR>
                    <a:lnT>
                      <a:noFill/>
                    </a:lnT>
                    <a:lnB>
                      <a:noFill/>
                    </a:lnB>
                  </a:tcPr>
                </a:tc>
                <a:extLst>
                  <a:ext uri="{0D108BD9-81ED-4DB2-BD59-A6C34878D82A}">
                    <a16:rowId xmlns:a16="http://schemas.microsoft.com/office/drawing/2014/main" val="1950757861"/>
                  </a:ext>
                </a:extLst>
              </a:tr>
              <a:tr h="238728">
                <a:tc>
                  <a:txBody>
                    <a:bodyPr/>
                    <a:lstStyle/>
                    <a:p>
                      <a:pPr algn="l" fontAlgn="b"/>
                      <a:r>
                        <a:rPr lang="en-US" sz="1100" b="0" i="0" u="none" strike="noStrike">
                          <a:solidFill>
                            <a:srgbClr val="000000"/>
                          </a:solidFill>
                          <a:effectLst/>
                          <a:latin typeface="Calibri" panose="020F0502020204030204" pitchFamily="34" charset="0"/>
                        </a:rPr>
                        <a:t>Slope * CCAPS Frequency</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-0.05**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-0.06**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-0.05**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-0.11**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-0.12**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-0.09**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-0.04** (0)</a:t>
                      </a:r>
                    </a:p>
                  </a:txBody>
                  <a:tcPr marL="8082" marR="8082" marT="8082" marB="0" anchor="b">
                    <a:lnL>
                      <a:noFill/>
                    </a:lnL>
                    <a:lnR>
                      <a:noFill/>
                    </a:lnR>
                    <a:lnT>
                      <a:noFill/>
                    </a:lnT>
                    <a:lnB>
                      <a:noFill/>
                    </a:lnB>
                  </a:tcPr>
                </a:tc>
                <a:extLst>
                  <a:ext uri="{0D108BD9-81ED-4DB2-BD59-A6C34878D82A}">
                    <a16:rowId xmlns:a16="http://schemas.microsoft.com/office/drawing/2014/main" val="905301575"/>
                  </a:ext>
                </a:extLst>
              </a:tr>
              <a:tr h="238728">
                <a:tc>
                  <a:txBody>
                    <a:bodyPr/>
                    <a:lstStyle/>
                    <a:p>
                      <a:pPr algn="l" fontAlgn="b"/>
                      <a:r>
                        <a:rPr lang="en-US" sz="1100" b="0" i="0" u="none" strike="noStrike">
                          <a:solidFill>
                            <a:srgbClr val="000000"/>
                          </a:solidFill>
                          <a:effectLst/>
                          <a:latin typeface="Calibri" panose="020F0502020204030204" pitchFamily="34" charset="0"/>
                        </a:rPr>
                        <a:t>Slope * Appointment N</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0.03**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-0.06**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-0.06**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-0.05**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-0.05**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0.03** (0)</a:t>
                      </a:r>
                    </a:p>
                  </a:txBody>
                  <a:tcPr marL="8082" marR="8082" marT="8082" marB="0" anchor="b">
                    <a:lnL>
                      <a:noFill/>
                    </a:lnL>
                    <a:lnR>
                      <a:noFill/>
                    </a:lnR>
                    <a:lnT>
                      <a:noFill/>
                    </a:lnT>
                    <a:lnB>
                      <a:noFill/>
                    </a:lnB>
                  </a:tcPr>
                </a:tc>
                <a:extLst>
                  <a:ext uri="{0D108BD9-81ED-4DB2-BD59-A6C34878D82A}">
                    <a16:rowId xmlns:a16="http://schemas.microsoft.com/office/drawing/2014/main" val="574182207"/>
                  </a:ext>
                </a:extLst>
              </a:tr>
              <a:tr h="238728">
                <a:tc>
                  <a:txBody>
                    <a:bodyPr/>
                    <a:lstStyle/>
                    <a:p>
                      <a:pPr algn="l" fontAlgn="b"/>
                      <a:r>
                        <a:rPr lang="en-US" sz="1100" b="0" i="0" u="none" strike="noStrike">
                          <a:solidFill>
                            <a:srgbClr val="000000"/>
                          </a:solidFill>
                          <a:effectLst/>
                          <a:latin typeface="Calibri" panose="020F0502020204030204" pitchFamily="34" charset="0"/>
                        </a:rPr>
                        <a:t>Slope * Hospitalization</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0.03*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0.03*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0.07* (0.02)</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(0.02)</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0.05**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0.03** (0.01)</a:t>
                      </a:r>
                    </a:p>
                  </a:txBody>
                  <a:tcPr marL="8082" marR="8082" marT="8082" marB="0" anchor="b">
                    <a:lnL>
                      <a:noFill/>
                    </a:lnL>
                    <a:lnR>
                      <a:noFill/>
                    </a:lnR>
                    <a:lnT>
                      <a:noFill/>
                    </a:lnT>
                    <a:lnB>
                      <a:noFill/>
                    </a:lnB>
                  </a:tcPr>
                </a:tc>
                <a:extLst>
                  <a:ext uri="{0D108BD9-81ED-4DB2-BD59-A6C34878D82A}">
                    <a16:rowId xmlns:a16="http://schemas.microsoft.com/office/drawing/2014/main" val="1608855046"/>
                  </a:ext>
                </a:extLst>
              </a:tr>
              <a:tr h="238728">
                <a:tc>
                  <a:txBody>
                    <a:bodyPr/>
                    <a:lstStyle/>
                    <a:p>
                      <a:pPr algn="l" fontAlgn="b"/>
                      <a:r>
                        <a:rPr lang="en-US" sz="1100" b="0" i="0" u="none" strike="noStrike">
                          <a:solidFill>
                            <a:srgbClr val="000000"/>
                          </a:solidFill>
                          <a:effectLst/>
                          <a:latin typeface="Calibri" panose="020F0502020204030204" pitchFamily="34" charset="0"/>
                        </a:rPr>
                        <a:t>Slope * Feedback * Client baseline</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(0.01)</a:t>
                      </a:r>
                    </a:p>
                  </a:txBody>
                  <a:tcPr marL="8082" marR="8082" marT="8082" marB="0" anchor="b">
                    <a:lnL>
                      <a:noFill/>
                    </a:lnL>
                    <a:lnR>
                      <a:noFill/>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-0.02* (0.01)</a:t>
                      </a:r>
                    </a:p>
                  </a:txBody>
                  <a:tcPr marL="8082" marR="8082" marT="8082" marB="0" anchor="b">
                    <a:lnL>
                      <a:noFill/>
                    </a:lnL>
                    <a:lnR>
                      <a:noFill/>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-0.03** (0)</a:t>
                      </a:r>
                    </a:p>
                  </a:txBody>
                  <a:tcPr marL="8082" marR="8082" marT="8082" marB="0" anchor="b">
                    <a:lnL>
                      <a:noFill/>
                    </a:lnL>
                    <a:lnR>
                      <a:noFill/>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-0.04**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a:t>
                      </a:r>
                    </a:p>
                  </a:txBody>
                  <a:tcPr marL="8082" marR="8082" marT="8082" marB="0" anchor="b">
                    <a:lnL>
                      <a:noFill/>
                    </a:lnL>
                    <a:lnR>
                      <a:noFill/>
                    </a:lnR>
                    <a:lnT>
                      <a:noFill/>
                    </a:lnT>
                    <a:lnB>
                      <a:noFill/>
                    </a:lnB>
                  </a:tcPr>
                </a:tc>
                <a:extLst>
                  <a:ext uri="{0D108BD9-81ED-4DB2-BD59-A6C34878D82A}">
                    <a16:rowId xmlns:a16="http://schemas.microsoft.com/office/drawing/2014/main" val="3436833816"/>
                  </a:ext>
                </a:extLst>
              </a:tr>
              <a:tr h="238728">
                <a:tc>
                  <a:txBody>
                    <a:bodyPr/>
                    <a:lstStyle/>
                    <a:p>
                      <a:pPr algn="l" fontAlgn="b"/>
                      <a:r>
                        <a:rPr lang="en-US" sz="1100" b="0" i="0" u="none" strike="noStrike">
                          <a:solidFill>
                            <a:srgbClr val="000000"/>
                          </a:solidFill>
                          <a:effectLst/>
                          <a:latin typeface="Calibri" panose="020F0502020204030204" pitchFamily="34" charset="0"/>
                        </a:rPr>
                        <a:t>Slope * Feedback * Center baseline</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-0.03 (0.03)</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(0.04)</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-0.07 (0.04)</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-0.05 (0.06)</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-0.15 (0.11)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0.05 (0.05)</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-0.07 (0.04)</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(0.03)</a:t>
                      </a:r>
                    </a:p>
                  </a:txBody>
                  <a:tcPr marL="8082" marR="8082" marT="8082" marB="0" anchor="b">
                    <a:lnL>
                      <a:noFill/>
                    </a:lnL>
                    <a:lnR>
                      <a:noFill/>
                    </a:lnR>
                    <a:lnT>
                      <a:noFill/>
                    </a:lnT>
                    <a:lnB>
                      <a:noFill/>
                    </a:lnB>
                  </a:tcPr>
                </a:tc>
                <a:extLst>
                  <a:ext uri="{0D108BD9-81ED-4DB2-BD59-A6C34878D82A}">
                    <a16:rowId xmlns:a16="http://schemas.microsoft.com/office/drawing/2014/main" val="1693176985"/>
                  </a:ext>
                </a:extLst>
              </a:tr>
              <a:tr h="238728">
                <a:tc>
                  <a:txBody>
                    <a:bodyPr/>
                    <a:lstStyle/>
                    <a:p>
                      <a:pPr algn="l" fontAlgn="b"/>
                      <a:r>
                        <a:rPr lang="en-US" sz="1100" b="0" i="0" u="none" strike="noStrike">
                          <a:solidFill>
                            <a:srgbClr val="000000"/>
                          </a:solidFill>
                          <a:effectLst/>
                          <a:latin typeface="Calibri" panose="020F0502020204030204" pitchFamily="34" charset="0"/>
                        </a:rPr>
                        <a:t>Slope * Feedback * Off track</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0.02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-0.03 (0.02)</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(0.02)</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8082" marR="8082" marT="8082" marB="0" anchor="b">
                    <a:lnL>
                      <a:noFill/>
                    </a:lnL>
                    <a:lnR>
                      <a:noFill/>
                    </a:lnR>
                    <a:lnT>
                      <a:noFill/>
                    </a:lnT>
                    <a:lnB>
                      <a:noFill/>
                    </a:lnB>
                  </a:tcPr>
                </a:tc>
                <a:extLst>
                  <a:ext uri="{0D108BD9-81ED-4DB2-BD59-A6C34878D82A}">
                    <a16:rowId xmlns:a16="http://schemas.microsoft.com/office/drawing/2014/main" val="3571397368"/>
                  </a:ext>
                </a:extLst>
              </a:tr>
              <a:tr h="238728">
                <a:tc>
                  <a:txBody>
                    <a:bodyPr/>
                    <a:lstStyle/>
                    <a:p>
                      <a:pPr algn="l" fontAlgn="b"/>
                      <a:r>
                        <a:rPr lang="en-US" sz="1100" b="0" i="0" u="none" strike="noStrike">
                          <a:solidFill>
                            <a:srgbClr val="000000"/>
                          </a:solidFill>
                          <a:effectLst/>
                          <a:latin typeface="Calibri" panose="020F0502020204030204" pitchFamily="34" charset="0"/>
                        </a:rPr>
                        <a:t>Slope * Feedback * CCAPS Frequency</a:t>
                      </a:r>
                    </a:p>
                  </a:txBody>
                  <a:tcPr marL="8082" marR="8082" marT="8082" marB="0" anchor="b">
                    <a:lnL>
                      <a:noFill/>
                    </a:lnL>
                    <a:lnR>
                      <a:noFill/>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-0.02**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8082" marR="8082" marT="8082" marB="0" anchor="b">
                    <a:lnL>
                      <a:noFill/>
                    </a:lnL>
                    <a:lnR>
                      <a:noFill/>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-0.01* (0)</a:t>
                      </a:r>
                    </a:p>
                  </a:txBody>
                  <a:tcPr marL="8082" marR="8082" marT="8082" marB="0" anchor="b">
                    <a:lnL>
                      <a:noFill/>
                    </a:lnL>
                    <a:lnR>
                      <a:noFill/>
                    </a:lnR>
                    <a:lnT>
                      <a:noFill/>
                    </a:lnT>
                    <a:lnB>
                      <a:noFill/>
                    </a:lnB>
                  </a:tcPr>
                </a:tc>
                <a:extLst>
                  <a:ext uri="{0D108BD9-81ED-4DB2-BD59-A6C34878D82A}">
                    <a16:rowId xmlns:a16="http://schemas.microsoft.com/office/drawing/2014/main" val="1184373072"/>
                  </a:ext>
                </a:extLst>
              </a:tr>
              <a:tr h="238728">
                <a:tc>
                  <a:txBody>
                    <a:bodyPr/>
                    <a:lstStyle/>
                    <a:p>
                      <a:pPr algn="l" fontAlgn="b"/>
                      <a:r>
                        <a:rPr lang="en-US" sz="1100" b="0" i="0" u="none" strike="noStrike">
                          <a:solidFill>
                            <a:srgbClr val="000000"/>
                          </a:solidFill>
                          <a:effectLst/>
                          <a:latin typeface="Calibri" panose="020F0502020204030204" pitchFamily="34" charset="0"/>
                        </a:rPr>
                        <a:t>Slope * Feedback * Appointment N</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a:t>
                      </a:r>
                    </a:p>
                  </a:txBody>
                  <a:tcPr marL="8082" marR="8082" marT="8082" marB="0" anchor="b">
                    <a:lnL>
                      <a:noFill/>
                    </a:lnL>
                    <a:lnR>
                      <a:noFill/>
                    </a:lnR>
                    <a:lnT>
                      <a:noFill/>
                    </a:lnT>
                    <a:lnB>
                      <a:noFill/>
                    </a:lnB>
                  </a:tcPr>
                </a:tc>
                <a:extLst>
                  <a:ext uri="{0D108BD9-81ED-4DB2-BD59-A6C34878D82A}">
                    <a16:rowId xmlns:a16="http://schemas.microsoft.com/office/drawing/2014/main" val="2879289750"/>
                  </a:ext>
                </a:extLst>
              </a:tr>
              <a:tr h="238728">
                <a:tc>
                  <a:txBody>
                    <a:bodyPr/>
                    <a:lstStyle/>
                    <a:p>
                      <a:pPr algn="l" fontAlgn="b"/>
                      <a:r>
                        <a:rPr lang="en-US" sz="1100" b="0" i="0" u="none" strike="noStrike">
                          <a:solidFill>
                            <a:srgbClr val="000000"/>
                          </a:solidFill>
                          <a:effectLst/>
                          <a:latin typeface="Calibri" panose="020F0502020204030204" pitchFamily="34" charset="0"/>
                        </a:rPr>
                        <a:t>Slope * Feedback * Hospitalization</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(0.01)</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(0.03)</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0.00 (0.02)</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-0.03 (0.02)</a:t>
                      </a:r>
                    </a:p>
                  </a:txBody>
                  <a:tcPr marL="8082" marR="8082" marT="808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-0.01 (0.02)</a:t>
                      </a:r>
                    </a:p>
                  </a:txBody>
                  <a:tcPr marL="8082" marR="8082" marT="8082"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0.00 (0.01)</a:t>
                      </a:r>
                    </a:p>
                  </a:txBody>
                  <a:tcPr marL="8082" marR="8082" marT="8082" marB="0" anchor="b">
                    <a:lnL>
                      <a:noFill/>
                    </a:lnL>
                    <a:lnR>
                      <a:noFill/>
                    </a:lnR>
                    <a:lnT>
                      <a:noFill/>
                    </a:lnT>
                    <a:lnB>
                      <a:noFill/>
                    </a:lnB>
                  </a:tcPr>
                </a:tc>
                <a:extLst>
                  <a:ext uri="{0D108BD9-81ED-4DB2-BD59-A6C34878D82A}">
                    <a16:rowId xmlns:a16="http://schemas.microsoft.com/office/drawing/2014/main" val="3066983369"/>
                  </a:ext>
                </a:extLst>
              </a:tr>
            </a:tbl>
          </a:graphicData>
        </a:graphic>
      </p:graphicFrame>
      <p:sp>
        <p:nvSpPr>
          <p:cNvPr id="7" name="Rectangle 6">
            <a:extLst>
              <a:ext uri="{FF2B5EF4-FFF2-40B4-BE49-F238E27FC236}">
                <a16:creationId xmlns:a16="http://schemas.microsoft.com/office/drawing/2014/main" id="{76870DFD-DBC2-744E-8DB5-F788F34972C0}"/>
              </a:ext>
            </a:extLst>
          </p:cNvPr>
          <p:cNvSpPr/>
          <p:nvPr/>
        </p:nvSpPr>
        <p:spPr>
          <a:xfrm>
            <a:off x="1180241" y="4128154"/>
            <a:ext cx="10360118" cy="14654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DDC298E-46CA-AF43-B3B1-89946C876BF4}"/>
              </a:ext>
            </a:extLst>
          </p:cNvPr>
          <p:cNvSpPr txBox="1"/>
          <p:nvPr/>
        </p:nvSpPr>
        <p:spPr>
          <a:xfrm>
            <a:off x="1180241" y="5789098"/>
            <a:ext cx="103601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Some small effects in expected directions, but TBD on size of effect</a:t>
            </a:r>
          </a:p>
        </p:txBody>
      </p:sp>
    </p:spTree>
    <p:extLst>
      <p:ext uri="{BB962C8B-B14F-4D97-AF65-F5344CB8AC3E}">
        <p14:creationId xmlns:p14="http://schemas.microsoft.com/office/powerpoint/2010/main" val="2093028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660D-BE39-5C48-8738-85285617C292}"/>
              </a:ext>
            </a:extLst>
          </p:cNvPr>
          <p:cNvSpPr>
            <a:spLocks noGrp="1"/>
          </p:cNvSpPr>
          <p:nvPr>
            <p:ph type="title"/>
          </p:nvPr>
        </p:nvSpPr>
        <p:spPr>
          <a:xfrm>
            <a:off x="1371600" y="685800"/>
            <a:ext cx="9601200" cy="793679"/>
          </a:xfrm>
        </p:spPr>
        <p:txBody>
          <a:bodyPr/>
          <a:lstStyle/>
          <a:p>
            <a:r>
              <a:rPr lang="en-US" dirty="0"/>
              <a:t>Methodological concerns</a:t>
            </a:r>
          </a:p>
        </p:txBody>
      </p:sp>
      <p:sp>
        <p:nvSpPr>
          <p:cNvPr id="3" name="Content Placeholder 2">
            <a:extLst>
              <a:ext uri="{FF2B5EF4-FFF2-40B4-BE49-F238E27FC236}">
                <a16:creationId xmlns:a16="http://schemas.microsoft.com/office/drawing/2014/main" id="{55EA92BC-2928-524C-A849-D6FC4A0AFA44}"/>
              </a:ext>
            </a:extLst>
          </p:cNvPr>
          <p:cNvSpPr>
            <a:spLocks noGrp="1"/>
          </p:cNvSpPr>
          <p:nvPr>
            <p:ph idx="1"/>
          </p:nvPr>
        </p:nvSpPr>
        <p:spPr>
          <a:xfrm>
            <a:off x="1371600" y="1479479"/>
            <a:ext cx="9601200" cy="4387921"/>
          </a:xfrm>
        </p:spPr>
        <p:txBody>
          <a:bodyPr/>
          <a:lstStyle/>
          <a:p>
            <a:r>
              <a:rPr lang="en-US" dirty="0"/>
              <a:t>Ceiling effect on subscales</a:t>
            </a:r>
          </a:p>
          <a:p>
            <a:pPr lvl="1"/>
            <a:r>
              <a:rPr lang="en-US" dirty="0"/>
              <a:t>Some clients can’t deteriorate</a:t>
            </a:r>
          </a:p>
          <a:p>
            <a:pPr lvl="1"/>
            <a:r>
              <a:rPr lang="en-US" dirty="0"/>
              <a:t>Smaller percent of clients can’t alert on some subscales</a:t>
            </a:r>
          </a:p>
          <a:p>
            <a:endParaRPr lang="en-US" dirty="0"/>
          </a:p>
          <a:p>
            <a:endParaRPr lang="en-US" dirty="0"/>
          </a:p>
          <a:p>
            <a:endParaRPr lang="en-US" dirty="0"/>
          </a:p>
          <a:p>
            <a:endParaRPr lang="en-US" dirty="0"/>
          </a:p>
          <a:p>
            <a:r>
              <a:rPr lang="en-US" dirty="0"/>
              <a:t>Can’t control for confounding effect of time but believe effect of time on client outcomes is small to none</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5A3AFCF8-43A4-F046-B0FC-C954458478EE}"/>
              </a:ext>
            </a:extLst>
          </p:cNvPr>
          <p:cNvGraphicFramePr>
            <a:graphicFrameLocks noGrp="1"/>
          </p:cNvGraphicFramePr>
          <p:nvPr>
            <p:extLst>
              <p:ext uri="{D42A27DB-BD31-4B8C-83A1-F6EECF244321}">
                <p14:modId xmlns:p14="http://schemas.microsoft.com/office/powerpoint/2010/main" val="2467389117"/>
              </p:ext>
            </p:extLst>
          </p:nvPr>
        </p:nvGraphicFramePr>
        <p:xfrm>
          <a:off x="1371600" y="2849934"/>
          <a:ext cx="10073807" cy="1270003"/>
        </p:xfrm>
        <a:graphic>
          <a:graphicData uri="http://schemas.openxmlformats.org/drawingml/2006/table">
            <a:tbl>
              <a:tblPr>
                <a:tableStyleId>{00A15C55-8517-42AA-B614-E9B94910E393}</a:tableStyleId>
              </a:tblPr>
              <a:tblGrid>
                <a:gridCol w="2185127">
                  <a:extLst>
                    <a:ext uri="{9D8B030D-6E8A-4147-A177-3AD203B41FA5}">
                      <a16:colId xmlns:a16="http://schemas.microsoft.com/office/drawing/2014/main" val="934503341"/>
                    </a:ext>
                  </a:extLst>
                </a:gridCol>
                <a:gridCol w="986085">
                  <a:extLst>
                    <a:ext uri="{9D8B030D-6E8A-4147-A177-3AD203B41FA5}">
                      <a16:colId xmlns:a16="http://schemas.microsoft.com/office/drawing/2014/main" val="2621287324"/>
                    </a:ext>
                  </a:extLst>
                </a:gridCol>
                <a:gridCol w="986085">
                  <a:extLst>
                    <a:ext uri="{9D8B030D-6E8A-4147-A177-3AD203B41FA5}">
                      <a16:colId xmlns:a16="http://schemas.microsoft.com/office/drawing/2014/main" val="738948851"/>
                    </a:ext>
                  </a:extLst>
                </a:gridCol>
                <a:gridCol w="986085">
                  <a:extLst>
                    <a:ext uri="{9D8B030D-6E8A-4147-A177-3AD203B41FA5}">
                      <a16:colId xmlns:a16="http://schemas.microsoft.com/office/drawing/2014/main" val="1969945826"/>
                    </a:ext>
                  </a:extLst>
                </a:gridCol>
                <a:gridCol w="986085">
                  <a:extLst>
                    <a:ext uri="{9D8B030D-6E8A-4147-A177-3AD203B41FA5}">
                      <a16:colId xmlns:a16="http://schemas.microsoft.com/office/drawing/2014/main" val="4090292610"/>
                    </a:ext>
                  </a:extLst>
                </a:gridCol>
                <a:gridCol w="986085">
                  <a:extLst>
                    <a:ext uri="{9D8B030D-6E8A-4147-A177-3AD203B41FA5}">
                      <a16:colId xmlns:a16="http://schemas.microsoft.com/office/drawing/2014/main" val="906623481"/>
                    </a:ext>
                  </a:extLst>
                </a:gridCol>
                <a:gridCol w="986085">
                  <a:extLst>
                    <a:ext uri="{9D8B030D-6E8A-4147-A177-3AD203B41FA5}">
                      <a16:colId xmlns:a16="http://schemas.microsoft.com/office/drawing/2014/main" val="548399082"/>
                    </a:ext>
                  </a:extLst>
                </a:gridCol>
                <a:gridCol w="986085">
                  <a:extLst>
                    <a:ext uri="{9D8B030D-6E8A-4147-A177-3AD203B41FA5}">
                      <a16:colId xmlns:a16="http://schemas.microsoft.com/office/drawing/2014/main" val="3119277626"/>
                    </a:ext>
                  </a:extLst>
                </a:gridCol>
                <a:gridCol w="986085">
                  <a:extLst>
                    <a:ext uri="{9D8B030D-6E8A-4147-A177-3AD203B41FA5}">
                      <a16:colId xmlns:a16="http://schemas.microsoft.com/office/drawing/2014/main" val="4269849945"/>
                    </a:ext>
                  </a:extLst>
                </a:gridCol>
              </a:tblGrid>
              <a:tr h="818045">
                <a:tc>
                  <a:txBody>
                    <a:bodyPr/>
                    <a:lstStyle/>
                    <a:p>
                      <a:pPr algn="l" fontAlgn="b"/>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Depression</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Anxiety</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Social Anxiety</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Academics</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Eating</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Hostility</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Alcohol</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DI</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extLst>
                  <a:ext uri="{0D108BD9-81ED-4DB2-BD59-A6C34878D82A}">
                    <a16:rowId xmlns:a16="http://schemas.microsoft.com/office/drawing/2014/main" val="3828766973"/>
                  </a:ext>
                </a:extLst>
              </a:tr>
              <a:tr h="451958">
                <a:tc>
                  <a:txBody>
                    <a:bodyPr/>
                    <a:lstStyle/>
                    <a:p>
                      <a:pPr algn="l" fontAlgn="b"/>
                      <a:r>
                        <a:rPr lang="en-US" sz="1400" b="1" u="none" strike="noStrike" dirty="0">
                          <a:effectLst/>
                        </a:rPr>
                        <a:t>Above ceiling</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dirty="0">
                          <a:effectLst/>
                        </a:rPr>
                        <a:t>15.74%</a:t>
                      </a:r>
                      <a:endParaRPr lang="en-US" sz="1400" b="0"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a:effectLst/>
                        </a:rPr>
                        <a:t>20.86%</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a:effectLst/>
                        </a:rPr>
                        <a:t>23.22%</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a:effectLst/>
                        </a:rPr>
                        <a:t>30.59%</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a:effectLst/>
                        </a:rPr>
                        <a:t>10.09%</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a:effectLst/>
                        </a:rPr>
                        <a:t>1.98%</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a:effectLst/>
                        </a:rPr>
                        <a:t>3.28%</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b="0" u="none" strike="noStrike" dirty="0">
                          <a:effectLst/>
                        </a:rPr>
                        <a:t>3.46%</a:t>
                      </a:r>
                      <a:endParaRPr lang="en-US" sz="1400" b="0" i="0" u="none" strike="noStrike" dirty="0">
                        <a:solidFill>
                          <a:srgbClr val="000000"/>
                        </a:solidFill>
                        <a:effectLst/>
                        <a:latin typeface="Franklin Gothic Medium" panose="020B0603020102020204" pitchFamily="34" charset="0"/>
                      </a:endParaRPr>
                    </a:p>
                  </a:txBody>
                  <a:tcPr marL="9525" marR="9525" marT="9525" marB="0" anchor="b"/>
                </a:tc>
                <a:extLst>
                  <a:ext uri="{0D108BD9-81ED-4DB2-BD59-A6C34878D82A}">
                    <a16:rowId xmlns:a16="http://schemas.microsoft.com/office/drawing/2014/main" val="2769784490"/>
                  </a:ext>
                </a:extLst>
              </a:tr>
            </a:tbl>
          </a:graphicData>
        </a:graphic>
      </p:graphicFrame>
    </p:spTree>
    <p:extLst>
      <p:ext uri="{BB962C8B-B14F-4D97-AF65-F5344CB8AC3E}">
        <p14:creationId xmlns:p14="http://schemas.microsoft.com/office/powerpoint/2010/main" val="1076756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9379-A2E1-6D45-B077-1094B76A6E4F}"/>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EAEE4EF4-274C-FF4F-8E08-C66C3B38971F}"/>
              </a:ext>
            </a:extLst>
          </p:cNvPr>
          <p:cNvSpPr>
            <a:spLocks noGrp="1"/>
          </p:cNvSpPr>
          <p:nvPr>
            <p:ph idx="1"/>
          </p:nvPr>
        </p:nvSpPr>
        <p:spPr>
          <a:xfrm>
            <a:off x="1371600" y="1417834"/>
            <a:ext cx="9601200" cy="4449566"/>
          </a:xfrm>
        </p:spPr>
        <p:txBody>
          <a:bodyPr/>
          <a:lstStyle/>
          <a:p>
            <a:r>
              <a:rPr lang="en-US" dirty="0"/>
              <a:t>Therapist factors</a:t>
            </a:r>
          </a:p>
          <a:p>
            <a:pPr lvl="1"/>
            <a:r>
              <a:rPr lang="en-US" dirty="0"/>
              <a:t>Frequency of viewing and using CCAPS report</a:t>
            </a:r>
          </a:p>
          <a:p>
            <a:pPr lvl="1"/>
            <a:r>
              <a:rPr lang="en-US" dirty="0"/>
              <a:t>Frequency of discussing CCAPS feedback with clients</a:t>
            </a:r>
          </a:p>
          <a:p>
            <a:r>
              <a:rPr lang="en-US" dirty="0"/>
              <a:t>Contextual factors</a:t>
            </a:r>
          </a:p>
          <a:p>
            <a:pPr lvl="1"/>
            <a:r>
              <a:rPr lang="en-US" dirty="0"/>
              <a:t>How was the new CCAPS report introduced at each center? Did therapists feel burdened by the change? Did it feel imposed from the top down instead of something that therapists felt ownership in?</a:t>
            </a:r>
          </a:p>
        </p:txBody>
      </p:sp>
    </p:spTree>
    <p:extLst>
      <p:ext uri="{BB962C8B-B14F-4D97-AF65-F5344CB8AC3E}">
        <p14:creationId xmlns:p14="http://schemas.microsoft.com/office/powerpoint/2010/main" val="140259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AEF6-B5DE-0243-AFB7-7F1A8FBE4EAF}"/>
              </a:ext>
            </a:extLst>
          </p:cNvPr>
          <p:cNvSpPr>
            <a:spLocks noGrp="1"/>
          </p:cNvSpPr>
          <p:nvPr>
            <p:ph type="title"/>
          </p:nvPr>
        </p:nvSpPr>
        <p:spPr/>
        <p:txBody>
          <a:bodyPr/>
          <a:lstStyle/>
          <a:p>
            <a:r>
              <a:rPr lang="en-US" dirty="0"/>
              <a:t>CCAPS deterioration</a:t>
            </a:r>
          </a:p>
        </p:txBody>
      </p:sp>
      <p:graphicFrame>
        <p:nvGraphicFramePr>
          <p:cNvPr id="5" name="Table 4">
            <a:extLst>
              <a:ext uri="{FF2B5EF4-FFF2-40B4-BE49-F238E27FC236}">
                <a16:creationId xmlns:a16="http://schemas.microsoft.com/office/drawing/2014/main" id="{2B7C6E32-863A-6C46-8646-47938FB34A3F}"/>
              </a:ext>
            </a:extLst>
          </p:cNvPr>
          <p:cNvGraphicFramePr>
            <a:graphicFrameLocks noGrp="1"/>
          </p:cNvGraphicFramePr>
          <p:nvPr>
            <p:extLst>
              <p:ext uri="{D42A27DB-BD31-4B8C-83A1-F6EECF244321}">
                <p14:modId xmlns:p14="http://schemas.microsoft.com/office/powerpoint/2010/main" val="3351545873"/>
              </p:ext>
            </p:extLst>
          </p:nvPr>
        </p:nvGraphicFramePr>
        <p:xfrm>
          <a:off x="1371600" y="1555250"/>
          <a:ext cx="10073809" cy="1232899"/>
        </p:xfrm>
        <a:graphic>
          <a:graphicData uri="http://schemas.openxmlformats.org/drawingml/2006/table">
            <a:tbl>
              <a:tblPr>
                <a:tableStyleId>{00A15C55-8517-42AA-B614-E9B94910E393}</a:tableStyleId>
              </a:tblPr>
              <a:tblGrid>
                <a:gridCol w="2185129">
                  <a:extLst>
                    <a:ext uri="{9D8B030D-6E8A-4147-A177-3AD203B41FA5}">
                      <a16:colId xmlns:a16="http://schemas.microsoft.com/office/drawing/2014/main" val="3900498145"/>
                    </a:ext>
                  </a:extLst>
                </a:gridCol>
                <a:gridCol w="986085">
                  <a:extLst>
                    <a:ext uri="{9D8B030D-6E8A-4147-A177-3AD203B41FA5}">
                      <a16:colId xmlns:a16="http://schemas.microsoft.com/office/drawing/2014/main" val="1420940697"/>
                    </a:ext>
                  </a:extLst>
                </a:gridCol>
                <a:gridCol w="986085">
                  <a:extLst>
                    <a:ext uri="{9D8B030D-6E8A-4147-A177-3AD203B41FA5}">
                      <a16:colId xmlns:a16="http://schemas.microsoft.com/office/drawing/2014/main" val="1916470128"/>
                    </a:ext>
                  </a:extLst>
                </a:gridCol>
                <a:gridCol w="986085">
                  <a:extLst>
                    <a:ext uri="{9D8B030D-6E8A-4147-A177-3AD203B41FA5}">
                      <a16:colId xmlns:a16="http://schemas.microsoft.com/office/drawing/2014/main" val="2067277911"/>
                    </a:ext>
                  </a:extLst>
                </a:gridCol>
                <a:gridCol w="986085">
                  <a:extLst>
                    <a:ext uri="{9D8B030D-6E8A-4147-A177-3AD203B41FA5}">
                      <a16:colId xmlns:a16="http://schemas.microsoft.com/office/drawing/2014/main" val="2690697271"/>
                    </a:ext>
                  </a:extLst>
                </a:gridCol>
                <a:gridCol w="986085">
                  <a:extLst>
                    <a:ext uri="{9D8B030D-6E8A-4147-A177-3AD203B41FA5}">
                      <a16:colId xmlns:a16="http://schemas.microsoft.com/office/drawing/2014/main" val="2939994991"/>
                    </a:ext>
                  </a:extLst>
                </a:gridCol>
                <a:gridCol w="986085">
                  <a:extLst>
                    <a:ext uri="{9D8B030D-6E8A-4147-A177-3AD203B41FA5}">
                      <a16:colId xmlns:a16="http://schemas.microsoft.com/office/drawing/2014/main" val="3232450715"/>
                    </a:ext>
                  </a:extLst>
                </a:gridCol>
                <a:gridCol w="986085">
                  <a:extLst>
                    <a:ext uri="{9D8B030D-6E8A-4147-A177-3AD203B41FA5}">
                      <a16:colId xmlns:a16="http://schemas.microsoft.com/office/drawing/2014/main" val="1164026083"/>
                    </a:ext>
                  </a:extLst>
                </a:gridCol>
                <a:gridCol w="986085">
                  <a:extLst>
                    <a:ext uri="{9D8B030D-6E8A-4147-A177-3AD203B41FA5}">
                      <a16:colId xmlns:a16="http://schemas.microsoft.com/office/drawing/2014/main" val="3603529801"/>
                    </a:ext>
                  </a:extLst>
                </a:gridCol>
              </a:tblGrid>
              <a:tr h="794145">
                <a:tc>
                  <a:txBody>
                    <a:bodyPr/>
                    <a:lstStyle/>
                    <a:p>
                      <a:pPr algn="l" fontAlgn="b"/>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Depression</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Anxiety</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Social Anxiety</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Academics</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Eating</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Hostility</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Alcohol</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l" fontAlgn="b"/>
                      <a:r>
                        <a:rPr lang="en-US" sz="1400" b="1" u="none" strike="noStrike" dirty="0">
                          <a:effectLst/>
                        </a:rPr>
                        <a:t>DI</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extLst>
                  <a:ext uri="{0D108BD9-81ED-4DB2-BD59-A6C34878D82A}">
                    <a16:rowId xmlns:a16="http://schemas.microsoft.com/office/drawing/2014/main" val="1555904751"/>
                  </a:ext>
                </a:extLst>
              </a:tr>
              <a:tr h="438754">
                <a:tc>
                  <a:txBody>
                    <a:bodyPr/>
                    <a:lstStyle/>
                    <a:p>
                      <a:pPr algn="l" fontAlgn="b"/>
                      <a:r>
                        <a:rPr lang="en-US" sz="1400" b="1" u="none" strike="noStrike" dirty="0">
                          <a:effectLst/>
                        </a:rPr>
                        <a:t>Deterioration</a:t>
                      </a:r>
                      <a:endParaRPr lang="en-US" sz="1400" b="1" i="0" u="none" strike="noStrike" dirty="0">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2.83%</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3.11%</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2.30%</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5.09%</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4.92%</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2.20%</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a:effectLst/>
                        </a:rPr>
                        <a:t>1.83%</a:t>
                      </a:r>
                      <a:endParaRPr lang="en-US" sz="1400" b="0" i="0" u="none" strike="noStrike">
                        <a:solidFill>
                          <a:srgbClr val="000000"/>
                        </a:solidFill>
                        <a:effectLst/>
                        <a:latin typeface="Franklin Gothic Medium" panose="020B0603020102020204" pitchFamily="34" charset="0"/>
                      </a:endParaRPr>
                    </a:p>
                  </a:txBody>
                  <a:tcPr marL="9525" marR="9525" marT="9525" marB="0" anchor="b"/>
                </a:tc>
                <a:tc>
                  <a:txBody>
                    <a:bodyPr/>
                    <a:lstStyle/>
                    <a:p>
                      <a:pPr algn="r" fontAlgn="b"/>
                      <a:r>
                        <a:rPr lang="en-US" sz="1400" u="none" strike="noStrike" dirty="0">
                          <a:effectLst/>
                        </a:rPr>
                        <a:t>2.25%</a:t>
                      </a:r>
                      <a:endParaRPr lang="en-US" sz="1400" b="0" i="0" u="none" strike="noStrike" dirty="0">
                        <a:solidFill>
                          <a:srgbClr val="000000"/>
                        </a:solidFill>
                        <a:effectLst/>
                        <a:latin typeface="Franklin Gothic Medium" panose="020B0603020102020204" pitchFamily="34" charset="0"/>
                      </a:endParaRPr>
                    </a:p>
                  </a:txBody>
                  <a:tcPr marL="9525" marR="9525" marT="9525" marB="0" anchor="b"/>
                </a:tc>
                <a:extLst>
                  <a:ext uri="{0D108BD9-81ED-4DB2-BD59-A6C34878D82A}">
                    <a16:rowId xmlns:a16="http://schemas.microsoft.com/office/drawing/2014/main" val="1591443424"/>
                  </a:ext>
                </a:extLst>
              </a:tr>
            </a:tbl>
          </a:graphicData>
        </a:graphic>
      </p:graphicFrame>
      <p:sp>
        <p:nvSpPr>
          <p:cNvPr id="6" name="TextBox 5">
            <a:extLst>
              <a:ext uri="{FF2B5EF4-FFF2-40B4-BE49-F238E27FC236}">
                <a16:creationId xmlns:a16="http://schemas.microsoft.com/office/drawing/2014/main" id="{EF492043-CC08-D249-95CC-1BD3233B0A57}"/>
              </a:ext>
            </a:extLst>
          </p:cNvPr>
          <p:cNvSpPr txBox="1"/>
          <p:nvPr/>
        </p:nvSpPr>
        <p:spPr>
          <a:xfrm>
            <a:off x="1371600" y="3123344"/>
            <a:ext cx="10073809" cy="369332"/>
          </a:xfrm>
          <a:prstGeom prst="rect">
            <a:avLst/>
          </a:prstGeom>
          <a:noFill/>
        </p:spPr>
        <p:txBody>
          <a:bodyPr wrap="square" rtlCol="0">
            <a:spAutoFit/>
          </a:bodyPr>
          <a:lstStyle/>
          <a:p>
            <a:r>
              <a:rPr lang="en-US" dirty="0"/>
              <a:t>13.5% of clients deteriorate on at least one subscale</a:t>
            </a:r>
          </a:p>
        </p:txBody>
      </p:sp>
    </p:spTree>
    <p:extLst>
      <p:ext uri="{BB962C8B-B14F-4D97-AF65-F5344CB8AC3E}">
        <p14:creationId xmlns:p14="http://schemas.microsoft.com/office/powerpoint/2010/main" val="395616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D8D6-1430-9C4F-8549-C19B90D85902}"/>
              </a:ext>
            </a:extLst>
          </p:cNvPr>
          <p:cNvSpPr>
            <a:spLocks noGrp="1"/>
          </p:cNvSpPr>
          <p:nvPr>
            <p:ph type="title"/>
          </p:nvPr>
        </p:nvSpPr>
        <p:spPr/>
        <p:txBody>
          <a:bodyPr/>
          <a:lstStyle/>
          <a:p>
            <a:r>
              <a:rPr lang="en-US" dirty="0"/>
              <a:t>CCAPS feedback system</a:t>
            </a:r>
          </a:p>
        </p:txBody>
      </p:sp>
      <p:sp>
        <p:nvSpPr>
          <p:cNvPr id="3" name="Content Placeholder 2">
            <a:extLst>
              <a:ext uri="{FF2B5EF4-FFF2-40B4-BE49-F238E27FC236}">
                <a16:creationId xmlns:a16="http://schemas.microsoft.com/office/drawing/2014/main" id="{AD6624D4-331E-DD46-9161-2AB81395B2C7}"/>
              </a:ext>
            </a:extLst>
          </p:cNvPr>
          <p:cNvSpPr>
            <a:spLocks noGrp="1"/>
          </p:cNvSpPr>
          <p:nvPr>
            <p:ph idx="1"/>
          </p:nvPr>
        </p:nvSpPr>
        <p:spPr>
          <a:xfrm>
            <a:off x="1371600" y="1551398"/>
            <a:ext cx="9601200" cy="4316002"/>
          </a:xfrm>
        </p:spPr>
        <p:txBody>
          <a:bodyPr/>
          <a:lstStyle/>
          <a:p>
            <a:r>
              <a:rPr lang="en-US" dirty="0"/>
              <a:t>CCAPS feedback system implemented in July 2015</a:t>
            </a:r>
          </a:p>
          <a:p>
            <a:pPr lvl="1"/>
            <a:r>
              <a:rPr lang="en-US" dirty="0"/>
              <a:t>Clients seen before July 2015 coded as “no feedback” condition</a:t>
            </a:r>
          </a:p>
          <a:p>
            <a:pPr lvl="1"/>
            <a:r>
              <a:rPr lang="en-US" dirty="0"/>
              <a:t>Clients seen after July 2016 coded as “feedback” condition</a:t>
            </a:r>
          </a:p>
          <a:p>
            <a:pPr lvl="2"/>
            <a:r>
              <a:rPr lang="en-US" dirty="0"/>
              <a:t>This leaves a 1 year gap for centers to adopt new CCAPS system and acclimate to it</a:t>
            </a:r>
          </a:p>
          <a:p>
            <a:endParaRPr lang="en-US" dirty="0"/>
          </a:p>
          <a:p>
            <a:r>
              <a:rPr lang="en-US" dirty="0"/>
              <a:t>Graphical display of client’s scores</a:t>
            </a:r>
          </a:p>
          <a:p>
            <a:r>
              <a:rPr lang="en-US" dirty="0"/>
              <a:t>Graphical display of expected trajectory</a:t>
            </a:r>
          </a:p>
          <a:p>
            <a:r>
              <a:rPr lang="en-US" dirty="0"/>
              <a:t>Shading of cut point regions (low, moderate, high distress)</a:t>
            </a:r>
          </a:p>
          <a:p>
            <a:r>
              <a:rPr lang="en-US" dirty="0"/>
              <a:t>Off track alerts</a:t>
            </a:r>
          </a:p>
          <a:p>
            <a:pPr marL="0" indent="0">
              <a:buNone/>
            </a:pPr>
            <a:endParaRPr lang="en-US" dirty="0"/>
          </a:p>
        </p:txBody>
      </p:sp>
    </p:spTree>
    <p:extLst>
      <p:ext uri="{BB962C8B-B14F-4D97-AF65-F5344CB8AC3E}">
        <p14:creationId xmlns:p14="http://schemas.microsoft.com/office/powerpoint/2010/main" val="341754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843F-7117-E441-A7F8-AD569493C777}"/>
              </a:ext>
            </a:extLst>
          </p:cNvPr>
          <p:cNvSpPr>
            <a:spLocks noGrp="1"/>
          </p:cNvSpPr>
          <p:nvPr>
            <p:ph type="title"/>
          </p:nvPr>
        </p:nvSpPr>
        <p:spPr>
          <a:xfrm>
            <a:off x="1371600" y="685800"/>
            <a:ext cx="9601200" cy="680663"/>
          </a:xfrm>
        </p:spPr>
        <p:txBody>
          <a:bodyPr>
            <a:normAutofit fontScale="90000"/>
          </a:bodyPr>
          <a:lstStyle/>
          <a:p>
            <a:r>
              <a:rPr lang="en-US" dirty="0"/>
              <a:t>Old CCAPS report</a:t>
            </a:r>
          </a:p>
        </p:txBody>
      </p:sp>
      <p:pic>
        <p:nvPicPr>
          <p:cNvPr id="5" name="Content Placeholder 4">
            <a:extLst>
              <a:ext uri="{FF2B5EF4-FFF2-40B4-BE49-F238E27FC236}">
                <a16:creationId xmlns:a16="http://schemas.microsoft.com/office/drawing/2014/main" id="{E3C26B4D-8486-CB45-9E69-6831F921713A}"/>
              </a:ext>
            </a:extLst>
          </p:cNvPr>
          <p:cNvPicPr>
            <a:picLocks noGrp="1" noChangeAspect="1"/>
          </p:cNvPicPr>
          <p:nvPr>
            <p:ph idx="1"/>
          </p:nvPr>
        </p:nvPicPr>
        <p:blipFill>
          <a:blip r:embed="rId2"/>
          <a:stretch>
            <a:fillRect/>
          </a:stretch>
        </p:blipFill>
        <p:spPr>
          <a:xfrm>
            <a:off x="1798277" y="1613418"/>
            <a:ext cx="8747845" cy="4500562"/>
          </a:xfrm>
        </p:spPr>
      </p:pic>
    </p:spTree>
    <p:extLst>
      <p:ext uri="{BB962C8B-B14F-4D97-AF65-F5344CB8AC3E}">
        <p14:creationId xmlns:p14="http://schemas.microsoft.com/office/powerpoint/2010/main" val="406970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BFD5-EB93-134C-B75F-726CCDC93D19}"/>
              </a:ext>
            </a:extLst>
          </p:cNvPr>
          <p:cNvSpPr>
            <a:spLocks noGrp="1"/>
          </p:cNvSpPr>
          <p:nvPr>
            <p:ph type="title"/>
          </p:nvPr>
        </p:nvSpPr>
        <p:spPr/>
        <p:txBody>
          <a:bodyPr/>
          <a:lstStyle/>
          <a:p>
            <a:r>
              <a:rPr lang="en-US" dirty="0"/>
              <a:t>New CCAPS report</a:t>
            </a:r>
          </a:p>
        </p:txBody>
      </p:sp>
      <p:pic>
        <p:nvPicPr>
          <p:cNvPr id="5" name="Content Placeholder 4">
            <a:extLst>
              <a:ext uri="{FF2B5EF4-FFF2-40B4-BE49-F238E27FC236}">
                <a16:creationId xmlns:a16="http://schemas.microsoft.com/office/drawing/2014/main" id="{3D99B18B-BD67-D64C-B2AE-F217A34B49FE}"/>
              </a:ext>
            </a:extLst>
          </p:cNvPr>
          <p:cNvPicPr>
            <a:picLocks noGrp="1" noChangeAspect="1"/>
          </p:cNvPicPr>
          <p:nvPr>
            <p:ph idx="1"/>
          </p:nvPr>
        </p:nvPicPr>
        <p:blipFill>
          <a:blip r:embed="rId2"/>
          <a:stretch>
            <a:fillRect/>
          </a:stretch>
        </p:blipFill>
        <p:spPr>
          <a:xfrm>
            <a:off x="2952918" y="1405181"/>
            <a:ext cx="5831486" cy="5452819"/>
          </a:xfrm>
        </p:spPr>
      </p:pic>
    </p:spTree>
    <p:extLst>
      <p:ext uri="{BB962C8B-B14F-4D97-AF65-F5344CB8AC3E}">
        <p14:creationId xmlns:p14="http://schemas.microsoft.com/office/powerpoint/2010/main" val="351304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E867-B8D6-9344-8C42-621387FFE9D2}"/>
              </a:ext>
            </a:extLst>
          </p:cNvPr>
          <p:cNvSpPr>
            <a:spLocks noGrp="1"/>
          </p:cNvSpPr>
          <p:nvPr>
            <p:ph type="title"/>
          </p:nvPr>
        </p:nvSpPr>
        <p:spPr/>
        <p:txBody>
          <a:bodyPr/>
          <a:lstStyle/>
          <a:p>
            <a:r>
              <a:rPr lang="en-US" dirty="0"/>
              <a:t>New CCAPS report</a:t>
            </a:r>
          </a:p>
        </p:txBody>
      </p:sp>
      <p:pic>
        <p:nvPicPr>
          <p:cNvPr id="5" name="Content Placeholder 4">
            <a:extLst>
              <a:ext uri="{FF2B5EF4-FFF2-40B4-BE49-F238E27FC236}">
                <a16:creationId xmlns:a16="http://schemas.microsoft.com/office/drawing/2014/main" id="{02076901-718A-AF4F-9A73-E144709405F2}"/>
              </a:ext>
            </a:extLst>
          </p:cNvPr>
          <p:cNvPicPr>
            <a:picLocks noGrp="1" noChangeAspect="1"/>
          </p:cNvPicPr>
          <p:nvPr>
            <p:ph idx="1"/>
          </p:nvPr>
        </p:nvPicPr>
        <p:blipFill>
          <a:blip r:embed="rId2"/>
          <a:stretch>
            <a:fillRect/>
          </a:stretch>
        </p:blipFill>
        <p:spPr>
          <a:xfrm>
            <a:off x="1704064" y="1644329"/>
            <a:ext cx="8936271" cy="4479925"/>
          </a:xfrm>
        </p:spPr>
      </p:pic>
    </p:spTree>
    <p:extLst>
      <p:ext uri="{BB962C8B-B14F-4D97-AF65-F5344CB8AC3E}">
        <p14:creationId xmlns:p14="http://schemas.microsoft.com/office/powerpoint/2010/main" val="152904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3C94-AE70-1243-8DAD-96C7102416CA}"/>
              </a:ext>
            </a:extLst>
          </p:cNvPr>
          <p:cNvSpPr>
            <a:spLocks noGrp="1"/>
          </p:cNvSpPr>
          <p:nvPr>
            <p:ph type="title"/>
          </p:nvPr>
        </p:nvSpPr>
        <p:spPr/>
        <p:txBody>
          <a:bodyPr/>
          <a:lstStyle/>
          <a:p>
            <a:r>
              <a:rPr lang="en-US" dirty="0"/>
              <a:t>CCAPS feedback methods</a:t>
            </a:r>
          </a:p>
        </p:txBody>
      </p:sp>
      <p:sp>
        <p:nvSpPr>
          <p:cNvPr id="3" name="Content Placeholder 2">
            <a:extLst>
              <a:ext uri="{FF2B5EF4-FFF2-40B4-BE49-F238E27FC236}">
                <a16:creationId xmlns:a16="http://schemas.microsoft.com/office/drawing/2014/main" id="{92241369-640F-C04B-806C-1DD89FB0656E}"/>
              </a:ext>
            </a:extLst>
          </p:cNvPr>
          <p:cNvSpPr>
            <a:spLocks noGrp="1"/>
          </p:cNvSpPr>
          <p:nvPr>
            <p:ph idx="1"/>
          </p:nvPr>
        </p:nvSpPr>
        <p:spPr>
          <a:xfrm>
            <a:off x="1371600" y="1551398"/>
            <a:ext cx="9601200" cy="4316002"/>
          </a:xfrm>
        </p:spPr>
        <p:txBody>
          <a:bodyPr/>
          <a:lstStyle/>
          <a:p>
            <a:r>
              <a:rPr lang="en-US" dirty="0"/>
              <a:t>Sample</a:t>
            </a:r>
          </a:p>
          <a:p>
            <a:pPr lvl="1"/>
            <a:r>
              <a:rPr lang="en-US" dirty="0"/>
              <a:t>~30,000 clients seen within CCMH from 2012-2014</a:t>
            </a:r>
          </a:p>
          <a:p>
            <a:r>
              <a:rPr lang="en-US" dirty="0"/>
              <a:t>Expected treatment trajectory</a:t>
            </a:r>
          </a:p>
          <a:p>
            <a:pPr lvl="1"/>
            <a:r>
              <a:rPr lang="en-US" dirty="0"/>
              <a:t>Each subscale modeled using linear mixed effects model</a:t>
            </a:r>
          </a:p>
          <a:p>
            <a:pPr lvl="1"/>
            <a:r>
              <a:rPr lang="en-US" dirty="0"/>
              <a:t>Session number log transformed</a:t>
            </a:r>
          </a:p>
          <a:p>
            <a:pPr lvl="1"/>
            <a:r>
              <a:rPr lang="en-US" dirty="0"/>
              <a:t>Baseline CCAPS values binned, with models fit for each bin</a:t>
            </a:r>
          </a:p>
          <a:p>
            <a:r>
              <a:rPr lang="en-US" dirty="0"/>
              <a:t>Off track feedback alerts</a:t>
            </a:r>
          </a:p>
          <a:p>
            <a:pPr lvl="1"/>
            <a:r>
              <a:rPr lang="en-US" dirty="0"/>
              <a:t>Alerts derived from upper limit of one-sided 90% tolerance interval around expected treatment trajectory treatment trajectory</a:t>
            </a:r>
          </a:p>
        </p:txBody>
      </p:sp>
    </p:spTree>
    <p:extLst>
      <p:ext uri="{BB962C8B-B14F-4D97-AF65-F5344CB8AC3E}">
        <p14:creationId xmlns:p14="http://schemas.microsoft.com/office/powerpoint/2010/main" val="8307486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{D2A9427E-788E-5246-B627-E6E8A7242CCA}tf10001072</Template>
  <TotalTime>7712</TotalTime>
  <Words>3517</Words>
  <Application>Microsoft Macintosh PowerPoint</Application>
  <PresentationFormat>Widescreen</PresentationFormat>
  <Paragraphs>910</Paragraphs>
  <Slides>33</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Franklin Gothic Book</vt:lpstr>
      <vt:lpstr>Franklin Gothic Medium</vt:lpstr>
      <vt:lpstr>Crop</vt:lpstr>
      <vt:lpstr>Psychotherapy Feedback on the Counseling Center Assessment of Psychological Symptoms (CCAPS):  Effects on Outcome and Client Moderators of Effectiveness</vt:lpstr>
      <vt:lpstr>Background</vt:lpstr>
      <vt:lpstr>Counseling Center Assessment of Psychological Symptoms (CCAPS)</vt:lpstr>
      <vt:lpstr>CCAPS deterioration</vt:lpstr>
      <vt:lpstr>CCAPS feedback system</vt:lpstr>
      <vt:lpstr>Old CCAPS report</vt:lpstr>
      <vt:lpstr>New CCAPS report</vt:lpstr>
      <vt:lpstr>New CCAPS report</vt:lpstr>
      <vt:lpstr>CCAPS feedback methods</vt:lpstr>
      <vt:lpstr>Hypotheses &amp; Research Questions</vt:lpstr>
      <vt:lpstr>Methods</vt:lpstr>
      <vt:lpstr>Outcomes</vt:lpstr>
      <vt:lpstr>Models</vt:lpstr>
      <vt:lpstr>Models</vt:lpstr>
      <vt:lpstr>Moderators</vt:lpstr>
      <vt:lpstr>Moderators: Operationalization</vt:lpstr>
      <vt:lpstr>Moderators: Hypotheses</vt:lpstr>
      <vt:lpstr>Data</vt:lpstr>
      <vt:lpstr>Sample</vt:lpstr>
      <vt:lpstr>Hypotheses &amp; Research Questions</vt:lpstr>
      <vt:lpstr>Results</vt:lpstr>
      <vt:lpstr>Pre-post change</vt:lpstr>
      <vt:lpstr>Pre-post change: Feedback effects</vt:lpstr>
      <vt:lpstr>Pre-post change: Domain differences</vt:lpstr>
      <vt:lpstr>Pre-post change: Center differences</vt:lpstr>
      <vt:lpstr>Pre-post change: Moderators</vt:lpstr>
      <vt:lpstr>Rate of change</vt:lpstr>
      <vt:lpstr>Rate of change: Feedback effects</vt:lpstr>
      <vt:lpstr>Rate of change: Domain differences</vt:lpstr>
      <vt:lpstr>Rate of change: Center differences</vt:lpstr>
      <vt:lpstr>Rate of change: Moderators</vt:lpstr>
      <vt:lpstr>Methodological concerns</vt:lpstr>
      <vt:lpstr>Future directions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Psychotherapy Feedback on the Counseling Center Assessment of Psychological Symptoms (CCAPS):  Effects on Outcome and Client Moderators of Effectiveness</dc:title>
  <dc:creator>Rebecca Janis</dc:creator>
  <cp:lastModifiedBy>Rebecca Janis</cp:lastModifiedBy>
  <cp:revision>42</cp:revision>
  <dcterms:created xsi:type="dcterms:W3CDTF">2020-01-21T16:43:38Z</dcterms:created>
  <dcterms:modified xsi:type="dcterms:W3CDTF">2020-04-10T12:21:04Z</dcterms:modified>
</cp:coreProperties>
</file>