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p:scale>
          <a:sx n="112" d="100"/>
          <a:sy n="112" d="100"/>
        </p:scale>
        <p:origin x="1640"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p>
            <a:pPr>
              <a:defRPr b="1"/>
            </a:pPr>
            <a:r>
              <a:t>A more scientific way of interpreting the correlation analysis</a:t>
            </a:r>
          </a:p>
          <a:p>
            <a:pPr>
              <a:defRPr b="1"/>
            </a:pPr>
            <a:endParaRPr/>
          </a:p>
          <a:p>
            <a:pPr>
              <a:defRPr b="1"/>
            </a:pPr>
            <a:r>
              <a:t>High degree: If the coefficient value lies between ± 0.50 and ± 1, then it is said to be a strong correlation.</a:t>
            </a:r>
          </a:p>
          <a:p>
            <a:pPr>
              <a:defRPr b="1"/>
            </a:pPr>
            <a:r>
              <a:t>Moderate degree: If the value lies between ± 0.30 and ± 0.49, then it is said to be a medium correlation.</a:t>
            </a:r>
          </a:p>
          <a:p>
            <a:pPr>
              <a:defRPr b="1"/>
            </a:pPr>
            <a:r>
              <a:t>Low degree: When the value lies below + .29, then it is said to be a small correlation.</a:t>
            </a:r>
          </a:p>
          <a:p>
            <a:pPr>
              <a:defRPr b="1"/>
            </a:pPr>
            <a:endParaRPr/>
          </a:p>
          <a:p>
            <a:pPr>
              <a:defRPr b="1"/>
            </a:pPr>
            <a:r>
              <a:t>我覺得只需要考慮 Major prospects, percentage major prospects, first time attendees, percentage first time attendees 跟其他變數的correlation coefficient</a:t>
            </a:r>
          </a:p>
          <a:p>
            <a:pPr>
              <a:defRPr b="1"/>
            </a:pPr>
            <a:endParaRPr/>
          </a:p>
          <a:p>
            <a:pPr>
              <a:defRPr b="1"/>
            </a:pPr>
            <a:r>
              <a:t>例如: Participated - First time Attendees (0.84 - strong correlation) &amp; Participated - Major Prospects (0.66 - strong correlation) </a:t>
            </a:r>
          </a:p>
          <a:p>
            <a:pPr>
              <a:defRPr b="1"/>
            </a:pPr>
            <a:r>
              <a:t>-&gt; 如果想要吸引更多的first time attendees和major prospects, 可以傾向舉辦活動人數多的活動</a:t>
            </a:r>
          </a:p>
          <a:p>
            <a:pPr>
              <a:defRPr b="1"/>
            </a:pPr>
            <a:r>
              <a:t>For attracting more first time attendees and major prospects, one can hold the event that can accommodate more participants.</a:t>
            </a:r>
          </a:p>
          <a:p>
            <a:pPr>
              <a:defRPr b="1"/>
            </a:pPr>
            <a:endParaRPr/>
          </a:p>
          <a:p>
            <a:pPr>
              <a:defRPr b="1"/>
            </a:pPr>
            <a:r>
              <a:t>在Weekend舉辦活動無法有效的增加first time attendees和major prospects (Holding events during weekend cannot effectively attract more first time attendees and major prospects)</a:t>
            </a:r>
          </a:p>
          <a:p>
            <a:pPr>
              <a:defRPr b="1"/>
            </a:pPr>
            <a:endParaRPr/>
          </a:p>
          <a:p>
            <a:pPr>
              <a:defRPr b="1"/>
            </a:pPr>
            <a:r>
              <a:t>Age只有對Percentage Major Prospects有正向的影響 (The increase of age of participants seems to increase only the percentage of prospects) -&gt; such insights are shown by more readable charts in the following slides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Shape 418"/>
          <p:cNvSpPr>
            <a:spLocks noGrp="1" noRot="1" noChangeAspect="1"/>
          </p:cNvSpPr>
          <p:nvPr>
            <p:ph type="sldImg"/>
          </p:nvPr>
        </p:nvSpPr>
        <p:spPr>
          <a:prstGeom prst="rect">
            <a:avLst/>
          </a:prstGeom>
        </p:spPr>
        <p:txBody>
          <a:bodyPr/>
          <a:lstStyle/>
          <a:p>
            <a:endParaRPr/>
          </a:p>
        </p:txBody>
      </p:sp>
      <p:sp>
        <p:nvSpPr>
          <p:cNvPr id="419" name="Shape 419"/>
          <p:cNvSpPr>
            <a:spLocks noGrp="1"/>
          </p:cNvSpPr>
          <p:nvPr>
            <p:ph type="body" sz="quarter" idx="1"/>
          </p:nvPr>
        </p:nvSpPr>
        <p:spPr>
          <a:prstGeom prst="rect">
            <a:avLst/>
          </a:prstGeom>
        </p:spPr>
        <p:txBody>
          <a:bodyPr/>
          <a:lstStyle/>
          <a:p>
            <a:pPr>
              <a:defRPr b="1"/>
            </a:pPr>
            <a:endParaRPr/>
          </a:p>
          <a:p>
            <a:pPr>
              <a:defRPr b="1"/>
            </a:pPr>
            <a:endParaRPr/>
          </a:p>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大標題文字"/>
          <p:cNvSpPr txBox="1">
            <a:spLocks noGrp="1"/>
          </p:cNvSpPr>
          <p:nvPr>
            <p:ph type="title"/>
          </p:nvPr>
        </p:nvSpPr>
        <p:spPr>
          <a:xfrm>
            <a:off x="311708" y="744574"/>
            <a:ext cx="8520601" cy="2052601"/>
          </a:xfrm>
          <a:prstGeom prst="rect">
            <a:avLst/>
          </a:prstGeom>
        </p:spPr>
        <p:txBody>
          <a:bodyPr anchor="b"/>
          <a:lstStyle>
            <a:lvl1pPr algn="ctr">
              <a:defRPr sz="5200"/>
            </a:lvl1pPr>
          </a:lstStyle>
          <a:p>
            <a:r>
              <a:t>大標題文字</a:t>
            </a:r>
          </a:p>
        </p:txBody>
      </p:sp>
      <p:sp>
        <p:nvSpPr>
          <p:cNvPr id="12" name="內文層級一…"/>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內文層級一</a:t>
            </a:r>
          </a:p>
          <a:p>
            <a:pPr lvl="1"/>
            <a:r>
              <a:t>內文層級二</a:t>
            </a:r>
          </a:p>
          <a:p>
            <a:pPr lvl="2"/>
            <a:r>
              <a:t>內文層級三</a:t>
            </a:r>
          </a:p>
          <a:p>
            <a:pPr lvl="3"/>
            <a:r>
              <a:t>內文層級四</a:t>
            </a:r>
          </a:p>
          <a:p>
            <a:pPr lvl="4"/>
            <a:r>
              <a:t>內文層級五</a:t>
            </a:r>
          </a:p>
        </p:txBody>
      </p:sp>
      <p:sp>
        <p:nvSpPr>
          <p:cNvPr id="1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內文層級一…"/>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內文層級一</a:t>
            </a:r>
          </a:p>
          <a:p>
            <a:pPr lvl="1"/>
            <a:r>
              <a:t>內文層級二</a:t>
            </a:r>
          </a:p>
          <a:p>
            <a:pPr lvl="2"/>
            <a:r>
              <a:t>內文層級三</a:t>
            </a:r>
          </a:p>
          <a:p>
            <a:pPr lvl="3"/>
            <a:r>
              <a:t>內文層級四</a:t>
            </a:r>
          </a:p>
          <a:p>
            <a:pPr lvl="4"/>
            <a:r>
              <a:t>內文層級五</a:t>
            </a:r>
          </a:p>
        </p:txBody>
      </p:sp>
      <p:sp>
        <p:nvSpPr>
          <p:cNvPr id="9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大標題文字"/>
          <p:cNvSpPr txBox="1">
            <a:spLocks noGrp="1"/>
          </p:cNvSpPr>
          <p:nvPr>
            <p:ph type="title"/>
          </p:nvPr>
        </p:nvSpPr>
        <p:spPr>
          <a:xfrm>
            <a:off x="311699" y="2150849"/>
            <a:ext cx="8520602" cy="841801"/>
          </a:xfrm>
          <a:prstGeom prst="rect">
            <a:avLst/>
          </a:prstGeom>
        </p:spPr>
        <p:txBody>
          <a:bodyPr anchor="ctr"/>
          <a:lstStyle>
            <a:lvl1pPr algn="ctr">
              <a:defRPr sz="3600"/>
            </a:lvl1pPr>
          </a:lstStyle>
          <a:p>
            <a:r>
              <a:t>大標題文字</a:t>
            </a:r>
          </a:p>
        </p:txBody>
      </p:sp>
      <p:sp>
        <p:nvSpPr>
          <p:cNvPr id="2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大標題文字"/>
          <p:cNvSpPr txBox="1">
            <a:spLocks noGrp="1"/>
          </p:cNvSpPr>
          <p:nvPr>
            <p:ph type="title"/>
          </p:nvPr>
        </p:nvSpPr>
        <p:spPr>
          <a:prstGeom prst="rect">
            <a:avLst/>
          </a:prstGeom>
        </p:spPr>
        <p:txBody>
          <a:bodyPr/>
          <a:lstStyle/>
          <a:p>
            <a:r>
              <a:t>大標題文字</a:t>
            </a:r>
          </a:p>
        </p:txBody>
      </p:sp>
      <p:sp>
        <p:nvSpPr>
          <p:cNvPr id="29" name="內文層級一…"/>
          <p:cNvSpPr txBox="1">
            <a:spLocks noGrp="1"/>
          </p:cNvSpPr>
          <p:nvPr>
            <p:ph type="body" idx="1"/>
          </p:nvPr>
        </p:nvSpPr>
        <p:spPr>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3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大標題文字"/>
          <p:cNvSpPr txBox="1">
            <a:spLocks noGrp="1"/>
          </p:cNvSpPr>
          <p:nvPr>
            <p:ph type="title"/>
          </p:nvPr>
        </p:nvSpPr>
        <p:spPr>
          <a:prstGeom prst="rect">
            <a:avLst/>
          </a:prstGeom>
        </p:spPr>
        <p:txBody>
          <a:bodyPr/>
          <a:lstStyle/>
          <a:p>
            <a:r>
              <a:t>大標題文字</a:t>
            </a:r>
          </a:p>
        </p:txBody>
      </p:sp>
      <p:sp>
        <p:nvSpPr>
          <p:cNvPr id="38" name="內文層級一…"/>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內文層級一</a:t>
            </a:r>
          </a:p>
          <a:p>
            <a:pPr lvl="1"/>
            <a:r>
              <a:t>內文層級二</a:t>
            </a:r>
          </a:p>
          <a:p>
            <a:pPr lvl="2"/>
            <a:r>
              <a:t>內文層級三</a:t>
            </a:r>
          </a:p>
          <a:p>
            <a:pPr lvl="3"/>
            <a:r>
              <a:t>內文層級四</a:t>
            </a:r>
          </a:p>
          <a:p>
            <a:pPr lvl="4"/>
            <a:r>
              <a:t>內文層級五</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大標題文字"/>
          <p:cNvSpPr txBox="1">
            <a:spLocks noGrp="1"/>
          </p:cNvSpPr>
          <p:nvPr>
            <p:ph type="title"/>
          </p:nvPr>
        </p:nvSpPr>
        <p:spPr>
          <a:prstGeom prst="rect">
            <a:avLst/>
          </a:prstGeom>
        </p:spPr>
        <p:txBody>
          <a:bodyPr/>
          <a:lstStyle/>
          <a:p>
            <a:r>
              <a:t>大標題文字</a:t>
            </a:r>
          </a:p>
        </p:txBody>
      </p:sp>
      <p:sp>
        <p:nvSpPr>
          <p:cNvPr id="48"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大標題文字"/>
          <p:cNvSpPr txBox="1">
            <a:spLocks noGrp="1"/>
          </p:cNvSpPr>
          <p:nvPr>
            <p:ph type="title"/>
          </p:nvPr>
        </p:nvSpPr>
        <p:spPr>
          <a:xfrm>
            <a:off x="311699" y="555600"/>
            <a:ext cx="2808001" cy="755700"/>
          </a:xfrm>
          <a:prstGeom prst="rect">
            <a:avLst/>
          </a:prstGeom>
        </p:spPr>
        <p:txBody>
          <a:bodyPr anchor="b"/>
          <a:lstStyle>
            <a:lvl1pPr>
              <a:defRPr sz="2400"/>
            </a:lvl1pPr>
          </a:lstStyle>
          <a:p>
            <a:r>
              <a:t>大標題文字</a:t>
            </a:r>
          </a:p>
        </p:txBody>
      </p:sp>
      <p:sp>
        <p:nvSpPr>
          <p:cNvPr id="56" name="內文層級一…"/>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內文層級一</a:t>
            </a:r>
          </a:p>
          <a:p>
            <a:pPr lvl="1"/>
            <a:r>
              <a:t>內文層級二</a:t>
            </a:r>
          </a:p>
          <a:p>
            <a:pPr lvl="2"/>
            <a:r>
              <a:t>內文層級三</a:t>
            </a:r>
          </a:p>
          <a:p>
            <a:pPr lvl="3"/>
            <a:r>
              <a:t>內文層級四</a:t>
            </a:r>
          </a:p>
          <a:p>
            <a:pPr lvl="4"/>
            <a:r>
              <a:t>內文層級五</a:t>
            </a:r>
          </a:p>
        </p:txBody>
      </p:sp>
      <p:sp>
        <p:nvSpPr>
          <p:cNvPr id="57"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大標題文字"/>
          <p:cNvSpPr txBox="1">
            <a:spLocks noGrp="1"/>
          </p:cNvSpPr>
          <p:nvPr>
            <p:ph type="title"/>
          </p:nvPr>
        </p:nvSpPr>
        <p:spPr>
          <a:xfrm>
            <a:off x="490250" y="450149"/>
            <a:ext cx="6367801" cy="4090801"/>
          </a:xfrm>
          <a:prstGeom prst="rect">
            <a:avLst/>
          </a:prstGeom>
        </p:spPr>
        <p:txBody>
          <a:bodyPr anchor="ctr"/>
          <a:lstStyle>
            <a:lvl1pPr>
              <a:defRPr sz="4800"/>
            </a:lvl1pPr>
          </a:lstStyle>
          <a:p>
            <a:r>
              <a:t>大標題文字</a:t>
            </a:r>
          </a:p>
        </p:txBody>
      </p:sp>
      <p:sp>
        <p:nvSpPr>
          <p:cNvPr id="65"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大標題文字"/>
          <p:cNvSpPr txBox="1">
            <a:spLocks noGrp="1"/>
          </p:cNvSpPr>
          <p:nvPr>
            <p:ph type="title"/>
          </p:nvPr>
        </p:nvSpPr>
        <p:spPr>
          <a:xfrm>
            <a:off x="265500" y="1233175"/>
            <a:ext cx="4045200" cy="1482301"/>
          </a:xfrm>
          <a:prstGeom prst="rect">
            <a:avLst/>
          </a:prstGeom>
        </p:spPr>
        <p:txBody>
          <a:bodyPr anchor="b"/>
          <a:lstStyle>
            <a:lvl1pPr algn="ctr">
              <a:defRPr sz="4200"/>
            </a:lvl1pPr>
          </a:lstStyle>
          <a:p>
            <a:r>
              <a:t>大標題文字</a:t>
            </a:r>
          </a:p>
        </p:txBody>
      </p:sp>
      <p:sp>
        <p:nvSpPr>
          <p:cNvPr id="74" name="內文層級一…"/>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內文層級一</a:t>
            </a:r>
          </a:p>
          <a:p>
            <a:pPr lvl="1"/>
            <a:r>
              <a:t>內文層級二</a:t>
            </a:r>
          </a:p>
          <a:p>
            <a:pPr lvl="2"/>
            <a:r>
              <a:t>內文層級三</a:t>
            </a:r>
          </a:p>
          <a:p>
            <a:pPr lvl="3"/>
            <a:r>
              <a:t>內文層級四</a:t>
            </a:r>
          </a:p>
          <a:p>
            <a:pPr lvl="4"/>
            <a:r>
              <a:t>內文層級五</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內文層級一…"/>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內文層級一</a:t>
            </a:r>
          </a:p>
          <a:p>
            <a:pPr lvl="1"/>
            <a:r>
              <a:t>內文層級二</a:t>
            </a:r>
          </a:p>
          <a:p>
            <a:pPr lvl="2"/>
            <a:r>
              <a:t>內文層級三</a:t>
            </a:r>
          </a:p>
          <a:p>
            <a:pPr lvl="3"/>
            <a:r>
              <a:t>內文層級四</a:t>
            </a:r>
          </a:p>
          <a:p>
            <a:pPr lvl="4"/>
            <a:r>
              <a:t>內文層級五</a:t>
            </a:r>
          </a:p>
        </p:txBody>
      </p:sp>
      <p:sp>
        <p:nvSpPr>
          <p:cNvPr id="84"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大標題文字"/>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大標題文字</a:t>
            </a:r>
          </a:p>
        </p:txBody>
      </p:sp>
      <p:sp>
        <p:nvSpPr>
          <p:cNvPr id="3" name="內文層級一…"/>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內文層級一</a:t>
            </a:r>
          </a:p>
          <a:p>
            <a:pPr lvl="1"/>
            <a:r>
              <a:t>內文層級二</a:t>
            </a:r>
          </a:p>
          <a:p>
            <a:pPr lvl="2"/>
            <a:r>
              <a:t>內文層級三</a:t>
            </a:r>
          </a:p>
          <a:p>
            <a:pPr lvl="3"/>
            <a:r>
              <a:t>內文層級四</a:t>
            </a:r>
          </a:p>
          <a:p>
            <a:pPr lvl="4"/>
            <a:r>
              <a:t>內文層級五</a:t>
            </a:r>
          </a:p>
        </p:txBody>
      </p:sp>
      <p:sp>
        <p:nvSpPr>
          <p:cNvPr id="4" name="幻燈片編號"/>
          <p:cNvSpPr txBox="1">
            <a:spLocks noGrp="1"/>
          </p:cNvSpPr>
          <p:nvPr>
            <p:ph type="sldNum" sz="quarter" idx="2"/>
          </p:nvPr>
        </p:nvSpPr>
        <p:spPr>
          <a:xfrm>
            <a:off x="8684345" y="4700819"/>
            <a:ext cx="336813" cy="318396"/>
          </a:xfrm>
          <a:prstGeom prst="rect">
            <a:avLst/>
          </a:prstGeom>
          <a:ln w="12700">
            <a:miter lim="400000"/>
          </a:ln>
        </p:spPr>
        <p:txBody>
          <a:bodyPr wrap="none" lIns="91424" tIns="91424" rIns="91424" bIns="91424" anchor="ctr">
            <a:norm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D6D6"/>
        </a:solidFill>
        <a:effectLst/>
      </p:bgPr>
    </p:bg>
    <p:spTree>
      <p:nvGrpSpPr>
        <p:cNvPr id="1" name=""/>
        <p:cNvGrpSpPr/>
        <p:nvPr/>
      </p:nvGrpSpPr>
      <p:grpSpPr>
        <a:xfrm>
          <a:off x="0" y="0"/>
          <a:ext cx="0" cy="0"/>
          <a:chOff x="0" y="0"/>
          <a:chExt cx="0" cy="0"/>
        </a:xfrm>
      </p:grpSpPr>
      <p:sp>
        <p:nvSpPr>
          <p:cNvPr id="109" name="橢圓形"/>
          <p:cNvSpPr/>
          <p:nvPr/>
        </p:nvSpPr>
        <p:spPr>
          <a:xfrm>
            <a:off x="6541786" y="2722466"/>
            <a:ext cx="3237833" cy="3061907"/>
          </a:xfrm>
          <a:prstGeom prst="ellipse">
            <a:avLst/>
          </a:prstGeom>
          <a:solidFill>
            <a:srgbClr val="FFFFFF">
              <a:alpha val="38361"/>
            </a:srgbClr>
          </a:solidFill>
          <a:ln w="12700">
            <a:miter lim="400000"/>
          </a:ln>
        </p:spPr>
        <p:txBody>
          <a:bodyPr lIns="0" tIns="0" rIns="0" bIns="0"/>
          <a:lstStyle/>
          <a:p>
            <a:endParaRPr/>
          </a:p>
        </p:txBody>
      </p:sp>
      <p:sp>
        <p:nvSpPr>
          <p:cNvPr id="110" name="Events Analysis Report…"/>
          <p:cNvSpPr txBox="1">
            <a:spLocks noGrp="1"/>
          </p:cNvSpPr>
          <p:nvPr>
            <p:ph type="title" idx="4294967295"/>
          </p:nvPr>
        </p:nvSpPr>
        <p:spPr>
          <a:xfrm>
            <a:off x="311699" y="1932086"/>
            <a:ext cx="8520602" cy="1279328"/>
          </a:xfrm>
          <a:prstGeom prst="rect">
            <a:avLst/>
          </a:prstGeom>
        </p:spPr>
        <p:txBody>
          <a:bodyPr anchor="b"/>
          <a:lstStyle/>
          <a:p>
            <a:pPr algn="ctr">
              <a:lnSpc>
                <a:spcPct val="110000"/>
              </a:lnSpc>
              <a:defRPr sz="3300" b="1" spc="165"/>
            </a:pPr>
            <a:r>
              <a:t>Events Analysis Report </a:t>
            </a:r>
          </a:p>
          <a:p>
            <a:pPr algn="ctr">
              <a:lnSpc>
                <a:spcPct val="110000"/>
              </a:lnSpc>
              <a:defRPr sz="3300" b="1" spc="165"/>
            </a:pPr>
            <a:r>
              <a:t>for UMD Alumni Association</a:t>
            </a:r>
          </a:p>
        </p:txBody>
      </p:sp>
      <p:grpSp>
        <p:nvGrpSpPr>
          <p:cNvPr id="113" name="橢圓形"/>
          <p:cNvGrpSpPr/>
          <p:nvPr/>
        </p:nvGrpSpPr>
        <p:grpSpPr>
          <a:xfrm>
            <a:off x="1050030" y="803275"/>
            <a:ext cx="772628" cy="769589"/>
            <a:chOff x="0" y="0"/>
            <a:chExt cx="772627" cy="769588"/>
          </a:xfrm>
        </p:grpSpPr>
        <p:sp>
          <p:nvSpPr>
            <p:cNvPr id="112" name="橢圓形"/>
            <p:cNvSpPr/>
            <p:nvPr/>
          </p:nvSpPr>
          <p:spPr>
            <a:xfrm>
              <a:off x="1587" y="1587"/>
              <a:ext cx="769453" cy="766414"/>
            </a:xfrm>
            <a:prstGeom prst="ellipse">
              <a:avLst/>
            </a:prstGeom>
            <a:solidFill>
              <a:srgbClr val="C0C0C0"/>
            </a:solidFill>
            <a:ln>
              <a:noFill/>
            </a:ln>
            <a:effectLst/>
          </p:spPr>
          <p:txBody>
            <a:bodyPr wrap="square" lIns="0" tIns="0" rIns="0" bIns="0" numCol="1" anchor="t">
              <a:noAutofit/>
            </a:bodyPr>
            <a:lstStyle/>
            <a:p>
              <a:endParaRPr/>
            </a:p>
          </p:txBody>
        </p:sp>
        <p:pic>
          <p:nvPicPr>
            <p:cNvPr id="111" name="橢圓形 橢圓形" descr="橢圓形 橢圓形"/>
            <p:cNvPicPr>
              <a:picLocks/>
            </p:cNvPicPr>
            <p:nvPr/>
          </p:nvPicPr>
          <p:blipFill>
            <a:blip r:embed="rId2"/>
            <a:stretch>
              <a:fillRect/>
            </a:stretch>
          </p:blipFill>
          <p:spPr>
            <a:xfrm>
              <a:off x="-1" y="-1"/>
              <a:ext cx="772629" cy="769589"/>
            </a:xfrm>
            <a:prstGeom prst="rect">
              <a:avLst/>
            </a:prstGeom>
            <a:effectLst/>
          </p:spPr>
        </p:pic>
      </p:grpSp>
      <p:sp>
        <p:nvSpPr>
          <p:cNvPr id="114" name="圓形"/>
          <p:cNvSpPr/>
          <p:nvPr/>
        </p:nvSpPr>
        <p:spPr>
          <a:xfrm>
            <a:off x="-381117" y="-313366"/>
            <a:ext cx="1946623" cy="1938934"/>
          </a:xfrm>
          <a:prstGeom prst="ellipse">
            <a:avLst/>
          </a:prstGeom>
          <a:solidFill>
            <a:srgbClr val="FFFFFF">
              <a:alpha val="69981"/>
            </a:srgbClr>
          </a:solidFill>
          <a:ln w="12700">
            <a:miter lim="400000"/>
          </a:ln>
        </p:spPr>
        <p:txBody>
          <a:bodyPr lIns="0" tIns="0" rIns="0" bIns="0"/>
          <a:lstStyle/>
          <a:p>
            <a:endParaRPr/>
          </a:p>
        </p:txBody>
      </p:sp>
      <p:sp>
        <p:nvSpPr>
          <p:cNvPr id="115" name="圓形"/>
          <p:cNvSpPr/>
          <p:nvPr/>
        </p:nvSpPr>
        <p:spPr>
          <a:xfrm>
            <a:off x="1111150" y="212597"/>
            <a:ext cx="890525" cy="887008"/>
          </a:xfrm>
          <a:prstGeom prst="ellipse">
            <a:avLst/>
          </a:prstGeom>
          <a:solidFill>
            <a:srgbClr val="EBEBEB"/>
          </a:solidFill>
          <a:ln w="12700">
            <a:miter lim="400000"/>
          </a:ln>
        </p:spPr>
        <p:txBody>
          <a:bodyPr lIns="0" tIns="0" rIns="0" bIns="0"/>
          <a:lstStyle/>
          <a:p>
            <a:endParaRPr/>
          </a:p>
        </p:txBody>
      </p:sp>
      <p:grpSp>
        <p:nvGrpSpPr>
          <p:cNvPr id="118" name="圓形"/>
          <p:cNvGrpSpPr/>
          <p:nvPr/>
        </p:nvGrpSpPr>
        <p:grpSpPr>
          <a:xfrm>
            <a:off x="8633312" y="4582564"/>
            <a:ext cx="890525" cy="887008"/>
            <a:chOff x="0" y="0"/>
            <a:chExt cx="890524" cy="887007"/>
          </a:xfrm>
        </p:grpSpPr>
        <p:sp>
          <p:nvSpPr>
            <p:cNvPr id="117" name="圓形"/>
            <p:cNvSpPr/>
            <p:nvPr/>
          </p:nvSpPr>
          <p:spPr>
            <a:xfrm>
              <a:off x="1587" y="1587"/>
              <a:ext cx="887350" cy="883833"/>
            </a:xfrm>
            <a:prstGeom prst="ellipse">
              <a:avLst/>
            </a:prstGeom>
            <a:solidFill>
              <a:srgbClr val="C0C0C0"/>
            </a:solidFill>
            <a:ln>
              <a:noFill/>
            </a:ln>
            <a:effectLst/>
          </p:spPr>
          <p:txBody>
            <a:bodyPr wrap="square" lIns="0" tIns="0" rIns="0" bIns="0" numCol="1" anchor="t">
              <a:noAutofit/>
            </a:bodyPr>
            <a:lstStyle/>
            <a:p>
              <a:endParaRPr/>
            </a:p>
          </p:txBody>
        </p:sp>
        <p:pic>
          <p:nvPicPr>
            <p:cNvPr id="116" name="圓形 橢圓形" descr="圓形 橢圓形"/>
            <p:cNvPicPr>
              <a:picLocks/>
            </p:cNvPicPr>
            <p:nvPr/>
          </p:nvPicPr>
          <p:blipFill>
            <a:blip r:embed="rId3"/>
            <a:stretch>
              <a:fillRect/>
            </a:stretch>
          </p:blipFill>
          <p:spPr>
            <a:xfrm>
              <a:off x="0" y="0"/>
              <a:ext cx="890525" cy="887008"/>
            </a:xfrm>
            <a:prstGeom prst="rect">
              <a:avLst/>
            </a:prstGeom>
            <a:effectLst/>
          </p:spPr>
        </p:pic>
      </p:grpSp>
      <p:sp>
        <p:nvSpPr>
          <p:cNvPr id="119" name="圓形"/>
          <p:cNvSpPr/>
          <p:nvPr/>
        </p:nvSpPr>
        <p:spPr>
          <a:xfrm>
            <a:off x="6088936" y="4058388"/>
            <a:ext cx="890525" cy="887008"/>
          </a:xfrm>
          <a:prstGeom prst="ellipse">
            <a:avLst/>
          </a:prstGeom>
          <a:solidFill>
            <a:srgbClr val="EBEBEB"/>
          </a:solidFill>
          <a:ln w="12700">
            <a:miter lim="400000"/>
          </a:ln>
        </p:spPr>
        <p:txBody>
          <a:bodyPr lIns="0" tIns="0" rIns="0" bIns="0"/>
          <a:lstStyle/>
          <a:p>
            <a:endParaRPr/>
          </a:p>
        </p:txBody>
      </p:sp>
      <p:sp>
        <p:nvSpPr>
          <p:cNvPr id="120" name="矩形"/>
          <p:cNvSpPr/>
          <p:nvPr/>
        </p:nvSpPr>
        <p:spPr>
          <a:xfrm>
            <a:off x="1283369" y="1810542"/>
            <a:ext cx="6577262" cy="1522416"/>
          </a:xfrm>
          <a:prstGeom prst="rect">
            <a:avLst/>
          </a:prstGeom>
          <a:ln w="28575">
            <a:solidFill>
              <a:srgbClr val="FFFFFF"/>
            </a:solidFill>
            <a:miter lim="400000"/>
          </a:ln>
        </p:spPr>
        <p:txBody>
          <a:bodyPr lIns="0" tIns="0" rIns="0" bIns="0"/>
          <a:lstStyle/>
          <a:p>
            <a:endParaRPr/>
          </a:p>
        </p:txBody>
      </p:sp>
      <p:sp>
        <p:nvSpPr>
          <p:cNvPr id="121" name="Team : 0507_07…"/>
          <p:cNvSpPr txBox="1"/>
          <p:nvPr/>
        </p:nvSpPr>
        <p:spPr>
          <a:xfrm>
            <a:off x="2037830" y="3789804"/>
            <a:ext cx="5068340" cy="5117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nSpc>
                <a:spcPct val="120000"/>
              </a:lnSpc>
              <a:defRPr sz="1100" spc="55"/>
            </a:pPr>
            <a:r>
              <a:t>Team : 0507_07</a:t>
            </a:r>
          </a:p>
          <a:p>
            <a:pPr>
              <a:lnSpc>
                <a:spcPct val="120000"/>
              </a:lnSpc>
              <a:defRPr sz="1100" spc="55"/>
            </a:pPr>
            <a:r>
              <a:t>Present Date: December 9</a:t>
            </a:r>
          </a:p>
          <a:p>
            <a:pPr>
              <a:lnSpc>
                <a:spcPct val="120000"/>
              </a:lnSpc>
              <a:defRPr sz="1100" spc="55"/>
            </a:pPr>
            <a:r>
              <a:t>Member: Bharath Kumar Routhu, Hsin-Yu Tsai, Yingnan Mu, Ying-Ting Lin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35" name="圓角矩形"/>
          <p:cNvSpPr/>
          <p:nvPr/>
        </p:nvSpPr>
        <p:spPr>
          <a:xfrm>
            <a:off x="315707" y="4214244"/>
            <a:ext cx="3465818" cy="731527"/>
          </a:xfrm>
          <a:prstGeom prst="roundRect">
            <a:avLst>
              <a:gd name="adj" fmla="val 15502"/>
            </a:avLst>
          </a:prstGeom>
          <a:solidFill>
            <a:srgbClr val="FFFFFF">
              <a:alpha val="80088"/>
            </a:srgbClr>
          </a:solidFill>
          <a:ln w="12700">
            <a:miter lim="400000"/>
          </a:ln>
        </p:spPr>
        <p:txBody>
          <a:bodyPr lIns="0" tIns="0" rIns="0" bIns="0"/>
          <a:lstStyle/>
          <a:p>
            <a:endParaRPr/>
          </a:p>
        </p:txBody>
      </p:sp>
      <p:sp>
        <p:nvSpPr>
          <p:cNvPr id="236" name="圓角矩形"/>
          <p:cNvSpPr/>
          <p:nvPr/>
        </p:nvSpPr>
        <p:spPr>
          <a:xfrm>
            <a:off x="311840" y="4217459"/>
            <a:ext cx="97854" cy="721108"/>
          </a:xfrm>
          <a:prstGeom prst="roundRect">
            <a:avLst>
              <a:gd name="adj" fmla="val 50000"/>
            </a:avLst>
          </a:prstGeom>
          <a:solidFill>
            <a:srgbClr val="FBEC76"/>
          </a:solidFill>
          <a:ln w="12700">
            <a:miter lim="400000"/>
          </a:ln>
        </p:spPr>
        <p:txBody>
          <a:bodyPr lIns="0" tIns="0" rIns="0" bIns="0"/>
          <a:lstStyle/>
          <a:p>
            <a:endParaRPr/>
          </a:p>
        </p:txBody>
      </p:sp>
      <p:sp>
        <p:nvSpPr>
          <p:cNvPr id="237" name="圓角矩形"/>
          <p:cNvSpPr/>
          <p:nvPr/>
        </p:nvSpPr>
        <p:spPr>
          <a:xfrm>
            <a:off x="315707" y="3337434"/>
            <a:ext cx="3465818" cy="731527"/>
          </a:xfrm>
          <a:prstGeom prst="roundRect">
            <a:avLst>
              <a:gd name="adj" fmla="val 15502"/>
            </a:avLst>
          </a:prstGeom>
          <a:solidFill>
            <a:srgbClr val="FFFFFF">
              <a:alpha val="80088"/>
            </a:srgbClr>
          </a:solidFill>
          <a:ln w="12700">
            <a:miter lim="400000"/>
          </a:ln>
        </p:spPr>
        <p:txBody>
          <a:bodyPr lIns="0" tIns="0" rIns="0" bIns="0"/>
          <a:lstStyle/>
          <a:p>
            <a:endParaRPr/>
          </a:p>
        </p:txBody>
      </p:sp>
      <p:sp>
        <p:nvSpPr>
          <p:cNvPr id="238" name="圓角矩形"/>
          <p:cNvSpPr/>
          <p:nvPr/>
        </p:nvSpPr>
        <p:spPr>
          <a:xfrm>
            <a:off x="309907" y="3340627"/>
            <a:ext cx="97853" cy="721109"/>
          </a:xfrm>
          <a:prstGeom prst="roundRect">
            <a:avLst>
              <a:gd name="adj" fmla="val 50000"/>
            </a:avLst>
          </a:prstGeom>
          <a:solidFill>
            <a:srgbClr val="FBEC76"/>
          </a:solidFill>
          <a:ln w="12700">
            <a:miter lim="400000"/>
          </a:ln>
        </p:spPr>
        <p:txBody>
          <a:bodyPr lIns="0" tIns="0" rIns="0" bIns="0"/>
          <a:lstStyle/>
          <a:p>
            <a:endParaRPr/>
          </a:p>
        </p:txBody>
      </p:sp>
      <p:grpSp>
        <p:nvGrpSpPr>
          <p:cNvPr id="244" name="群組"/>
          <p:cNvGrpSpPr/>
          <p:nvPr/>
        </p:nvGrpSpPr>
        <p:grpSpPr>
          <a:xfrm>
            <a:off x="200599" y="191770"/>
            <a:ext cx="701546" cy="664339"/>
            <a:chOff x="-1587" y="0"/>
            <a:chExt cx="701545" cy="664338"/>
          </a:xfrm>
        </p:grpSpPr>
        <p:sp>
          <p:nvSpPr>
            <p:cNvPr id="239"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240"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243" name="圓形"/>
            <p:cNvGrpSpPr/>
            <p:nvPr/>
          </p:nvGrpSpPr>
          <p:grpSpPr>
            <a:xfrm>
              <a:off x="-1588" y="423597"/>
              <a:ext cx="139317" cy="138779"/>
              <a:chOff x="0" y="0"/>
              <a:chExt cx="139315" cy="138778"/>
            </a:xfrm>
          </p:grpSpPr>
          <p:sp>
            <p:nvSpPr>
              <p:cNvPr id="242"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241" name="圓形 橢圓形" descr="圓形 橢圓形"/>
              <p:cNvPicPr>
                <a:picLocks/>
              </p:cNvPicPr>
              <p:nvPr/>
            </p:nvPicPr>
            <p:blipFill>
              <a:blip r:embed="rId3"/>
              <a:stretch>
                <a:fillRect/>
              </a:stretch>
            </p:blipFill>
            <p:spPr>
              <a:xfrm>
                <a:off x="0" y="0"/>
                <a:ext cx="139316" cy="138779"/>
              </a:xfrm>
              <a:prstGeom prst="rect">
                <a:avLst/>
              </a:prstGeom>
              <a:effectLst/>
            </p:spPr>
          </p:pic>
        </p:grpSp>
      </p:grpSp>
      <p:sp>
        <p:nvSpPr>
          <p:cNvPr id="245" name="圓角矩形"/>
          <p:cNvSpPr/>
          <p:nvPr/>
        </p:nvSpPr>
        <p:spPr>
          <a:xfrm>
            <a:off x="311840" y="2460624"/>
            <a:ext cx="3465818" cy="731528"/>
          </a:xfrm>
          <a:prstGeom prst="roundRect">
            <a:avLst>
              <a:gd name="adj" fmla="val 15502"/>
            </a:avLst>
          </a:prstGeom>
          <a:solidFill>
            <a:srgbClr val="FFFFFF">
              <a:alpha val="80088"/>
            </a:srgbClr>
          </a:solidFill>
          <a:ln w="12700">
            <a:miter lim="400000"/>
          </a:ln>
        </p:spPr>
        <p:txBody>
          <a:bodyPr lIns="0" tIns="0" rIns="0" bIns="0"/>
          <a:lstStyle/>
          <a:p>
            <a:endParaRPr/>
          </a:p>
        </p:txBody>
      </p:sp>
      <p:sp>
        <p:nvSpPr>
          <p:cNvPr id="246" name="Preliminary Analysis"/>
          <p:cNvSpPr txBox="1"/>
          <p:nvPr/>
        </p:nvSpPr>
        <p:spPr>
          <a:xfrm>
            <a:off x="603250" y="590550"/>
            <a:ext cx="3304927"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Preliminary Analysis</a:t>
            </a:r>
          </a:p>
        </p:txBody>
      </p:sp>
      <p:sp>
        <p:nvSpPr>
          <p:cNvPr id="247" name="Heat Map: correlation of other variables to objectives"/>
          <p:cNvSpPr txBox="1"/>
          <p:nvPr/>
        </p:nvSpPr>
        <p:spPr>
          <a:xfrm>
            <a:off x="628650" y="984250"/>
            <a:ext cx="398199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1200" spc="60"/>
            </a:lvl1pPr>
          </a:lstStyle>
          <a:p>
            <a:r>
              <a:t>Heat Map: correlation of other variables to objectives</a:t>
            </a:r>
          </a:p>
        </p:txBody>
      </p:sp>
      <p:sp>
        <p:nvSpPr>
          <p:cNvPr id="248" name="Google Shape;77;p16"/>
          <p:cNvSpPr txBox="1"/>
          <p:nvPr/>
        </p:nvSpPr>
        <p:spPr>
          <a:xfrm>
            <a:off x="587424" y="2545347"/>
            <a:ext cx="1890122"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u="sng" spc="60"/>
            </a:lvl1pPr>
          </a:lstStyle>
          <a:p>
            <a:r>
              <a:t>Strong Correlation:</a:t>
            </a:r>
          </a:p>
        </p:txBody>
      </p:sp>
      <p:pic>
        <p:nvPicPr>
          <p:cNvPr id="249" name="Google Shape;84;p17" descr="Google Shape;84;p17"/>
          <p:cNvPicPr>
            <a:picLocks noChangeAspect="1"/>
          </p:cNvPicPr>
          <p:nvPr/>
        </p:nvPicPr>
        <p:blipFill>
          <a:blip r:embed="rId4"/>
          <a:stretch>
            <a:fillRect/>
          </a:stretch>
        </p:blipFill>
        <p:spPr>
          <a:xfrm>
            <a:off x="3723534" y="923400"/>
            <a:ext cx="5240232" cy="4225656"/>
          </a:xfrm>
          <a:prstGeom prst="rect">
            <a:avLst/>
          </a:prstGeom>
          <a:ln w="12700">
            <a:miter lim="400000"/>
          </a:ln>
        </p:spPr>
      </p:pic>
      <p:sp>
        <p:nvSpPr>
          <p:cNvPr id="250" name="Participated         First Time Attendees…"/>
          <p:cNvSpPr txBox="1"/>
          <p:nvPr/>
        </p:nvSpPr>
        <p:spPr>
          <a:xfrm>
            <a:off x="594771" y="2767258"/>
            <a:ext cx="2907691" cy="350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defRPr sz="1200" spc="60"/>
            </a:pPr>
            <a:r>
              <a:t>Participated         First Time Attendees</a:t>
            </a:r>
          </a:p>
          <a:p>
            <a:pPr>
              <a:defRPr sz="1200" spc="60"/>
            </a:pPr>
            <a:r>
              <a:t>Participated         Major Prospects</a:t>
            </a:r>
          </a:p>
        </p:txBody>
      </p:sp>
      <p:sp>
        <p:nvSpPr>
          <p:cNvPr id="251" name="線條"/>
          <p:cNvSpPr/>
          <p:nvPr/>
        </p:nvSpPr>
        <p:spPr>
          <a:xfrm>
            <a:off x="1598520" y="2851300"/>
            <a:ext cx="224579" cy="1"/>
          </a:xfrm>
          <a:prstGeom prst="line">
            <a:avLst/>
          </a:prstGeom>
          <a:ln w="12700">
            <a:solidFill>
              <a:srgbClr val="000000"/>
            </a:solidFill>
            <a:headEnd type="arrow"/>
            <a:tailEnd type="arrow"/>
          </a:ln>
        </p:spPr>
        <p:txBody>
          <a:bodyPr lIns="0" tIns="0" rIns="0" bIns="0"/>
          <a:lstStyle/>
          <a:p>
            <a:endParaRPr/>
          </a:p>
        </p:txBody>
      </p:sp>
      <p:sp>
        <p:nvSpPr>
          <p:cNvPr id="252" name="線條"/>
          <p:cNvSpPr/>
          <p:nvPr/>
        </p:nvSpPr>
        <p:spPr>
          <a:xfrm>
            <a:off x="1598520" y="3061627"/>
            <a:ext cx="224579" cy="1"/>
          </a:xfrm>
          <a:prstGeom prst="line">
            <a:avLst/>
          </a:prstGeom>
          <a:ln w="12700">
            <a:solidFill>
              <a:srgbClr val="000000"/>
            </a:solidFill>
            <a:headEnd type="arrow"/>
            <a:tailEnd type="arrow"/>
          </a:ln>
        </p:spPr>
        <p:txBody>
          <a:bodyPr lIns="0" tIns="0" rIns="0" bIns="0"/>
          <a:lstStyle/>
          <a:p>
            <a:endParaRPr/>
          </a:p>
        </p:txBody>
      </p:sp>
      <p:sp>
        <p:nvSpPr>
          <p:cNvPr id="253" name="Holding events during weekend cannot effectively attract more first time attendees and major prospects."/>
          <p:cNvSpPr txBox="1"/>
          <p:nvPr/>
        </p:nvSpPr>
        <p:spPr>
          <a:xfrm>
            <a:off x="564980" y="3438990"/>
            <a:ext cx="3007135" cy="528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Holding events during weekend cannot effectively attract more first time attendees and major prospects.</a:t>
            </a:r>
          </a:p>
        </p:txBody>
      </p:sp>
      <p:sp>
        <p:nvSpPr>
          <p:cNvPr id="254" name="The increase of age of participants seems to increase only the percentage of prospects."/>
          <p:cNvSpPr txBox="1"/>
          <p:nvPr/>
        </p:nvSpPr>
        <p:spPr>
          <a:xfrm>
            <a:off x="563046" y="4327330"/>
            <a:ext cx="3007135" cy="528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The increase of age of participants seems to increase only the percentage of prospects.</a:t>
            </a:r>
          </a:p>
        </p:txBody>
      </p:sp>
      <p:sp>
        <p:nvSpPr>
          <p:cNvPr id="255" name="圓角矩形"/>
          <p:cNvSpPr/>
          <p:nvPr/>
        </p:nvSpPr>
        <p:spPr>
          <a:xfrm>
            <a:off x="307973" y="2451139"/>
            <a:ext cx="97853" cy="721109"/>
          </a:xfrm>
          <a:prstGeom prst="roundRect">
            <a:avLst>
              <a:gd name="adj" fmla="val 50000"/>
            </a:avLst>
          </a:prstGeom>
          <a:solidFill>
            <a:srgbClr val="FBEC76"/>
          </a:solidFill>
          <a:ln w="12700">
            <a:miter lim="400000"/>
          </a:ln>
        </p:spPr>
        <p:txBody>
          <a:bodyPr lIns="0" tIns="0" rIns="0" bIns="0"/>
          <a:lstStyle/>
          <a:p>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grpSp>
        <p:nvGrpSpPr>
          <p:cNvPr id="264" name="群組"/>
          <p:cNvGrpSpPr/>
          <p:nvPr/>
        </p:nvGrpSpPr>
        <p:grpSpPr>
          <a:xfrm>
            <a:off x="200599" y="191770"/>
            <a:ext cx="701546" cy="664339"/>
            <a:chOff x="-1587" y="0"/>
            <a:chExt cx="701545" cy="664338"/>
          </a:xfrm>
        </p:grpSpPr>
        <p:sp>
          <p:nvSpPr>
            <p:cNvPr id="259"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260"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263" name="圓形"/>
            <p:cNvGrpSpPr/>
            <p:nvPr/>
          </p:nvGrpSpPr>
          <p:grpSpPr>
            <a:xfrm>
              <a:off x="-1588" y="423597"/>
              <a:ext cx="139317" cy="138779"/>
              <a:chOff x="0" y="0"/>
              <a:chExt cx="139315" cy="138778"/>
            </a:xfrm>
          </p:grpSpPr>
          <p:sp>
            <p:nvSpPr>
              <p:cNvPr id="262"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261" name="圓形 橢圓形" descr="圓形 橢圓形"/>
              <p:cNvPicPr>
                <a:picLocks/>
              </p:cNvPicPr>
              <p:nvPr/>
            </p:nvPicPr>
            <p:blipFill>
              <a:blip r:embed="rId2"/>
              <a:stretch>
                <a:fillRect/>
              </a:stretch>
            </p:blipFill>
            <p:spPr>
              <a:xfrm>
                <a:off x="0" y="0"/>
                <a:ext cx="139316" cy="138779"/>
              </a:xfrm>
              <a:prstGeom prst="rect">
                <a:avLst/>
              </a:prstGeom>
              <a:effectLst/>
            </p:spPr>
          </p:pic>
        </p:grpSp>
      </p:grpSp>
      <p:sp>
        <p:nvSpPr>
          <p:cNvPr id="265" name="圓角矩形"/>
          <p:cNvSpPr/>
          <p:nvPr/>
        </p:nvSpPr>
        <p:spPr>
          <a:xfrm>
            <a:off x="4316156" y="801250"/>
            <a:ext cx="3391919" cy="134929"/>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266" name="圓角矩形"/>
          <p:cNvSpPr/>
          <p:nvPr/>
        </p:nvSpPr>
        <p:spPr>
          <a:xfrm>
            <a:off x="2486390" y="788550"/>
            <a:ext cx="685042" cy="134929"/>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267" name="圓角矩形"/>
          <p:cNvSpPr/>
          <p:nvPr/>
        </p:nvSpPr>
        <p:spPr>
          <a:xfrm>
            <a:off x="606505" y="4398571"/>
            <a:ext cx="7930990" cy="517041"/>
          </a:xfrm>
          <a:prstGeom prst="roundRect">
            <a:avLst>
              <a:gd name="adj" fmla="val 14564"/>
            </a:avLst>
          </a:prstGeom>
          <a:solidFill>
            <a:srgbClr val="FFFFFF">
              <a:alpha val="80088"/>
            </a:srgbClr>
          </a:solidFill>
          <a:ln w="12700">
            <a:miter lim="400000"/>
          </a:ln>
        </p:spPr>
        <p:txBody>
          <a:bodyPr lIns="0" tIns="0" rIns="0" bIns="0"/>
          <a:lstStyle/>
          <a:p>
            <a:endParaRPr/>
          </a:p>
        </p:txBody>
      </p:sp>
      <p:sp>
        <p:nvSpPr>
          <p:cNvPr id="268" name="Analysis of Age on the First Time Attendees"/>
          <p:cNvSpPr txBox="1"/>
          <p:nvPr/>
        </p:nvSpPr>
        <p:spPr>
          <a:xfrm>
            <a:off x="603250" y="590550"/>
            <a:ext cx="7024916"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Analysis of Age on the First Time Attendees</a:t>
            </a:r>
          </a:p>
        </p:txBody>
      </p:sp>
      <p:pic>
        <p:nvPicPr>
          <p:cNvPr id="269" name="Google Shape;90;p18" descr="Google Shape;90;p18"/>
          <p:cNvPicPr>
            <a:picLocks noChangeAspect="1"/>
          </p:cNvPicPr>
          <p:nvPr/>
        </p:nvPicPr>
        <p:blipFill>
          <a:blip r:embed="rId3"/>
          <a:stretch>
            <a:fillRect/>
          </a:stretch>
        </p:blipFill>
        <p:spPr>
          <a:xfrm>
            <a:off x="618937" y="1343399"/>
            <a:ext cx="3705226" cy="2647951"/>
          </a:xfrm>
          <a:prstGeom prst="rect">
            <a:avLst/>
          </a:prstGeom>
          <a:ln w="12700">
            <a:miter lim="400000"/>
          </a:ln>
        </p:spPr>
      </p:pic>
      <p:pic>
        <p:nvPicPr>
          <p:cNvPr id="270" name="Google Shape;91;p18" descr="Google Shape;91;p18"/>
          <p:cNvPicPr>
            <a:picLocks noChangeAspect="1"/>
          </p:cNvPicPr>
          <p:nvPr/>
        </p:nvPicPr>
        <p:blipFill>
          <a:blip r:embed="rId4"/>
          <a:stretch>
            <a:fillRect/>
          </a:stretch>
        </p:blipFill>
        <p:spPr>
          <a:xfrm>
            <a:off x="4875704" y="1343399"/>
            <a:ext cx="3676651" cy="2647951"/>
          </a:xfrm>
          <a:prstGeom prst="rect">
            <a:avLst/>
          </a:prstGeom>
          <a:ln w="12700">
            <a:miter lim="400000"/>
          </a:ln>
        </p:spPr>
      </p:pic>
      <p:sp>
        <p:nvSpPr>
          <p:cNvPr id="271" name="Google Shape;92;p18"/>
          <p:cNvSpPr txBox="1"/>
          <p:nvPr/>
        </p:nvSpPr>
        <p:spPr>
          <a:xfrm>
            <a:off x="970492" y="4481784"/>
            <a:ext cx="7403782" cy="350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The age of participants seems to not have conspicuous impacts on the number and percentage of first time attendees.</a:t>
            </a:r>
          </a:p>
        </p:txBody>
      </p:sp>
      <p:sp>
        <p:nvSpPr>
          <p:cNvPr id="272" name="圓角矩形"/>
          <p:cNvSpPr/>
          <p:nvPr/>
        </p:nvSpPr>
        <p:spPr>
          <a:xfrm>
            <a:off x="606225" y="4395063"/>
            <a:ext cx="89620" cy="522903"/>
          </a:xfrm>
          <a:prstGeom prst="roundRect">
            <a:avLst>
              <a:gd name="adj" fmla="val 50000"/>
            </a:avLst>
          </a:prstGeom>
          <a:solidFill>
            <a:srgbClr val="D6D6D6"/>
          </a:solidFill>
          <a:ln w="12700">
            <a:miter lim="400000"/>
          </a:ln>
        </p:spPr>
        <p:txBody>
          <a:bodyPr lIns="0" tIns="0" rIns="0" bIns="0"/>
          <a:lstStyle/>
          <a:p>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74" name="橢圓形"/>
          <p:cNvSpPr/>
          <p:nvPr/>
        </p:nvSpPr>
        <p:spPr>
          <a:xfrm>
            <a:off x="4459370" y="396803"/>
            <a:ext cx="4584073" cy="4487797"/>
          </a:xfrm>
          <a:prstGeom prst="ellipse">
            <a:avLst/>
          </a:prstGeom>
          <a:solidFill>
            <a:srgbClr val="FBEC76">
              <a:alpha val="55380"/>
            </a:srgbClr>
          </a:solidFill>
          <a:ln w="12700">
            <a:miter lim="400000"/>
          </a:ln>
        </p:spPr>
        <p:txBody>
          <a:bodyPr lIns="0" tIns="0" rIns="0" bIns="0"/>
          <a:lstStyle/>
          <a:p>
            <a:endParaRPr/>
          </a:p>
        </p:txBody>
      </p:sp>
      <p:grpSp>
        <p:nvGrpSpPr>
          <p:cNvPr id="280" name="群組"/>
          <p:cNvGrpSpPr/>
          <p:nvPr/>
        </p:nvGrpSpPr>
        <p:grpSpPr>
          <a:xfrm>
            <a:off x="200599" y="191770"/>
            <a:ext cx="701546" cy="664339"/>
            <a:chOff x="-1587" y="0"/>
            <a:chExt cx="701545" cy="664338"/>
          </a:xfrm>
        </p:grpSpPr>
        <p:sp>
          <p:nvSpPr>
            <p:cNvPr id="275"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276"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279" name="圓形"/>
            <p:cNvGrpSpPr/>
            <p:nvPr/>
          </p:nvGrpSpPr>
          <p:grpSpPr>
            <a:xfrm>
              <a:off x="-1588" y="423597"/>
              <a:ext cx="139317" cy="138779"/>
              <a:chOff x="0" y="0"/>
              <a:chExt cx="139315" cy="138778"/>
            </a:xfrm>
          </p:grpSpPr>
          <p:sp>
            <p:nvSpPr>
              <p:cNvPr id="278"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277" name="圓形 橢圓形" descr="圓形 橢圓形"/>
              <p:cNvPicPr>
                <a:picLocks/>
              </p:cNvPicPr>
              <p:nvPr/>
            </p:nvPicPr>
            <p:blipFill>
              <a:blip r:embed="rId2"/>
              <a:stretch>
                <a:fillRect/>
              </a:stretch>
            </p:blipFill>
            <p:spPr>
              <a:xfrm>
                <a:off x="0" y="0"/>
                <a:ext cx="139316" cy="138779"/>
              </a:xfrm>
              <a:prstGeom prst="rect">
                <a:avLst/>
              </a:prstGeom>
              <a:effectLst/>
            </p:spPr>
          </p:pic>
        </p:grpSp>
      </p:grpSp>
      <p:sp>
        <p:nvSpPr>
          <p:cNvPr id="281" name="圓角矩形"/>
          <p:cNvSpPr/>
          <p:nvPr/>
        </p:nvSpPr>
        <p:spPr>
          <a:xfrm>
            <a:off x="606505" y="4285507"/>
            <a:ext cx="7930990" cy="611803"/>
          </a:xfrm>
          <a:prstGeom prst="roundRect">
            <a:avLst>
              <a:gd name="adj" fmla="val 18536"/>
            </a:avLst>
          </a:prstGeom>
          <a:solidFill>
            <a:srgbClr val="FFFFFF">
              <a:alpha val="80088"/>
            </a:srgbClr>
          </a:solidFill>
          <a:ln w="12700">
            <a:miter lim="400000"/>
          </a:ln>
        </p:spPr>
        <p:txBody>
          <a:bodyPr lIns="0" tIns="0" rIns="0" bIns="0"/>
          <a:lstStyle/>
          <a:p>
            <a:endParaRPr/>
          </a:p>
        </p:txBody>
      </p:sp>
      <p:sp>
        <p:nvSpPr>
          <p:cNvPr id="282" name="圓角矩形"/>
          <p:cNvSpPr/>
          <p:nvPr/>
        </p:nvSpPr>
        <p:spPr>
          <a:xfrm>
            <a:off x="4316156" y="801250"/>
            <a:ext cx="2652325" cy="134929"/>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283" name="圓角矩形"/>
          <p:cNvSpPr/>
          <p:nvPr/>
        </p:nvSpPr>
        <p:spPr>
          <a:xfrm>
            <a:off x="2486390" y="788550"/>
            <a:ext cx="685042" cy="134929"/>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284" name="Analysis of Age on the Major Prospects"/>
          <p:cNvSpPr txBox="1"/>
          <p:nvPr/>
        </p:nvSpPr>
        <p:spPr>
          <a:xfrm>
            <a:off x="603250" y="590550"/>
            <a:ext cx="6322150"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Analysis of Age on the Major Prospects</a:t>
            </a:r>
          </a:p>
        </p:txBody>
      </p:sp>
      <p:sp>
        <p:nvSpPr>
          <p:cNvPr id="285" name="Google Shape;92;p18"/>
          <p:cNvSpPr txBox="1"/>
          <p:nvPr/>
        </p:nvSpPr>
        <p:spPr>
          <a:xfrm>
            <a:off x="1026879" y="4327200"/>
            <a:ext cx="7090242" cy="528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200" spc="60"/>
            </a:pPr>
            <a:r>
              <a:t>The age of participants seems to not have conspicuous impacts on the number of major prospects, </a:t>
            </a:r>
            <a:r>
              <a:rPr b="1" i="1"/>
              <a:t>yet there seems to have positive relationship between average age and percentage of major prospects</a:t>
            </a:r>
            <a:r>
              <a:t> (i.e., correlation coefficient = 0.55)</a:t>
            </a:r>
          </a:p>
        </p:txBody>
      </p:sp>
      <p:pic>
        <p:nvPicPr>
          <p:cNvPr id="286" name="Google Shape;98;p19" descr="Google Shape;98;p19"/>
          <p:cNvPicPr>
            <a:picLocks noChangeAspect="1"/>
          </p:cNvPicPr>
          <p:nvPr/>
        </p:nvPicPr>
        <p:blipFill>
          <a:blip r:embed="rId3"/>
          <a:stretch>
            <a:fillRect/>
          </a:stretch>
        </p:blipFill>
        <p:spPr>
          <a:xfrm>
            <a:off x="592901" y="1324424"/>
            <a:ext cx="3705226" cy="2647951"/>
          </a:xfrm>
          <a:prstGeom prst="rect">
            <a:avLst/>
          </a:prstGeom>
          <a:ln w="12700">
            <a:miter lim="400000"/>
          </a:ln>
        </p:spPr>
      </p:pic>
      <p:pic>
        <p:nvPicPr>
          <p:cNvPr id="287" name="Google Shape;99;p19" descr="Google Shape;99;p19"/>
          <p:cNvPicPr>
            <a:picLocks noChangeAspect="1"/>
          </p:cNvPicPr>
          <p:nvPr/>
        </p:nvPicPr>
        <p:blipFill>
          <a:blip r:embed="rId4"/>
          <a:stretch>
            <a:fillRect/>
          </a:stretch>
        </p:blipFill>
        <p:spPr>
          <a:xfrm>
            <a:off x="4865292" y="1324424"/>
            <a:ext cx="3676651" cy="2647951"/>
          </a:xfrm>
          <a:prstGeom prst="rect">
            <a:avLst/>
          </a:prstGeom>
          <a:ln w="12700">
            <a:miter lim="400000"/>
          </a:ln>
        </p:spPr>
      </p:pic>
      <p:sp>
        <p:nvSpPr>
          <p:cNvPr id="288" name="圓角矩形"/>
          <p:cNvSpPr/>
          <p:nvPr/>
        </p:nvSpPr>
        <p:spPr>
          <a:xfrm>
            <a:off x="631625" y="4280763"/>
            <a:ext cx="112931" cy="611803"/>
          </a:xfrm>
          <a:prstGeom prst="roundRect">
            <a:avLst>
              <a:gd name="adj" fmla="val 50000"/>
            </a:avLst>
          </a:prstGeom>
          <a:solidFill>
            <a:srgbClr val="D6D6D6"/>
          </a:solidFill>
          <a:ln w="12700">
            <a:miter lim="400000"/>
          </a:ln>
        </p:spPr>
        <p:txBody>
          <a:bodyPr lIns="0" tIns="0" rIns="0" bIns="0"/>
          <a:lstStyle/>
          <a:p>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90" name="圓角矩形"/>
          <p:cNvSpPr/>
          <p:nvPr/>
        </p:nvSpPr>
        <p:spPr>
          <a:xfrm>
            <a:off x="412211" y="4289249"/>
            <a:ext cx="8319578" cy="745489"/>
          </a:xfrm>
          <a:prstGeom prst="roundRect">
            <a:avLst>
              <a:gd name="adj" fmla="val 9037"/>
            </a:avLst>
          </a:prstGeom>
          <a:solidFill>
            <a:srgbClr val="FFFFFF"/>
          </a:solidFill>
          <a:ln w="12700">
            <a:miter lim="400000"/>
          </a:ln>
        </p:spPr>
        <p:txBody>
          <a:bodyPr lIns="0" tIns="0" rIns="0" bIns="0"/>
          <a:lstStyle/>
          <a:p>
            <a:endParaRPr/>
          </a:p>
        </p:txBody>
      </p:sp>
      <p:sp>
        <p:nvSpPr>
          <p:cNvPr id="291" name="圓角矩形"/>
          <p:cNvSpPr/>
          <p:nvPr/>
        </p:nvSpPr>
        <p:spPr>
          <a:xfrm>
            <a:off x="371791" y="4295599"/>
            <a:ext cx="113917" cy="732789"/>
          </a:xfrm>
          <a:prstGeom prst="roundRect">
            <a:avLst>
              <a:gd name="adj" fmla="val 50000"/>
            </a:avLst>
          </a:prstGeom>
          <a:solidFill>
            <a:srgbClr val="D6D6D6"/>
          </a:solidFill>
          <a:ln w="12700">
            <a:miter lim="400000"/>
          </a:ln>
        </p:spPr>
        <p:txBody>
          <a:bodyPr lIns="0" tIns="0" rIns="0" bIns="0"/>
          <a:lstStyle/>
          <a:p>
            <a:endParaRPr/>
          </a:p>
        </p:txBody>
      </p:sp>
      <p:grpSp>
        <p:nvGrpSpPr>
          <p:cNvPr id="297" name="群組"/>
          <p:cNvGrpSpPr/>
          <p:nvPr/>
        </p:nvGrpSpPr>
        <p:grpSpPr>
          <a:xfrm>
            <a:off x="200599" y="191770"/>
            <a:ext cx="701546" cy="664339"/>
            <a:chOff x="-1587" y="0"/>
            <a:chExt cx="701545" cy="664338"/>
          </a:xfrm>
        </p:grpSpPr>
        <p:sp>
          <p:nvSpPr>
            <p:cNvPr id="292"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293"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296" name="圓形"/>
            <p:cNvGrpSpPr/>
            <p:nvPr/>
          </p:nvGrpSpPr>
          <p:grpSpPr>
            <a:xfrm>
              <a:off x="-1588" y="423597"/>
              <a:ext cx="139317" cy="138779"/>
              <a:chOff x="0" y="0"/>
              <a:chExt cx="139315" cy="138778"/>
            </a:xfrm>
          </p:grpSpPr>
          <p:sp>
            <p:nvSpPr>
              <p:cNvPr id="295"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294" name="圓形 橢圓形" descr="圓形 橢圓形"/>
              <p:cNvPicPr>
                <a:picLocks/>
              </p:cNvPicPr>
              <p:nvPr/>
            </p:nvPicPr>
            <p:blipFill>
              <a:blip r:embed="rId2"/>
              <a:stretch>
                <a:fillRect/>
              </a:stretch>
            </p:blipFill>
            <p:spPr>
              <a:xfrm>
                <a:off x="0" y="0"/>
                <a:ext cx="139316" cy="138779"/>
              </a:xfrm>
              <a:prstGeom prst="rect">
                <a:avLst/>
              </a:prstGeom>
              <a:effectLst/>
            </p:spPr>
          </p:pic>
        </p:grpSp>
      </p:grpSp>
      <p:sp>
        <p:nvSpPr>
          <p:cNvPr id="298" name="圓角矩形"/>
          <p:cNvSpPr/>
          <p:nvPr/>
        </p:nvSpPr>
        <p:spPr>
          <a:xfrm>
            <a:off x="5103556" y="800575"/>
            <a:ext cx="3350962" cy="135604"/>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299" name="圓角矩形"/>
          <p:cNvSpPr/>
          <p:nvPr/>
        </p:nvSpPr>
        <p:spPr>
          <a:xfrm>
            <a:off x="2511790" y="787875"/>
            <a:ext cx="1395210" cy="135604"/>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300" name="Analysis of Location on the First Time Attendees"/>
          <p:cNvSpPr txBox="1"/>
          <p:nvPr/>
        </p:nvSpPr>
        <p:spPr>
          <a:xfrm>
            <a:off x="603250" y="590550"/>
            <a:ext cx="78065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Analysis of Location on the First Time Attendees</a:t>
            </a:r>
          </a:p>
        </p:txBody>
      </p:sp>
      <p:pic>
        <p:nvPicPr>
          <p:cNvPr id="301" name="Google Shape;121;p22" descr="Google Shape;121;p22"/>
          <p:cNvPicPr>
            <a:picLocks noChangeAspect="1"/>
          </p:cNvPicPr>
          <p:nvPr/>
        </p:nvPicPr>
        <p:blipFill>
          <a:blip r:embed="rId3"/>
          <a:stretch>
            <a:fillRect/>
          </a:stretch>
        </p:blipFill>
        <p:spPr>
          <a:xfrm>
            <a:off x="758388" y="1101089"/>
            <a:ext cx="3278864" cy="2266022"/>
          </a:xfrm>
          <a:prstGeom prst="rect">
            <a:avLst/>
          </a:prstGeom>
          <a:ln w="12700">
            <a:miter lim="400000"/>
          </a:ln>
        </p:spPr>
      </p:pic>
      <p:pic>
        <p:nvPicPr>
          <p:cNvPr id="302" name="Google Shape;122;p22" descr="Google Shape;122;p22"/>
          <p:cNvPicPr>
            <a:picLocks noChangeAspect="1"/>
          </p:cNvPicPr>
          <p:nvPr/>
        </p:nvPicPr>
        <p:blipFill>
          <a:blip r:embed="rId4"/>
          <a:stretch>
            <a:fillRect/>
          </a:stretch>
        </p:blipFill>
        <p:spPr>
          <a:xfrm>
            <a:off x="5100309" y="1094968"/>
            <a:ext cx="3428576" cy="2223942"/>
          </a:xfrm>
          <a:prstGeom prst="rect">
            <a:avLst/>
          </a:prstGeom>
          <a:ln w="12700">
            <a:miter lim="400000"/>
          </a:ln>
        </p:spPr>
      </p:pic>
      <p:sp>
        <p:nvSpPr>
          <p:cNvPr id="303" name="Google Shape;123;p22"/>
          <p:cNvSpPr txBox="1"/>
          <p:nvPr/>
        </p:nvSpPr>
        <p:spPr>
          <a:xfrm>
            <a:off x="825583" y="3544721"/>
            <a:ext cx="3144475" cy="452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100" spc="55"/>
            </a:lvl1pPr>
          </a:lstStyle>
          <a:p>
            <a:r>
              <a:t>PSAU (Southeast- Austin) contributes to the most number of the first time attendees than other locations. </a:t>
            </a:r>
          </a:p>
        </p:txBody>
      </p:sp>
      <p:sp>
        <p:nvSpPr>
          <p:cNvPr id="304" name="Google Shape;123;p22"/>
          <p:cNvSpPr txBox="1"/>
          <p:nvPr/>
        </p:nvSpPr>
        <p:spPr>
          <a:xfrm>
            <a:off x="5139116" y="3557421"/>
            <a:ext cx="3350962" cy="452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100" spc="55"/>
            </a:lvl1pPr>
          </a:lstStyle>
          <a:p>
            <a:r>
              <a:t>PSJA(Southeast-Jacksonville) has the highest average of percentage of the first time attendee than other locations.</a:t>
            </a:r>
          </a:p>
        </p:txBody>
      </p:sp>
      <p:sp>
        <p:nvSpPr>
          <p:cNvPr id="305" name="Google Shape;125;p22"/>
          <p:cNvSpPr txBox="1"/>
          <p:nvPr/>
        </p:nvSpPr>
        <p:spPr>
          <a:xfrm>
            <a:off x="642620" y="4336217"/>
            <a:ext cx="1050844" cy="1728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b="1" spc="60"/>
            </a:lvl1pPr>
          </a:lstStyle>
          <a:p>
            <a:r>
              <a:t>Conclusion:</a:t>
            </a:r>
          </a:p>
        </p:txBody>
      </p:sp>
      <p:sp>
        <p:nvSpPr>
          <p:cNvPr id="306" name="Regardless the cost of holding an event, holding events at PSAU is possible to attract the most number of first time attendees. However, if to consider the cost, holding events at PSJA might have the highest ROI."/>
          <p:cNvSpPr txBox="1"/>
          <p:nvPr/>
        </p:nvSpPr>
        <p:spPr>
          <a:xfrm>
            <a:off x="648230" y="4565432"/>
            <a:ext cx="8071734" cy="350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Regardless the cost of holding an event, holding events at PSAU is possible to attract the most number of first time attendees. However, if to consider the cost, holding events at PSJA might have the highest ROI.</a:t>
            </a:r>
          </a:p>
        </p:txBody>
      </p:sp>
      <p:sp>
        <p:nvSpPr>
          <p:cNvPr id="307" name="矩形"/>
          <p:cNvSpPr/>
          <p:nvPr/>
        </p:nvSpPr>
        <p:spPr>
          <a:xfrm>
            <a:off x="668130" y="3457859"/>
            <a:ext cx="3459380" cy="626355"/>
          </a:xfrm>
          <a:prstGeom prst="rect">
            <a:avLst/>
          </a:prstGeom>
          <a:ln w="38100">
            <a:solidFill>
              <a:srgbClr val="FFFFFF"/>
            </a:solidFill>
            <a:miter lim="400000"/>
          </a:ln>
        </p:spPr>
        <p:txBody>
          <a:bodyPr lIns="0" tIns="0" rIns="0" bIns="0"/>
          <a:lstStyle/>
          <a:p>
            <a:endParaRPr/>
          </a:p>
        </p:txBody>
      </p:sp>
      <p:sp>
        <p:nvSpPr>
          <p:cNvPr id="308" name="矩形"/>
          <p:cNvSpPr/>
          <p:nvPr/>
        </p:nvSpPr>
        <p:spPr>
          <a:xfrm>
            <a:off x="5071297" y="3457859"/>
            <a:ext cx="3390476" cy="626355"/>
          </a:xfrm>
          <a:prstGeom prst="rect">
            <a:avLst/>
          </a:prstGeom>
          <a:ln w="38100">
            <a:solidFill>
              <a:srgbClr val="FFFFFF"/>
            </a:solidFill>
            <a:miter lim="400000"/>
          </a:ln>
        </p:spPr>
        <p:txBody>
          <a:bodyPr lIns="0" tIns="0" rIns="0" bIns="0"/>
          <a:lstStyle/>
          <a:p>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10" name="圓角矩形"/>
          <p:cNvSpPr/>
          <p:nvPr/>
        </p:nvSpPr>
        <p:spPr>
          <a:xfrm>
            <a:off x="412211" y="4289249"/>
            <a:ext cx="8319578" cy="745489"/>
          </a:xfrm>
          <a:prstGeom prst="roundRect">
            <a:avLst>
              <a:gd name="adj" fmla="val 9037"/>
            </a:avLst>
          </a:prstGeom>
          <a:solidFill>
            <a:srgbClr val="FFFFFF"/>
          </a:solidFill>
          <a:ln w="12700">
            <a:miter lim="400000"/>
          </a:ln>
        </p:spPr>
        <p:txBody>
          <a:bodyPr lIns="0" tIns="0" rIns="0" bIns="0"/>
          <a:lstStyle/>
          <a:p>
            <a:endParaRPr/>
          </a:p>
        </p:txBody>
      </p:sp>
      <p:sp>
        <p:nvSpPr>
          <p:cNvPr id="311" name="圓角矩形"/>
          <p:cNvSpPr/>
          <p:nvPr/>
        </p:nvSpPr>
        <p:spPr>
          <a:xfrm>
            <a:off x="371791" y="4295599"/>
            <a:ext cx="113917" cy="732789"/>
          </a:xfrm>
          <a:prstGeom prst="roundRect">
            <a:avLst>
              <a:gd name="adj" fmla="val 50000"/>
            </a:avLst>
          </a:prstGeom>
          <a:solidFill>
            <a:srgbClr val="D6D6D6"/>
          </a:solidFill>
          <a:ln w="12700">
            <a:miter lim="400000"/>
          </a:ln>
        </p:spPr>
        <p:txBody>
          <a:bodyPr lIns="0" tIns="0" rIns="0" bIns="0"/>
          <a:lstStyle/>
          <a:p>
            <a:endParaRPr/>
          </a:p>
        </p:txBody>
      </p:sp>
      <p:sp>
        <p:nvSpPr>
          <p:cNvPr id="312" name="圓形"/>
          <p:cNvSpPr/>
          <p:nvPr/>
        </p:nvSpPr>
        <p:spPr>
          <a:xfrm>
            <a:off x="231235" y="274972"/>
            <a:ext cx="583442" cy="581137"/>
          </a:xfrm>
          <a:prstGeom prst="ellipse">
            <a:avLst/>
          </a:prstGeom>
          <a:solidFill>
            <a:srgbClr val="D6D6D6"/>
          </a:solidFill>
          <a:ln w="12700">
            <a:miter lim="400000"/>
          </a:ln>
        </p:spPr>
        <p:txBody>
          <a:bodyPr lIns="0" tIns="0" rIns="0" bIns="0"/>
          <a:lstStyle/>
          <a:p>
            <a:endParaRPr/>
          </a:p>
        </p:txBody>
      </p:sp>
      <p:sp>
        <p:nvSpPr>
          <p:cNvPr id="313" name="圓形"/>
          <p:cNvSpPr/>
          <p:nvPr/>
        </p:nvSpPr>
        <p:spPr>
          <a:xfrm>
            <a:off x="580646" y="191770"/>
            <a:ext cx="321499" cy="320229"/>
          </a:xfrm>
          <a:prstGeom prst="ellipse">
            <a:avLst/>
          </a:prstGeom>
          <a:solidFill>
            <a:srgbClr val="EBEBEB"/>
          </a:solidFill>
          <a:ln w="12700">
            <a:miter lim="400000"/>
          </a:ln>
        </p:spPr>
        <p:txBody>
          <a:bodyPr lIns="0" tIns="0" rIns="0" bIns="0"/>
          <a:lstStyle/>
          <a:p>
            <a:endParaRPr/>
          </a:p>
        </p:txBody>
      </p:sp>
      <p:grpSp>
        <p:nvGrpSpPr>
          <p:cNvPr id="316" name="圓形"/>
          <p:cNvGrpSpPr/>
          <p:nvPr/>
        </p:nvGrpSpPr>
        <p:grpSpPr>
          <a:xfrm>
            <a:off x="200599" y="615367"/>
            <a:ext cx="139316" cy="138779"/>
            <a:chOff x="0" y="0"/>
            <a:chExt cx="139315" cy="138778"/>
          </a:xfrm>
        </p:grpSpPr>
        <p:sp>
          <p:nvSpPr>
            <p:cNvPr id="315"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314" name="圓形 橢圓形" descr="圓形 橢圓形"/>
            <p:cNvPicPr>
              <a:picLocks/>
            </p:cNvPicPr>
            <p:nvPr/>
          </p:nvPicPr>
          <p:blipFill>
            <a:blip r:embed="rId2"/>
            <a:stretch>
              <a:fillRect/>
            </a:stretch>
          </p:blipFill>
          <p:spPr>
            <a:xfrm>
              <a:off x="0" y="0"/>
              <a:ext cx="139316" cy="138779"/>
            </a:xfrm>
            <a:prstGeom prst="rect">
              <a:avLst/>
            </a:prstGeom>
            <a:effectLst/>
          </p:spPr>
        </p:pic>
      </p:grpSp>
      <p:sp>
        <p:nvSpPr>
          <p:cNvPr id="317" name="圓角矩形"/>
          <p:cNvSpPr/>
          <p:nvPr/>
        </p:nvSpPr>
        <p:spPr>
          <a:xfrm>
            <a:off x="5040056" y="800575"/>
            <a:ext cx="3129188" cy="110204"/>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318" name="圓角矩形"/>
          <p:cNvSpPr/>
          <p:nvPr/>
        </p:nvSpPr>
        <p:spPr>
          <a:xfrm>
            <a:off x="2511790" y="787875"/>
            <a:ext cx="1933690" cy="135604"/>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319" name="Analysis of Group Code on First Time Attendee"/>
          <p:cNvSpPr txBox="1"/>
          <p:nvPr/>
        </p:nvSpPr>
        <p:spPr>
          <a:xfrm>
            <a:off x="603250" y="590550"/>
            <a:ext cx="7540427"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Analysis of Group Code on First Time Attendee</a:t>
            </a:r>
          </a:p>
        </p:txBody>
      </p:sp>
      <p:pic>
        <p:nvPicPr>
          <p:cNvPr id="320" name="Google Shape;130;p23" descr="Google Shape;130;p23"/>
          <p:cNvPicPr>
            <a:picLocks noChangeAspect="1"/>
          </p:cNvPicPr>
          <p:nvPr/>
        </p:nvPicPr>
        <p:blipFill>
          <a:blip r:embed="rId3"/>
          <a:stretch>
            <a:fillRect/>
          </a:stretch>
        </p:blipFill>
        <p:spPr>
          <a:xfrm>
            <a:off x="665631" y="1007695"/>
            <a:ext cx="3400058" cy="2349779"/>
          </a:xfrm>
          <a:prstGeom prst="rect">
            <a:avLst/>
          </a:prstGeom>
          <a:ln w="12700">
            <a:miter lim="400000"/>
          </a:ln>
        </p:spPr>
      </p:pic>
      <p:pic>
        <p:nvPicPr>
          <p:cNvPr id="321" name="Google Shape;131;p23" descr="Google Shape;131;p23"/>
          <p:cNvPicPr>
            <a:picLocks noChangeAspect="1"/>
          </p:cNvPicPr>
          <p:nvPr/>
        </p:nvPicPr>
        <p:blipFill>
          <a:blip r:embed="rId4"/>
          <a:stretch>
            <a:fillRect/>
          </a:stretch>
        </p:blipFill>
        <p:spPr>
          <a:xfrm>
            <a:off x="5018921" y="1007695"/>
            <a:ext cx="3560271" cy="2349779"/>
          </a:xfrm>
          <a:prstGeom prst="rect">
            <a:avLst/>
          </a:prstGeom>
          <a:ln w="12700">
            <a:miter lim="400000"/>
          </a:ln>
        </p:spPr>
      </p:pic>
      <p:sp>
        <p:nvSpPr>
          <p:cNvPr id="322" name="Google Shape;123;p22"/>
          <p:cNvSpPr txBox="1"/>
          <p:nvPr/>
        </p:nvSpPr>
        <p:spPr>
          <a:xfrm>
            <a:off x="793423" y="3543598"/>
            <a:ext cx="3144475" cy="452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100" spc="55"/>
            </a:lvl1pPr>
          </a:lstStyle>
          <a:p>
            <a:r>
              <a:t>PSAU (Southeast- Austin) contributes to the most number of the first time attendees than other locations. </a:t>
            </a:r>
          </a:p>
        </p:txBody>
      </p:sp>
      <p:sp>
        <p:nvSpPr>
          <p:cNvPr id="323" name="Google Shape;123;p22"/>
          <p:cNvSpPr txBox="1"/>
          <p:nvPr/>
        </p:nvSpPr>
        <p:spPr>
          <a:xfrm>
            <a:off x="5123576" y="3568998"/>
            <a:ext cx="3350961" cy="452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100" spc="55"/>
            </a:lvl1pPr>
          </a:lstStyle>
          <a:p>
            <a:r>
              <a:t>PSJA(Southeast-Jacksonville) has the highest average of percentage of the first time attendee than other locations.</a:t>
            </a:r>
          </a:p>
        </p:txBody>
      </p:sp>
      <p:sp>
        <p:nvSpPr>
          <p:cNvPr id="324" name="Google Shape;125;p22"/>
          <p:cNvSpPr txBox="1"/>
          <p:nvPr/>
        </p:nvSpPr>
        <p:spPr>
          <a:xfrm>
            <a:off x="693420" y="4322053"/>
            <a:ext cx="1050844"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b="1" spc="60"/>
            </a:lvl1pPr>
          </a:lstStyle>
          <a:p>
            <a:r>
              <a:t>Conclusion:</a:t>
            </a:r>
          </a:p>
        </p:txBody>
      </p:sp>
      <p:sp>
        <p:nvSpPr>
          <p:cNvPr id="325" name="Regardless the cost of holding an event, holding events for Group PM9 is possible to attract the most number of first time attendees. However, if to consider the cost, holding events for Group P99 might have the highest ROI"/>
          <p:cNvSpPr txBox="1"/>
          <p:nvPr/>
        </p:nvSpPr>
        <p:spPr>
          <a:xfrm>
            <a:off x="699030" y="4513167"/>
            <a:ext cx="7745939" cy="493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90000"/>
              </a:lnSpc>
              <a:defRPr sz="1200" spc="60"/>
            </a:lvl1pPr>
          </a:lstStyle>
          <a:p>
            <a:r>
              <a:t>Regardless the cost of holding an event, holding events for Group PM9 is possible to attract the most number of first time attendees. However, if to consider the cost, holding events for Group P99 might have the highest ROI</a:t>
            </a:r>
          </a:p>
        </p:txBody>
      </p:sp>
      <p:sp>
        <p:nvSpPr>
          <p:cNvPr id="326" name="矩形"/>
          <p:cNvSpPr/>
          <p:nvPr/>
        </p:nvSpPr>
        <p:spPr>
          <a:xfrm>
            <a:off x="668130" y="3457859"/>
            <a:ext cx="3459380" cy="626355"/>
          </a:xfrm>
          <a:prstGeom prst="rect">
            <a:avLst/>
          </a:prstGeom>
          <a:ln w="38100">
            <a:solidFill>
              <a:srgbClr val="FFFFFF"/>
            </a:solidFill>
            <a:miter lim="400000"/>
          </a:ln>
        </p:spPr>
        <p:txBody>
          <a:bodyPr lIns="0" tIns="0" rIns="0" bIns="0"/>
          <a:lstStyle/>
          <a:p>
            <a:endParaRPr/>
          </a:p>
        </p:txBody>
      </p:sp>
      <p:sp>
        <p:nvSpPr>
          <p:cNvPr id="327" name="矩形"/>
          <p:cNvSpPr/>
          <p:nvPr/>
        </p:nvSpPr>
        <p:spPr>
          <a:xfrm>
            <a:off x="5071297" y="3457859"/>
            <a:ext cx="3390476" cy="626355"/>
          </a:xfrm>
          <a:prstGeom prst="rect">
            <a:avLst/>
          </a:prstGeom>
          <a:ln w="38100">
            <a:solidFill>
              <a:srgbClr val="FFFFFF"/>
            </a:solidFill>
            <a:miter lim="400000"/>
          </a:ln>
        </p:spPr>
        <p:txBody>
          <a:bodyPr lIns="0" tIns="0" rIns="0" bIns="0"/>
          <a:lstStyle/>
          <a:p>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29" name="圓角矩形"/>
          <p:cNvSpPr/>
          <p:nvPr/>
        </p:nvSpPr>
        <p:spPr>
          <a:xfrm>
            <a:off x="412211" y="4289249"/>
            <a:ext cx="8319578" cy="745489"/>
          </a:xfrm>
          <a:prstGeom prst="roundRect">
            <a:avLst>
              <a:gd name="adj" fmla="val 9037"/>
            </a:avLst>
          </a:prstGeom>
          <a:solidFill>
            <a:srgbClr val="FFFFFF"/>
          </a:solidFill>
          <a:ln w="12700">
            <a:miter lim="400000"/>
          </a:ln>
        </p:spPr>
        <p:txBody>
          <a:bodyPr lIns="0" tIns="0" rIns="0" bIns="0"/>
          <a:lstStyle/>
          <a:p>
            <a:endParaRPr/>
          </a:p>
        </p:txBody>
      </p:sp>
      <p:sp>
        <p:nvSpPr>
          <p:cNvPr id="330" name="圓角矩形"/>
          <p:cNvSpPr/>
          <p:nvPr/>
        </p:nvSpPr>
        <p:spPr>
          <a:xfrm>
            <a:off x="371791" y="4295599"/>
            <a:ext cx="113917" cy="732789"/>
          </a:xfrm>
          <a:prstGeom prst="roundRect">
            <a:avLst>
              <a:gd name="adj" fmla="val 50000"/>
            </a:avLst>
          </a:prstGeom>
          <a:solidFill>
            <a:srgbClr val="D6D6D6"/>
          </a:solidFill>
          <a:ln w="12700">
            <a:miter lim="400000"/>
          </a:ln>
        </p:spPr>
        <p:txBody>
          <a:bodyPr lIns="0" tIns="0" rIns="0" bIns="0"/>
          <a:lstStyle/>
          <a:p>
            <a:endParaRPr/>
          </a:p>
        </p:txBody>
      </p:sp>
      <p:grpSp>
        <p:nvGrpSpPr>
          <p:cNvPr id="336" name="群組"/>
          <p:cNvGrpSpPr/>
          <p:nvPr/>
        </p:nvGrpSpPr>
        <p:grpSpPr>
          <a:xfrm>
            <a:off x="200599" y="191770"/>
            <a:ext cx="701546" cy="664339"/>
            <a:chOff x="-1587" y="0"/>
            <a:chExt cx="701545" cy="664338"/>
          </a:xfrm>
        </p:grpSpPr>
        <p:sp>
          <p:nvSpPr>
            <p:cNvPr id="331"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332"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335" name="圓形"/>
            <p:cNvGrpSpPr/>
            <p:nvPr/>
          </p:nvGrpSpPr>
          <p:grpSpPr>
            <a:xfrm>
              <a:off x="-1588" y="423597"/>
              <a:ext cx="139317" cy="138779"/>
              <a:chOff x="0" y="0"/>
              <a:chExt cx="139315" cy="138778"/>
            </a:xfrm>
          </p:grpSpPr>
          <p:sp>
            <p:nvSpPr>
              <p:cNvPr id="334"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333" name="圓形 橢圓形" descr="圓形 橢圓形"/>
              <p:cNvPicPr>
                <a:picLocks/>
              </p:cNvPicPr>
              <p:nvPr/>
            </p:nvPicPr>
            <p:blipFill>
              <a:blip r:embed="rId2"/>
              <a:stretch>
                <a:fillRect/>
              </a:stretch>
            </p:blipFill>
            <p:spPr>
              <a:xfrm>
                <a:off x="0" y="0"/>
                <a:ext cx="139316" cy="138779"/>
              </a:xfrm>
              <a:prstGeom prst="rect">
                <a:avLst/>
              </a:prstGeom>
              <a:effectLst/>
            </p:spPr>
          </p:pic>
        </p:grpSp>
      </p:grpSp>
      <p:sp>
        <p:nvSpPr>
          <p:cNvPr id="337" name="圓角矩形"/>
          <p:cNvSpPr/>
          <p:nvPr/>
        </p:nvSpPr>
        <p:spPr>
          <a:xfrm>
            <a:off x="5103556" y="800575"/>
            <a:ext cx="2629483" cy="119248"/>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338" name="圓角矩形"/>
          <p:cNvSpPr/>
          <p:nvPr/>
        </p:nvSpPr>
        <p:spPr>
          <a:xfrm>
            <a:off x="2511790" y="787875"/>
            <a:ext cx="1395210" cy="135604"/>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339" name="Analysis of Location on the Major Prospects"/>
          <p:cNvSpPr txBox="1"/>
          <p:nvPr/>
        </p:nvSpPr>
        <p:spPr>
          <a:xfrm>
            <a:off x="603250" y="590550"/>
            <a:ext cx="7103795"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Analysis of Location on the Major Prospects</a:t>
            </a:r>
          </a:p>
        </p:txBody>
      </p:sp>
      <p:sp>
        <p:nvSpPr>
          <p:cNvPr id="340" name="Google Shape;125;p22"/>
          <p:cNvSpPr txBox="1"/>
          <p:nvPr/>
        </p:nvSpPr>
        <p:spPr>
          <a:xfrm>
            <a:off x="708660" y="4301949"/>
            <a:ext cx="1050844"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b="1" spc="60"/>
            </a:lvl1pPr>
          </a:lstStyle>
          <a:p>
            <a:r>
              <a:t>Conclusion:</a:t>
            </a:r>
          </a:p>
        </p:txBody>
      </p:sp>
      <p:sp>
        <p:nvSpPr>
          <p:cNvPr id="341" name="Regardless the cost of holding an event, holding events at Location PNNA is possible to attract the most number of major prospects. However, if to consider the cost, holding events at Location PSJA might have the highest ROI."/>
          <p:cNvSpPr txBox="1"/>
          <p:nvPr/>
        </p:nvSpPr>
        <p:spPr>
          <a:xfrm>
            <a:off x="688870" y="4502232"/>
            <a:ext cx="8071734" cy="4938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90000"/>
              </a:lnSpc>
              <a:defRPr sz="1200" spc="60"/>
            </a:lvl1pPr>
          </a:lstStyle>
          <a:p>
            <a:r>
              <a:t>Regardless the cost of holding an event, holding events at Location PNNA is possible to attract the most number of major prospects. However, if to consider the cost, holding events at Location PSJA might have the highest ROI.</a:t>
            </a:r>
          </a:p>
        </p:txBody>
      </p:sp>
      <p:pic>
        <p:nvPicPr>
          <p:cNvPr id="342" name="Google Shape;140;p24" descr="Google Shape;140;p24"/>
          <p:cNvPicPr>
            <a:picLocks noChangeAspect="1"/>
          </p:cNvPicPr>
          <p:nvPr/>
        </p:nvPicPr>
        <p:blipFill>
          <a:blip r:embed="rId3"/>
          <a:stretch>
            <a:fillRect/>
          </a:stretch>
        </p:blipFill>
        <p:spPr>
          <a:xfrm>
            <a:off x="683532" y="1044516"/>
            <a:ext cx="3428576" cy="2314451"/>
          </a:xfrm>
          <a:prstGeom prst="rect">
            <a:avLst/>
          </a:prstGeom>
          <a:ln w="12700">
            <a:miter lim="400000"/>
          </a:ln>
        </p:spPr>
      </p:pic>
      <p:pic>
        <p:nvPicPr>
          <p:cNvPr id="343" name="Google Shape;141;p24" descr="Google Shape;141;p24"/>
          <p:cNvPicPr>
            <a:picLocks noChangeAspect="1"/>
          </p:cNvPicPr>
          <p:nvPr/>
        </p:nvPicPr>
        <p:blipFill>
          <a:blip r:embed="rId4"/>
          <a:stretch>
            <a:fillRect/>
          </a:stretch>
        </p:blipFill>
        <p:spPr>
          <a:xfrm>
            <a:off x="5057144" y="1043780"/>
            <a:ext cx="3500202" cy="2315923"/>
          </a:xfrm>
          <a:prstGeom prst="rect">
            <a:avLst/>
          </a:prstGeom>
          <a:ln w="12700">
            <a:miter lim="400000"/>
          </a:ln>
        </p:spPr>
      </p:pic>
      <p:sp>
        <p:nvSpPr>
          <p:cNvPr id="344" name="Google Shape;142;p24"/>
          <p:cNvSpPr txBox="1"/>
          <p:nvPr/>
        </p:nvSpPr>
        <p:spPr>
          <a:xfrm>
            <a:off x="808924" y="3544721"/>
            <a:ext cx="3207056" cy="452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100" spc="55"/>
            </a:lvl1pPr>
          </a:lstStyle>
          <a:p>
            <a:r>
              <a:t>PNNA(Northeast-General) and PSAU(Southeast- Austin), contribute to the most number of the major prospects.</a:t>
            </a:r>
          </a:p>
        </p:txBody>
      </p:sp>
      <p:sp>
        <p:nvSpPr>
          <p:cNvPr id="345" name="Google Shape;143;p24"/>
          <p:cNvSpPr txBox="1"/>
          <p:nvPr/>
        </p:nvSpPr>
        <p:spPr>
          <a:xfrm>
            <a:off x="5159535" y="3468521"/>
            <a:ext cx="3295419" cy="605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100" spc="55"/>
            </a:lvl1pPr>
          </a:lstStyle>
          <a:p>
            <a:r>
              <a:t>PSJA(Southeast-Jacksonville), PSNA(Southeast-General), and PNNA(Northeast-General) , have the highest average of percentage of major prospects.</a:t>
            </a:r>
          </a:p>
        </p:txBody>
      </p:sp>
      <p:sp>
        <p:nvSpPr>
          <p:cNvPr id="346" name="矩形"/>
          <p:cNvSpPr/>
          <p:nvPr/>
        </p:nvSpPr>
        <p:spPr>
          <a:xfrm>
            <a:off x="668130" y="3457859"/>
            <a:ext cx="3459380" cy="626355"/>
          </a:xfrm>
          <a:prstGeom prst="rect">
            <a:avLst/>
          </a:prstGeom>
          <a:ln w="38100">
            <a:solidFill>
              <a:srgbClr val="FFFFFF"/>
            </a:solidFill>
            <a:miter lim="400000"/>
          </a:ln>
        </p:spPr>
        <p:txBody>
          <a:bodyPr lIns="0" tIns="0" rIns="0" bIns="0"/>
          <a:lstStyle/>
          <a:p>
            <a:endParaRPr/>
          </a:p>
        </p:txBody>
      </p:sp>
      <p:sp>
        <p:nvSpPr>
          <p:cNvPr id="347" name="矩形"/>
          <p:cNvSpPr/>
          <p:nvPr/>
        </p:nvSpPr>
        <p:spPr>
          <a:xfrm>
            <a:off x="5071297" y="3457859"/>
            <a:ext cx="3390476" cy="626355"/>
          </a:xfrm>
          <a:prstGeom prst="rect">
            <a:avLst/>
          </a:prstGeom>
          <a:ln w="38100">
            <a:solidFill>
              <a:srgbClr val="FFFFFF"/>
            </a:solidFill>
            <a:miter lim="400000"/>
          </a:ln>
        </p:spPr>
        <p:txBody>
          <a:bodyPr lIns="0" tIns="0" rIns="0" bIns="0"/>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49" name="圓角矩形"/>
          <p:cNvSpPr/>
          <p:nvPr/>
        </p:nvSpPr>
        <p:spPr>
          <a:xfrm>
            <a:off x="412211" y="4289249"/>
            <a:ext cx="8319578" cy="745489"/>
          </a:xfrm>
          <a:prstGeom prst="roundRect">
            <a:avLst>
              <a:gd name="adj" fmla="val 9037"/>
            </a:avLst>
          </a:prstGeom>
          <a:solidFill>
            <a:srgbClr val="FFFFFF"/>
          </a:solidFill>
          <a:ln w="12700">
            <a:miter lim="400000"/>
          </a:ln>
        </p:spPr>
        <p:txBody>
          <a:bodyPr lIns="0" tIns="0" rIns="0" bIns="0"/>
          <a:lstStyle/>
          <a:p>
            <a:endParaRPr/>
          </a:p>
        </p:txBody>
      </p:sp>
      <p:sp>
        <p:nvSpPr>
          <p:cNvPr id="350" name="圓角矩形"/>
          <p:cNvSpPr/>
          <p:nvPr/>
        </p:nvSpPr>
        <p:spPr>
          <a:xfrm>
            <a:off x="371791" y="4295599"/>
            <a:ext cx="113917" cy="732789"/>
          </a:xfrm>
          <a:prstGeom prst="roundRect">
            <a:avLst>
              <a:gd name="adj" fmla="val 50000"/>
            </a:avLst>
          </a:prstGeom>
          <a:solidFill>
            <a:srgbClr val="D6D6D6"/>
          </a:solidFill>
          <a:ln w="12700">
            <a:miter lim="400000"/>
          </a:ln>
        </p:spPr>
        <p:txBody>
          <a:bodyPr lIns="0" tIns="0" rIns="0" bIns="0"/>
          <a:lstStyle/>
          <a:p>
            <a:endParaRPr/>
          </a:p>
        </p:txBody>
      </p:sp>
      <p:sp>
        <p:nvSpPr>
          <p:cNvPr id="351" name="With and without considering the cost of holding an event, holding events for Group PH9 might have the highest ROI and is possibly to attract the most number of major prospects and."/>
          <p:cNvSpPr txBox="1"/>
          <p:nvPr/>
        </p:nvSpPr>
        <p:spPr>
          <a:xfrm>
            <a:off x="759228" y="4566951"/>
            <a:ext cx="7837975" cy="350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With and without considering the cost of holding an event, holding events for Group PH9 might have the highest ROI and is possibly to attract the most number of major prospects and. </a:t>
            </a:r>
          </a:p>
        </p:txBody>
      </p:sp>
      <p:sp>
        <p:nvSpPr>
          <p:cNvPr id="352" name="圓形"/>
          <p:cNvSpPr/>
          <p:nvPr/>
        </p:nvSpPr>
        <p:spPr>
          <a:xfrm>
            <a:off x="231235" y="274972"/>
            <a:ext cx="583442" cy="581137"/>
          </a:xfrm>
          <a:prstGeom prst="ellipse">
            <a:avLst/>
          </a:prstGeom>
          <a:solidFill>
            <a:srgbClr val="D6D6D6"/>
          </a:solidFill>
          <a:ln w="12700">
            <a:miter lim="400000"/>
          </a:ln>
        </p:spPr>
        <p:txBody>
          <a:bodyPr lIns="0" tIns="0" rIns="0" bIns="0"/>
          <a:lstStyle/>
          <a:p>
            <a:endParaRPr/>
          </a:p>
        </p:txBody>
      </p:sp>
      <p:sp>
        <p:nvSpPr>
          <p:cNvPr id="353" name="圓形"/>
          <p:cNvSpPr/>
          <p:nvPr/>
        </p:nvSpPr>
        <p:spPr>
          <a:xfrm>
            <a:off x="580646" y="191770"/>
            <a:ext cx="321499" cy="320229"/>
          </a:xfrm>
          <a:prstGeom prst="ellipse">
            <a:avLst/>
          </a:prstGeom>
          <a:solidFill>
            <a:srgbClr val="EBEBEB"/>
          </a:solidFill>
          <a:ln w="12700">
            <a:miter lim="400000"/>
          </a:ln>
        </p:spPr>
        <p:txBody>
          <a:bodyPr lIns="0" tIns="0" rIns="0" bIns="0"/>
          <a:lstStyle/>
          <a:p>
            <a:endParaRPr/>
          </a:p>
        </p:txBody>
      </p:sp>
      <p:grpSp>
        <p:nvGrpSpPr>
          <p:cNvPr id="356" name="圓形"/>
          <p:cNvGrpSpPr/>
          <p:nvPr/>
        </p:nvGrpSpPr>
        <p:grpSpPr>
          <a:xfrm>
            <a:off x="200599" y="615367"/>
            <a:ext cx="139316" cy="138779"/>
            <a:chOff x="0" y="0"/>
            <a:chExt cx="139315" cy="138778"/>
          </a:xfrm>
        </p:grpSpPr>
        <p:sp>
          <p:nvSpPr>
            <p:cNvPr id="355"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354" name="圓形 橢圓形" descr="圓形 橢圓形"/>
            <p:cNvPicPr>
              <a:picLocks/>
            </p:cNvPicPr>
            <p:nvPr/>
          </p:nvPicPr>
          <p:blipFill>
            <a:blip r:embed="rId2"/>
            <a:stretch>
              <a:fillRect/>
            </a:stretch>
          </p:blipFill>
          <p:spPr>
            <a:xfrm>
              <a:off x="0" y="0"/>
              <a:ext cx="139316" cy="138779"/>
            </a:xfrm>
            <a:prstGeom prst="rect">
              <a:avLst/>
            </a:prstGeom>
            <a:effectLst/>
          </p:spPr>
        </p:pic>
      </p:grpSp>
      <p:sp>
        <p:nvSpPr>
          <p:cNvPr id="357" name="圓角矩形"/>
          <p:cNvSpPr/>
          <p:nvPr/>
        </p:nvSpPr>
        <p:spPr>
          <a:xfrm>
            <a:off x="5019736" y="781044"/>
            <a:ext cx="2655716" cy="138779"/>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358" name="圓角矩形"/>
          <p:cNvSpPr/>
          <p:nvPr/>
        </p:nvSpPr>
        <p:spPr>
          <a:xfrm>
            <a:off x="2511790" y="787875"/>
            <a:ext cx="1933690" cy="135604"/>
          </a:xfrm>
          <a:prstGeom prst="roundRect">
            <a:avLst>
              <a:gd name="adj" fmla="val 50000"/>
            </a:avLst>
          </a:prstGeom>
          <a:solidFill>
            <a:srgbClr val="FEE949">
              <a:alpha val="73592"/>
            </a:srgbClr>
          </a:solidFill>
          <a:ln w="12700">
            <a:miter lim="400000"/>
          </a:ln>
        </p:spPr>
        <p:txBody>
          <a:bodyPr lIns="0" tIns="0" rIns="0" bIns="0"/>
          <a:lstStyle/>
          <a:p>
            <a:endParaRPr/>
          </a:p>
        </p:txBody>
      </p:sp>
      <p:sp>
        <p:nvSpPr>
          <p:cNvPr id="359" name="Analysis of Group Code on Major Prospects"/>
          <p:cNvSpPr txBox="1"/>
          <p:nvPr/>
        </p:nvSpPr>
        <p:spPr>
          <a:xfrm>
            <a:off x="603250" y="590550"/>
            <a:ext cx="7022416"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Analysis of Group Code on Major Prospects</a:t>
            </a:r>
          </a:p>
        </p:txBody>
      </p:sp>
      <p:sp>
        <p:nvSpPr>
          <p:cNvPr id="360" name="線條"/>
          <p:cNvSpPr/>
          <p:nvPr/>
        </p:nvSpPr>
        <p:spPr>
          <a:xfrm>
            <a:off x="718819" y="4449649"/>
            <a:ext cx="1050845" cy="1"/>
          </a:xfrm>
          <a:prstGeom prst="line">
            <a:avLst/>
          </a:prstGeom>
          <a:ln w="38100">
            <a:solidFill>
              <a:srgbClr val="FFFFFF"/>
            </a:solidFill>
            <a:miter lim="400000"/>
          </a:ln>
        </p:spPr>
        <p:txBody>
          <a:bodyPr lIns="0" tIns="0" rIns="0" bIns="0"/>
          <a:lstStyle/>
          <a:p>
            <a:endParaRPr/>
          </a:p>
        </p:txBody>
      </p:sp>
      <p:sp>
        <p:nvSpPr>
          <p:cNvPr id="361" name="Google Shape;125;p22"/>
          <p:cNvSpPr txBox="1"/>
          <p:nvPr/>
        </p:nvSpPr>
        <p:spPr>
          <a:xfrm>
            <a:off x="756920" y="4353998"/>
            <a:ext cx="1050844"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b="1" spc="60"/>
            </a:lvl1pPr>
          </a:lstStyle>
          <a:p>
            <a:r>
              <a:t>Conclusion:</a:t>
            </a:r>
          </a:p>
        </p:txBody>
      </p:sp>
      <p:pic>
        <p:nvPicPr>
          <p:cNvPr id="362" name="Google Shape;150;p25" descr="Google Shape;150;p25"/>
          <p:cNvPicPr>
            <a:picLocks noChangeAspect="1"/>
          </p:cNvPicPr>
          <p:nvPr/>
        </p:nvPicPr>
        <p:blipFill>
          <a:blip r:embed="rId3"/>
          <a:stretch>
            <a:fillRect/>
          </a:stretch>
        </p:blipFill>
        <p:spPr>
          <a:xfrm>
            <a:off x="665015" y="1014730"/>
            <a:ext cx="3420634" cy="2363999"/>
          </a:xfrm>
          <a:prstGeom prst="rect">
            <a:avLst/>
          </a:prstGeom>
          <a:ln w="12700">
            <a:miter lim="400000"/>
          </a:ln>
        </p:spPr>
      </p:pic>
      <p:pic>
        <p:nvPicPr>
          <p:cNvPr id="363" name="Google Shape;151;p25" descr="Google Shape;151;p25"/>
          <p:cNvPicPr>
            <a:picLocks noChangeAspect="1"/>
          </p:cNvPicPr>
          <p:nvPr/>
        </p:nvPicPr>
        <p:blipFill>
          <a:blip r:embed="rId4"/>
          <a:stretch>
            <a:fillRect/>
          </a:stretch>
        </p:blipFill>
        <p:spPr>
          <a:xfrm>
            <a:off x="4944126" y="1014730"/>
            <a:ext cx="3510181" cy="2363999"/>
          </a:xfrm>
          <a:prstGeom prst="rect">
            <a:avLst/>
          </a:prstGeom>
          <a:ln w="12700">
            <a:miter lim="400000"/>
          </a:ln>
        </p:spPr>
      </p:pic>
      <p:sp>
        <p:nvSpPr>
          <p:cNvPr id="364" name="Google Shape;152;p25"/>
          <p:cNvSpPr txBox="1"/>
          <p:nvPr/>
        </p:nvSpPr>
        <p:spPr>
          <a:xfrm>
            <a:off x="723799" y="3585260"/>
            <a:ext cx="3351905" cy="300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100" spc="55"/>
            </a:lvl1pPr>
          </a:lstStyle>
          <a:p>
            <a:r>
              <a:t>PH9(CP Stewardship-General) contributes to the most number of the average major prospects.</a:t>
            </a:r>
          </a:p>
        </p:txBody>
      </p:sp>
      <p:sp>
        <p:nvSpPr>
          <p:cNvPr id="365" name="Google Shape;153;p25"/>
          <p:cNvSpPr txBox="1"/>
          <p:nvPr/>
        </p:nvSpPr>
        <p:spPr>
          <a:xfrm>
            <a:off x="5085084" y="3559860"/>
            <a:ext cx="3351905" cy="300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100" spc="55"/>
            </a:lvl1pPr>
          </a:lstStyle>
          <a:p>
            <a:r>
              <a:t>PH9(CP Stewardship-General) has the highest average of percentage of major prospects.</a:t>
            </a:r>
          </a:p>
        </p:txBody>
      </p:sp>
      <p:sp>
        <p:nvSpPr>
          <p:cNvPr id="366" name="矩形"/>
          <p:cNvSpPr/>
          <p:nvPr/>
        </p:nvSpPr>
        <p:spPr>
          <a:xfrm>
            <a:off x="668130" y="3457859"/>
            <a:ext cx="3459380" cy="504232"/>
          </a:xfrm>
          <a:prstGeom prst="rect">
            <a:avLst/>
          </a:prstGeom>
          <a:ln w="38100">
            <a:solidFill>
              <a:srgbClr val="FFFFFF"/>
            </a:solidFill>
            <a:miter lim="400000"/>
          </a:ln>
        </p:spPr>
        <p:txBody>
          <a:bodyPr lIns="0" tIns="0" rIns="0" bIns="0"/>
          <a:lstStyle/>
          <a:p>
            <a:endParaRPr/>
          </a:p>
        </p:txBody>
      </p:sp>
      <p:sp>
        <p:nvSpPr>
          <p:cNvPr id="367" name="矩形"/>
          <p:cNvSpPr/>
          <p:nvPr/>
        </p:nvSpPr>
        <p:spPr>
          <a:xfrm>
            <a:off x="4969526" y="3457859"/>
            <a:ext cx="3459381" cy="504232"/>
          </a:xfrm>
          <a:prstGeom prst="rect">
            <a:avLst/>
          </a:prstGeom>
          <a:ln w="38100">
            <a:solidFill>
              <a:srgbClr val="FFFFFF"/>
            </a:solidFill>
            <a:miter lim="400000"/>
          </a:ln>
        </p:spPr>
        <p:txBody>
          <a:bodyPr lIns="0" tIns="0" rIns="0" bIns="0"/>
          <a:lstStyle/>
          <a:p>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69" name="圓角矩形"/>
          <p:cNvSpPr/>
          <p:nvPr/>
        </p:nvSpPr>
        <p:spPr>
          <a:xfrm>
            <a:off x="606645" y="4389335"/>
            <a:ext cx="7930990" cy="517041"/>
          </a:xfrm>
          <a:prstGeom prst="roundRect">
            <a:avLst>
              <a:gd name="adj" fmla="val 14564"/>
            </a:avLst>
          </a:prstGeom>
          <a:solidFill>
            <a:srgbClr val="FFFFFF">
              <a:alpha val="80088"/>
            </a:srgbClr>
          </a:solidFill>
          <a:ln w="12700">
            <a:miter lim="400000"/>
          </a:ln>
        </p:spPr>
        <p:txBody>
          <a:bodyPr lIns="0" tIns="0" rIns="0" bIns="0"/>
          <a:lstStyle/>
          <a:p>
            <a:endParaRPr/>
          </a:p>
        </p:txBody>
      </p:sp>
      <p:sp>
        <p:nvSpPr>
          <p:cNvPr id="370" name="圓角矩形"/>
          <p:cNvSpPr/>
          <p:nvPr/>
        </p:nvSpPr>
        <p:spPr>
          <a:xfrm>
            <a:off x="606365" y="4385827"/>
            <a:ext cx="89620" cy="522903"/>
          </a:xfrm>
          <a:prstGeom prst="roundRect">
            <a:avLst>
              <a:gd name="adj" fmla="val 50000"/>
            </a:avLst>
          </a:prstGeom>
          <a:solidFill>
            <a:srgbClr val="D6D6D6"/>
          </a:solidFill>
          <a:ln w="12700">
            <a:miter lim="400000"/>
          </a:ln>
        </p:spPr>
        <p:txBody>
          <a:bodyPr lIns="0" tIns="0" rIns="0" bIns="0"/>
          <a:lstStyle/>
          <a:p>
            <a:endParaRPr/>
          </a:p>
        </p:txBody>
      </p:sp>
      <p:sp>
        <p:nvSpPr>
          <p:cNvPr id="371" name="圓形"/>
          <p:cNvSpPr/>
          <p:nvPr/>
        </p:nvSpPr>
        <p:spPr>
          <a:xfrm>
            <a:off x="231235" y="274972"/>
            <a:ext cx="583442" cy="581137"/>
          </a:xfrm>
          <a:prstGeom prst="ellipse">
            <a:avLst/>
          </a:prstGeom>
          <a:solidFill>
            <a:srgbClr val="D6D6D6"/>
          </a:solidFill>
          <a:ln w="12700">
            <a:miter lim="400000"/>
          </a:ln>
        </p:spPr>
        <p:txBody>
          <a:bodyPr lIns="0" tIns="0" rIns="0" bIns="0"/>
          <a:lstStyle/>
          <a:p>
            <a:endParaRPr/>
          </a:p>
        </p:txBody>
      </p:sp>
      <p:sp>
        <p:nvSpPr>
          <p:cNvPr id="372" name="Integration of Locations and Groups -…"/>
          <p:cNvSpPr txBox="1"/>
          <p:nvPr/>
        </p:nvSpPr>
        <p:spPr>
          <a:xfrm>
            <a:off x="590550" y="412750"/>
            <a:ext cx="6144211" cy="7012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defRPr sz="2400" b="1" spc="119"/>
            </a:pPr>
            <a:r>
              <a:t>Integration of Locations and Groups - </a:t>
            </a:r>
          </a:p>
          <a:p>
            <a:pPr>
              <a:defRPr sz="2400" b="1" spc="119"/>
            </a:pPr>
            <a:r>
              <a:t>First Time Attendees</a:t>
            </a:r>
          </a:p>
        </p:txBody>
      </p:sp>
      <p:sp>
        <p:nvSpPr>
          <p:cNvPr id="373" name="圓形"/>
          <p:cNvSpPr/>
          <p:nvPr/>
        </p:nvSpPr>
        <p:spPr>
          <a:xfrm>
            <a:off x="580646" y="191770"/>
            <a:ext cx="321499" cy="320229"/>
          </a:xfrm>
          <a:prstGeom prst="ellipse">
            <a:avLst/>
          </a:prstGeom>
          <a:solidFill>
            <a:srgbClr val="EBEBEB"/>
          </a:solidFill>
          <a:ln w="12700">
            <a:miter lim="400000"/>
          </a:ln>
        </p:spPr>
        <p:txBody>
          <a:bodyPr lIns="0" tIns="0" rIns="0" bIns="0"/>
          <a:lstStyle/>
          <a:p>
            <a:endParaRPr/>
          </a:p>
        </p:txBody>
      </p:sp>
      <p:grpSp>
        <p:nvGrpSpPr>
          <p:cNvPr id="376" name="圓形"/>
          <p:cNvGrpSpPr/>
          <p:nvPr/>
        </p:nvGrpSpPr>
        <p:grpSpPr>
          <a:xfrm>
            <a:off x="200599" y="615367"/>
            <a:ext cx="139316" cy="138779"/>
            <a:chOff x="0" y="0"/>
            <a:chExt cx="139315" cy="138778"/>
          </a:xfrm>
        </p:grpSpPr>
        <p:sp>
          <p:nvSpPr>
            <p:cNvPr id="375"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374" name="圓形 橢圓形" descr="圓形 橢圓形"/>
            <p:cNvPicPr>
              <a:picLocks/>
            </p:cNvPicPr>
            <p:nvPr/>
          </p:nvPicPr>
          <p:blipFill>
            <a:blip r:embed="rId2"/>
            <a:stretch>
              <a:fillRect/>
            </a:stretch>
          </p:blipFill>
          <p:spPr>
            <a:xfrm>
              <a:off x="0" y="0"/>
              <a:ext cx="139316" cy="138779"/>
            </a:xfrm>
            <a:prstGeom prst="rect">
              <a:avLst/>
            </a:prstGeom>
            <a:effectLst/>
          </p:spPr>
        </p:pic>
      </p:grpSp>
      <p:sp>
        <p:nvSpPr>
          <p:cNvPr id="377" name="Google Shape;161;p26"/>
          <p:cNvSpPr txBox="1"/>
          <p:nvPr/>
        </p:nvSpPr>
        <p:spPr>
          <a:xfrm>
            <a:off x="1014353" y="4463907"/>
            <a:ext cx="7115573" cy="3678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10000"/>
              </a:lnSpc>
              <a:defRPr sz="1200" spc="60"/>
            </a:lvl1pPr>
          </a:lstStyle>
          <a:p>
            <a:r>
              <a:t>Considering both locations and groups, the events held at Location PDON for Group PSS is possible to attract the most number of first time attendees </a:t>
            </a:r>
          </a:p>
        </p:txBody>
      </p:sp>
      <p:pic>
        <p:nvPicPr>
          <p:cNvPr id="378" name="FTA tree.png" descr="FTA tree.png"/>
          <p:cNvPicPr>
            <a:picLocks noChangeAspect="1"/>
          </p:cNvPicPr>
          <p:nvPr/>
        </p:nvPicPr>
        <p:blipFill>
          <a:blip r:embed="rId3"/>
          <a:srcRect l="8585" t="15731" r="8585" b="15731"/>
          <a:stretch>
            <a:fillRect/>
          </a:stretch>
        </p:blipFill>
        <p:spPr>
          <a:xfrm>
            <a:off x="1160660" y="1245548"/>
            <a:ext cx="6822494" cy="3008866"/>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80" name="圓角矩形"/>
          <p:cNvSpPr/>
          <p:nvPr/>
        </p:nvSpPr>
        <p:spPr>
          <a:xfrm>
            <a:off x="606645" y="4404415"/>
            <a:ext cx="7930990" cy="517041"/>
          </a:xfrm>
          <a:prstGeom prst="roundRect">
            <a:avLst>
              <a:gd name="adj" fmla="val 14564"/>
            </a:avLst>
          </a:prstGeom>
          <a:solidFill>
            <a:srgbClr val="FFFFFF">
              <a:alpha val="80088"/>
            </a:srgbClr>
          </a:solidFill>
          <a:ln w="12700">
            <a:miter lim="400000"/>
          </a:ln>
        </p:spPr>
        <p:txBody>
          <a:bodyPr lIns="0" tIns="0" rIns="0" bIns="0"/>
          <a:lstStyle/>
          <a:p>
            <a:endParaRPr/>
          </a:p>
        </p:txBody>
      </p:sp>
      <p:sp>
        <p:nvSpPr>
          <p:cNvPr id="381" name="圓角矩形"/>
          <p:cNvSpPr/>
          <p:nvPr/>
        </p:nvSpPr>
        <p:spPr>
          <a:xfrm>
            <a:off x="606365" y="4400907"/>
            <a:ext cx="89620" cy="522904"/>
          </a:xfrm>
          <a:prstGeom prst="roundRect">
            <a:avLst>
              <a:gd name="adj" fmla="val 50000"/>
            </a:avLst>
          </a:prstGeom>
          <a:solidFill>
            <a:srgbClr val="D6D6D6"/>
          </a:solidFill>
          <a:ln w="12700">
            <a:miter lim="400000"/>
          </a:ln>
        </p:spPr>
        <p:txBody>
          <a:bodyPr lIns="0" tIns="0" rIns="0" bIns="0"/>
          <a:lstStyle/>
          <a:p>
            <a:endParaRPr/>
          </a:p>
        </p:txBody>
      </p:sp>
      <p:grpSp>
        <p:nvGrpSpPr>
          <p:cNvPr id="387" name="群組"/>
          <p:cNvGrpSpPr/>
          <p:nvPr/>
        </p:nvGrpSpPr>
        <p:grpSpPr>
          <a:xfrm>
            <a:off x="200599" y="191770"/>
            <a:ext cx="701546" cy="664339"/>
            <a:chOff x="-1587" y="0"/>
            <a:chExt cx="701545" cy="664338"/>
          </a:xfrm>
        </p:grpSpPr>
        <p:sp>
          <p:nvSpPr>
            <p:cNvPr id="382"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383"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386" name="圓形"/>
            <p:cNvGrpSpPr/>
            <p:nvPr/>
          </p:nvGrpSpPr>
          <p:grpSpPr>
            <a:xfrm>
              <a:off x="-1588" y="423597"/>
              <a:ext cx="139317" cy="138779"/>
              <a:chOff x="0" y="0"/>
              <a:chExt cx="139315" cy="138778"/>
            </a:xfrm>
          </p:grpSpPr>
          <p:sp>
            <p:nvSpPr>
              <p:cNvPr id="385"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384" name="圓形 橢圓形" descr="圓形 橢圓形"/>
              <p:cNvPicPr>
                <a:picLocks/>
              </p:cNvPicPr>
              <p:nvPr/>
            </p:nvPicPr>
            <p:blipFill>
              <a:blip r:embed="rId2"/>
              <a:stretch>
                <a:fillRect/>
              </a:stretch>
            </p:blipFill>
            <p:spPr>
              <a:xfrm>
                <a:off x="0" y="0"/>
                <a:ext cx="139316" cy="138779"/>
              </a:xfrm>
              <a:prstGeom prst="rect">
                <a:avLst/>
              </a:prstGeom>
              <a:effectLst/>
            </p:spPr>
          </p:pic>
        </p:grpSp>
      </p:grpSp>
      <p:sp>
        <p:nvSpPr>
          <p:cNvPr id="388" name="Integration of Locations and Groups -…"/>
          <p:cNvSpPr txBox="1"/>
          <p:nvPr/>
        </p:nvSpPr>
        <p:spPr>
          <a:xfrm>
            <a:off x="603250" y="412750"/>
            <a:ext cx="6144211" cy="7012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defRPr sz="2400" b="1" spc="119"/>
            </a:pPr>
            <a:r>
              <a:t>Integration of Locations and Groups - </a:t>
            </a:r>
          </a:p>
          <a:p>
            <a:pPr>
              <a:defRPr sz="2400" b="1" spc="119"/>
            </a:pPr>
            <a:r>
              <a:t>Major Prospects</a:t>
            </a:r>
          </a:p>
        </p:txBody>
      </p:sp>
      <p:sp>
        <p:nvSpPr>
          <p:cNvPr id="389" name="Google Shape;168;p27"/>
          <p:cNvSpPr txBox="1"/>
          <p:nvPr/>
        </p:nvSpPr>
        <p:spPr>
          <a:xfrm>
            <a:off x="971265" y="4478987"/>
            <a:ext cx="7201750" cy="3678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10000"/>
              </a:lnSpc>
              <a:defRPr sz="1200" spc="60"/>
            </a:lvl1pPr>
          </a:lstStyle>
          <a:p>
            <a:r>
              <a:t>Considering both locations and groups, the events held at Location PDON for Group PA9 and Group PH9 is possible to attract the most number of major prospects.</a:t>
            </a:r>
          </a:p>
        </p:txBody>
      </p:sp>
      <p:pic>
        <p:nvPicPr>
          <p:cNvPr id="390" name="MP Tree.png" descr="MP Tree.png"/>
          <p:cNvPicPr>
            <a:picLocks noChangeAspect="1"/>
          </p:cNvPicPr>
          <p:nvPr/>
        </p:nvPicPr>
        <p:blipFill>
          <a:blip r:embed="rId3"/>
          <a:srcRect l="8752" t="15584" r="8752" b="15584"/>
          <a:stretch>
            <a:fillRect/>
          </a:stretch>
        </p:blipFill>
        <p:spPr>
          <a:xfrm>
            <a:off x="1189133" y="1253088"/>
            <a:ext cx="6765632" cy="3008791"/>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392" name="Identify the Correlated Variables…"/>
          <p:cNvSpPr txBox="1"/>
          <p:nvPr/>
        </p:nvSpPr>
        <p:spPr>
          <a:xfrm>
            <a:off x="1293703" y="2309774"/>
            <a:ext cx="4137472" cy="63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nSpc>
                <a:spcPct val="120000"/>
              </a:lnSpc>
              <a:defRPr sz="2000" spc="100">
                <a:solidFill>
                  <a:srgbClr val="F0F2F2">
                    <a:alpha val="34936"/>
                  </a:srgbClr>
                </a:solidFill>
              </a:defRPr>
            </a:pPr>
            <a:r>
              <a:t>Identify the Correlated Variables </a:t>
            </a:r>
          </a:p>
          <a:p>
            <a:pPr>
              <a:lnSpc>
                <a:spcPct val="120000"/>
              </a:lnSpc>
              <a:defRPr sz="2000" spc="100">
                <a:solidFill>
                  <a:srgbClr val="F0F2F2">
                    <a:alpha val="34936"/>
                  </a:srgbClr>
                </a:solidFill>
              </a:defRPr>
            </a:pPr>
            <a:r>
              <a:t> (Time, Location, Group Code)</a:t>
            </a:r>
          </a:p>
        </p:txBody>
      </p:sp>
      <p:sp>
        <p:nvSpPr>
          <p:cNvPr id="393" name="線條"/>
          <p:cNvSpPr/>
          <p:nvPr/>
        </p:nvSpPr>
        <p:spPr>
          <a:xfrm flipV="1">
            <a:off x="932545" y="-128436"/>
            <a:ext cx="1" cy="5400372"/>
          </a:xfrm>
          <a:prstGeom prst="line">
            <a:avLst/>
          </a:prstGeom>
          <a:ln w="38100">
            <a:solidFill>
              <a:srgbClr val="F0F2F2"/>
            </a:solidFill>
          </a:ln>
        </p:spPr>
        <p:txBody>
          <a:bodyPr lIns="0" tIns="0" rIns="0" bIns="0"/>
          <a:lstStyle/>
          <a:p>
            <a:endParaRPr/>
          </a:p>
        </p:txBody>
      </p:sp>
      <p:sp>
        <p:nvSpPr>
          <p:cNvPr id="394" name="圓形"/>
          <p:cNvSpPr/>
          <p:nvPr/>
        </p:nvSpPr>
        <p:spPr>
          <a:xfrm>
            <a:off x="739284" y="2383982"/>
            <a:ext cx="367727" cy="366275"/>
          </a:xfrm>
          <a:prstGeom prst="ellipse">
            <a:avLst/>
          </a:prstGeom>
          <a:solidFill>
            <a:srgbClr val="F3F3F3">
              <a:alpha val="35000"/>
            </a:srgbClr>
          </a:solidFill>
          <a:ln w="12700">
            <a:miter lim="400000"/>
          </a:ln>
        </p:spPr>
        <p:txBody>
          <a:bodyPr lIns="0" tIns="0" rIns="0" bIns="0"/>
          <a:lstStyle/>
          <a:p>
            <a:endParaRPr/>
          </a:p>
        </p:txBody>
      </p:sp>
      <p:sp>
        <p:nvSpPr>
          <p:cNvPr id="395" name="圓形"/>
          <p:cNvSpPr/>
          <p:nvPr/>
        </p:nvSpPr>
        <p:spPr>
          <a:xfrm>
            <a:off x="761382" y="3355202"/>
            <a:ext cx="342327" cy="340975"/>
          </a:xfrm>
          <a:prstGeom prst="ellipse">
            <a:avLst/>
          </a:prstGeom>
          <a:solidFill>
            <a:srgbClr val="F3F3F3"/>
          </a:solidFill>
          <a:ln w="12700">
            <a:miter lim="400000"/>
          </a:ln>
        </p:spPr>
        <p:txBody>
          <a:bodyPr lIns="0" tIns="0" rIns="0" bIns="0"/>
          <a:lstStyle/>
          <a:p>
            <a:endParaRPr/>
          </a:p>
        </p:txBody>
      </p:sp>
      <p:sp>
        <p:nvSpPr>
          <p:cNvPr id="396" name="Recommendations"/>
          <p:cNvSpPr txBox="1"/>
          <p:nvPr/>
        </p:nvSpPr>
        <p:spPr>
          <a:xfrm>
            <a:off x="1315311" y="3383794"/>
            <a:ext cx="232090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solidFill>
              </a:defRPr>
            </a:lvl1pPr>
          </a:lstStyle>
          <a:p>
            <a:r>
              <a:t>Recommendations</a:t>
            </a:r>
          </a:p>
        </p:txBody>
      </p:sp>
      <p:sp>
        <p:nvSpPr>
          <p:cNvPr id="397" name="Introduction"/>
          <p:cNvSpPr txBox="1"/>
          <p:nvPr/>
        </p:nvSpPr>
        <p:spPr>
          <a:xfrm>
            <a:off x="1299798" y="467726"/>
            <a:ext cx="149240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alpha val="34936"/>
                  </a:srgbClr>
                </a:solidFill>
              </a:defRPr>
            </a:lvl1pPr>
          </a:lstStyle>
          <a:p>
            <a:r>
              <a:t>Introduction</a:t>
            </a:r>
          </a:p>
        </p:txBody>
      </p:sp>
      <p:sp>
        <p:nvSpPr>
          <p:cNvPr id="398" name="圓形"/>
          <p:cNvSpPr/>
          <p:nvPr/>
        </p:nvSpPr>
        <p:spPr>
          <a:xfrm>
            <a:off x="748682" y="426484"/>
            <a:ext cx="367727" cy="366275"/>
          </a:xfrm>
          <a:prstGeom prst="ellipse">
            <a:avLst/>
          </a:prstGeom>
          <a:solidFill>
            <a:srgbClr val="F3F3F3">
              <a:alpha val="35000"/>
            </a:srgbClr>
          </a:solidFill>
          <a:ln w="12700">
            <a:miter lim="400000"/>
          </a:ln>
        </p:spPr>
        <p:txBody>
          <a:bodyPr lIns="0" tIns="0" rIns="0" bIns="0"/>
          <a:lstStyle/>
          <a:p>
            <a:endParaRPr/>
          </a:p>
        </p:txBody>
      </p:sp>
      <p:sp>
        <p:nvSpPr>
          <p:cNvPr id="399" name="Method"/>
          <p:cNvSpPr txBox="1"/>
          <p:nvPr/>
        </p:nvSpPr>
        <p:spPr>
          <a:xfrm>
            <a:off x="1303101" y="1456915"/>
            <a:ext cx="936105"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alpha val="34936"/>
                  </a:srgbClr>
                </a:solidFill>
              </a:defRPr>
            </a:lvl1pPr>
          </a:lstStyle>
          <a:p>
            <a:r>
              <a:t>Method</a:t>
            </a:r>
          </a:p>
        </p:txBody>
      </p:sp>
      <p:sp>
        <p:nvSpPr>
          <p:cNvPr id="400" name="圓形"/>
          <p:cNvSpPr/>
          <p:nvPr/>
        </p:nvSpPr>
        <p:spPr>
          <a:xfrm>
            <a:off x="748682" y="1415673"/>
            <a:ext cx="367727" cy="366274"/>
          </a:xfrm>
          <a:prstGeom prst="ellipse">
            <a:avLst/>
          </a:prstGeom>
          <a:solidFill>
            <a:srgbClr val="F3F3F3">
              <a:alpha val="35000"/>
            </a:srgbClr>
          </a:solidFill>
          <a:ln w="12700">
            <a:miter lim="400000"/>
          </a:ln>
        </p:spPr>
        <p:txBody>
          <a:bodyPr lIns="0" tIns="0" rIns="0" bIns="0"/>
          <a:lstStyle/>
          <a:p>
            <a:endParaRPr/>
          </a:p>
        </p:txBody>
      </p:sp>
      <p:sp>
        <p:nvSpPr>
          <p:cNvPr id="401" name="圓形"/>
          <p:cNvSpPr/>
          <p:nvPr/>
        </p:nvSpPr>
        <p:spPr>
          <a:xfrm>
            <a:off x="761382" y="4301122"/>
            <a:ext cx="342327" cy="340974"/>
          </a:xfrm>
          <a:prstGeom prst="ellipse">
            <a:avLst/>
          </a:prstGeom>
          <a:solidFill>
            <a:srgbClr val="F0F2F2">
              <a:alpha val="35000"/>
            </a:srgbClr>
          </a:solidFill>
          <a:ln w="12700">
            <a:miter lim="400000"/>
          </a:ln>
        </p:spPr>
        <p:txBody>
          <a:bodyPr lIns="0" tIns="0" rIns="0" bIns="0"/>
          <a:lstStyle/>
          <a:p>
            <a:endParaRPr/>
          </a:p>
        </p:txBody>
      </p:sp>
      <p:sp>
        <p:nvSpPr>
          <p:cNvPr id="402" name="Future Work"/>
          <p:cNvSpPr txBox="1"/>
          <p:nvPr/>
        </p:nvSpPr>
        <p:spPr>
          <a:xfrm>
            <a:off x="1315311" y="4329714"/>
            <a:ext cx="154506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3F3F3">
                    <a:alpha val="35000"/>
                  </a:srgbClr>
                </a:solidFill>
              </a:defRPr>
            </a:lvl1pPr>
          </a:lstStyle>
          <a:p>
            <a:r>
              <a:t>Future Work</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123" name="Identify the Correlated Variables…"/>
          <p:cNvSpPr txBox="1"/>
          <p:nvPr/>
        </p:nvSpPr>
        <p:spPr>
          <a:xfrm>
            <a:off x="1293703" y="2309774"/>
            <a:ext cx="4137472" cy="63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nSpc>
                <a:spcPct val="120000"/>
              </a:lnSpc>
              <a:defRPr sz="2000" spc="100">
                <a:solidFill>
                  <a:srgbClr val="F0F2F2">
                    <a:alpha val="34936"/>
                  </a:srgbClr>
                </a:solidFill>
              </a:defRPr>
            </a:pPr>
            <a:r>
              <a:t>Identify the Correlated Variables </a:t>
            </a:r>
          </a:p>
          <a:p>
            <a:pPr>
              <a:lnSpc>
                <a:spcPct val="120000"/>
              </a:lnSpc>
              <a:defRPr sz="2000" spc="100">
                <a:solidFill>
                  <a:srgbClr val="F0F2F2">
                    <a:alpha val="34936"/>
                  </a:srgbClr>
                </a:solidFill>
              </a:defRPr>
            </a:pPr>
            <a:r>
              <a:t> (Time, Location, Group Code)</a:t>
            </a:r>
          </a:p>
        </p:txBody>
      </p:sp>
      <p:sp>
        <p:nvSpPr>
          <p:cNvPr id="124" name="線條"/>
          <p:cNvSpPr/>
          <p:nvPr/>
        </p:nvSpPr>
        <p:spPr>
          <a:xfrm flipV="1">
            <a:off x="932545" y="-128436"/>
            <a:ext cx="1" cy="5400372"/>
          </a:xfrm>
          <a:prstGeom prst="line">
            <a:avLst/>
          </a:prstGeom>
          <a:ln w="38100">
            <a:solidFill>
              <a:srgbClr val="F0F2F2"/>
            </a:solidFill>
          </a:ln>
        </p:spPr>
        <p:txBody>
          <a:bodyPr lIns="0" tIns="0" rIns="0" bIns="0"/>
          <a:lstStyle/>
          <a:p>
            <a:endParaRPr/>
          </a:p>
        </p:txBody>
      </p:sp>
      <p:sp>
        <p:nvSpPr>
          <p:cNvPr id="125" name="圓形"/>
          <p:cNvSpPr/>
          <p:nvPr/>
        </p:nvSpPr>
        <p:spPr>
          <a:xfrm>
            <a:off x="739284" y="2383982"/>
            <a:ext cx="367727" cy="366275"/>
          </a:xfrm>
          <a:prstGeom prst="ellipse">
            <a:avLst/>
          </a:prstGeom>
          <a:solidFill>
            <a:srgbClr val="F3F3F3">
              <a:alpha val="35000"/>
            </a:srgbClr>
          </a:solidFill>
          <a:ln w="12700">
            <a:miter lim="400000"/>
          </a:ln>
        </p:spPr>
        <p:txBody>
          <a:bodyPr lIns="0" tIns="0" rIns="0" bIns="0"/>
          <a:lstStyle/>
          <a:p>
            <a:endParaRPr/>
          </a:p>
        </p:txBody>
      </p:sp>
      <p:sp>
        <p:nvSpPr>
          <p:cNvPr id="126" name="圓形"/>
          <p:cNvSpPr/>
          <p:nvPr/>
        </p:nvSpPr>
        <p:spPr>
          <a:xfrm>
            <a:off x="761382" y="3355202"/>
            <a:ext cx="342327" cy="340975"/>
          </a:xfrm>
          <a:prstGeom prst="ellipse">
            <a:avLst/>
          </a:prstGeom>
          <a:solidFill>
            <a:srgbClr val="F0F2F2">
              <a:alpha val="35000"/>
            </a:srgbClr>
          </a:solidFill>
          <a:ln w="12700">
            <a:miter lim="400000"/>
          </a:ln>
        </p:spPr>
        <p:txBody>
          <a:bodyPr lIns="0" tIns="0" rIns="0" bIns="0"/>
          <a:lstStyle/>
          <a:p>
            <a:endParaRPr/>
          </a:p>
        </p:txBody>
      </p:sp>
      <p:sp>
        <p:nvSpPr>
          <p:cNvPr id="127" name="Recommendations"/>
          <p:cNvSpPr txBox="1"/>
          <p:nvPr/>
        </p:nvSpPr>
        <p:spPr>
          <a:xfrm>
            <a:off x="1315311" y="3383794"/>
            <a:ext cx="232090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3F3F3">
                    <a:alpha val="35000"/>
                  </a:srgbClr>
                </a:solidFill>
              </a:defRPr>
            </a:lvl1pPr>
          </a:lstStyle>
          <a:p>
            <a:r>
              <a:t>Recommendations</a:t>
            </a:r>
          </a:p>
        </p:txBody>
      </p:sp>
      <p:sp>
        <p:nvSpPr>
          <p:cNvPr id="128" name="Introduction"/>
          <p:cNvSpPr txBox="1"/>
          <p:nvPr/>
        </p:nvSpPr>
        <p:spPr>
          <a:xfrm>
            <a:off x="1299798" y="467726"/>
            <a:ext cx="149240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solidFill>
              </a:defRPr>
            </a:lvl1pPr>
          </a:lstStyle>
          <a:p>
            <a:r>
              <a:t>Introduction</a:t>
            </a:r>
          </a:p>
        </p:txBody>
      </p:sp>
      <p:sp>
        <p:nvSpPr>
          <p:cNvPr id="129" name="圓形"/>
          <p:cNvSpPr/>
          <p:nvPr/>
        </p:nvSpPr>
        <p:spPr>
          <a:xfrm>
            <a:off x="748682" y="426484"/>
            <a:ext cx="367727" cy="366275"/>
          </a:xfrm>
          <a:prstGeom prst="ellipse">
            <a:avLst/>
          </a:prstGeom>
          <a:solidFill>
            <a:srgbClr val="F3F3F3"/>
          </a:solidFill>
          <a:ln w="12700">
            <a:miter lim="400000"/>
          </a:ln>
        </p:spPr>
        <p:txBody>
          <a:bodyPr lIns="0" tIns="0" rIns="0" bIns="0"/>
          <a:lstStyle/>
          <a:p>
            <a:endParaRPr/>
          </a:p>
        </p:txBody>
      </p:sp>
      <p:sp>
        <p:nvSpPr>
          <p:cNvPr id="130" name="Method"/>
          <p:cNvSpPr txBox="1"/>
          <p:nvPr/>
        </p:nvSpPr>
        <p:spPr>
          <a:xfrm>
            <a:off x="1303101" y="1456915"/>
            <a:ext cx="936105"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alpha val="34936"/>
                  </a:srgbClr>
                </a:solidFill>
              </a:defRPr>
            </a:lvl1pPr>
          </a:lstStyle>
          <a:p>
            <a:r>
              <a:t>Method</a:t>
            </a:r>
          </a:p>
        </p:txBody>
      </p:sp>
      <p:sp>
        <p:nvSpPr>
          <p:cNvPr id="131" name="圓形"/>
          <p:cNvSpPr/>
          <p:nvPr/>
        </p:nvSpPr>
        <p:spPr>
          <a:xfrm>
            <a:off x="748682" y="1415673"/>
            <a:ext cx="367727" cy="366274"/>
          </a:xfrm>
          <a:prstGeom prst="ellipse">
            <a:avLst/>
          </a:prstGeom>
          <a:solidFill>
            <a:srgbClr val="F3F3F3">
              <a:alpha val="35000"/>
            </a:srgbClr>
          </a:solidFill>
          <a:ln w="12700">
            <a:miter lim="400000"/>
          </a:ln>
        </p:spPr>
        <p:txBody>
          <a:bodyPr lIns="0" tIns="0" rIns="0" bIns="0"/>
          <a:lstStyle/>
          <a:p>
            <a:endParaRPr/>
          </a:p>
        </p:txBody>
      </p:sp>
      <p:sp>
        <p:nvSpPr>
          <p:cNvPr id="132" name="圓形"/>
          <p:cNvSpPr/>
          <p:nvPr/>
        </p:nvSpPr>
        <p:spPr>
          <a:xfrm>
            <a:off x="761382" y="4301122"/>
            <a:ext cx="342327" cy="340974"/>
          </a:xfrm>
          <a:prstGeom prst="ellipse">
            <a:avLst/>
          </a:prstGeom>
          <a:solidFill>
            <a:srgbClr val="F0F2F2">
              <a:alpha val="35000"/>
            </a:srgbClr>
          </a:solidFill>
          <a:ln w="12700">
            <a:miter lim="400000"/>
          </a:ln>
        </p:spPr>
        <p:txBody>
          <a:bodyPr lIns="0" tIns="0" rIns="0" bIns="0"/>
          <a:lstStyle/>
          <a:p>
            <a:endParaRPr/>
          </a:p>
        </p:txBody>
      </p:sp>
      <p:sp>
        <p:nvSpPr>
          <p:cNvPr id="133" name="Future Work"/>
          <p:cNvSpPr txBox="1"/>
          <p:nvPr/>
        </p:nvSpPr>
        <p:spPr>
          <a:xfrm>
            <a:off x="1315311" y="4329714"/>
            <a:ext cx="154506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3F3F3">
                    <a:alpha val="35000"/>
                  </a:srgbClr>
                </a:solidFill>
              </a:defRPr>
            </a:lvl1pPr>
          </a:lstStyle>
          <a:p>
            <a:r>
              <a:t>Future Work</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04" name="圓角矩形"/>
          <p:cNvSpPr/>
          <p:nvPr/>
        </p:nvSpPr>
        <p:spPr>
          <a:xfrm>
            <a:off x="451817" y="3224070"/>
            <a:ext cx="3560408" cy="242974"/>
          </a:xfrm>
          <a:prstGeom prst="roundRect">
            <a:avLst>
              <a:gd name="adj" fmla="val 42770"/>
            </a:avLst>
          </a:prstGeom>
          <a:solidFill>
            <a:srgbClr val="FEE949">
              <a:alpha val="73592"/>
            </a:srgbClr>
          </a:solidFill>
          <a:ln w="12700">
            <a:miter lim="400000"/>
          </a:ln>
        </p:spPr>
        <p:txBody>
          <a:bodyPr lIns="0" tIns="0" rIns="0" bIns="0"/>
          <a:lstStyle/>
          <a:p>
            <a:endParaRPr/>
          </a:p>
        </p:txBody>
      </p:sp>
      <p:sp>
        <p:nvSpPr>
          <p:cNvPr id="405" name="圓角矩形"/>
          <p:cNvSpPr/>
          <p:nvPr/>
        </p:nvSpPr>
        <p:spPr>
          <a:xfrm>
            <a:off x="464517" y="2059476"/>
            <a:ext cx="3560408" cy="242974"/>
          </a:xfrm>
          <a:prstGeom prst="roundRect">
            <a:avLst>
              <a:gd name="adj" fmla="val 42770"/>
            </a:avLst>
          </a:prstGeom>
          <a:solidFill>
            <a:srgbClr val="FEE949">
              <a:alpha val="73592"/>
            </a:srgbClr>
          </a:solidFill>
          <a:ln w="12700">
            <a:miter lim="400000"/>
          </a:ln>
        </p:spPr>
        <p:txBody>
          <a:bodyPr lIns="0" tIns="0" rIns="0" bIns="0"/>
          <a:lstStyle/>
          <a:p>
            <a:endParaRPr/>
          </a:p>
        </p:txBody>
      </p:sp>
      <p:grpSp>
        <p:nvGrpSpPr>
          <p:cNvPr id="411" name="群組"/>
          <p:cNvGrpSpPr/>
          <p:nvPr/>
        </p:nvGrpSpPr>
        <p:grpSpPr>
          <a:xfrm>
            <a:off x="200599" y="191770"/>
            <a:ext cx="701546" cy="664339"/>
            <a:chOff x="-1587" y="0"/>
            <a:chExt cx="701545" cy="664338"/>
          </a:xfrm>
        </p:grpSpPr>
        <p:sp>
          <p:nvSpPr>
            <p:cNvPr id="406"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407"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410" name="圓形"/>
            <p:cNvGrpSpPr/>
            <p:nvPr/>
          </p:nvGrpSpPr>
          <p:grpSpPr>
            <a:xfrm>
              <a:off x="-1588" y="423597"/>
              <a:ext cx="139317" cy="138779"/>
              <a:chOff x="0" y="0"/>
              <a:chExt cx="139315" cy="138778"/>
            </a:xfrm>
          </p:grpSpPr>
          <p:sp>
            <p:nvSpPr>
              <p:cNvPr id="409"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408" name="圓形 橢圓形" descr="圓形 橢圓形"/>
              <p:cNvPicPr>
                <a:picLocks/>
              </p:cNvPicPr>
              <p:nvPr/>
            </p:nvPicPr>
            <p:blipFill>
              <a:blip r:embed="rId3"/>
              <a:stretch>
                <a:fillRect/>
              </a:stretch>
            </p:blipFill>
            <p:spPr>
              <a:xfrm>
                <a:off x="0" y="0"/>
                <a:ext cx="139316" cy="138779"/>
              </a:xfrm>
              <a:prstGeom prst="rect">
                <a:avLst/>
              </a:prstGeom>
              <a:effectLst/>
            </p:spPr>
          </p:pic>
        </p:grpSp>
      </p:grpSp>
      <p:sp>
        <p:nvSpPr>
          <p:cNvPr id="412" name="Recommendations"/>
          <p:cNvSpPr txBox="1"/>
          <p:nvPr/>
        </p:nvSpPr>
        <p:spPr>
          <a:xfrm>
            <a:off x="627263" y="578543"/>
            <a:ext cx="2968130"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Recommendations</a:t>
            </a:r>
          </a:p>
        </p:txBody>
      </p:sp>
      <p:sp>
        <p:nvSpPr>
          <p:cNvPr id="413" name="Google Shape;174;p28"/>
          <p:cNvSpPr txBox="1"/>
          <p:nvPr/>
        </p:nvSpPr>
        <p:spPr>
          <a:xfrm>
            <a:off x="528079" y="3250489"/>
            <a:ext cx="8198701" cy="720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120000"/>
              </a:lnSpc>
              <a:spcBef>
                <a:spcPts val="300"/>
              </a:spcBef>
              <a:defRPr spc="70"/>
            </a:pPr>
            <a:r>
              <a:t>Considering both locations and groups: </a:t>
            </a:r>
          </a:p>
          <a:p>
            <a:pPr>
              <a:lnSpc>
                <a:spcPct val="120000"/>
              </a:lnSpc>
              <a:defRPr spc="70"/>
            </a:pPr>
            <a:r>
              <a:t>general events held on campus (DMV area) for Group athletics and stewardship are possible to attract the most number of major prospects</a:t>
            </a:r>
          </a:p>
        </p:txBody>
      </p:sp>
      <p:sp>
        <p:nvSpPr>
          <p:cNvPr id="414" name="矩形"/>
          <p:cNvSpPr/>
          <p:nvPr/>
        </p:nvSpPr>
        <p:spPr>
          <a:xfrm>
            <a:off x="448970" y="1908141"/>
            <a:ext cx="8232382" cy="958563"/>
          </a:xfrm>
          <a:prstGeom prst="rect">
            <a:avLst/>
          </a:prstGeom>
          <a:ln w="63500">
            <a:solidFill>
              <a:srgbClr val="FFFFFF"/>
            </a:solidFill>
            <a:miter lim="400000"/>
          </a:ln>
        </p:spPr>
        <p:txBody>
          <a:bodyPr lIns="0" tIns="0" rIns="0" bIns="0"/>
          <a:lstStyle/>
          <a:p>
            <a:endParaRPr/>
          </a:p>
        </p:txBody>
      </p:sp>
      <p:sp>
        <p:nvSpPr>
          <p:cNvPr id="415" name="矩形"/>
          <p:cNvSpPr/>
          <p:nvPr/>
        </p:nvSpPr>
        <p:spPr>
          <a:xfrm>
            <a:off x="448970" y="3073564"/>
            <a:ext cx="8232382" cy="1011187"/>
          </a:xfrm>
          <a:prstGeom prst="rect">
            <a:avLst/>
          </a:prstGeom>
          <a:ln w="63500">
            <a:solidFill>
              <a:srgbClr val="FFFFFF"/>
            </a:solidFill>
            <a:miter lim="400000"/>
          </a:ln>
        </p:spPr>
        <p:txBody>
          <a:bodyPr lIns="0" tIns="0" rIns="0" bIns="0"/>
          <a:lstStyle/>
          <a:p>
            <a:endParaRPr/>
          </a:p>
        </p:txBody>
      </p:sp>
      <p:sp>
        <p:nvSpPr>
          <p:cNvPr id="416" name="Considering both locations and groups:…"/>
          <p:cNvSpPr txBox="1"/>
          <p:nvPr/>
        </p:nvSpPr>
        <p:spPr>
          <a:xfrm>
            <a:off x="533800" y="2072033"/>
            <a:ext cx="7927266" cy="720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nSpc>
                <a:spcPct val="120000"/>
              </a:lnSpc>
              <a:spcBef>
                <a:spcPts val="300"/>
              </a:spcBef>
              <a:defRPr spc="70"/>
            </a:pPr>
            <a:r>
              <a:t>Considering both locations and groups: </a:t>
            </a:r>
          </a:p>
          <a:p>
            <a:pPr>
              <a:lnSpc>
                <a:spcPct val="120000"/>
              </a:lnSpc>
              <a:defRPr spc="70"/>
            </a:pPr>
            <a:r>
              <a:t>the social events held on campus (DMV area) for students are possible to attract the most </a:t>
            </a:r>
          </a:p>
          <a:p>
            <a:pPr>
              <a:lnSpc>
                <a:spcPct val="120000"/>
              </a:lnSpc>
              <a:defRPr spc="70"/>
            </a:pPr>
            <a:r>
              <a:t>number of first time attendees. </a:t>
            </a:r>
          </a:p>
        </p:txBody>
      </p:sp>
      <p:sp>
        <p:nvSpPr>
          <p:cNvPr id="417" name="what type of events attract the objective the most ?"/>
          <p:cNvSpPr txBox="1"/>
          <p:nvPr/>
        </p:nvSpPr>
        <p:spPr>
          <a:xfrm>
            <a:off x="628650" y="984250"/>
            <a:ext cx="3824748"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what type of events attract the objective the most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21" name="圓角矩形"/>
          <p:cNvSpPr/>
          <p:nvPr/>
        </p:nvSpPr>
        <p:spPr>
          <a:xfrm>
            <a:off x="546921" y="4252037"/>
            <a:ext cx="8221218" cy="674763"/>
          </a:xfrm>
          <a:prstGeom prst="roundRect">
            <a:avLst>
              <a:gd name="adj" fmla="val 19324"/>
            </a:avLst>
          </a:prstGeom>
          <a:solidFill>
            <a:srgbClr val="FFFFFF">
              <a:alpha val="80088"/>
            </a:srgbClr>
          </a:solidFill>
          <a:ln w="12700">
            <a:miter lim="400000"/>
          </a:ln>
        </p:spPr>
        <p:txBody>
          <a:bodyPr lIns="0" tIns="0" rIns="0" bIns="0"/>
          <a:lstStyle/>
          <a:p>
            <a:endParaRPr/>
          </a:p>
        </p:txBody>
      </p:sp>
      <p:sp>
        <p:nvSpPr>
          <p:cNvPr id="422" name="圓角矩形"/>
          <p:cNvSpPr/>
          <p:nvPr/>
        </p:nvSpPr>
        <p:spPr>
          <a:xfrm>
            <a:off x="536434" y="4252037"/>
            <a:ext cx="104388" cy="664340"/>
          </a:xfrm>
          <a:prstGeom prst="roundRect">
            <a:avLst>
              <a:gd name="adj" fmla="val 50000"/>
            </a:avLst>
          </a:prstGeom>
          <a:solidFill>
            <a:srgbClr val="FBEC76"/>
          </a:solidFill>
          <a:ln w="12700">
            <a:miter lim="400000"/>
          </a:ln>
        </p:spPr>
        <p:txBody>
          <a:bodyPr lIns="0" tIns="0" rIns="0" bIns="0"/>
          <a:lstStyle/>
          <a:p>
            <a:endParaRPr/>
          </a:p>
        </p:txBody>
      </p:sp>
      <p:sp>
        <p:nvSpPr>
          <p:cNvPr id="423" name="圓角矩形"/>
          <p:cNvSpPr/>
          <p:nvPr/>
        </p:nvSpPr>
        <p:spPr>
          <a:xfrm>
            <a:off x="546921" y="2292360"/>
            <a:ext cx="8221218" cy="674763"/>
          </a:xfrm>
          <a:prstGeom prst="roundRect">
            <a:avLst>
              <a:gd name="adj" fmla="val 19324"/>
            </a:avLst>
          </a:prstGeom>
          <a:solidFill>
            <a:srgbClr val="FFFFFF">
              <a:alpha val="80088"/>
            </a:srgbClr>
          </a:solidFill>
          <a:ln w="12700">
            <a:miter lim="400000"/>
          </a:ln>
        </p:spPr>
        <p:txBody>
          <a:bodyPr lIns="0" tIns="0" rIns="0" bIns="0"/>
          <a:lstStyle/>
          <a:p>
            <a:endParaRPr/>
          </a:p>
        </p:txBody>
      </p:sp>
      <p:sp>
        <p:nvSpPr>
          <p:cNvPr id="424" name="圓角矩形"/>
          <p:cNvSpPr/>
          <p:nvPr/>
        </p:nvSpPr>
        <p:spPr>
          <a:xfrm>
            <a:off x="549134" y="2292360"/>
            <a:ext cx="104388" cy="664340"/>
          </a:xfrm>
          <a:prstGeom prst="roundRect">
            <a:avLst>
              <a:gd name="adj" fmla="val 50000"/>
            </a:avLst>
          </a:prstGeom>
          <a:solidFill>
            <a:srgbClr val="FBEC76"/>
          </a:solidFill>
          <a:ln w="12700">
            <a:miter lim="400000"/>
          </a:ln>
        </p:spPr>
        <p:txBody>
          <a:bodyPr lIns="0" tIns="0" rIns="0" bIns="0"/>
          <a:lstStyle/>
          <a:p>
            <a:endParaRPr/>
          </a:p>
        </p:txBody>
      </p:sp>
      <p:sp>
        <p:nvSpPr>
          <p:cNvPr id="425" name="圓角矩形"/>
          <p:cNvSpPr/>
          <p:nvPr/>
        </p:nvSpPr>
        <p:spPr>
          <a:xfrm>
            <a:off x="546921" y="3174049"/>
            <a:ext cx="8221218" cy="871063"/>
          </a:xfrm>
          <a:prstGeom prst="roundRect">
            <a:avLst>
              <a:gd name="adj" fmla="val 14969"/>
            </a:avLst>
          </a:prstGeom>
          <a:solidFill>
            <a:srgbClr val="FFFFFF">
              <a:alpha val="80088"/>
            </a:srgbClr>
          </a:solidFill>
          <a:ln w="12700">
            <a:miter lim="400000"/>
          </a:ln>
        </p:spPr>
        <p:txBody>
          <a:bodyPr lIns="0" tIns="0" rIns="0" bIns="0"/>
          <a:lstStyle/>
          <a:p>
            <a:endParaRPr/>
          </a:p>
        </p:txBody>
      </p:sp>
      <p:sp>
        <p:nvSpPr>
          <p:cNvPr id="426" name="圓角矩形"/>
          <p:cNvSpPr/>
          <p:nvPr/>
        </p:nvSpPr>
        <p:spPr>
          <a:xfrm>
            <a:off x="549134" y="3179572"/>
            <a:ext cx="104388" cy="879252"/>
          </a:xfrm>
          <a:prstGeom prst="roundRect">
            <a:avLst>
              <a:gd name="adj" fmla="val 50000"/>
            </a:avLst>
          </a:prstGeom>
          <a:solidFill>
            <a:srgbClr val="FBEC76"/>
          </a:solidFill>
          <a:ln w="12700">
            <a:miter lim="400000"/>
          </a:ln>
        </p:spPr>
        <p:txBody>
          <a:bodyPr lIns="0" tIns="0" rIns="0" bIns="0"/>
          <a:lstStyle/>
          <a:p>
            <a:endParaRPr/>
          </a:p>
        </p:txBody>
      </p:sp>
      <p:sp>
        <p:nvSpPr>
          <p:cNvPr id="427" name="圓角矩形"/>
          <p:cNvSpPr/>
          <p:nvPr/>
        </p:nvSpPr>
        <p:spPr>
          <a:xfrm>
            <a:off x="546921" y="1410672"/>
            <a:ext cx="8221218" cy="674762"/>
          </a:xfrm>
          <a:prstGeom prst="roundRect">
            <a:avLst>
              <a:gd name="adj" fmla="val 19324"/>
            </a:avLst>
          </a:prstGeom>
          <a:solidFill>
            <a:srgbClr val="FFFFFF">
              <a:alpha val="80088"/>
            </a:srgbClr>
          </a:solidFill>
          <a:ln w="12700">
            <a:miter lim="400000"/>
          </a:ln>
        </p:spPr>
        <p:txBody>
          <a:bodyPr lIns="0" tIns="0" rIns="0" bIns="0"/>
          <a:lstStyle/>
          <a:p>
            <a:endParaRPr/>
          </a:p>
        </p:txBody>
      </p:sp>
      <p:grpSp>
        <p:nvGrpSpPr>
          <p:cNvPr id="433" name="群組"/>
          <p:cNvGrpSpPr/>
          <p:nvPr/>
        </p:nvGrpSpPr>
        <p:grpSpPr>
          <a:xfrm>
            <a:off x="200599" y="191770"/>
            <a:ext cx="701546" cy="664339"/>
            <a:chOff x="-1587" y="0"/>
            <a:chExt cx="701545" cy="664338"/>
          </a:xfrm>
        </p:grpSpPr>
        <p:sp>
          <p:nvSpPr>
            <p:cNvPr id="428"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429"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432" name="圓形"/>
            <p:cNvGrpSpPr/>
            <p:nvPr/>
          </p:nvGrpSpPr>
          <p:grpSpPr>
            <a:xfrm>
              <a:off x="-1588" y="423597"/>
              <a:ext cx="139317" cy="138779"/>
              <a:chOff x="0" y="0"/>
              <a:chExt cx="139315" cy="138778"/>
            </a:xfrm>
          </p:grpSpPr>
          <p:sp>
            <p:nvSpPr>
              <p:cNvPr id="431"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430" name="圓形 橢圓形" descr="圓形 橢圓形"/>
              <p:cNvPicPr>
                <a:picLocks/>
              </p:cNvPicPr>
              <p:nvPr/>
            </p:nvPicPr>
            <p:blipFill>
              <a:blip r:embed="rId2"/>
              <a:stretch>
                <a:fillRect/>
              </a:stretch>
            </p:blipFill>
            <p:spPr>
              <a:xfrm>
                <a:off x="0" y="0"/>
                <a:ext cx="139316" cy="138779"/>
              </a:xfrm>
              <a:prstGeom prst="rect">
                <a:avLst/>
              </a:prstGeom>
              <a:effectLst/>
            </p:spPr>
          </p:pic>
        </p:grpSp>
      </p:grpSp>
      <p:sp>
        <p:nvSpPr>
          <p:cNvPr id="434" name="Recommendations"/>
          <p:cNvSpPr txBox="1"/>
          <p:nvPr/>
        </p:nvSpPr>
        <p:spPr>
          <a:xfrm>
            <a:off x="614563" y="578543"/>
            <a:ext cx="2968130"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Recommendations</a:t>
            </a:r>
          </a:p>
        </p:txBody>
      </p:sp>
      <p:sp>
        <p:nvSpPr>
          <p:cNvPr id="435" name="How can we improve current and future events?"/>
          <p:cNvSpPr txBox="1"/>
          <p:nvPr/>
        </p:nvSpPr>
        <p:spPr>
          <a:xfrm>
            <a:off x="628650" y="984250"/>
            <a:ext cx="3824748"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How can we improve current and future events?</a:t>
            </a:r>
          </a:p>
        </p:txBody>
      </p:sp>
      <p:sp>
        <p:nvSpPr>
          <p:cNvPr id="436" name="Day of week of events does not really affect the number of first time attendees and the major prospects, thus UMD alumni association might not need to particularly hold events during weekends."/>
          <p:cNvSpPr txBox="1"/>
          <p:nvPr/>
        </p:nvSpPr>
        <p:spPr>
          <a:xfrm>
            <a:off x="737111" y="3277829"/>
            <a:ext cx="7973619" cy="6827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20000"/>
              </a:lnSpc>
              <a:defRPr spc="70"/>
            </a:lvl1pPr>
          </a:lstStyle>
          <a:p>
            <a:r>
              <a:t>Day of week of events does not really affect the number of first time attendees and the major prospects, thus UMD alumni association might not need to particularly hold events during weekends.</a:t>
            </a:r>
          </a:p>
        </p:txBody>
      </p:sp>
      <p:sp>
        <p:nvSpPr>
          <p:cNvPr id="437" name="圓角矩形"/>
          <p:cNvSpPr/>
          <p:nvPr/>
        </p:nvSpPr>
        <p:spPr>
          <a:xfrm>
            <a:off x="549134" y="1410672"/>
            <a:ext cx="104388" cy="664339"/>
          </a:xfrm>
          <a:prstGeom prst="roundRect">
            <a:avLst>
              <a:gd name="adj" fmla="val 50000"/>
            </a:avLst>
          </a:prstGeom>
          <a:solidFill>
            <a:srgbClr val="FBEC76"/>
          </a:solidFill>
          <a:ln w="12700">
            <a:miter lim="400000"/>
          </a:ln>
        </p:spPr>
        <p:txBody>
          <a:bodyPr lIns="0" tIns="0" rIns="0" bIns="0"/>
          <a:lstStyle/>
          <a:p>
            <a:endParaRPr/>
          </a:p>
        </p:txBody>
      </p:sp>
      <p:sp>
        <p:nvSpPr>
          <p:cNvPr id="438" name="Holding more events does not really increase the first time attendees and major prospects, thus UMD alumni association should focus more on targeting the type of events."/>
          <p:cNvSpPr txBox="1"/>
          <p:nvPr/>
        </p:nvSpPr>
        <p:spPr>
          <a:xfrm>
            <a:off x="757470" y="1528022"/>
            <a:ext cx="7932902" cy="440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20000"/>
              </a:lnSpc>
              <a:defRPr spc="70"/>
            </a:lvl1pPr>
          </a:lstStyle>
          <a:p>
            <a:r>
              <a:t>Holding more events does not really increase the first time attendees and major prospects, thus UMD alumni association should focus more on targeting the type of events.</a:t>
            </a:r>
          </a:p>
        </p:txBody>
      </p:sp>
      <p:sp>
        <p:nvSpPr>
          <p:cNvPr id="439" name="For attracting more first time attendees and major prospects, UMD alumni association can hold the event that can accommodate more participants."/>
          <p:cNvSpPr txBox="1"/>
          <p:nvPr/>
        </p:nvSpPr>
        <p:spPr>
          <a:xfrm>
            <a:off x="757470" y="2417586"/>
            <a:ext cx="7932902" cy="440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20000"/>
              </a:lnSpc>
              <a:defRPr spc="70"/>
            </a:lvl1pPr>
          </a:lstStyle>
          <a:p>
            <a:r>
              <a:t>For attracting more first time attendees and major prospects, UMD alumni association can hold the event that can accommodate more participants.</a:t>
            </a:r>
          </a:p>
        </p:txBody>
      </p:sp>
      <p:sp>
        <p:nvSpPr>
          <p:cNvPr id="440" name="If to have higher percentage of major prospect, a possible strategy of UMD alumni association is to target on the participants with higher age."/>
          <p:cNvSpPr txBox="1"/>
          <p:nvPr/>
        </p:nvSpPr>
        <p:spPr>
          <a:xfrm>
            <a:off x="756574" y="4393108"/>
            <a:ext cx="7973619" cy="440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20000"/>
              </a:lnSpc>
              <a:defRPr spc="70"/>
            </a:lvl1pPr>
          </a:lstStyle>
          <a:p>
            <a:r>
              <a:t>If to have higher percentage of major prospect, a possible strategy of UMD alumni association is to target on the participants with higher age.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442" name="Identify the Correlated Variables…"/>
          <p:cNvSpPr txBox="1"/>
          <p:nvPr/>
        </p:nvSpPr>
        <p:spPr>
          <a:xfrm>
            <a:off x="1293703" y="2309774"/>
            <a:ext cx="4137472" cy="63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nSpc>
                <a:spcPct val="120000"/>
              </a:lnSpc>
              <a:defRPr sz="2000" spc="100">
                <a:solidFill>
                  <a:srgbClr val="F0F2F2">
                    <a:alpha val="34936"/>
                  </a:srgbClr>
                </a:solidFill>
              </a:defRPr>
            </a:pPr>
            <a:r>
              <a:t>Identify the Correlated Variables </a:t>
            </a:r>
          </a:p>
          <a:p>
            <a:pPr>
              <a:lnSpc>
                <a:spcPct val="120000"/>
              </a:lnSpc>
              <a:defRPr sz="2000" spc="100">
                <a:solidFill>
                  <a:srgbClr val="F0F2F2">
                    <a:alpha val="34936"/>
                  </a:srgbClr>
                </a:solidFill>
              </a:defRPr>
            </a:pPr>
            <a:r>
              <a:t> (Time, Location, Group Code)</a:t>
            </a:r>
          </a:p>
        </p:txBody>
      </p:sp>
      <p:sp>
        <p:nvSpPr>
          <p:cNvPr id="443" name="線條"/>
          <p:cNvSpPr/>
          <p:nvPr/>
        </p:nvSpPr>
        <p:spPr>
          <a:xfrm flipV="1">
            <a:off x="932545" y="-128436"/>
            <a:ext cx="1" cy="5400372"/>
          </a:xfrm>
          <a:prstGeom prst="line">
            <a:avLst/>
          </a:prstGeom>
          <a:ln w="38100">
            <a:solidFill>
              <a:srgbClr val="F0F2F2"/>
            </a:solidFill>
          </a:ln>
        </p:spPr>
        <p:txBody>
          <a:bodyPr lIns="0" tIns="0" rIns="0" bIns="0"/>
          <a:lstStyle/>
          <a:p>
            <a:endParaRPr/>
          </a:p>
        </p:txBody>
      </p:sp>
      <p:sp>
        <p:nvSpPr>
          <p:cNvPr id="444" name="圓形"/>
          <p:cNvSpPr/>
          <p:nvPr/>
        </p:nvSpPr>
        <p:spPr>
          <a:xfrm>
            <a:off x="739284" y="2383982"/>
            <a:ext cx="367727" cy="366275"/>
          </a:xfrm>
          <a:prstGeom prst="ellipse">
            <a:avLst/>
          </a:prstGeom>
          <a:solidFill>
            <a:srgbClr val="F3F3F3">
              <a:alpha val="35000"/>
            </a:srgbClr>
          </a:solidFill>
          <a:ln w="12700">
            <a:miter lim="400000"/>
          </a:ln>
        </p:spPr>
        <p:txBody>
          <a:bodyPr lIns="0" tIns="0" rIns="0" bIns="0"/>
          <a:lstStyle/>
          <a:p>
            <a:endParaRPr/>
          </a:p>
        </p:txBody>
      </p:sp>
      <p:sp>
        <p:nvSpPr>
          <p:cNvPr id="445" name="圓形"/>
          <p:cNvSpPr/>
          <p:nvPr/>
        </p:nvSpPr>
        <p:spPr>
          <a:xfrm>
            <a:off x="761382" y="3355202"/>
            <a:ext cx="342327" cy="340975"/>
          </a:xfrm>
          <a:prstGeom prst="ellipse">
            <a:avLst/>
          </a:prstGeom>
          <a:solidFill>
            <a:srgbClr val="F3F3F3">
              <a:alpha val="35000"/>
            </a:srgbClr>
          </a:solidFill>
          <a:ln w="12700">
            <a:miter lim="400000"/>
          </a:ln>
        </p:spPr>
        <p:txBody>
          <a:bodyPr lIns="0" tIns="0" rIns="0" bIns="0"/>
          <a:lstStyle/>
          <a:p>
            <a:endParaRPr/>
          </a:p>
        </p:txBody>
      </p:sp>
      <p:sp>
        <p:nvSpPr>
          <p:cNvPr id="446" name="Recommendations"/>
          <p:cNvSpPr txBox="1"/>
          <p:nvPr/>
        </p:nvSpPr>
        <p:spPr>
          <a:xfrm>
            <a:off x="1315311" y="3383794"/>
            <a:ext cx="232090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alpha val="34936"/>
                  </a:srgbClr>
                </a:solidFill>
              </a:defRPr>
            </a:lvl1pPr>
          </a:lstStyle>
          <a:p>
            <a:r>
              <a:t>Recommendations</a:t>
            </a:r>
          </a:p>
        </p:txBody>
      </p:sp>
      <p:sp>
        <p:nvSpPr>
          <p:cNvPr id="447" name="Introduction"/>
          <p:cNvSpPr txBox="1"/>
          <p:nvPr/>
        </p:nvSpPr>
        <p:spPr>
          <a:xfrm>
            <a:off x="1299798" y="467726"/>
            <a:ext cx="149240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alpha val="34936"/>
                  </a:srgbClr>
                </a:solidFill>
              </a:defRPr>
            </a:lvl1pPr>
          </a:lstStyle>
          <a:p>
            <a:r>
              <a:t>Introduction</a:t>
            </a:r>
          </a:p>
        </p:txBody>
      </p:sp>
      <p:sp>
        <p:nvSpPr>
          <p:cNvPr id="448" name="圓形"/>
          <p:cNvSpPr/>
          <p:nvPr/>
        </p:nvSpPr>
        <p:spPr>
          <a:xfrm>
            <a:off x="748682" y="426484"/>
            <a:ext cx="367727" cy="366275"/>
          </a:xfrm>
          <a:prstGeom prst="ellipse">
            <a:avLst/>
          </a:prstGeom>
          <a:solidFill>
            <a:srgbClr val="F3F3F3">
              <a:alpha val="35000"/>
            </a:srgbClr>
          </a:solidFill>
          <a:ln w="12700">
            <a:miter lim="400000"/>
          </a:ln>
        </p:spPr>
        <p:txBody>
          <a:bodyPr lIns="0" tIns="0" rIns="0" bIns="0"/>
          <a:lstStyle/>
          <a:p>
            <a:endParaRPr/>
          </a:p>
        </p:txBody>
      </p:sp>
      <p:sp>
        <p:nvSpPr>
          <p:cNvPr id="449" name="Method"/>
          <p:cNvSpPr txBox="1"/>
          <p:nvPr/>
        </p:nvSpPr>
        <p:spPr>
          <a:xfrm>
            <a:off x="1303101" y="1456915"/>
            <a:ext cx="936105"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alpha val="34936"/>
                  </a:srgbClr>
                </a:solidFill>
              </a:defRPr>
            </a:lvl1pPr>
          </a:lstStyle>
          <a:p>
            <a:r>
              <a:t>Method</a:t>
            </a:r>
          </a:p>
        </p:txBody>
      </p:sp>
      <p:sp>
        <p:nvSpPr>
          <p:cNvPr id="450" name="圓形"/>
          <p:cNvSpPr/>
          <p:nvPr/>
        </p:nvSpPr>
        <p:spPr>
          <a:xfrm>
            <a:off x="748682" y="1415673"/>
            <a:ext cx="367727" cy="366274"/>
          </a:xfrm>
          <a:prstGeom prst="ellipse">
            <a:avLst/>
          </a:prstGeom>
          <a:solidFill>
            <a:srgbClr val="F3F3F3">
              <a:alpha val="35000"/>
            </a:srgbClr>
          </a:solidFill>
          <a:ln w="12700">
            <a:miter lim="400000"/>
          </a:ln>
        </p:spPr>
        <p:txBody>
          <a:bodyPr lIns="0" tIns="0" rIns="0" bIns="0"/>
          <a:lstStyle/>
          <a:p>
            <a:endParaRPr/>
          </a:p>
        </p:txBody>
      </p:sp>
      <p:sp>
        <p:nvSpPr>
          <p:cNvPr id="451" name="圓形"/>
          <p:cNvSpPr/>
          <p:nvPr/>
        </p:nvSpPr>
        <p:spPr>
          <a:xfrm>
            <a:off x="761382" y="4301122"/>
            <a:ext cx="342327" cy="340974"/>
          </a:xfrm>
          <a:prstGeom prst="ellipse">
            <a:avLst/>
          </a:prstGeom>
          <a:solidFill>
            <a:srgbClr val="F3F3F3"/>
          </a:solidFill>
          <a:ln w="12700">
            <a:miter lim="400000"/>
          </a:ln>
        </p:spPr>
        <p:txBody>
          <a:bodyPr lIns="0" tIns="0" rIns="0" bIns="0"/>
          <a:lstStyle/>
          <a:p>
            <a:endParaRPr/>
          </a:p>
        </p:txBody>
      </p:sp>
      <p:sp>
        <p:nvSpPr>
          <p:cNvPr id="452" name="Future Work"/>
          <p:cNvSpPr txBox="1"/>
          <p:nvPr/>
        </p:nvSpPr>
        <p:spPr>
          <a:xfrm>
            <a:off x="1315311" y="4329714"/>
            <a:ext cx="154506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solidFill>
              </a:defRPr>
            </a:lvl1pPr>
          </a:lstStyle>
          <a:p>
            <a:r>
              <a:t>Future Work</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grpSp>
        <p:nvGrpSpPr>
          <p:cNvPr id="459" name="群組"/>
          <p:cNvGrpSpPr/>
          <p:nvPr/>
        </p:nvGrpSpPr>
        <p:grpSpPr>
          <a:xfrm>
            <a:off x="3379373" y="1500624"/>
            <a:ext cx="701547" cy="664340"/>
            <a:chOff x="-1587" y="0"/>
            <a:chExt cx="701545" cy="664338"/>
          </a:xfrm>
        </p:grpSpPr>
        <p:sp>
          <p:nvSpPr>
            <p:cNvPr id="454"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455"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458" name="圓形"/>
            <p:cNvGrpSpPr/>
            <p:nvPr/>
          </p:nvGrpSpPr>
          <p:grpSpPr>
            <a:xfrm>
              <a:off x="-1588" y="423597"/>
              <a:ext cx="139317" cy="138779"/>
              <a:chOff x="0" y="0"/>
              <a:chExt cx="139315" cy="138778"/>
            </a:xfrm>
          </p:grpSpPr>
          <p:sp>
            <p:nvSpPr>
              <p:cNvPr id="457"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456" name="圓形 橢圓形" descr="圓形 橢圓形"/>
              <p:cNvPicPr>
                <a:picLocks/>
              </p:cNvPicPr>
              <p:nvPr/>
            </p:nvPicPr>
            <p:blipFill>
              <a:blip r:embed="rId2"/>
              <a:stretch>
                <a:fillRect/>
              </a:stretch>
            </p:blipFill>
            <p:spPr>
              <a:xfrm>
                <a:off x="0" y="0"/>
                <a:ext cx="139316" cy="138779"/>
              </a:xfrm>
              <a:prstGeom prst="rect">
                <a:avLst/>
              </a:prstGeom>
              <a:effectLst/>
            </p:spPr>
          </p:pic>
        </p:grpSp>
      </p:grpSp>
      <p:sp>
        <p:nvSpPr>
          <p:cNvPr id="460" name="Future Work"/>
          <p:cNvSpPr txBox="1"/>
          <p:nvPr/>
        </p:nvSpPr>
        <p:spPr>
          <a:xfrm>
            <a:off x="3793338" y="1887397"/>
            <a:ext cx="19697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Future Work</a:t>
            </a:r>
          </a:p>
        </p:txBody>
      </p:sp>
      <p:sp>
        <p:nvSpPr>
          <p:cNvPr id="461" name="Clustering…"/>
          <p:cNvSpPr txBox="1"/>
          <p:nvPr/>
        </p:nvSpPr>
        <p:spPr>
          <a:xfrm>
            <a:off x="3793338" y="2881718"/>
            <a:ext cx="1969701" cy="440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140368" indent="-140368">
              <a:lnSpc>
                <a:spcPct val="120000"/>
              </a:lnSpc>
              <a:buSzPct val="100000"/>
              <a:buChar char="•"/>
              <a:defRPr spc="70"/>
            </a:pPr>
            <a:r>
              <a:t>Clustering</a:t>
            </a:r>
          </a:p>
          <a:p>
            <a:pPr marL="140368" indent="-140368">
              <a:lnSpc>
                <a:spcPct val="120000"/>
              </a:lnSpc>
              <a:buSzPct val="100000"/>
              <a:buChar char="•"/>
              <a:defRPr spc="70"/>
            </a:pPr>
            <a:r>
              <a:t>Linear Regression</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6D6D6"/>
        </a:solidFill>
        <a:effectLst/>
      </p:bgPr>
    </p:bg>
    <p:spTree>
      <p:nvGrpSpPr>
        <p:cNvPr id="1" name=""/>
        <p:cNvGrpSpPr/>
        <p:nvPr/>
      </p:nvGrpSpPr>
      <p:grpSpPr>
        <a:xfrm>
          <a:off x="0" y="0"/>
          <a:ext cx="0" cy="0"/>
          <a:chOff x="0" y="0"/>
          <a:chExt cx="0" cy="0"/>
        </a:xfrm>
      </p:grpSpPr>
      <p:sp>
        <p:nvSpPr>
          <p:cNvPr id="463" name="橢圓形"/>
          <p:cNvSpPr/>
          <p:nvPr/>
        </p:nvSpPr>
        <p:spPr>
          <a:xfrm>
            <a:off x="5262264" y="2252402"/>
            <a:ext cx="1688643" cy="1627689"/>
          </a:xfrm>
          <a:prstGeom prst="ellipse">
            <a:avLst/>
          </a:prstGeom>
          <a:solidFill>
            <a:srgbClr val="FFFFFF">
              <a:alpha val="64701"/>
            </a:srgbClr>
          </a:solidFill>
          <a:ln w="12700">
            <a:miter lim="400000"/>
          </a:ln>
        </p:spPr>
        <p:txBody>
          <a:bodyPr lIns="0" tIns="0" rIns="0" bIns="0"/>
          <a:lstStyle/>
          <a:p>
            <a:endParaRPr/>
          </a:p>
        </p:txBody>
      </p:sp>
      <p:sp>
        <p:nvSpPr>
          <p:cNvPr id="464" name="Thank you!"/>
          <p:cNvSpPr txBox="1">
            <a:spLocks noGrp="1"/>
          </p:cNvSpPr>
          <p:nvPr>
            <p:ph type="title" idx="4294967295"/>
          </p:nvPr>
        </p:nvSpPr>
        <p:spPr>
          <a:xfrm>
            <a:off x="1829493" y="2274479"/>
            <a:ext cx="5485014" cy="887134"/>
          </a:xfrm>
          <a:prstGeom prst="rect">
            <a:avLst/>
          </a:prstGeom>
        </p:spPr>
        <p:txBody>
          <a:bodyPr anchor="ctr"/>
          <a:lstStyle>
            <a:lvl1pPr algn="ctr">
              <a:lnSpc>
                <a:spcPct val="110000"/>
              </a:lnSpc>
              <a:defRPr sz="3300" b="1" spc="165"/>
            </a:lvl1pPr>
          </a:lstStyle>
          <a:p>
            <a:r>
              <a:t>Thank you!</a:t>
            </a:r>
          </a:p>
        </p:txBody>
      </p:sp>
      <p:sp>
        <p:nvSpPr>
          <p:cNvPr id="465" name="圓形"/>
          <p:cNvSpPr/>
          <p:nvPr/>
        </p:nvSpPr>
        <p:spPr>
          <a:xfrm>
            <a:off x="2587081" y="1515554"/>
            <a:ext cx="890525" cy="887008"/>
          </a:xfrm>
          <a:prstGeom prst="ellipse">
            <a:avLst/>
          </a:prstGeom>
          <a:solidFill>
            <a:srgbClr val="EBEBEB"/>
          </a:solidFill>
          <a:ln w="12700">
            <a:miter lim="400000"/>
          </a:ln>
        </p:spPr>
        <p:txBody>
          <a:bodyPr lIns="0" tIns="0" rIns="0" bIns="0"/>
          <a:lstStyle/>
          <a:p>
            <a:endParaRPr/>
          </a:p>
        </p:txBody>
      </p:sp>
      <p:grpSp>
        <p:nvGrpSpPr>
          <p:cNvPr id="468" name="橢圓形"/>
          <p:cNvGrpSpPr/>
          <p:nvPr/>
        </p:nvGrpSpPr>
        <p:grpSpPr>
          <a:xfrm>
            <a:off x="2502864" y="2215663"/>
            <a:ext cx="594943" cy="592606"/>
            <a:chOff x="0" y="0"/>
            <a:chExt cx="594942" cy="592604"/>
          </a:xfrm>
        </p:grpSpPr>
        <p:sp>
          <p:nvSpPr>
            <p:cNvPr id="467" name="橢圓形"/>
            <p:cNvSpPr/>
            <p:nvPr/>
          </p:nvSpPr>
          <p:spPr>
            <a:xfrm>
              <a:off x="1587" y="1587"/>
              <a:ext cx="591768" cy="589431"/>
            </a:xfrm>
            <a:prstGeom prst="ellipse">
              <a:avLst/>
            </a:prstGeom>
            <a:solidFill>
              <a:srgbClr val="C0C0C0"/>
            </a:solidFill>
            <a:ln>
              <a:noFill/>
            </a:ln>
            <a:effectLst/>
          </p:spPr>
          <p:txBody>
            <a:bodyPr wrap="square" lIns="0" tIns="0" rIns="0" bIns="0" numCol="1" anchor="t">
              <a:noAutofit/>
            </a:bodyPr>
            <a:lstStyle/>
            <a:p>
              <a:endParaRPr/>
            </a:p>
          </p:txBody>
        </p:sp>
        <p:pic>
          <p:nvPicPr>
            <p:cNvPr id="466" name="橢圓形 橢圓形" descr="橢圓形 橢圓形"/>
            <p:cNvPicPr>
              <a:picLocks/>
            </p:cNvPicPr>
            <p:nvPr/>
          </p:nvPicPr>
          <p:blipFill>
            <a:blip r:embed="rId2"/>
            <a:stretch>
              <a:fillRect/>
            </a:stretch>
          </p:blipFill>
          <p:spPr>
            <a:xfrm>
              <a:off x="0" y="-1"/>
              <a:ext cx="594943" cy="592606"/>
            </a:xfrm>
            <a:prstGeom prst="rect">
              <a:avLst/>
            </a:prstGeom>
            <a:effectLst/>
          </p:spPr>
        </p:pic>
      </p:grpSp>
      <p:grpSp>
        <p:nvGrpSpPr>
          <p:cNvPr id="471" name="圓形"/>
          <p:cNvGrpSpPr/>
          <p:nvPr/>
        </p:nvGrpSpPr>
        <p:grpSpPr>
          <a:xfrm>
            <a:off x="2171809" y="1837121"/>
            <a:ext cx="244829" cy="243875"/>
            <a:chOff x="0" y="0"/>
            <a:chExt cx="244828" cy="243874"/>
          </a:xfrm>
        </p:grpSpPr>
        <p:sp>
          <p:nvSpPr>
            <p:cNvPr id="470" name="圓形"/>
            <p:cNvSpPr/>
            <p:nvPr/>
          </p:nvSpPr>
          <p:spPr>
            <a:xfrm>
              <a:off x="1587" y="1587"/>
              <a:ext cx="241655" cy="240700"/>
            </a:xfrm>
            <a:prstGeom prst="ellipse">
              <a:avLst/>
            </a:prstGeom>
            <a:solidFill>
              <a:srgbClr val="EBEBEB"/>
            </a:solidFill>
            <a:ln>
              <a:noFill/>
            </a:ln>
            <a:effectLst/>
          </p:spPr>
          <p:txBody>
            <a:bodyPr wrap="square" lIns="0" tIns="0" rIns="0" bIns="0" numCol="1" anchor="t">
              <a:noAutofit/>
            </a:bodyPr>
            <a:lstStyle/>
            <a:p>
              <a:endParaRPr/>
            </a:p>
          </p:txBody>
        </p:sp>
        <p:pic>
          <p:nvPicPr>
            <p:cNvPr id="469" name="圓形 橢圓形" descr="圓形 橢圓形"/>
            <p:cNvPicPr>
              <a:picLocks/>
            </p:cNvPicPr>
            <p:nvPr/>
          </p:nvPicPr>
          <p:blipFill>
            <a:blip r:embed="rId3"/>
            <a:stretch>
              <a:fillRect/>
            </a:stretch>
          </p:blipFill>
          <p:spPr>
            <a:xfrm>
              <a:off x="0" y="0"/>
              <a:ext cx="244829" cy="243875"/>
            </a:xfrm>
            <a:prstGeom prst="rect">
              <a:avLst/>
            </a:prstGeom>
            <a:effectLst/>
          </p:spPr>
        </p:pic>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grpSp>
        <p:nvGrpSpPr>
          <p:cNvPr id="140" name="群組"/>
          <p:cNvGrpSpPr/>
          <p:nvPr/>
        </p:nvGrpSpPr>
        <p:grpSpPr>
          <a:xfrm>
            <a:off x="200599" y="191770"/>
            <a:ext cx="701546" cy="664339"/>
            <a:chOff x="-1587" y="0"/>
            <a:chExt cx="701545" cy="664338"/>
          </a:xfrm>
        </p:grpSpPr>
        <p:sp>
          <p:nvSpPr>
            <p:cNvPr id="135"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136"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139" name="圓形"/>
            <p:cNvGrpSpPr/>
            <p:nvPr/>
          </p:nvGrpSpPr>
          <p:grpSpPr>
            <a:xfrm>
              <a:off x="-1588" y="423597"/>
              <a:ext cx="139317" cy="138779"/>
              <a:chOff x="0" y="0"/>
              <a:chExt cx="139315" cy="138778"/>
            </a:xfrm>
          </p:grpSpPr>
          <p:sp>
            <p:nvSpPr>
              <p:cNvPr id="138"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137" name="圓形 橢圓形" descr="圓形 橢圓形"/>
              <p:cNvPicPr>
                <a:picLocks/>
              </p:cNvPicPr>
              <p:nvPr/>
            </p:nvPicPr>
            <p:blipFill>
              <a:blip r:embed="rId2"/>
              <a:stretch>
                <a:fillRect/>
              </a:stretch>
            </p:blipFill>
            <p:spPr>
              <a:xfrm>
                <a:off x="0" y="0"/>
                <a:ext cx="139316" cy="138779"/>
              </a:xfrm>
              <a:prstGeom prst="rect">
                <a:avLst/>
              </a:prstGeom>
              <a:effectLst/>
            </p:spPr>
          </p:pic>
        </p:grpSp>
      </p:grpSp>
      <p:sp>
        <p:nvSpPr>
          <p:cNvPr id="141" name="INTRODUCTION"/>
          <p:cNvSpPr txBox="1"/>
          <p:nvPr/>
        </p:nvSpPr>
        <p:spPr>
          <a:xfrm>
            <a:off x="603250" y="590550"/>
            <a:ext cx="2532182"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INTRODUCTION</a:t>
            </a:r>
          </a:p>
        </p:txBody>
      </p:sp>
      <p:sp>
        <p:nvSpPr>
          <p:cNvPr id="142" name="Mission Statements &amp; Objectives"/>
          <p:cNvSpPr txBox="1"/>
          <p:nvPr/>
        </p:nvSpPr>
        <p:spPr>
          <a:xfrm>
            <a:off x="628650" y="984250"/>
            <a:ext cx="2476505"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1200" spc="60"/>
            </a:lvl1pPr>
          </a:lstStyle>
          <a:p>
            <a:r>
              <a:t>Mission Statements &amp; Objectives</a:t>
            </a:r>
          </a:p>
        </p:txBody>
      </p:sp>
      <p:sp>
        <p:nvSpPr>
          <p:cNvPr id="143" name="Mission Statements:…"/>
          <p:cNvSpPr txBox="1"/>
          <p:nvPr/>
        </p:nvSpPr>
        <p:spPr>
          <a:xfrm>
            <a:off x="1691208" y="3521073"/>
            <a:ext cx="5958570" cy="925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nSpc>
                <a:spcPct val="120000"/>
              </a:lnSpc>
              <a:defRPr spc="70"/>
            </a:pPr>
            <a:r>
              <a:t>Mission Statements: </a:t>
            </a:r>
          </a:p>
          <a:p>
            <a:pPr marL="140368" indent="-140368">
              <a:lnSpc>
                <a:spcPct val="120000"/>
              </a:lnSpc>
              <a:buSzPct val="100000"/>
              <a:buChar char="•"/>
              <a:defRPr spc="70"/>
            </a:pPr>
            <a:r>
              <a:t>To identify the correlated variables (Time, Location, Group Code)</a:t>
            </a:r>
          </a:p>
          <a:p>
            <a:pPr marL="140368" indent="-140368">
              <a:lnSpc>
                <a:spcPct val="120000"/>
              </a:lnSpc>
              <a:buSzPct val="100000"/>
              <a:buChar char="•"/>
              <a:defRPr spc="70"/>
            </a:pPr>
            <a:r>
              <a:t>To understand what type of events </a:t>
            </a:r>
            <a:r>
              <a:rPr b="1" i="1">
                <a:solidFill>
                  <a:schemeClr val="accent2">
                    <a:lumOff val="-2588"/>
                  </a:schemeClr>
                </a:solidFill>
              </a:rPr>
              <a:t>attract the objective the most</a:t>
            </a:r>
          </a:p>
          <a:p>
            <a:pPr marL="140368" indent="-140368">
              <a:lnSpc>
                <a:spcPct val="120000"/>
              </a:lnSpc>
              <a:buSzPct val="100000"/>
              <a:buChar char="•"/>
              <a:defRPr spc="70"/>
            </a:pPr>
            <a:r>
              <a:t>To figure out how to optimize the current and future event</a:t>
            </a:r>
          </a:p>
        </p:txBody>
      </p:sp>
      <p:sp>
        <p:nvSpPr>
          <p:cNvPr id="144" name="Increasing Event Attendance of…"/>
          <p:cNvSpPr txBox="1"/>
          <p:nvPr/>
        </p:nvSpPr>
        <p:spPr>
          <a:xfrm>
            <a:off x="2151393" y="2361589"/>
            <a:ext cx="4593378" cy="420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ctr">
              <a:lnSpc>
                <a:spcPct val="110000"/>
              </a:lnSpc>
              <a:defRPr b="1" spc="70"/>
            </a:pPr>
            <a:r>
              <a:t>Increasing Event Attendance of </a:t>
            </a:r>
          </a:p>
          <a:p>
            <a:pPr algn="ctr">
              <a:lnSpc>
                <a:spcPct val="110000"/>
              </a:lnSpc>
              <a:defRPr b="1" spc="70"/>
            </a:pPr>
            <a:r>
              <a:t>First Time Attendees &amp; Major Prospect Attendees</a:t>
            </a:r>
          </a:p>
        </p:txBody>
      </p:sp>
      <p:sp>
        <p:nvSpPr>
          <p:cNvPr id="145" name="GOAL :"/>
          <p:cNvSpPr txBox="1"/>
          <p:nvPr/>
        </p:nvSpPr>
        <p:spPr>
          <a:xfrm>
            <a:off x="4105561" y="1898493"/>
            <a:ext cx="685042" cy="197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b="1" spc="70"/>
            </a:lvl1pPr>
          </a:lstStyle>
          <a:p>
            <a:r>
              <a:t>GOAL :</a:t>
            </a:r>
          </a:p>
        </p:txBody>
      </p:sp>
      <p:sp>
        <p:nvSpPr>
          <p:cNvPr id="146" name="線條"/>
          <p:cNvSpPr/>
          <p:nvPr/>
        </p:nvSpPr>
        <p:spPr>
          <a:xfrm>
            <a:off x="3833433" y="2169258"/>
            <a:ext cx="1084662" cy="1"/>
          </a:xfrm>
          <a:prstGeom prst="line">
            <a:avLst/>
          </a:prstGeom>
          <a:ln w="38100">
            <a:solidFill>
              <a:srgbClr val="FFFFFF"/>
            </a:solidFill>
          </a:ln>
        </p:spPr>
        <p:txBody>
          <a:bodyPr lIns="0" tIns="0" rIns="0" bIns="0"/>
          <a:lstStyle/>
          <a:p>
            <a:endParaRPr/>
          </a:p>
        </p:txBody>
      </p:sp>
      <p:sp>
        <p:nvSpPr>
          <p:cNvPr id="147" name="矩形"/>
          <p:cNvSpPr/>
          <p:nvPr/>
        </p:nvSpPr>
        <p:spPr>
          <a:xfrm>
            <a:off x="1703610" y="1653492"/>
            <a:ext cx="5736780" cy="1522417"/>
          </a:xfrm>
          <a:prstGeom prst="rect">
            <a:avLst/>
          </a:prstGeom>
          <a:ln w="63500">
            <a:solidFill>
              <a:srgbClr val="FFFFFF"/>
            </a:solidFill>
            <a:miter lim="400000"/>
          </a:ln>
        </p:spPr>
        <p:txBody>
          <a:bodyPr lIns="0" tIns="0" rIns="0" bIns="0"/>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149" name="Identify the Correlated Variables…"/>
          <p:cNvSpPr txBox="1"/>
          <p:nvPr/>
        </p:nvSpPr>
        <p:spPr>
          <a:xfrm>
            <a:off x="1293703" y="2309774"/>
            <a:ext cx="4137472" cy="63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nSpc>
                <a:spcPct val="120000"/>
              </a:lnSpc>
              <a:defRPr sz="2000" spc="100">
                <a:solidFill>
                  <a:srgbClr val="F0F2F2">
                    <a:alpha val="34936"/>
                  </a:srgbClr>
                </a:solidFill>
              </a:defRPr>
            </a:pPr>
            <a:r>
              <a:t>Identify the Correlated Variables </a:t>
            </a:r>
          </a:p>
          <a:p>
            <a:pPr>
              <a:lnSpc>
                <a:spcPct val="120000"/>
              </a:lnSpc>
              <a:defRPr sz="2000" spc="100">
                <a:solidFill>
                  <a:srgbClr val="F0F2F2">
                    <a:alpha val="34936"/>
                  </a:srgbClr>
                </a:solidFill>
              </a:defRPr>
            </a:pPr>
            <a:r>
              <a:t> (Time, Location, Group Code)</a:t>
            </a:r>
          </a:p>
        </p:txBody>
      </p:sp>
      <p:sp>
        <p:nvSpPr>
          <p:cNvPr id="150" name="線條"/>
          <p:cNvSpPr/>
          <p:nvPr/>
        </p:nvSpPr>
        <p:spPr>
          <a:xfrm flipV="1">
            <a:off x="932545" y="-128436"/>
            <a:ext cx="1" cy="5400372"/>
          </a:xfrm>
          <a:prstGeom prst="line">
            <a:avLst/>
          </a:prstGeom>
          <a:ln w="38100">
            <a:solidFill>
              <a:srgbClr val="F0F2F2"/>
            </a:solidFill>
          </a:ln>
        </p:spPr>
        <p:txBody>
          <a:bodyPr lIns="0" tIns="0" rIns="0" bIns="0"/>
          <a:lstStyle/>
          <a:p>
            <a:endParaRPr/>
          </a:p>
        </p:txBody>
      </p:sp>
      <p:sp>
        <p:nvSpPr>
          <p:cNvPr id="151" name="圓形"/>
          <p:cNvSpPr/>
          <p:nvPr/>
        </p:nvSpPr>
        <p:spPr>
          <a:xfrm>
            <a:off x="739284" y="2383982"/>
            <a:ext cx="367727" cy="366275"/>
          </a:xfrm>
          <a:prstGeom prst="ellipse">
            <a:avLst/>
          </a:prstGeom>
          <a:solidFill>
            <a:srgbClr val="F3F3F3">
              <a:alpha val="35000"/>
            </a:srgbClr>
          </a:solidFill>
          <a:ln w="12700">
            <a:miter lim="400000"/>
          </a:ln>
        </p:spPr>
        <p:txBody>
          <a:bodyPr lIns="0" tIns="0" rIns="0" bIns="0"/>
          <a:lstStyle/>
          <a:p>
            <a:endParaRPr/>
          </a:p>
        </p:txBody>
      </p:sp>
      <p:sp>
        <p:nvSpPr>
          <p:cNvPr id="152" name="圓形"/>
          <p:cNvSpPr/>
          <p:nvPr/>
        </p:nvSpPr>
        <p:spPr>
          <a:xfrm>
            <a:off x="761382" y="3355202"/>
            <a:ext cx="342327" cy="340975"/>
          </a:xfrm>
          <a:prstGeom prst="ellipse">
            <a:avLst/>
          </a:prstGeom>
          <a:solidFill>
            <a:srgbClr val="F0F2F2">
              <a:alpha val="35000"/>
            </a:srgbClr>
          </a:solidFill>
          <a:ln w="12700">
            <a:miter lim="400000"/>
          </a:ln>
        </p:spPr>
        <p:txBody>
          <a:bodyPr lIns="0" tIns="0" rIns="0" bIns="0"/>
          <a:lstStyle/>
          <a:p>
            <a:endParaRPr/>
          </a:p>
        </p:txBody>
      </p:sp>
      <p:sp>
        <p:nvSpPr>
          <p:cNvPr id="153" name="Recommendations"/>
          <p:cNvSpPr txBox="1"/>
          <p:nvPr/>
        </p:nvSpPr>
        <p:spPr>
          <a:xfrm>
            <a:off x="1315311" y="3383794"/>
            <a:ext cx="232090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3F3F3">
                    <a:alpha val="35000"/>
                  </a:srgbClr>
                </a:solidFill>
              </a:defRPr>
            </a:lvl1pPr>
          </a:lstStyle>
          <a:p>
            <a:r>
              <a:t>Recommendations</a:t>
            </a:r>
          </a:p>
        </p:txBody>
      </p:sp>
      <p:sp>
        <p:nvSpPr>
          <p:cNvPr id="154" name="Introduction"/>
          <p:cNvSpPr txBox="1"/>
          <p:nvPr/>
        </p:nvSpPr>
        <p:spPr>
          <a:xfrm>
            <a:off x="1299798" y="467726"/>
            <a:ext cx="149240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alpha val="34936"/>
                  </a:srgbClr>
                </a:solidFill>
              </a:defRPr>
            </a:lvl1pPr>
          </a:lstStyle>
          <a:p>
            <a:r>
              <a:t>Introduction</a:t>
            </a:r>
          </a:p>
        </p:txBody>
      </p:sp>
      <p:sp>
        <p:nvSpPr>
          <p:cNvPr id="155" name="圓形"/>
          <p:cNvSpPr/>
          <p:nvPr/>
        </p:nvSpPr>
        <p:spPr>
          <a:xfrm>
            <a:off x="748682" y="426484"/>
            <a:ext cx="367727" cy="366275"/>
          </a:xfrm>
          <a:prstGeom prst="ellipse">
            <a:avLst/>
          </a:prstGeom>
          <a:solidFill>
            <a:srgbClr val="F3F3F3">
              <a:alpha val="35000"/>
            </a:srgbClr>
          </a:solidFill>
          <a:ln w="12700">
            <a:miter lim="400000"/>
          </a:ln>
        </p:spPr>
        <p:txBody>
          <a:bodyPr lIns="0" tIns="0" rIns="0" bIns="0"/>
          <a:lstStyle/>
          <a:p>
            <a:endParaRPr/>
          </a:p>
        </p:txBody>
      </p:sp>
      <p:sp>
        <p:nvSpPr>
          <p:cNvPr id="156" name="Method"/>
          <p:cNvSpPr txBox="1"/>
          <p:nvPr/>
        </p:nvSpPr>
        <p:spPr>
          <a:xfrm>
            <a:off x="1303101" y="1456915"/>
            <a:ext cx="936105"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solidFill>
              </a:defRPr>
            </a:lvl1pPr>
          </a:lstStyle>
          <a:p>
            <a:r>
              <a:t>Method</a:t>
            </a:r>
          </a:p>
        </p:txBody>
      </p:sp>
      <p:sp>
        <p:nvSpPr>
          <p:cNvPr id="157" name="圓形"/>
          <p:cNvSpPr/>
          <p:nvPr/>
        </p:nvSpPr>
        <p:spPr>
          <a:xfrm>
            <a:off x="748682" y="1415673"/>
            <a:ext cx="367727" cy="366274"/>
          </a:xfrm>
          <a:prstGeom prst="ellipse">
            <a:avLst/>
          </a:prstGeom>
          <a:solidFill>
            <a:srgbClr val="F3F3F3"/>
          </a:solidFill>
          <a:ln w="12700">
            <a:miter lim="400000"/>
          </a:ln>
        </p:spPr>
        <p:txBody>
          <a:bodyPr lIns="0" tIns="0" rIns="0" bIns="0"/>
          <a:lstStyle/>
          <a:p>
            <a:endParaRPr/>
          </a:p>
        </p:txBody>
      </p:sp>
      <p:sp>
        <p:nvSpPr>
          <p:cNvPr id="158" name="圓形"/>
          <p:cNvSpPr/>
          <p:nvPr/>
        </p:nvSpPr>
        <p:spPr>
          <a:xfrm>
            <a:off x="761382" y="4301122"/>
            <a:ext cx="342327" cy="340974"/>
          </a:xfrm>
          <a:prstGeom prst="ellipse">
            <a:avLst/>
          </a:prstGeom>
          <a:solidFill>
            <a:srgbClr val="F0F2F2">
              <a:alpha val="35000"/>
            </a:srgbClr>
          </a:solidFill>
          <a:ln w="12700">
            <a:miter lim="400000"/>
          </a:ln>
        </p:spPr>
        <p:txBody>
          <a:bodyPr lIns="0" tIns="0" rIns="0" bIns="0"/>
          <a:lstStyle/>
          <a:p>
            <a:endParaRPr/>
          </a:p>
        </p:txBody>
      </p:sp>
      <p:sp>
        <p:nvSpPr>
          <p:cNvPr id="159" name="Future Work"/>
          <p:cNvSpPr txBox="1"/>
          <p:nvPr/>
        </p:nvSpPr>
        <p:spPr>
          <a:xfrm>
            <a:off x="1315311" y="4329714"/>
            <a:ext cx="154506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3F3F3">
                    <a:alpha val="35000"/>
                  </a:srgbClr>
                </a:solidFill>
              </a:defRPr>
            </a:lvl1pPr>
          </a:lstStyle>
          <a:p>
            <a:r>
              <a:t>Future Work</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161" name="圓形"/>
          <p:cNvSpPr/>
          <p:nvPr/>
        </p:nvSpPr>
        <p:spPr>
          <a:xfrm>
            <a:off x="231235" y="274972"/>
            <a:ext cx="583442" cy="581137"/>
          </a:xfrm>
          <a:prstGeom prst="ellipse">
            <a:avLst/>
          </a:prstGeom>
          <a:solidFill>
            <a:srgbClr val="D6D6D6"/>
          </a:solidFill>
          <a:ln w="12700">
            <a:miter lim="400000"/>
          </a:ln>
        </p:spPr>
        <p:txBody>
          <a:bodyPr lIns="0" tIns="0" rIns="0" bIns="0"/>
          <a:lstStyle/>
          <a:p>
            <a:endParaRPr/>
          </a:p>
        </p:txBody>
      </p:sp>
      <p:sp>
        <p:nvSpPr>
          <p:cNvPr id="162" name="圓形"/>
          <p:cNvSpPr/>
          <p:nvPr/>
        </p:nvSpPr>
        <p:spPr>
          <a:xfrm>
            <a:off x="580646" y="191770"/>
            <a:ext cx="321499" cy="320229"/>
          </a:xfrm>
          <a:prstGeom prst="ellipse">
            <a:avLst/>
          </a:prstGeom>
          <a:solidFill>
            <a:srgbClr val="EBEBEB"/>
          </a:solidFill>
          <a:ln w="12700">
            <a:miter lim="400000"/>
          </a:ln>
        </p:spPr>
        <p:txBody>
          <a:bodyPr lIns="0" tIns="0" rIns="0" bIns="0"/>
          <a:lstStyle/>
          <a:p>
            <a:endParaRPr/>
          </a:p>
        </p:txBody>
      </p:sp>
      <p:grpSp>
        <p:nvGrpSpPr>
          <p:cNvPr id="165" name="圓形"/>
          <p:cNvGrpSpPr/>
          <p:nvPr/>
        </p:nvGrpSpPr>
        <p:grpSpPr>
          <a:xfrm>
            <a:off x="200599" y="615367"/>
            <a:ext cx="139316" cy="138779"/>
            <a:chOff x="0" y="0"/>
            <a:chExt cx="139315" cy="138778"/>
          </a:xfrm>
        </p:grpSpPr>
        <p:sp>
          <p:nvSpPr>
            <p:cNvPr id="164"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163" name="圓形 橢圓形" descr="圓形 橢圓形"/>
            <p:cNvPicPr>
              <a:picLocks/>
            </p:cNvPicPr>
            <p:nvPr/>
          </p:nvPicPr>
          <p:blipFill>
            <a:blip r:embed="rId2"/>
            <a:stretch>
              <a:fillRect/>
            </a:stretch>
          </p:blipFill>
          <p:spPr>
            <a:xfrm>
              <a:off x="0" y="0"/>
              <a:ext cx="139316" cy="138779"/>
            </a:xfrm>
            <a:prstGeom prst="rect">
              <a:avLst/>
            </a:prstGeom>
            <a:effectLst/>
          </p:spPr>
        </p:pic>
      </p:grpSp>
      <p:sp>
        <p:nvSpPr>
          <p:cNvPr id="166" name="METHODS"/>
          <p:cNvSpPr txBox="1"/>
          <p:nvPr/>
        </p:nvSpPr>
        <p:spPr>
          <a:xfrm>
            <a:off x="603250" y="590550"/>
            <a:ext cx="1643380"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METHODS</a:t>
            </a:r>
          </a:p>
        </p:txBody>
      </p:sp>
      <p:sp>
        <p:nvSpPr>
          <p:cNvPr id="167" name="Preliminary Analysis &amp; Further Analysis"/>
          <p:cNvSpPr txBox="1"/>
          <p:nvPr/>
        </p:nvSpPr>
        <p:spPr>
          <a:xfrm>
            <a:off x="628650" y="984250"/>
            <a:ext cx="2952398"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1200" spc="60"/>
            </a:lvl1pPr>
          </a:lstStyle>
          <a:p>
            <a:r>
              <a:t>Preliminary Analysis &amp; Further Analysis</a:t>
            </a:r>
          </a:p>
        </p:txBody>
      </p:sp>
      <p:sp>
        <p:nvSpPr>
          <p:cNvPr id="168" name="Preliminary Analysis :"/>
          <p:cNvSpPr txBox="1"/>
          <p:nvPr/>
        </p:nvSpPr>
        <p:spPr>
          <a:xfrm>
            <a:off x="741535" y="1814489"/>
            <a:ext cx="2059555" cy="197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b="1" spc="70"/>
            </a:lvl1pPr>
          </a:lstStyle>
          <a:p>
            <a:r>
              <a:t>Preliminary Analysis :</a:t>
            </a:r>
          </a:p>
        </p:txBody>
      </p:sp>
      <p:sp>
        <p:nvSpPr>
          <p:cNvPr id="169" name="矩形"/>
          <p:cNvSpPr/>
          <p:nvPr/>
        </p:nvSpPr>
        <p:spPr>
          <a:xfrm>
            <a:off x="572614" y="1661065"/>
            <a:ext cx="2397397" cy="504232"/>
          </a:xfrm>
          <a:prstGeom prst="rect">
            <a:avLst/>
          </a:prstGeom>
          <a:ln w="63500">
            <a:solidFill>
              <a:srgbClr val="FFFFFF"/>
            </a:solidFill>
            <a:miter lim="400000"/>
          </a:ln>
        </p:spPr>
        <p:txBody>
          <a:bodyPr lIns="0" tIns="0" rIns="0" bIns="0"/>
          <a:lstStyle/>
          <a:p>
            <a:endParaRPr/>
          </a:p>
        </p:txBody>
      </p:sp>
      <p:sp>
        <p:nvSpPr>
          <p:cNvPr id="170" name="Charts :"/>
          <p:cNvSpPr txBox="1"/>
          <p:nvPr/>
        </p:nvSpPr>
        <p:spPr>
          <a:xfrm>
            <a:off x="1393509" y="3457546"/>
            <a:ext cx="755607" cy="1973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b="1" spc="70"/>
            </a:lvl1pPr>
          </a:lstStyle>
          <a:p>
            <a:r>
              <a:t>Charts :</a:t>
            </a:r>
          </a:p>
        </p:txBody>
      </p:sp>
      <p:sp>
        <p:nvSpPr>
          <p:cNvPr id="171" name="矩形"/>
          <p:cNvSpPr/>
          <p:nvPr/>
        </p:nvSpPr>
        <p:spPr>
          <a:xfrm>
            <a:off x="572614" y="3291422"/>
            <a:ext cx="2397397" cy="504232"/>
          </a:xfrm>
          <a:prstGeom prst="rect">
            <a:avLst/>
          </a:prstGeom>
          <a:ln w="63500">
            <a:solidFill>
              <a:srgbClr val="FFFFFF"/>
            </a:solidFill>
            <a:miter lim="400000"/>
          </a:ln>
        </p:spPr>
        <p:txBody>
          <a:bodyPr lIns="0" tIns="0" rIns="0" bIns="0"/>
          <a:lstStyle/>
          <a:p>
            <a:endParaRPr/>
          </a:p>
        </p:txBody>
      </p:sp>
      <p:sp>
        <p:nvSpPr>
          <p:cNvPr id="172" name="focusing on the participation rate, the number of events held in each location,…"/>
          <p:cNvSpPr txBox="1"/>
          <p:nvPr/>
        </p:nvSpPr>
        <p:spPr>
          <a:xfrm>
            <a:off x="3084986" y="1775974"/>
            <a:ext cx="5865620" cy="350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a:defRPr sz="1200" spc="60"/>
            </a:pPr>
            <a:r>
              <a:t>focusing on the participation rate, the number of events held in each location, </a:t>
            </a:r>
          </a:p>
          <a:p>
            <a:pPr>
              <a:defRPr sz="1200" spc="60"/>
            </a:pPr>
            <a:r>
              <a:t>and the number of events held for each group.</a:t>
            </a:r>
          </a:p>
        </p:txBody>
      </p:sp>
      <p:sp>
        <p:nvSpPr>
          <p:cNvPr id="173" name="Understanding how each variable related to first time attendees, as well as how each variable related to the major prospects."/>
          <p:cNvSpPr txBox="1"/>
          <p:nvPr/>
        </p:nvSpPr>
        <p:spPr>
          <a:xfrm>
            <a:off x="3090671" y="3380931"/>
            <a:ext cx="5854249" cy="350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1200" spc="60"/>
            </a:lvl1pPr>
          </a:lstStyle>
          <a:p>
            <a:r>
              <a:t>Understanding how each variable related to first time attendees, as well as how each variable related to the major prospects.</a:t>
            </a:r>
          </a:p>
        </p:txBody>
      </p:sp>
      <p:sp>
        <p:nvSpPr>
          <p:cNvPr id="174" name="Scatter Plot: age of participants…"/>
          <p:cNvSpPr txBox="1"/>
          <p:nvPr/>
        </p:nvSpPr>
        <p:spPr>
          <a:xfrm>
            <a:off x="3085323" y="3898856"/>
            <a:ext cx="5864945" cy="1022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140368" indent="-140368">
              <a:lnSpc>
                <a:spcPct val="120000"/>
              </a:lnSpc>
              <a:buSzPct val="100000"/>
              <a:buChar char="•"/>
              <a:defRPr sz="1200" spc="60"/>
            </a:pPr>
            <a:r>
              <a:rPr u="sng"/>
              <a:t>Scatter Plot</a:t>
            </a:r>
            <a:r>
              <a:t>: age of participants</a:t>
            </a:r>
          </a:p>
          <a:p>
            <a:pPr marL="140368" indent="-140368">
              <a:lnSpc>
                <a:spcPct val="120000"/>
              </a:lnSpc>
              <a:buSzPct val="100000"/>
              <a:buChar char="•"/>
              <a:defRPr sz="1200" spc="60"/>
            </a:pPr>
            <a:r>
              <a:rPr u="sng"/>
              <a:t>Histogram</a:t>
            </a:r>
            <a:r>
              <a:t>: for the location of events and event's intended purposes and  </a:t>
            </a:r>
          </a:p>
          <a:p>
            <a:pPr>
              <a:lnSpc>
                <a:spcPct val="120000"/>
              </a:lnSpc>
              <a:defRPr sz="1200" spc="60"/>
            </a:pPr>
            <a:r>
              <a:t>   audiences (i.e., Group)</a:t>
            </a:r>
          </a:p>
          <a:p>
            <a:pPr marL="140368" indent="-140368">
              <a:lnSpc>
                <a:spcPct val="120000"/>
              </a:lnSpc>
              <a:buSzPct val="100000"/>
              <a:buChar char="•"/>
              <a:defRPr sz="1200" spc="60"/>
            </a:pPr>
            <a:r>
              <a:rPr u="sng"/>
              <a:t>Tree Map</a:t>
            </a:r>
            <a:r>
              <a:t>: combine location of events and event’s intended purposes and audiences</a:t>
            </a:r>
          </a:p>
        </p:txBody>
      </p:sp>
      <p:sp>
        <p:nvSpPr>
          <p:cNvPr id="175" name="Pie Chart: to see percentage of events held in each location and group…"/>
          <p:cNvSpPr txBox="1"/>
          <p:nvPr/>
        </p:nvSpPr>
        <p:spPr>
          <a:xfrm>
            <a:off x="3084986" y="2253558"/>
            <a:ext cx="5865620" cy="8099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140368" indent="-140368">
              <a:lnSpc>
                <a:spcPct val="120000"/>
              </a:lnSpc>
              <a:buSzPct val="100000"/>
              <a:buChar char="•"/>
              <a:defRPr sz="1200" spc="60"/>
            </a:pPr>
            <a:r>
              <a:rPr u="sng"/>
              <a:t>Pie Chart</a:t>
            </a:r>
            <a:r>
              <a:t>: to see percentage of events held in each location and group </a:t>
            </a:r>
          </a:p>
          <a:p>
            <a:pPr marL="140368" indent="-140368">
              <a:lnSpc>
                <a:spcPct val="120000"/>
              </a:lnSpc>
              <a:buSzPct val="100000"/>
              <a:buChar char="•"/>
              <a:defRPr sz="1200" spc="60"/>
            </a:pPr>
            <a:r>
              <a:rPr u="sng"/>
              <a:t>Heat Map</a:t>
            </a:r>
            <a:r>
              <a:t>: to see the correlation between all the variables</a:t>
            </a:r>
          </a:p>
          <a:p>
            <a:pPr marL="140368" indent="-140368">
              <a:lnSpc>
                <a:spcPct val="120000"/>
              </a:lnSpc>
              <a:buSzPct val="100000"/>
              <a:buChar char="•"/>
              <a:defRPr sz="1200" u="sng" spc="60"/>
            </a:pPr>
            <a:r>
              <a:t>Bar Chart</a:t>
            </a:r>
            <a:r>
              <a:rPr u="none"/>
              <a:t>: to see number of participants over different days of week</a:t>
            </a:r>
          </a:p>
          <a:p>
            <a:pPr marL="140368" indent="-140368">
              <a:lnSpc>
                <a:spcPct val="120000"/>
              </a:lnSpc>
              <a:buSzPct val="100000"/>
              <a:buChar char="•"/>
              <a:defRPr sz="1200" u="sng" spc="60"/>
            </a:pPr>
            <a:r>
              <a:t>Histogram/Line Chart</a:t>
            </a:r>
            <a:r>
              <a:rPr u="none"/>
              <a:t>: to see number of events and participants over time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177" name="Identify the Correlated Variables…"/>
          <p:cNvSpPr txBox="1"/>
          <p:nvPr/>
        </p:nvSpPr>
        <p:spPr>
          <a:xfrm>
            <a:off x="1293703" y="2309774"/>
            <a:ext cx="4137472" cy="632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nSpc>
                <a:spcPct val="120000"/>
              </a:lnSpc>
              <a:defRPr sz="2000" spc="100">
                <a:solidFill>
                  <a:srgbClr val="F0F2F2"/>
                </a:solidFill>
              </a:defRPr>
            </a:pPr>
            <a:r>
              <a:t>Identify the Correlated Variables </a:t>
            </a:r>
          </a:p>
          <a:p>
            <a:pPr>
              <a:lnSpc>
                <a:spcPct val="120000"/>
              </a:lnSpc>
              <a:defRPr sz="2000" spc="100">
                <a:solidFill>
                  <a:srgbClr val="F0F2F2"/>
                </a:solidFill>
              </a:defRPr>
            </a:pPr>
            <a:r>
              <a:t> (Time, Location, Group Code)</a:t>
            </a:r>
          </a:p>
        </p:txBody>
      </p:sp>
      <p:sp>
        <p:nvSpPr>
          <p:cNvPr id="178" name="線條"/>
          <p:cNvSpPr/>
          <p:nvPr/>
        </p:nvSpPr>
        <p:spPr>
          <a:xfrm flipV="1">
            <a:off x="932545" y="-128436"/>
            <a:ext cx="1" cy="5400372"/>
          </a:xfrm>
          <a:prstGeom prst="line">
            <a:avLst/>
          </a:prstGeom>
          <a:ln w="38100">
            <a:solidFill>
              <a:srgbClr val="F0F2F2"/>
            </a:solidFill>
          </a:ln>
        </p:spPr>
        <p:txBody>
          <a:bodyPr lIns="0" tIns="0" rIns="0" bIns="0"/>
          <a:lstStyle/>
          <a:p>
            <a:endParaRPr/>
          </a:p>
        </p:txBody>
      </p:sp>
      <p:sp>
        <p:nvSpPr>
          <p:cNvPr id="179" name="圓形"/>
          <p:cNvSpPr/>
          <p:nvPr/>
        </p:nvSpPr>
        <p:spPr>
          <a:xfrm>
            <a:off x="739284" y="2383982"/>
            <a:ext cx="367727" cy="366275"/>
          </a:xfrm>
          <a:prstGeom prst="ellipse">
            <a:avLst/>
          </a:prstGeom>
          <a:solidFill>
            <a:srgbClr val="F3F3F3"/>
          </a:solidFill>
          <a:ln w="12700">
            <a:miter lim="400000"/>
          </a:ln>
        </p:spPr>
        <p:txBody>
          <a:bodyPr lIns="0" tIns="0" rIns="0" bIns="0"/>
          <a:lstStyle/>
          <a:p>
            <a:endParaRPr/>
          </a:p>
        </p:txBody>
      </p:sp>
      <p:sp>
        <p:nvSpPr>
          <p:cNvPr id="180" name="圓形"/>
          <p:cNvSpPr/>
          <p:nvPr/>
        </p:nvSpPr>
        <p:spPr>
          <a:xfrm>
            <a:off x="761382" y="3355202"/>
            <a:ext cx="342327" cy="340975"/>
          </a:xfrm>
          <a:prstGeom prst="ellipse">
            <a:avLst/>
          </a:prstGeom>
          <a:solidFill>
            <a:srgbClr val="F0F2F2">
              <a:alpha val="35000"/>
            </a:srgbClr>
          </a:solidFill>
          <a:ln w="12700">
            <a:miter lim="400000"/>
          </a:ln>
        </p:spPr>
        <p:txBody>
          <a:bodyPr lIns="0" tIns="0" rIns="0" bIns="0"/>
          <a:lstStyle/>
          <a:p>
            <a:endParaRPr/>
          </a:p>
        </p:txBody>
      </p:sp>
      <p:sp>
        <p:nvSpPr>
          <p:cNvPr id="181" name="Recommendations"/>
          <p:cNvSpPr txBox="1"/>
          <p:nvPr/>
        </p:nvSpPr>
        <p:spPr>
          <a:xfrm>
            <a:off x="1315311" y="3383794"/>
            <a:ext cx="232090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3F3F3">
                    <a:alpha val="35000"/>
                  </a:srgbClr>
                </a:solidFill>
              </a:defRPr>
            </a:lvl1pPr>
          </a:lstStyle>
          <a:p>
            <a:r>
              <a:t>Recommendations</a:t>
            </a:r>
          </a:p>
        </p:txBody>
      </p:sp>
      <p:sp>
        <p:nvSpPr>
          <p:cNvPr id="182" name="Introduction"/>
          <p:cNvSpPr txBox="1"/>
          <p:nvPr/>
        </p:nvSpPr>
        <p:spPr>
          <a:xfrm>
            <a:off x="1299798" y="467726"/>
            <a:ext cx="149240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alpha val="34936"/>
                  </a:srgbClr>
                </a:solidFill>
              </a:defRPr>
            </a:lvl1pPr>
          </a:lstStyle>
          <a:p>
            <a:r>
              <a:t>Introduction</a:t>
            </a:r>
          </a:p>
        </p:txBody>
      </p:sp>
      <p:sp>
        <p:nvSpPr>
          <p:cNvPr id="183" name="圓形"/>
          <p:cNvSpPr/>
          <p:nvPr/>
        </p:nvSpPr>
        <p:spPr>
          <a:xfrm>
            <a:off x="748682" y="426484"/>
            <a:ext cx="367727" cy="366275"/>
          </a:xfrm>
          <a:prstGeom prst="ellipse">
            <a:avLst/>
          </a:prstGeom>
          <a:solidFill>
            <a:srgbClr val="F3F3F3">
              <a:alpha val="35000"/>
            </a:srgbClr>
          </a:solidFill>
          <a:ln w="12700">
            <a:miter lim="400000"/>
          </a:ln>
        </p:spPr>
        <p:txBody>
          <a:bodyPr lIns="0" tIns="0" rIns="0" bIns="0"/>
          <a:lstStyle/>
          <a:p>
            <a:endParaRPr/>
          </a:p>
        </p:txBody>
      </p:sp>
      <p:sp>
        <p:nvSpPr>
          <p:cNvPr id="184" name="Method"/>
          <p:cNvSpPr txBox="1"/>
          <p:nvPr/>
        </p:nvSpPr>
        <p:spPr>
          <a:xfrm>
            <a:off x="1303101" y="1456915"/>
            <a:ext cx="936105"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0F2F2">
                    <a:alpha val="34936"/>
                  </a:srgbClr>
                </a:solidFill>
              </a:defRPr>
            </a:lvl1pPr>
          </a:lstStyle>
          <a:p>
            <a:r>
              <a:t>Method</a:t>
            </a:r>
          </a:p>
        </p:txBody>
      </p:sp>
      <p:sp>
        <p:nvSpPr>
          <p:cNvPr id="185" name="圓形"/>
          <p:cNvSpPr/>
          <p:nvPr/>
        </p:nvSpPr>
        <p:spPr>
          <a:xfrm>
            <a:off x="748682" y="1415673"/>
            <a:ext cx="367727" cy="366274"/>
          </a:xfrm>
          <a:prstGeom prst="ellipse">
            <a:avLst/>
          </a:prstGeom>
          <a:solidFill>
            <a:srgbClr val="F3F3F3">
              <a:alpha val="35000"/>
            </a:srgbClr>
          </a:solidFill>
          <a:ln w="12700">
            <a:miter lim="400000"/>
          </a:ln>
        </p:spPr>
        <p:txBody>
          <a:bodyPr lIns="0" tIns="0" rIns="0" bIns="0"/>
          <a:lstStyle/>
          <a:p>
            <a:endParaRPr/>
          </a:p>
        </p:txBody>
      </p:sp>
      <p:sp>
        <p:nvSpPr>
          <p:cNvPr id="186" name="圓形"/>
          <p:cNvSpPr/>
          <p:nvPr/>
        </p:nvSpPr>
        <p:spPr>
          <a:xfrm>
            <a:off x="761382" y="4301122"/>
            <a:ext cx="342327" cy="340974"/>
          </a:xfrm>
          <a:prstGeom prst="ellipse">
            <a:avLst/>
          </a:prstGeom>
          <a:solidFill>
            <a:srgbClr val="F0F2F2">
              <a:alpha val="35000"/>
            </a:srgbClr>
          </a:solidFill>
          <a:ln w="12700">
            <a:miter lim="400000"/>
          </a:ln>
        </p:spPr>
        <p:txBody>
          <a:bodyPr lIns="0" tIns="0" rIns="0" bIns="0"/>
          <a:lstStyle/>
          <a:p>
            <a:endParaRPr/>
          </a:p>
        </p:txBody>
      </p:sp>
      <p:sp>
        <p:nvSpPr>
          <p:cNvPr id="187" name="Future Work"/>
          <p:cNvSpPr txBox="1"/>
          <p:nvPr/>
        </p:nvSpPr>
        <p:spPr>
          <a:xfrm>
            <a:off x="1315311" y="4329714"/>
            <a:ext cx="154506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nSpc>
                <a:spcPct val="120000"/>
              </a:lnSpc>
              <a:defRPr sz="2000" spc="100">
                <a:solidFill>
                  <a:srgbClr val="F3F3F3">
                    <a:alpha val="35000"/>
                  </a:srgbClr>
                </a:solidFill>
              </a:defRPr>
            </a:lvl1pPr>
          </a:lstStyle>
          <a:p>
            <a:r>
              <a:t>Future Work</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grpSp>
        <p:nvGrpSpPr>
          <p:cNvPr id="194" name="群組"/>
          <p:cNvGrpSpPr/>
          <p:nvPr/>
        </p:nvGrpSpPr>
        <p:grpSpPr>
          <a:xfrm>
            <a:off x="200599" y="191770"/>
            <a:ext cx="701546" cy="664339"/>
            <a:chOff x="-1587" y="0"/>
            <a:chExt cx="701545" cy="664338"/>
          </a:xfrm>
        </p:grpSpPr>
        <p:sp>
          <p:nvSpPr>
            <p:cNvPr id="189"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190"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193" name="圓形"/>
            <p:cNvGrpSpPr/>
            <p:nvPr/>
          </p:nvGrpSpPr>
          <p:grpSpPr>
            <a:xfrm>
              <a:off x="-1588" y="423597"/>
              <a:ext cx="139317" cy="138779"/>
              <a:chOff x="0" y="0"/>
              <a:chExt cx="139315" cy="138778"/>
            </a:xfrm>
          </p:grpSpPr>
          <p:sp>
            <p:nvSpPr>
              <p:cNvPr id="192"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191" name="圓形 橢圓形" descr="圓形 橢圓形"/>
              <p:cNvPicPr>
                <a:picLocks/>
              </p:cNvPicPr>
              <p:nvPr/>
            </p:nvPicPr>
            <p:blipFill>
              <a:blip r:embed="rId2"/>
              <a:stretch>
                <a:fillRect/>
              </a:stretch>
            </p:blipFill>
            <p:spPr>
              <a:xfrm>
                <a:off x="0" y="0"/>
                <a:ext cx="139316" cy="138779"/>
              </a:xfrm>
              <a:prstGeom prst="rect">
                <a:avLst/>
              </a:prstGeom>
              <a:effectLst/>
            </p:spPr>
          </p:pic>
        </p:grpSp>
      </p:grpSp>
      <p:sp>
        <p:nvSpPr>
          <p:cNvPr id="195" name="圓角矩形"/>
          <p:cNvSpPr/>
          <p:nvPr/>
        </p:nvSpPr>
        <p:spPr>
          <a:xfrm>
            <a:off x="4875917" y="3782495"/>
            <a:ext cx="3449909" cy="320229"/>
          </a:xfrm>
          <a:prstGeom prst="roundRect">
            <a:avLst>
              <a:gd name="adj" fmla="val 50000"/>
            </a:avLst>
          </a:prstGeom>
          <a:solidFill>
            <a:srgbClr val="FFFFFF"/>
          </a:solidFill>
          <a:ln w="12700">
            <a:miter lim="400000"/>
          </a:ln>
        </p:spPr>
        <p:txBody>
          <a:bodyPr lIns="0" tIns="0" rIns="0" bIns="0"/>
          <a:lstStyle/>
          <a:p>
            <a:endParaRPr/>
          </a:p>
        </p:txBody>
      </p:sp>
      <p:sp>
        <p:nvSpPr>
          <p:cNvPr id="196" name="圓角矩形"/>
          <p:cNvSpPr/>
          <p:nvPr/>
        </p:nvSpPr>
        <p:spPr>
          <a:xfrm>
            <a:off x="818174" y="3782495"/>
            <a:ext cx="3449909" cy="320229"/>
          </a:xfrm>
          <a:prstGeom prst="roundRect">
            <a:avLst>
              <a:gd name="adj" fmla="val 50000"/>
            </a:avLst>
          </a:prstGeom>
          <a:solidFill>
            <a:srgbClr val="FFFFFF"/>
          </a:solidFill>
          <a:ln w="12700">
            <a:miter lim="400000"/>
          </a:ln>
        </p:spPr>
        <p:txBody>
          <a:bodyPr lIns="0" tIns="0" rIns="0" bIns="0"/>
          <a:lstStyle/>
          <a:p>
            <a:endParaRPr/>
          </a:p>
        </p:txBody>
      </p:sp>
      <p:sp>
        <p:nvSpPr>
          <p:cNvPr id="197" name="Preliminary Analysis (Location &amp; Group Code)"/>
          <p:cNvSpPr txBox="1"/>
          <p:nvPr/>
        </p:nvSpPr>
        <p:spPr>
          <a:xfrm>
            <a:off x="603250" y="527050"/>
            <a:ext cx="7378740"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Preliminary Analysis (Location &amp; Group Code)</a:t>
            </a:r>
          </a:p>
        </p:txBody>
      </p:sp>
      <p:pic>
        <p:nvPicPr>
          <p:cNvPr id="198" name="Google Shape;75;p16" descr="Google Shape;75;p16"/>
          <p:cNvPicPr>
            <a:picLocks noChangeAspect="1"/>
          </p:cNvPicPr>
          <p:nvPr/>
        </p:nvPicPr>
        <p:blipFill>
          <a:blip r:embed="rId3"/>
          <a:stretch>
            <a:fillRect/>
          </a:stretch>
        </p:blipFill>
        <p:spPr>
          <a:xfrm>
            <a:off x="1281065" y="1339758"/>
            <a:ext cx="2524126" cy="2352676"/>
          </a:xfrm>
          <a:prstGeom prst="rect">
            <a:avLst/>
          </a:prstGeom>
          <a:ln w="12700">
            <a:miter lim="400000"/>
          </a:ln>
        </p:spPr>
      </p:pic>
      <p:pic>
        <p:nvPicPr>
          <p:cNvPr id="199" name="Google Shape;76;p16" descr="Google Shape;76;p16"/>
          <p:cNvPicPr>
            <a:picLocks noChangeAspect="1"/>
          </p:cNvPicPr>
          <p:nvPr/>
        </p:nvPicPr>
        <p:blipFill>
          <a:blip r:embed="rId4"/>
          <a:stretch>
            <a:fillRect/>
          </a:stretch>
        </p:blipFill>
        <p:spPr>
          <a:xfrm>
            <a:off x="5571284" y="1307002"/>
            <a:ext cx="2324101" cy="2352676"/>
          </a:xfrm>
          <a:prstGeom prst="rect">
            <a:avLst/>
          </a:prstGeom>
          <a:ln w="12700">
            <a:miter lim="400000"/>
          </a:ln>
        </p:spPr>
      </p:pic>
      <p:sp>
        <p:nvSpPr>
          <p:cNvPr id="200" name="Google Shape;77;p16"/>
          <p:cNvSpPr txBox="1"/>
          <p:nvPr/>
        </p:nvSpPr>
        <p:spPr>
          <a:xfrm>
            <a:off x="921605" y="3856202"/>
            <a:ext cx="3243047"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Percentage of events held in each location</a:t>
            </a:r>
          </a:p>
        </p:txBody>
      </p:sp>
      <p:sp>
        <p:nvSpPr>
          <p:cNvPr id="201" name="Google Shape;77;p16"/>
          <p:cNvSpPr txBox="1"/>
          <p:nvPr/>
        </p:nvSpPr>
        <p:spPr>
          <a:xfrm>
            <a:off x="5068171" y="3856202"/>
            <a:ext cx="3243046"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Percentage of events held for each group</a:t>
            </a:r>
          </a:p>
        </p:txBody>
      </p:sp>
      <p:sp>
        <p:nvSpPr>
          <p:cNvPr id="202" name="PDON:…"/>
          <p:cNvSpPr txBox="1"/>
          <p:nvPr/>
        </p:nvSpPr>
        <p:spPr>
          <a:xfrm>
            <a:off x="921605" y="4206261"/>
            <a:ext cx="3243047" cy="706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200" spc="60"/>
            </a:pPr>
            <a:r>
              <a:t>PDON: </a:t>
            </a:r>
          </a:p>
          <a:p>
            <a:pPr>
              <a:defRPr sz="1200" spc="60"/>
            </a:pPr>
            <a:r>
              <a:t>The number of events held on campus (DMV area), with 18.6% of the total events, are among the most </a:t>
            </a:r>
          </a:p>
        </p:txBody>
      </p:sp>
      <p:sp>
        <p:nvSpPr>
          <p:cNvPr id="203" name="PS9:…"/>
          <p:cNvSpPr txBox="1"/>
          <p:nvPr/>
        </p:nvSpPr>
        <p:spPr>
          <a:xfrm>
            <a:off x="5036970" y="4225541"/>
            <a:ext cx="3127803" cy="706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200" spc="60"/>
            </a:pPr>
            <a:r>
              <a:t>PS9: </a:t>
            </a:r>
          </a:p>
          <a:p>
            <a:pPr>
              <a:defRPr sz="1200" spc="60"/>
            </a:pPr>
            <a:r>
              <a:t>The number of events held for Social-General types, with 28.3% of the total events, are among the most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grpSp>
        <p:nvGrpSpPr>
          <p:cNvPr id="210" name="群組"/>
          <p:cNvGrpSpPr/>
          <p:nvPr/>
        </p:nvGrpSpPr>
        <p:grpSpPr>
          <a:xfrm>
            <a:off x="200599" y="191770"/>
            <a:ext cx="701546" cy="664339"/>
            <a:chOff x="-1587" y="0"/>
            <a:chExt cx="701545" cy="664338"/>
          </a:xfrm>
        </p:grpSpPr>
        <p:sp>
          <p:nvSpPr>
            <p:cNvPr id="205"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206"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209" name="圓形"/>
            <p:cNvGrpSpPr/>
            <p:nvPr/>
          </p:nvGrpSpPr>
          <p:grpSpPr>
            <a:xfrm>
              <a:off x="-1588" y="423597"/>
              <a:ext cx="139317" cy="138779"/>
              <a:chOff x="0" y="0"/>
              <a:chExt cx="139315" cy="138778"/>
            </a:xfrm>
          </p:grpSpPr>
          <p:sp>
            <p:nvSpPr>
              <p:cNvPr id="208"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207" name="圓形 橢圓形" descr="圓形 橢圓形"/>
              <p:cNvPicPr>
                <a:picLocks/>
              </p:cNvPicPr>
              <p:nvPr/>
            </p:nvPicPr>
            <p:blipFill>
              <a:blip r:embed="rId2"/>
              <a:stretch>
                <a:fillRect/>
              </a:stretch>
            </p:blipFill>
            <p:spPr>
              <a:xfrm>
                <a:off x="0" y="0"/>
                <a:ext cx="139316" cy="138779"/>
              </a:xfrm>
              <a:prstGeom prst="rect">
                <a:avLst/>
              </a:prstGeom>
              <a:effectLst/>
            </p:spPr>
          </p:pic>
        </p:grpSp>
      </p:grpSp>
      <p:sp>
        <p:nvSpPr>
          <p:cNvPr id="211" name="圓角矩形"/>
          <p:cNvSpPr/>
          <p:nvPr/>
        </p:nvSpPr>
        <p:spPr>
          <a:xfrm>
            <a:off x="606505" y="4104492"/>
            <a:ext cx="7930990" cy="789604"/>
          </a:xfrm>
          <a:prstGeom prst="roundRect">
            <a:avLst>
              <a:gd name="adj" fmla="val 14362"/>
            </a:avLst>
          </a:prstGeom>
          <a:solidFill>
            <a:srgbClr val="FFFFFF">
              <a:alpha val="80088"/>
            </a:srgbClr>
          </a:solidFill>
          <a:ln w="12700">
            <a:miter lim="400000"/>
          </a:ln>
        </p:spPr>
        <p:txBody>
          <a:bodyPr lIns="0" tIns="0" rIns="0" bIns="0"/>
          <a:lstStyle/>
          <a:p>
            <a:endParaRPr/>
          </a:p>
        </p:txBody>
      </p:sp>
      <p:sp>
        <p:nvSpPr>
          <p:cNvPr id="212" name="Preliminary Analysis (Time)"/>
          <p:cNvSpPr txBox="1"/>
          <p:nvPr/>
        </p:nvSpPr>
        <p:spPr>
          <a:xfrm>
            <a:off x="603250" y="514350"/>
            <a:ext cx="5037104"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2400" b="1" spc="119"/>
            </a:lvl1pPr>
          </a:lstStyle>
          <a:p>
            <a:r>
              <a:t>Preliminary Analysis (Time)</a:t>
            </a:r>
          </a:p>
        </p:txBody>
      </p:sp>
      <p:sp>
        <p:nvSpPr>
          <p:cNvPr id="213" name="Number of events and participants over time"/>
          <p:cNvSpPr txBox="1"/>
          <p:nvPr/>
        </p:nvSpPr>
        <p:spPr>
          <a:xfrm>
            <a:off x="628650" y="946150"/>
            <a:ext cx="333054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1200" spc="60"/>
            </a:lvl1pPr>
          </a:lstStyle>
          <a:p>
            <a:r>
              <a:t>Number of events and participants over time</a:t>
            </a:r>
          </a:p>
        </p:txBody>
      </p:sp>
      <p:pic>
        <p:nvPicPr>
          <p:cNvPr id="214" name="Google Shape;105;p20" descr="Google Shape;105;p20"/>
          <p:cNvPicPr>
            <a:picLocks noChangeAspect="1"/>
          </p:cNvPicPr>
          <p:nvPr/>
        </p:nvPicPr>
        <p:blipFill>
          <a:blip r:embed="rId3"/>
          <a:stretch>
            <a:fillRect/>
          </a:stretch>
        </p:blipFill>
        <p:spPr>
          <a:xfrm>
            <a:off x="4768842" y="1463789"/>
            <a:ext cx="3750026" cy="2480001"/>
          </a:xfrm>
          <a:prstGeom prst="rect">
            <a:avLst/>
          </a:prstGeom>
          <a:ln w="12700">
            <a:miter lim="400000"/>
          </a:ln>
        </p:spPr>
      </p:pic>
      <p:pic>
        <p:nvPicPr>
          <p:cNvPr id="215" name="Google Shape;108;p20" descr="Google Shape;108;p20"/>
          <p:cNvPicPr>
            <a:picLocks noChangeAspect="1"/>
          </p:cNvPicPr>
          <p:nvPr/>
        </p:nvPicPr>
        <p:blipFill>
          <a:blip r:embed="rId4"/>
          <a:stretch>
            <a:fillRect/>
          </a:stretch>
        </p:blipFill>
        <p:spPr>
          <a:xfrm>
            <a:off x="587025" y="1314769"/>
            <a:ext cx="3665754" cy="2615562"/>
          </a:xfrm>
          <a:prstGeom prst="rect">
            <a:avLst/>
          </a:prstGeom>
          <a:ln w="12700">
            <a:miter lim="400000"/>
          </a:ln>
        </p:spPr>
      </p:pic>
      <p:sp>
        <p:nvSpPr>
          <p:cNvPr id="216" name="Google Shape;106;p20"/>
          <p:cNvSpPr txBox="1"/>
          <p:nvPr/>
        </p:nvSpPr>
        <p:spPr>
          <a:xfrm>
            <a:off x="924564" y="4235086"/>
            <a:ext cx="7501622" cy="528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200" spc="60"/>
            </a:pPr>
            <a:r>
              <a:t>The average number of participants decrease by time, however, the number of events increase.</a:t>
            </a:r>
          </a:p>
          <a:p>
            <a:pPr>
              <a:defRPr sz="1200" b="1" i="1" spc="60"/>
            </a:pPr>
            <a:r>
              <a:t>Namely, holding more events seems not to attract more participants. Consequently, holding more events does not really increase the first time attendees and major prospects.</a:t>
            </a:r>
          </a:p>
        </p:txBody>
      </p:sp>
      <p:sp>
        <p:nvSpPr>
          <p:cNvPr id="217" name="圓角矩形"/>
          <p:cNvSpPr/>
          <p:nvPr/>
        </p:nvSpPr>
        <p:spPr>
          <a:xfrm>
            <a:off x="608541" y="4113435"/>
            <a:ext cx="96092" cy="771718"/>
          </a:xfrm>
          <a:prstGeom prst="roundRect">
            <a:avLst>
              <a:gd name="adj" fmla="val 50000"/>
            </a:avLst>
          </a:prstGeom>
          <a:solidFill>
            <a:srgbClr val="FBEC76"/>
          </a:solidFill>
          <a:ln w="12700">
            <a:miter lim="400000"/>
          </a:ln>
        </p:spPr>
        <p:txBody>
          <a:bodyPr lIns="0" tIns="0" rIns="0" bIns="0"/>
          <a:lstStyle/>
          <a:p>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19" name="圓角矩形"/>
          <p:cNvSpPr/>
          <p:nvPr/>
        </p:nvSpPr>
        <p:spPr>
          <a:xfrm>
            <a:off x="5873513" y="1662729"/>
            <a:ext cx="3103415" cy="1181226"/>
          </a:xfrm>
          <a:prstGeom prst="roundRect">
            <a:avLst>
              <a:gd name="adj" fmla="val 11039"/>
            </a:avLst>
          </a:prstGeom>
          <a:solidFill>
            <a:srgbClr val="FFFFFF">
              <a:alpha val="80088"/>
            </a:srgbClr>
          </a:solidFill>
          <a:ln w="12700">
            <a:miter lim="400000"/>
          </a:ln>
        </p:spPr>
        <p:txBody>
          <a:bodyPr lIns="0" tIns="0" rIns="0" bIns="0"/>
          <a:lstStyle/>
          <a:p>
            <a:endParaRPr/>
          </a:p>
        </p:txBody>
      </p:sp>
      <p:pic>
        <p:nvPicPr>
          <p:cNvPr id="220" name="weekday:weekend.jpeg" descr="weekday:weekend.jpeg"/>
          <p:cNvPicPr>
            <a:picLocks noChangeAspect="1"/>
          </p:cNvPicPr>
          <p:nvPr/>
        </p:nvPicPr>
        <p:blipFill>
          <a:blip r:embed="rId2"/>
          <a:stretch>
            <a:fillRect/>
          </a:stretch>
        </p:blipFill>
        <p:spPr>
          <a:xfrm>
            <a:off x="542145" y="1432017"/>
            <a:ext cx="5115979" cy="3075179"/>
          </a:xfrm>
          <a:prstGeom prst="rect">
            <a:avLst/>
          </a:prstGeom>
          <a:ln w="12700">
            <a:miter lim="400000"/>
          </a:ln>
        </p:spPr>
      </p:pic>
      <p:grpSp>
        <p:nvGrpSpPr>
          <p:cNvPr id="226" name="群組"/>
          <p:cNvGrpSpPr/>
          <p:nvPr/>
        </p:nvGrpSpPr>
        <p:grpSpPr>
          <a:xfrm>
            <a:off x="200599" y="191770"/>
            <a:ext cx="701546" cy="664339"/>
            <a:chOff x="-1587" y="0"/>
            <a:chExt cx="701545" cy="664338"/>
          </a:xfrm>
        </p:grpSpPr>
        <p:sp>
          <p:nvSpPr>
            <p:cNvPr id="221" name="圓形"/>
            <p:cNvSpPr/>
            <p:nvPr/>
          </p:nvSpPr>
          <p:spPr>
            <a:xfrm>
              <a:off x="29048" y="83202"/>
              <a:ext cx="583442" cy="581137"/>
            </a:xfrm>
            <a:prstGeom prst="ellipse">
              <a:avLst/>
            </a:prstGeom>
            <a:solidFill>
              <a:srgbClr val="D6D6D6"/>
            </a:solidFill>
            <a:ln w="12700" cap="flat">
              <a:noFill/>
              <a:miter lim="400000"/>
            </a:ln>
            <a:effectLst/>
          </p:spPr>
          <p:txBody>
            <a:bodyPr wrap="square" lIns="0" tIns="0" rIns="0" bIns="0" numCol="1" anchor="t">
              <a:noAutofit/>
            </a:bodyPr>
            <a:lstStyle/>
            <a:p>
              <a:endParaRPr/>
            </a:p>
          </p:txBody>
        </p:sp>
        <p:sp>
          <p:nvSpPr>
            <p:cNvPr id="222" name="圓形"/>
            <p:cNvSpPr/>
            <p:nvPr/>
          </p:nvSpPr>
          <p:spPr>
            <a:xfrm>
              <a:off x="378460" y="0"/>
              <a:ext cx="321499" cy="320229"/>
            </a:xfrm>
            <a:prstGeom prst="ellipse">
              <a:avLst/>
            </a:prstGeom>
            <a:solidFill>
              <a:srgbClr val="EBEBEB"/>
            </a:solidFill>
            <a:ln w="12700" cap="flat">
              <a:noFill/>
              <a:miter lim="400000"/>
            </a:ln>
            <a:effectLst/>
          </p:spPr>
          <p:txBody>
            <a:bodyPr wrap="square" lIns="0" tIns="0" rIns="0" bIns="0" numCol="1" anchor="t">
              <a:noAutofit/>
            </a:bodyPr>
            <a:lstStyle/>
            <a:p>
              <a:endParaRPr/>
            </a:p>
          </p:txBody>
        </p:sp>
        <p:grpSp>
          <p:nvGrpSpPr>
            <p:cNvPr id="225" name="圓形"/>
            <p:cNvGrpSpPr/>
            <p:nvPr/>
          </p:nvGrpSpPr>
          <p:grpSpPr>
            <a:xfrm>
              <a:off x="-1588" y="423597"/>
              <a:ext cx="139317" cy="138779"/>
              <a:chOff x="0" y="0"/>
              <a:chExt cx="139315" cy="138778"/>
            </a:xfrm>
          </p:grpSpPr>
          <p:sp>
            <p:nvSpPr>
              <p:cNvPr id="224" name="圓形"/>
              <p:cNvSpPr/>
              <p:nvPr/>
            </p:nvSpPr>
            <p:spPr>
              <a:xfrm>
                <a:off x="1587" y="1587"/>
                <a:ext cx="136142" cy="135604"/>
              </a:xfrm>
              <a:prstGeom prst="ellipse">
                <a:avLst/>
              </a:prstGeom>
              <a:solidFill>
                <a:srgbClr val="C0C0C0"/>
              </a:solidFill>
              <a:ln>
                <a:noFill/>
              </a:ln>
              <a:effectLst/>
            </p:spPr>
            <p:txBody>
              <a:bodyPr wrap="square" lIns="0" tIns="0" rIns="0" bIns="0" numCol="1" anchor="t">
                <a:noAutofit/>
              </a:bodyPr>
              <a:lstStyle/>
              <a:p>
                <a:endParaRPr/>
              </a:p>
            </p:txBody>
          </p:sp>
          <p:pic>
            <p:nvPicPr>
              <p:cNvPr id="223" name="圓形 橢圓形" descr="圓形 橢圓形"/>
              <p:cNvPicPr>
                <a:picLocks/>
              </p:cNvPicPr>
              <p:nvPr/>
            </p:nvPicPr>
            <p:blipFill>
              <a:blip r:embed="rId3"/>
              <a:stretch>
                <a:fillRect/>
              </a:stretch>
            </p:blipFill>
            <p:spPr>
              <a:xfrm>
                <a:off x="0" y="0"/>
                <a:ext cx="139316" cy="138779"/>
              </a:xfrm>
              <a:prstGeom prst="rect">
                <a:avLst/>
              </a:prstGeom>
              <a:effectLst/>
            </p:spPr>
          </p:pic>
        </p:grpSp>
      </p:grpSp>
      <p:sp>
        <p:nvSpPr>
          <p:cNvPr id="227" name="Preliminary Analysis (Time)"/>
          <p:cNvSpPr txBox="1"/>
          <p:nvPr/>
        </p:nvSpPr>
        <p:spPr>
          <a:xfrm>
            <a:off x="603250" y="590550"/>
            <a:ext cx="4405184"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2400" b="1" spc="119"/>
            </a:lvl1pPr>
          </a:lstStyle>
          <a:p>
            <a:r>
              <a:t>Preliminary Analysis (Time)</a:t>
            </a:r>
          </a:p>
        </p:txBody>
      </p:sp>
      <p:sp>
        <p:nvSpPr>
          <p:cNvPr id="228" name="Number of participants over weekdays and weekends"/>
          <p:cNvSpPr txBox="1"/>
          <p:nvPr/>
        </p:nvSpPr>
        <p:spPr>
          <a:xfrm>
            <a:off x="628650" y="1017809"/>
            <a:ext cx="4003274" cy="1728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1200" spc="60"/>
            </a:lvl1pPr>
          </a:lstStyle>
          <a:p>
            <a:r>
              <a:t>Number of participants over weekdays and weekends</a:t>
            </a:r>
          </a:p>
        </p:txBody>
      </p:sp>
      <p:sp>
        <p:nvSpPr>
          <p:cNvPr id="229" name="Holding events during weekends does not intuitively attract more participants."/>
          <p:cNvSpPr txBox="1"/>
          <p:nvPr/>
        </p:nvSpPr>
        <p:spPr>
          <a:xfrm>
            <a:off x="6039501" y="2078034"/>
            <a:ext cx="3000039" cy="350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Holding events during weekends does not intuitively attract more participants.</a:t>
            </a:r>
          </a:p>
        </p:txBody>
      </p:sp>
      <p:sp>
        <p:nvSpPr>
          <p:cNvPr id="230" name="圓角矩形"/>
          <p:cNvSpPr/>
          <p:nvPr/>
        </p:nvSpPr>
        <p:spPr>
          <a:xfrm>
            <a:off x="5873513" y="3076462"/>
            <a:ext cx="3103415" cy="1181226"/>
          </a:xfrm>
          <a:prstGeom prst="roundRect">
            <a:avLst>
              <a:gd name="adj" fmla="val 10886"/>
            </a:avLst>
          </a:prstGeom>
          <a:solidFill>
            <a:srgbClr val="FFFFFF">
              <a:alpha val="80088"/>
            </a:srgbClr>
          </a:solidFill>
          <a:ln w="12700">
            <a:miter lim="400000"/>
          </a:ln>
        </p:spPr>
        <p:txBody>
          <a:bodyPr lIns="0" tIns="0" rIns="0" bIns="0"/>
          <a:lstStyle/>
          <a:p>
            <a:endParaRPr/>
          </a:p>
        </p:txBody>
      </p:sp>
      <p:sp>
        <p:nvSpPr>
          <p:cNvPr id="231" name="Holding events on Friday seems to attract more participants, whereas on Saturday might have lower participation rate."/>
          <p:cNvSpPr txBox="1"/>
          <p:nvPr/>
        </p:nvSpPr>
        <p:spPr>
          <a:xfrm>
            <a:off x="6060702" y="3313967"/>
            <a:ext cx="2906838" cy="706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200" spc="60"/>
            </a:lvl1pPr>
          </a:lstStyle>
          <a:p>
            <a:r>
              <a:t>Holding events on Friday seems to attract more participants, whereas on Saturday might have lower participation rate.</a:t>
            </a:r>
          </a:p>
        </p:txBody>
      </p:sp>
      <p:sp>
        <p:nvSpPr>
          <p:cNvPr id="232" name="圓角矩形"/>
          <p:cNvSpPr/>
          <p:nvPr/>
        </p:nvSpPr>
        <p:spPr>
          <a:xfrm>
            <a:off x="5875727" y="1668253"/>
            <a:ext cx="96091" cy="1170178"/>
          </a:xfrm>
          <a:prstGeom prst="roundRect">
            <a:avLst>
              <a:gd name="adj" fmla="val 50000"/>
            </a:avLst>
          </a:prstGeom>
          <a:solidFill>
            <a:srgbClr val="FBEC76"/>
          </a:solidFill>
          <a:ln w="12700">
            <a:miter lim="400000"/>
          </a:ln>
        </p:spPr>
        <p:txBody>
          <a:bodyPr lIns="0" tIns="0" rIns="0" bIns="0"/>
          <a:lstStyle/>
          <a:p>
            <a:endParaRPr/>
          </a:p>
        </p:txBody>
      </p:sp>
      <p:sp>
        <p:nvSpPr>
          <p:cNvPr id="233" name="圓角矩形"/>
          <p:cNvSpPr/>
          <p:nvPr/>
        </p:nvSpPr>
        <p:spPr>
          <a:xfrm>
            <a:off x="5875727" y="3081986"/>
            <a:ext cx="96091" cy="1170178"/>
          </a:xfrm>
          <a:prstGeom prst="roundRect">
            <a:avLst>
              <a:gd name="adj" fmla="val 50000"/>
            </a:avLst>
          </a:prstGeom>
          <a:solidFill>
            <a:srgbClr val="FBEC76"/>
          </a:solidFill>
          <a:ln w="12700">
            <a:miter lim="400000"/>
          </a:ln>
        </p:spPr>
        <p:txBody>
          <a:bodyPr lIns="0" tIns="0" rIns="0" bIns="0"/>
          <a:lstStyle/>
          <a:p>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1461</Words>
  <Application>Microsoft Macintosh PowerPoint</Application>
  <PresentationFormat>如螢幕大小 (16:9)</PresentationFormat>
  <Paragraphs>144</Paragraphs>
  <Slides>24</Slides>
  <Notes>2</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24</vt:i4>
      </vt:variant>
    </vt:vector>
  </HeadingPairs>
  <TitlesOfParts>
    <vt:vector size="26" baseType="lpstr">
      <vt:lpstr>Arial</vt:lpstr>
      <vt:lpstr>Simple Light</vt:lpstr>
      <vt:lpstr>Events Analysis Report  for UMD Alumni Association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Analysis Report  for UMD Alumni Association</dc:title>
  <cp:lastModifiedBy>Ying-Ting Lin</cp:lastModifiedBy>
  <cp:revision>1</cp:revision>
  <dcterms:modified xsi:type="dcterms:W3CDTF">2021-12-04T03:15:15Z</dcterms:modified>
</cp:coreProperties>
</file>