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85" r:id="rId3"/>
    <p:sldId id="257" r:id="rId4"/>
    <p:sldId id="260" r:id="rId5"/>
    <p:sldId id="261" r:id="rId6"/>
    <p:sldId id="263" r:id="rId7"/>
    <p:sldId id="264" r:id="rId8"/>
    <p:sldId id="265" r:id="rId9"/>
    <p:sldId id="269" r:id="rId10"/>
    <p:sldId id="270" r:id="rId11"/>
    <p:sldId id="271" r:id="rId12"/>
    <p:sldId id="272" r:id="rId13"/>
    <p:sldId id="282" r:id="rId14"/>
  </p:sldIdLst>
  <p:sldSz cx="6858000" cy="9906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5BFF"/>
    <a:srgbClr val="00C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78"/>
  </p:normalViewPr>
  <p:slideViewPr>
    <p:cSldViewPr snapToGrid="0" snapToObjects="1">
      <p:cViewPr>
        <p:scale>
          <a:sx n="150" d="100"/>
          <a:sy n="150" d="100"/>
        </p:scale>
        <p:origin x="1590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D6723-8527-A648-902C-BC0AA4F9AFA8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A8348-7B33-0048-BA48-DA9A751EA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69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765B-E8AF-F749-8D7C-DF20CF9A4E62}" type="datetimeFigureOut">
              <a:rPr lang="ru-RU" smtClean="0"/>
              <a:t>21.06.2019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AD0BC-7785-8048-979E-EDA2781FC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0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bk.money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984260" y="4360662"/>
            <a:ext cx="4889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Чек-лист по </a:t>
            </a:r>
            <a:r>
              <a:rPr lang="en-US" sz="3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Instagram</a:t>
            </a:r>
            <a:endParaRPr lang="ru-RU" sz="36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1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929709" y="1510755"/>
            <a:ext cx="435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 err="1">
                <a:latin typeface="+mj-lt"/>
              </a:rPr>
              <a:t>Массфоловинг</a:t>
            </a:r>
            <a:r>
              <a:rPr lang="ru-RU" sz="1000" b="1" dirty="0">
                <a:latin typeface="+mj-lt"/>
              </a:rPr>
              <a:t>. </a:t>
            </a:r>
            <a:r>
              <a:rPr lang="ru-RU" sz="1000" dirty="0">
                <a:latin typeface="+mj-lt"/>
              </a:rPr>
              <a:t>Если вам удалось собрать подходящую аудиторию, </a:t>
            </a:r>
          </a:p>
          <a:p>
            <a:pPr lvl="0"/>
            <a:r>
              <a:rPr lang="ru-RU" sz="1000" dirty="0">
                <a:latin typeface="+mj-lt"/>
              </a:rPr>
              <a:t>то имеет смысл подключить </a:t>
            </a:r>
            <a:r>
              <a:rPr lang="ru-RU" sz="1000" dirty="0" err="1">
                <a:latin typeface="+mj-lt"/>
              </a:rPr>
              <a:t>автоподписку</a:t>
            </a:r>
            <a:r>
              <a:rPr lang="ru-RU" sz="1000" dirty="0">
                <a:latin typeface="+mj-lt"/>
              </a:rPr>
              <a:t>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36904" y="1928411"/>
            <a:ext cx="5888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Конкурсы. </a:t>
            </a:r>
            <a:r>
              <a:rPr lang="ru-RU" sz="1000" dirty="0">
                <a:latin typeface="+mj-lt"/>
              </a:rPr>
              <a:t>Для продвижения своего бренда можно устраивать конкурсы, </a:t>
            </a:r>
          </a:p>
          <a:p>
            <a:pPr lvl="0"/>
            <a:r>
              <a:rPr lang="ru-RU" sz="1000" dirty="0">
                <a:latin typeface="+mj-lt"/>
              </a:rPr>
              <a:t>участвуя в которых пользователи будут делать репосты и вовлекать все большую аудиторию. </a:t>
            </a:r>
          </a:p>
          <a:p>
            <a:pPr lvl="0"/>
            <a:r>
              <a:rPr lang="ru-RU" sz="1000" dirty="0">
                <a:latin typeface="+mj-lt"/>
              </a:rPr>
              <a:t>В среднем можно проводить по 1 конкурсы в месяц.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771244" y="155003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71244" y="198921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29709" y="2526561"/>
            <a:ext cx="54216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Реклама. </a:t>
            </a:r>
            <a:r>
              <a:rPr lang="ru-RU" sz="1000" dirty="0">
                <a:latin typeface="+mj-lt"/>
              </a:rPr>
              <a:t>Одним из вариантов продвижения является покупка рекламы в городских и </a:t>
            </a:r>
          </a:p>
          <a:p>
            <a:pPr lvl="0"/>
            <a:r>
              <a:rPr lang="ru-RU" sz="1000" dirty="0">
                <a:latin typeface="+mj-lt"/>
              </a:rPr>
              <a:t>тематических </a:t>
            </a:r>
            <a:r>
              <a:rPr lang="ru-RU" sz="1000" dirty="0" err="1">
                <a:latin typeface="+mj-lt"/>
              </a:rPr>
              <a:t>пабликах</a:t>
            </a:r>
            <a:r>
              <a:rPr lang="ru-RU" sz="1000" dirty="0">
                <a:latin typeface="+mj-lt"/>
              </a:rPr>
              <a:t>. При их выборе отталкивайтесь от качества аудитории, </a:t>
            </a:r>
          </a:p>
          <a:p>
            <a:pPr lvl="0"/>
            <a:r>
              <a:rPr lang="ru-RU" sz="1000" dirty="0">
                <a:latin typeface="+mj-lt"/>
              </a:rPr>
              <a:t>а не ее количества. Еще одним вариантом является реклама у тематических блогеров.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771244" y="255696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9709" y="3138597"/>
            <a:ext cx="52886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Таргетированная реклама и </a:t>
            </a:r>
            <a:r>
              <a:rPr lang="ru-RU" sz="1000" b="1" dirty="0" err="1">
                <a:latin typeface="+mj-lt"/>
              </a:rPr>
              <a:t>ретаргетинг</a:t>
            </a:r>
            <a:r>
              <a:rPr lang="ru-RU" sz="1000" b="1" dirty="0">
                <a:latin typeface="+mj-lt"/>
              </a:rPr>
              <a:t>. </a:t>
            </a:r>
            <a:r>
              <a:rPr lang="ru-RU" sz="1000" dirty="0">
                <a:latin typeface="+mj-lt"/>
              </a:rPr>
              <a:t>Можно запустить официальную рекламу </a:t>
            </a:r>
          </a:p>
          <a:p>
            <a:pPr lvl="0"/>
            <a:r>
              <a:rPr lang="ru-RU" sz="1000" dirty="0">
                <a:latin typeface="+mj-lt"/>
              </a:rPr>
              <a:t>своей продукции прямо в </a:t>
            </a:r>
            <a:r>
              <a:rPr lang="en-US" sz="1000" dirty="0">
                <a:latin typeface="+mj-lt"/>
              </a:rPr>
              <a:t>Instagram</a:t>
            </a:r>
            <a:r>
              <a:rPr lang="ru-RU" sz="1000" dirty="0">
                <a:latin typeface="+mj-lt"/>
              </a:rPr>
              <a:t> через </a:t>
            </a:r>
            <a:r>
              <a:rPr lang="en-US" sz="1000" dirty="0">
                <a:latin typeface="+mj-lt"/>
              </a:rPr>
              <a:t>Facebook</a:t>
            </a:r>
            <a:r>
              <a:rPr lang="ru-RU" sz="1000" dirty="0">
                <a:latin typeface="+mj-lt"/>
              </a:rPr>
              <a:t>. Еще одним вариантом является</a:t>
            </a:r>
          </a:p>
          <a:p>
            <a:pPr lvl="0"/>
            <a:r>
              <a:rPr lang="ru-RU" sz="1000" dirty="0">
                <a:latin typeface="+mj-lt"/>
              </a:rPr>
              <a:t> запуск таргетинга по тем, кто проявлял активность на вашем профиле</a:t>
            </a:r>
          </a:p>
          <a:p>
            <a:pPr lvl="0"/>
            <a:r>
              <a:rPr lang="ru-RU" sz="1000" dirty="0">
                <a:latin typeface="+mj-lt"/>
              </a:rPr>
              <a:t> в течение последнего месяца. В этом не так просто разобраться,</a:t>
            </a:r>
          </a:p>
          <a:p>
            <a:pPr lvl="0"/>
            <a:r>
              <a:rPr lang="ru-RU" sz="1000" dirty="0">
                <a:latin typeface="+mj-lt"/>
              </a:rPr>
              <a:t> и вам может потребоваться специалист.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66026" y="320849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36904" y="4014758"/>
            <a:ext cx="449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Статистика. </a:t>
            </a:r>
            <a:r>
              <a:rPr lang="ru-RU" sz="1000" dirty="0">
                <a:latin typeface="+mj-lt"/>
              </a:rPr>
              <a:t>Делайте ежемесячные и еженедельные срезы активности,</a:t>
            </a:r>
          </a:p>
          <a:p>
            <a:pPr lvl="0"/>
            <a:r>
              <a:rPr lang="ru-RU" sz="1000" dirty="0">
                <a:latin typeface="+mj-lt"/>
              </a:rPr>
              <a:t> определяйте, какой контент привлекает наибольшее внимание.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768922" y="406751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5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253470" y="4452340"/>
            <a:ext cx="4858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+mj-lt"/>
              </a:rPr>
              <a:t>Анализ конкурентов</a:t>
            </a:r>
            <a:endParaRPr lang="ru-RU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152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86151" y="1592313"/>
            <a:ext cx="54601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>
                <a:latin typeface="+mj-lt"/>
              </a:rPr>
              <a:t>Анализ профилей ваших конкурентов даст вам подсказку, какие хештеги использовать, </a:t>
            </a:r>
          </a:p>
          <a:p>
            <a:r>
              <a:rPr lang="ru-RU" sz="1000" dirty="0">
                <a:latin typeface="+mj-lt"/>
              </a:rPr>
              <a:t>как отвечать на комментарии, как работать с аудиторией и какие успешные решения </a:t>
            </a:r>
          </a:p>
          <a:p>
            <a:r>
              <a:rPr lang="ru-RU" sz="1000" dirty="0">
                <a:latin typeface="+mj-lt"/>
              </a:rPr>
              <a:t>можно использовать в своем </a:t>
            </a:r>
            <a:r>
              <a:rPr lang="en-US" sz="1000" dirty="0">
                <a:latin typeface="+mj-lt"/>
              </a:rPr>
              <a:t>Instagram</a:t>
            </a:r>
            <a:r>
              <a:rPr lang="ru-RU" sz="1000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049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66700" y="4672473"/>
            <a:ext cx="675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Make money with </a:t>
            </a:r>
            <a:r>
              <a:rPr lang="en-US" sz="3600" b="1" dirty="0" err="1">
                <a:solidFill>
                  <a:schemeClr val="bg1"/>
                </a:solidFill>
              </a:rPr>
              <a:t>RBK.money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14551-09B6-41DD-8083-C7F13AA0255F}"/>
              </a:ext>
            </a:extLst>
          </p:cNvPr>
          <p:cNvSpPr txBox="1"/>
          <p:nvPr/>
        </p:nvSpPr>
        <p:spPr>
          <a:xfrm>
            <a:off x="2833116" y="9085029"/>
            <a:ext cx="393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3600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://rbk.money/</a:t>
            </a:r>
            <a:endParaRPr lang="ru-RU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6BCFF-3268-4178-AF51-16F90C176376}"/>
              </a:ext>
            </a:extLst>
          </p:cNvPr>
          <p:cNvSpPr txBox="1"/>
          <p:nvPr/>
        </p:nvSpPr>
        <p:spPr>
          <a:xfrm>
            <a:off x="2833116" y="8477802"/>
            <a:ext cx="393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+mj-lt"/>
              </a:rPr>
              <a:t>Больше на -</a:t>
            </a:r>
          </a:p>
        </p:txBody>
      </p:sp>
    </p:spTree>
    <p:extLst>
      <p:ext uri="{BB962C8B-B14F-4D97-AF65-F5344CB8AC3E}">
        <p14:creationId xmlns:p14="http://schemas.microsoft.com/office/powerpoint/2010/main" val="6053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880065" y="4306669"/>
            <a:ext cx="509787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Оформление профиля</a:t>
            </a:r>
          </a:p>
        </p:txBody>
      </p:sp>
    </p:spTree>
    <p:extLst>
      <p:ext uri="{BB962C8B-B14F-4D97-AF65-F5344CB8AC3E}">
        <p14:creationId xmlns:p14="http://schemas.microsoft.com/office/powerpoint/2010/main" val="230004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42107" y="1405424"/>
            <a:ext cx="5830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+mj-lt"/>
              </a:rPr>
              <a:t>Прежде чем начать публиковать сообщения в своей учетной записи </a:t>
            </a:r>
            <a:r>
              <a:rPr lang="ru-RU" sz="1200" dirty="0" err="1">
                <a:latin typeface="+mj-lt"/>
              </a:rPr>
              <a:t>Instagram</a:t>
            </a:r>
            <a:r>
              <a:rPr lang="ru-RU" sz="1200" dirty="0">
                <a:latin typeface="+mj-lt"/>
              </a:rPr>
              <a:t>, убедитесь, что ваш профиль в </a:t>
            </a:r>
            <a:r>
              <a:rPr lang="ru-RU" sz="1200" dirty="0" err="1">
                <a:latin typeface="+mj-lt"/>
              </a:rPr>
              <a:t>Instagram</a:t>
            </a:r>
            <a:r>
              <a:rPr lang="ru-RU" sz="1200" dirty="0">
                <a:latin typeface="+mj-lt"/>
              </a:rPr>
              <a:t> настроен правильно: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9105" y="2002776"/>
            <a:ext cx="4347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Бизнес-аккаунт</a:t>
            </a:r>
            <a:r>
              <a:rPr lang="ru-RU" sz="1000" dirty="0">
                <a:latin typeface="+mj-lt"/>
              </a:rPr>
              <a:t>. Владельцы бизнес-аккаунта со страницей </a:t>
            </a:r>
            <a:r>
              <a:rPr lang="ru-RU" sz="1000" dirty="0" err="1">
                <a:latin typeface="+mj-lt"/>
              </a:rPr>
              <a:t>Facebook</a:t>
            </a:r>
            <a:endParaRPr lang="en-US" sz="1000" dirty="0">
              <a:latin typeface="+mj-lt"/>
            </a:endParaRPr>
          </a:p>
          <a:p>
            <a:pPr lvl="0"/>
            <a:r>
              <a:rPr lang="ru-RU" sz="1000" dirty="0">
                <a:latin typeface="+mj-lt"/>
              </a:rPr>
              <a:t>могут легко интегрировать вкладку</a:t>
            </a:r>
            <a:r>
              <a:rPr lang="en-US" sz="1000" dirty="0">
                <a:latin typeface="+mj-lt"/>
              </a:rPr>
              <a:t> </a:t>
            </a:r>
            <a:r>
              <a:rPr lang="ru-RU" sz="1000" dirty="0" err="1">
                <a:latin typeface="+mj-lt"/>
              </a:rPr>
              <a:t>Instagram</a:t>
            </a:r>
            <a:r>
              <a:rPr lang="ru-RU" sz="1000" dirty="0">
                <a:latin typeface="+mj-lt"/>
              </a:rPr>
              <a:t> на свою страницу.</a:t>
            </a:r>
            <a:endParaRPr lang="en-US" sz="1000" dirty="0">
              <a:latin typeface="+mj-lt"/>
            </a:endParaRPr>
          </a:p>
          <a:p>
            <a:pPr lvl="0"/>
            <a:r>
              <a:rPr lang="ru-RU" sz="1000" dirty="0">
                <a:latin typeface="+mj-lt"/>
              </a:rPr>
              <a:t>Это отличный способ привлечь подписчиков </a:t>
            </a:r>
            <a:r>
              <a:rPr lang="ru-RU" sz="1000" dirty="0" err="1">
                <a:latin typeface="+mj-lt"/>
              </a:rPr>
              <a:t>Facebook</a:t>
            </a:r>
            <a:r>
              <a:rPr lang="ru-RU" sz="1000" dirty="0">
                <a:latin typeface="+mj-lt"/>
              </a:rPr>
              <a:t> </a:t>
            </a:r>
          </a:p>
          <a:p>
            <a:pPr lvl="0"/>
            <a:r>
              <a:rPr lang="ru-RU" sz="1000" dirty="0">
                <a:latin typeface="+mj-lt"/>
              </a:rPr>
              <a:t>в свой профиль в </a:t>
            </a:r>
            <a:r>
              <a:rPr lang="ru-RU" sz="1000" dirty="0" err="1">
                <a:latin typeface="+mj-lt"/>
              </a:rPr>
              <a:t>Instagram</a:t>
            </a:r>
            <a:r>
              <a:rPr lang="ru-RU" sz="1000" dirty="0">
                <a:latin typeface="+mj-lt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335" y="3934152"/>
            <a:ext cx="4094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Имя аккаунта</a:t>
            </a:r>
            <a:r>
              <a:rPr lang="ru-RU" sz="1000" dirty="0">
                <a:latin typeface="+mj-lt"/>
              </a:rPr>
              <a:t>. Для имени используйте описание своего бизнеса </a:t>
            </a:r>
            <a:endParaRPr lang="en-US" sz="1000" dirty="0">
              <a:latin typeface="+mj-lt"/>
            </a:endParaRPr>
          </a:p>
          <a:p>
            <a:pPr lvl="0"/>
            <a:r>
              <a:rPr lang="ru-RU" sz="1000" dirty="0">
                <a:latin typeface="+mj-lt"/>
              </a:rPr>
              <a:t>с задействованием ключевых слов.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3886" y="2807158"/>
            <a:ext cx="402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Логин</a:t>
            </a:r>
            <a:r>
              <a:rPr lang="ru-RU" sz="1000" dirty="0">
                <a:latin typeface="+mj-lt"/>
              </a:rPr>
              <a:t>. Используйте в качестве логина название своего бренда </a:t>
            </a:r>
            <a:endParaRPr lang="en-US" sz="1000" dirty="0">
              <a:latin typeface="+mj-lt"/>
            </a:endParaRPr>
          </a:p>
          <a:p>
            <a:pPr lvl="0"/>
            <a:r>
              <a:rPr lang="ru-RU" sz="1000" dirty="0">
                <a:latin typeface="+mj-lt"/>
              </a:rPr>
              <a:t>(не забывая про ключевые слова)</a:t>
            </a:r>
            <a:r>
              <a:rPr lang="en-US" sz="1000" dirty="0">
                <a:latin typeface="+mj-lt"/>
              </a:rPr>
              <a:t>.</a:t>
            </a:r>
            <a:endParaRPr lang="ru-RU" sz="1000" dirty="0">
              <a:latin typeface="+mj-lt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75547" y="206550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70328" y="2860916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83010" y="339521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6568" y="3318399"/>
            <a:ext cx="52196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 err="1">
                <a:latin typeface="+mj-lt"/>
              </a:rPr>
              <a:t>Аватар</a:t>
            </a:r>
            <a:r>
              <a:rPr lang="ru-RU" sz="1000" dirty="0">
                <a:latin typeface="+mj-lt"/>
              </a:rPr>
              <a:t>. В качестве </a:t>
            </a:r>
            <a:r>
              <a:rPr lang="ru-RU" sz="1000" dirty="0" err="1">
                <a:latin typeface="+mj-lt"/>
              </a:rPr>
              <a:t>аватара</a:t>
            </a:r>
            <a:r>
              <a:rPr lang="ru-RU" sz="1000" dirty="0">
                <a:latin typeface="+mj-lt"/>
              </a:rPr>
              <a:t> можно использовать логотип своего бренда</a:t>
            </a:r>
            <a:endParaRPr lang="en-US" sz="1000" dirty="0">
              <a:latin typeface="+mj-lt"/>
            </a:endParaRPr>
          </a:p>
          <a:p>
            <a:pPr lvl="0"/>
            <a:r>
              <a:rPr lang="ru-RU" sz="1000" dirty="0">
                <a:latin typeface="+mj-lt"/>
              </a:rPr>
              <a:t>или лаконичное название. Учитывая небольшой размер и круглую форму </a:t>
            </a:r>
            <a:r>
              <a:rPr lang="ru-RU" sz="1000" dirty="0" err="1">
                <a:latin typeface="+mj-lt"/>
              </a:rPr>
              <a:t>аватара</a:t>
            </a:r>
            <a:r>
              <a:rPr lang="ru-RU" sz="1000" dirty="0">
                <a:latin typeface="+mj-lt"/>
              </a:rPr>
              <a:t>, </a:t>
            </a:r>
            <a:endParaRPr lang="en-US" sz="1000" dirty="0">
              <a:latin typeface="+mj-lt"/>
            </a:endParaRPr>
          </a:p>
          <a:p>
            <a:pPr lvl="0"/>
            <a:r>
              <a:rPr lang="ru-RU" sz="1000" dirty="0">
                <a:latin typeface="+mj-lt"/>
              </a:rPr>
              <a:t>сделайте его легко считываемым.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789777" y="399569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0074" y="4430328"/>
            <a:ext cx="565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Описание аккаунта</a:t>
            </a:r>
            <a:r>
              <a:rPr lang="ru-RU" sz="1000" dirty="0">
                <a:latin typeface="+mj-lt"/>
              </a:rPr>
              <a:t>. Используйте описание предлагаемых вами товаров или услуг, </a:t>
            </a:r>
          </a:p>
          <a:p>
            <a:pPr lvl="0"/>
            <a:r>
              <a:rPr lang="ru-RU" sz="1000" dirty="0">
                <a:latin typeface="+mj-lt"/>
              </a:rPr>
              <a:t>контакты и призывы к действию. В идеале использовать УТП. Не забывайте и про эмодзи, </a:t>
            </a:r>
          </a:p>
          <a:p>
            <a:pPr lvl="0"/>
            <a:r>
              <a:rPr lang="ru-RU" sz="1000" dirty="0">
                <a:latin typeface="+mj-lt"/>
              </a:rPr>
              <a:t>которые помогут выделить ключевую информацию. </a:t>
            </a:r>
          </a:p>
          <a:p>
            <a:pPr lvl="0"/>
            <a:r>
              <a:rPr lang="ru-RU" sz="1000" dirty="0">
                <a:latin typeface="+mj-lt"/>
              </a:rPr>
              <a:t>Максимальное число символов для описания 160.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26568" y="5240025"/>
            <a:ext cx="56060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Ссылки</a:t>
            </a:r>
            <a:r>
              <a:rPr lang="ru-RU" sz="1000" dirty="0">
                <a:latin typeface="+mj-lt"/>
              </a:rPr>
              <a:t>. Разместите ссылки на свои мессенджеры и сайт с прописанными </a:t>
            </a:r>
            <a:r>
              <a:rPr lang="en-US" sz="1000" dirty="0">
                <a:latin typeface="+mj-lt"/>
              </a:rPr>
              <a:t>UTM</a:t>
            </a:r>
            <a:r>
              <a:rPr lang="ru-RU" sz="1000" dirty="0">
                <a:latin typeface="+mj-lt"/>
              </a:rPr>
              <a:t> метками. </a:t>
            </a:r>
          </a:p>
          <a:p>
            <a:pPr lvl="0"/>
            <a:r>
              <a:rPr lang="ru-RU" sz="1000" dirty="0">
                <a:latin typeface="+mj-lt"/>
              </a:rPr>
              <a:t>Если его нет, то можно создать визитку через </a:t>
            </a:r>
            <a:r>
              <a:rPr lang="en-US" sz="1000" dirty="0">
                <a:latin typeface="+mj-lt"/>
              </a:rPr>
              <a:t>CMS</a:t>
            </a:r>
            <a:r>
              <a:rPr lang="ru-RU" sz="1000" dirty="0">
                <a:latin typeface="+mj-lt"/>
              </a:rPr>
              <a:t>. Помните, что доменное имя .</a:t>
            </a:r>
            <a:r>
              <a:rPr lang="ru-RU" sz="1000" dirty="0" err="1">
                <a:latin typeface="+mj-lt"/>
              </a:rPr>
              <a:t>рф</a:t>
            </a:r>
            <a:r>
              <a:rPr lang="ru-RU" sz="1000" dirty="0">
                <a:latin typeface="+mj-lt"/>
              </a:rPr>
              <a:t> </a:t>
            </a:r>
          </a:p>
          <a:p>
            <a:pPr lvl="0"/>
            <a:r>
              <a:rPr lang="ru-RU" sz="1000" dirty="0">
                <a:latin typeface="+mj-lt"/>
              </a:rPr>
              <a:t>на кириллице в </a:t>
            </a:r>
            <a:r>
              <a:rPr lang="en-US" sz="1000" dirty="0">
                <a:latin typeface="+mj-lt"/>
              </a:rPr>
              <a:t>Instagram </a:t>
            </a:r>
            <a:r>
              <a:rPr lang="ru-RU" sz="1000" dirty="0">
                <a:latin typeface="+mj-lt"/>
              </a:rPr>
              <a:t>не отображаются.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30074" y="5839291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Кроссплатформенность</a:t>
            </a:r>
            <a:r>
              <a:rPr lang="ru-RU" sz="1000" dirty="0">
                <a:latin typeface="+mj-lt"/>
              </a:rPr>
              <a:t>. Посмотрите, как отображается ваш профиль </a:t>
            </a:r>
          </a:p>
          <a:p>
            <a:pPr lvl="0"/>
            <a:r>
              <a:rPr lang="ru-RU" sz="1000" dirty="0">
                <a:latin typeface="+mj-lt"/>
              </a:rPr>
              <a:t>через мобильные устройства.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9105" y="6356256"/>
            <a:ext cx="376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Обратная связь</a:t>
            </a:r>
            <a:r>
              <a:rPr lang="ru-RU" sz="1000" dirty="0">
                <a:latin typeface="+mj-lt"/>
              </a:rPr>
              <a:t>. В настройках профиля укажите телефон, </a:t>
            </a:r>
          </a:p>
          <a:p>
            <a:pPr lvl="0"/>
            <a:r>
              <a:rPr lang="ru-RU" sz="1000" dirty="0">
                <a:latin typeface="+mj-lt"/>
              </a:rPr>
              <a:t>адрес офиса и электронную почту.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26568" y="6890658"/>
            <a:ext cx="476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ru-RU" sz="1000" dirty="0">
                <a:latin typeface="+mj-lt"/>
              </a:rPr>
              <a:t>Добавляйте </a:t>
            </a:r>
            <a:r>
              <a:rPr lang="ru-RU" sz="1000" b="1" dirty="0">
                <a:latin typeface="+mj-lt"/>
              </a:rPr>
              <a:t>активные упоминания и хештеги</a:t>
            </a:r>
            <a:r>
              <a:rPr lang="ru-RU" sz="1000" dirty="0">
                <a:latin typeface="+mj-lt"/>
              </a:rPr>
              <a:t> прямо в описание профиля, </a:t>
            </a:r>
          </a:p>
          <a:p>
            <a:pPr lvl="0" fontAlgn="base"/>
            <a:r>
              <a:rPr lang="ru-RU" sz="1000" dirty="0">
                <a:latin typeface="+mj-lt"/>
              </a:rPr>
              <a:t>используя новую функцию </a:t>
            </a:r>
            <a:r>
              <a:rPr lang="en-US" sz="1000" dirty="0">
                <a:latin typeface="+mj-lt"/>
              </a:rPr>
              <a:t>Instagram</a:t>
            </a:r>
            <a:r>
              <a:rPr lang="ru-RU" sz="1000" dirty="0">
                <a:latin typeface="+mj-lt"/>
              </a:rPr>
              <a:t>. 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786516" y="449271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786516" y="530261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86516" y="589753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86516" y="641523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775547" y="694890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421352" y="4336876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+mj-lt"/>
              </a:rPr>
              <a:t>Контент</a:t>
            </a:r>
            <a:endParaRPr lang="ru-RU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251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919105" y="2522493"/>
            <a:ext cx="5423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Контент-план</a:t>
            </a:r>
            <a:r>
              <a:rPr lang="ru-RU" sz="1000" dirty="0">
                <a:latin typeface="+mj-lt"/>
              </a:rPr>
              <a:t>. Контент-план должен быть гибким и зависеть от текущих целей и задач</a:t>
            </a:r>
          </a:p>
          <a:p>
            <a:pPr lvl="0"/>
            <a:r>
              <a:rPr lang="ru-RU" sz="1000" dirty="0">
                <a:latin typeface="+mj-lt"/>
              </a:rPr>
              <a:t> вашего бизнеса. Будь то привлечение новых клиентов или распродажа товара.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2599" y="2922603"/>
            <a:ext cx="5453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Когда и во сколько</a:t>
            </a:r>
            <a:r>
              <a:rPr lang="ru-RU" sz="1000" dirty="0">
                <a:latin typeface="+mj-lt"/>
              </a:rPr>
              <a:t>. Здесь нет строго правила. Некоторые считают, что лучшее время </a:t>
            </a:r>
          </a:p>
          <a:p>
            <a:pPr lvl="0"/>
            <a:r>
              <a:rPr lang="ru-RU" sz="1000" dirty="0">
                <a:latin typeface="+mj-lt"/>
              </a:rPr>
              <a:t>для размещения постов промежуток от 5 до 9 вечера. В пятницу – 7 – 8 вечера. </a:t>
            </a:r>
          </a:p>
          <a:p>
            <a:pPr lvl="0"/>
            <a:r>
              <a:rPr lang="ru-RU" sz="1000" dirty="0">
                <a:latin typeface="+mj-lt"/>
              </a:rPr>
              <a:t>А лучшим днем – среда. Однако, надежнее учитывать время активности </a:t>
            </a:r>
          </a:p>
          <a:p>
            <a:pPr lvl="0"/>
            <a:r>
              <a:rPr lang="ru-RU" sz="1000" dirty="0">
                <a:latin typeface="+mj-lt"/>
              </a:rPr>
              <a:t>именно вашей аудитории и отталкиваться от этого. 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763798" y="259774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07356" y="1568541"/>
            <a:ext cx="4912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+mj-lt"/>
              </a:rPr>
              <a:t>Составьте календарь контент-плана на неделю – месяц вперед. </a:t>
            </a:r>
          </a:p>
          <a:p>
            <a:r>
              <a:rPr lang="ru-RU" sz="1200" dirty="0">
                <a:latin typeface="+mj-lt"/>
              </a:rPr>
              <a:t>Не стоит рассчитывать на более длительные сроки, </a:t>
            </a:r>
          </a:p>
          <a:p>
            <a:r>
              <a:rPr lang="ru-RU" sz="1200" dirty="0">
                <a:latin typeface="+mj-lt"/>
              </a:rPr>
              <a:t>так как необходимо размещать самую актуальную информацию и</a:t>
            </a:r>
          </a:p>
          <a:p>
            <a:r>
              <a:rPr lang="ru-RU" sz="1200" dirty="0">
                <a:latin typeface="+mj-lt"/>
              </a:rPr>
              <a:t>в случае каких-либо изменений быть готовым все перестроить.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757492" y="2985198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01050" y="3629810"/>
            <a:ext cx="5266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Аудитория. </a:t>
            </a:r>
            <a:r>
              <a:rPr lang="ru-RU" sz="1000" dirty="0">
                <a:latin typeface="+mj-lt"/>
              </a:rPr>
              <a:t>Подумайте, кто может быть заинтересован в вашем товаре или услуге. </a:t>
            </a:r>
          </a:p>
          <a:p>
            <a:pPr lvl="0"/>
            <a:r>
              <a:rPr lang="ru-RU" sz="1000" dirty="0">
                <a:latin typeface="+mj-lt"/>
              </a:rPr>
              <a:t>Старайтесь размещать то, что может быть интересно именно этой аудитории. </a:t>
            </a:r>
          </a:p>
          <a:p>
            <a:pPr lvl="0"/>
            <a:r>
              <a:rPr lang="ru-RU" sz="1000" dirty="0">
                <a:latin typeface="+mj-lt"/>
              </a:rPr>
              <a:t>Также можно составить таблицу с особенностями вашего продукта.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1050" y="4200366"/>
            <a:ext cx="382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Разнообразие.</a:t>
            </a:r>
            <a:r>
              <a:rPr lang="ru-RU" sz="1000" dirty="0">
                <a:latin typeface="+mj-lt"/>
              </a:rPr>
              <a:t> Используйте не только продающий контент, </a:t>
            </a:r>
          </a:p>
          <a:p>
            <a:pPr lvl="0"/>
            <a:r>
              <a:rPr lang="ru-RU" sz="1000" dirty="0">
                <a:latin typeface="+mj-lt"/>
              </a:rPr>
              <a:t>но и развлекательный, и познавательный. 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757492" y="373070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57492" y="426646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01050" y="4653626"/>
            <a:ext cx="3932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Регулярность. </a:t>
            </a:r>
            <a:r>
              <a:rPr lang="ru-RU" sz="1000" dirty="0">
                <a:latin typeface="+mj-lt"/>
              </a:rPr>
              <a:t>Размещайте посты хотя бы один раз в день.</a:t>
            </a:r>
          </a:p>
          <a:p>
            <a:pPr lvl="0"/>
            <a:r>
              <a:rPr lang="ru-RU" sz="1000" dirty="0">
                <a:latin typeface="+mj-lt"/>
              </a:rPr>
              <a:t>Оптимальным количеством можно считать 2 – 3 поста в день.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07356" y="5133764"/>
            <a:ext cx="4674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>
                <a:latin typeface="+mj-lt"/>
              </a:rPr>
              <a:t>Стиль</a:t>
            </a:r>
            <a:r>
              <a:rPr lang="ru-RU" sz="1000" dirty="0">
                <a:latin typeface="+mj-lt"/>
              </a:rPr>
              <a:t>. Все посты должны быть выполнены в едином и узнаваемом стиле.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12599" y="6052292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Хештеги</a:t>
            </a:r>
            <a:r>
              <a:rPr lang="ru-RU" sz="1000" dirty="0">
                <a:latin typeface="+mj-lt"/>
              </a:rPr>
              <a:t>. Используйте как фирменные хештеги, </a:t>
            </a:r>
          </a:p>
          <a:p>
            <a:pPr lvl="0"/>
            <a:r>
              <a:rPr lang="ru-RU" sz="1000" dirty="0">
                <a:latin typeface="+mj-lt"/>
              </a:rPr>
              <a:t>так и хештеги для поиска товара по схожей тематики. 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757492" y="519477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763798" y="563183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1050" y="5543359"/>
            <a:ext cx="5505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Тексты</a:t>
            </a:r>
            <a:r>
              <a:rPr lang="ru-RU" sz="1000" dirty="0">
                <a:latin typeface="+mj-lt"/>
              </a:rPr>
              <a:t>. Разделяйте длинные тексты на абзацы. Каждый текст должен соответствовать </a:t>
            </a:r>
          </a:p>
          <a:p>
            <a:pPr lvl="0"/>
            <a:r>
              <a:rPr lang="ru-RU" sz="1000" dirty="0">
                <a:latin typeface="+mj-lt"/>
              </a:rPr>
              <a:t>общему характеру бренда и преследовать определенную цель.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2599" y="6558067"/>
            <a:ext cx="4556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Способы оплаты</a:t>
            </a:r>
            <a:r>
              <a:rPr lang="ru-RU" sz="1000" dirty="0">
                <a:latin typeface="+mj-lt"/>
              </a:rPr>
              <a:t>. Не забывайте указывать в постах все способы связи,</a:t>
            </a:r>
            <a:endParaRPr lang="en-US" sz="1000" dirty="0">
              <a:latin typeface="+mj-lt"/>
            </a:endParaRPr>
          </a:p>
          <a:p>
            <a:pPr lvl="0"/>
            <a:r>
              <a:rPr lang="ru-RU" sz="1000" dirty="0">
                <a:latin typeface="+mj-lt"/>
              </a:rPr>
              <a:t> оплаты, доставки и времени ожидания. 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757492" y="6090190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57492" y="6628884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184C83E-B17E-4EF8-952F-6D3979C4FF17}"/>
              </a:ext>
            </a:extLst>
          </p:cNvPr>
          <p:cNvSpPr/>
          <p:nvPr/>
        </p:nvSpPr>
        <p:spPr>
          <a:xfrm>
            <a:off x="763798" y="4711873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930676BD-E306-4008-8F54-53EA210F70D4}"/>
              </a:ext>
            </a:extLst>
          </p:cNvPr>
          <p:cNvSpPr/>
          <p:nvPr/>
        </p:nvSpPr>
        <p:spPr>
          <a:xfrm>
            <a:off x="757492" y="710845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5411DC-8425-4954-8A62-4DA0A21B0871}"/>
              </a:ext>
            </a:extLst>
          </p:cNvPr>
          <p:cNvSpPr txBox="1"/>
          <p:nvPr/>
        </p:nvSpPr>
        <p:spPr>
          <a:xfrm>
            <a:off x="916097" y="7063842"/>
            <a:ext cx="5099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Отзывы</a:t>
            </a:r>
            <a:r>
              <a:rPr lang="ru-RU" sz="1000" dirty="0">
                <a:latin typeface="+mj-lt"/>
              </a:rPr>
              <a:t>. Время от времени размещайте положительные отзывы своих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103068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919105" y="2089519"/>
            <a:ext cx="4538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/>
              <a:t>Актуальное. </a:t>
            </a:r>
            <a:r>
              <a:rPr lang="ru-RU" sz="1000" dirty="0"/>
              <a:t>В разделе </a:t>
            </a:r>
            <a:r>
              <a:rPr lang="ru-RU" sz="1000" dirty="0" err="1"/>
              <a:t>Highlights</a:t>
            </a:r>
            <a:r>
              <a:rPr lang="ru-RU" sz="1000" dirty="0"/>
              <a:t> (закрепленные </a:t>
            </a:r>
            <a:r>
              <a:rPr lang="en-US" sz="1000" dirty="0"/>
              <a:t>Stories</a:t>
            </a:r>
            <a:r>
              <a:rPr lang="ru-RU" sz="1000" dirty="0"/>
              <a:t>) укажите информацию </a:t>
            </a:r>
            <a:endParaRPr lang="en-US" sz="1000" dirty="0"/>
          </a:p>
          <a:p>
            <a:pPr lvl="0"/>
            <a:r>
              <a:rPr lang="ru-RU" sz="1000" dirty="0"/>
              <a:t>о доставке,</a:t>
            </a:r>
            <a:r>
              <a:rPr lang="en-US" sz="1000" dirty="0"/>
              <a:t> </a:t>
            </a:r>
            <a:r>
              <a:rPr lang="ru-RU" sz="1000" dirty="0"/>
              <a:t>цене, отзывах, портфолио и т.д.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9493" y="2561544"/>
            <a:ext cx="5102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>
                <a:latin typeface="+mj-lt"/>
              </a:rPr>
              <a:t>Иконки. </a:t>
            </a:r>
            <a:r>
              <a:rPr lang="ru-RU" sz="1000" dirty="0">
                <a:latin typeface="+mj-lt"/>
              </a:rPr>
              <a:t>Для каждого закрепленного </a:t>
            </a:r>
            <a:r>
              <a:rPr lang="en-US" sz="1000" dirty="0">
                <a:latin typeface="+mj-lt"/>
              </a:rPr>
              <a:t>Stories </a:t>
            </a:r>
            <a:r>
              <a:rPr lang="ru-RU" sz="1000" dirty="0">
                <a:latin typeface="+mj-lt"/>
              </a:rPr>
              <a:t>используйте соответствующие иконки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776801" y="2168729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75547" y="262001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75547" y="1537525"/>
            <a:ext cx="4660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+mj-lt"/>
              </a:rPr>
              <a:t>Stories </a:t>
            </a:r>
            <a:r>
              <a:rPr lang="ru-RU" sz="1200" b="1" dirty="0">
                <a:latin typeface="+mj-lt"/>
              </a:rPr>
              <a:t>и </a:t>
            </a:r>
            <a:r>
              <a:rPr lang="en-US" sz="1200" b="1" dirty="0">
                <a:latin typeface="+mj-lt"/>
              </a:rPr>
              <a:t>Life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также используется для привлечения клиентов. </a:t>
            </a:r>
            <a:endParaRPr lang="en-US" sz="1200" dirty="0">
              <a:latin typeface="+mj-lt"/>
            </a:endParaRPr>
          </a:p>
          <a:p>
            <a:r>
              <a:rPr lang="ru-RU" sz="1200" dirty="0">
                <a:latin typeface="+mj-lt"/>
              </a:rPr>
              <a:t>Здесь можно выделить несколько рекомендаций: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0406" y="2944112"/>
            <a:ext cx="6599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Темы. </a:t>
            </a:r>
            <a:r>
              <a:rPr lang="ru-RU" sz="1000" dirty="0">
                <a:latin typeface="+mj-lt"/>
              </a:rPr>
              <a:t>В </a:t>
            </a:r>
            <a:r>
              <a:rPr lang="en-US" sz="1000" dirty="0">
                <a:latin typeface="+mj-lt"/>
              </a:rPr>
              <a:t>Stories </a:t>
            </a:r>
            <a:r>
              <a:rPr lang="ru-RU" sz="1000" dirty="0">
                <a:latin typeface="+mj-lt"/>
              </a:rPr>
              <a:t>используете тематические подборки такие, как новости, процесс работы, инструкции и т.д.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776801" y="300764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9105" y="3312999"/>
            <a:ext cx="343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>
                <a:latin typeface="+mj-lt"/>
              </a:rPr>
              <a:t>Регулярность. </a:t>
            </a:r>
            <a:r>
              <a:rPr lang="ru-RU" sz="1000" dirty="0">
                <a:latin typeface="+mj-lt"/>
              </a:rPr>
              <a:t>Нет оптимального количества </a:t>
            </a:r>
            <a:r>
              <a:rPr lang="en-US" sz="1000" dirty="0">
                <a:latin typeface="+mj-lt"/>
              </a:rPr>
              <a:t>Stories</a:t>
            </a:r>
            <a:r>
              <a:rPr lang="ru-RU" sz="1000" dirty="0">
                <a:latin typeface="+mj-lt"/>
              </a:rPr>
              <a:t>, </a:t>
            </a:r>
            <a:endParaRPr lang="en-US" sz="1000" dirty="0">
              <a:latin typeface="+mj-lt"/>
            </a:endParaRPr>
          </a:p>
          <a:p>
            <a:r>
              <a:rPr lang="ru-RU" sz="1000" dirty="0">
                <a:latin typeface="+mj-lt"/>
              </a:rPr>
              <a:t>но вполне можно ориентироваться на 5-10 в день.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19105" y="3781635"/>
            <a:ext cx="4786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Вовлечение.</a:t>
            </a:r>
            <a:r>
              <a:rPr lang="ru-RU" sz="1000" dirty="0">
                <a:latin typeface="+mj-lt"/>
              </a:rPr>
              <a:t> Для улучшения поведенческого фактора используйте опросы, </a:t>
            </a:r>
            <a:endParaRPr lang="en-US" sz="1000" dirty="0">
              <a:latin typeface="+mj-lt"/>
            </a:endParaRPr>
          </a:p>
          <a:p>
            <a:pPr lvl="0"/>
            <a:r>
              <a:rPr lang="ru-RU" sz="1000" dirty="0">
                <a:latin typeface="+mj-lt"/>
              </a:rPr>
              <a:t>гиф, стикеры, отчеты, проводите конкурсы, игры и т.д.  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775547" y="3375491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75547" y="384866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80989" y="435038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0359" y="4289363"/>
            <a:ext cx="403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>
                <a:latin typeface="+mj-lt"/>
              </a:rPr>
              <a:t>Репосты. </a:t>
            </a:r>
            <a:r>
              <a:rPr lang="ru-RU" sz="1000" dirty="0" err="1">
                <a:latin typeface="+mj-lt"/>
              </a:rPr>
              <a:t>Репостите</a:t>
            </a:r>
            <a:r>
              <a:rPr lang="ru-RU" sz="1000" dirty="0">
                <a:latin typeface="+mj-lt"/>
              </a:rPr>
              <a:t> новые записи из своего аккаунта в </a:t>
            </a:r>
            <a:r>
              <a:rPr lang="en-US" sz="1000" dirty="0">
                <a:latin typeface="+mj-lt"/>
              </a:rPr>
              <a:t>Stories</a:t>
            </a:r>
            <a:r>
              <a:rPr lang="ru-RU" sz="1000" dirty="0">
                <a:latin typeface="+mj-lt"/>
              </a:rPr>
              <a:t>, </a:t>
            </a:r>
            <a:endParaRPr lang="en-US" sz="1000" dirty="0">
              <a:latin typeface="+mj-lt"/>
            </a:endParaRPr>
          </a:p>
          <a:p>
            <a:r>
              <a:rPr lang="ru-RU" sz="1000" dirty="0">
                <a:latin typeface="+mj-lt"/>
              </a:rPr>
              <a:t>чтобы подписчики знали о ваших обновлениях.</a:t>
            </a:r>
          </a:p>
        </p:txBody>
      </p:sp>
    </p:spTree>
    <p:extLst>
      <p:ext uri="{BB962C8B-B14F-4D97-AF65-F5344CB8AC3E}">
        <p14:creationId xmlns:p14="http://schemas.microsoft.com/office/powerpoint/2010/main" val="183898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33295" y="4417402"/>
            <a:ext cx="625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+mj-lt"/>
              </a:rPr>
              <a:t>Общение с подписчиками</a:t>
            </a:r>
            <a:endParaRPr lang="ru-RU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841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 flipH="1">
            <a:off x="-121649" y="1842635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534050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90100" y="2154496"/>
            <a:ext cx="5733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+mj-lt"/>
              </a:rPr>
              <a:t>Качественная обратная связь поможет не только удержать старых клиентов, </a:t>
            </a:r>
            <a:endParaRPr lang="en-US" sz="1200" dirty="0">
              <a:latin typeface="+mj-lt"/>
            </a:endParaRPr>
          </a:p>
          <a:p>
            <a:r>
              <a:rPr lang="ru-RU" sz="1200" dirty="0">
                <a:latin typeface="+mj-lt"/>
              </a:rPr>
              <a:t>но и обрести новых. Для этого можно выделить ряд рекомендаций: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8631" y="3321817"/>
            <a:ext cx="5618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>
                <a:latin typeface="+mj-lt"/>
              </a:rPr>
              <a:t>Информативность</a:t>
            </a:r>
            <a:r>
              <a:rPr lang="ru-RU" sz="1000" dirty="0">
                <a:latin typeface="+mj-lt"/>
              </a:rPr>
              <a:t>. Переписку с клиентом можно считать успешной только в том случае, </a:t>
            </a:r>
          </a:p>
          <a:p>
            <a:r>
              <a:rPr lang="ru-RU" sz="1000" dirty="0">
                <a:latin typeface="+mj-lt"/>
              </a:rPr>
              <a:t>если он узнал, что хотел.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19105" y="2857468"/>
            <a:ext cx="5381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Оперативность.</a:t>
            </a:r>
            <a:r>
              <a:rPr lang="ru-RU" sz="1000" dirty="0">
                <a:latin typeface="+mj-lt"/>
              </a:rPr>
              <a:t> Старайтесь отвечать, как можно оперативнее. </a:t>
            </a:r>
          </a:p>
          <a:p>
            <a:pPr lvl="0"/>
            <a:r>
              <a:rPr lang="ru-RU" sz="1000" dirty="0">
                <a:latin typeface="+mj-lt"/>
              </a:rPr>
              <a:t>Помните про вежливость и заинтересованность. Не допускайте односложных ответов.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775547" y="291734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3054" y="3808858"/>
            <a:ext cx="5224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000" b="1" dirty="0">
                <a:latin typeface="+mj-lt"/>
              </a:rPr>
              <a:t>Помощь</a:t>
            </a:r>
            <a:r>
              <a:rPr lang="ru-RU" sz="1000" dirty="0">
                <a:latin typeface="+mj-lt"/>
              </a:rPr>
              <a:t>. Если клиент проявляет заинтересованность, но затрудняется с выбором, </a:t>
            </a:r>
          </a:p>
          <a:p>
            <a:pPr lvl="0"/>
            <a:r>
              <a:rPr lang="ru-RU" sz="1000" dirty="0">
                <a:latin typeface="+mj-lt"/>
              </a:rPr>
              <a:t>постарайтесь в вежливой форме помочь ему с этим выбором.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9105" y="4295899"/>
            <a:ext cx="5388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 dirty="0">
                <a:latin typeface="+mj-lt"/>
              </a:rPr>
              <a:t>Комментарии</a:t>
            </a:r>
            <a:r>
              <a:rPr lang="ru-RU" sz="1000" dirty="0">
                <a:latin typeface="+mj-lt"/>
              </a:rPr>
              <a:t>. Старайтесь не оставлять без внимания комментарии пользователей и,</a:t>
            </a:r>
          </a:p>
          <a:p>
            <a:r>
              <a:rPr lang="ru-RU" sz="1000" dirty="0">
                <a:latin typeface="+mj-lt"/>
              </a:rPr>
              <a:t> по возможности, отвечайте на каждый из них.</a:t>
            </a:r>
          </a:p>
          <a:p>
            <a:endParaRPr lang="ru-RU" sz="1000" dirty="0">
              <a:latin typeface="+mj-lt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75547" y="3858772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75547" y="4350385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775547" y="3385717"/>
            <a:ext cx="143558" cy="141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4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" y="1091381"/>
            <a:ext cx="6858000" cy="8814619"/>
          </a:xfrm>
          <a:prstGeom prst="rect">
            <a:avLst/>
          </a:prstGeom>
          <a:solidFill>
            <a:srgbClr val="6D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0" y="1091381"/>
            <a:ext cx="68580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5468734" y="843423"/>
            <a:ext cx="495915" cy="495915"/>
          </a:xfrm>
          <a:prstGeom prst="ellipse">
            <a:avLst/>
          </a:prstGeom>
          <a:solidFill>
            <a:srgbClr val="00C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919356" y="4379605"/>
            <a:ext cx="30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Продвижение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384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Roboto"/>
        <a:ea typeface=""/>
        <a:cs typeface=""/>
      </a:majorFont>
      <a:minorFont>
        <a:latin typeface="Calibr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7247</TotalTime>
  <Words>943</Words>
  <Application>Microsoft Office PowerPoint</Application>
  <PresentationFormat>Лист A4 (210x297 мм)</PresentationFormat>
  <Paragraphs>99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Антон Попов</cp:lastModifiedBy>
  <cp:revision>54</cp:revision>
  <cp:lastPrinted>2019-05-20T08:25:15Z</cp:lastPrinted>
  <dcterms:created xsi:type="dcterms:W3CDTF">2019-05-17T05:13:13Z</dcterms:created>
  <dcterms:modified xsi:type="dcterms:W3CDTF">2019-06-21T14:06:06Z</dcterms:modified>
</cp:coreProperties>
</file>