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  <p:sldId id="285" r:id="rId30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E48E4BD-0639-404C-8835-454AD8529B9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281"/>
            <p14:sldId id="284"/>
            <p14:sldId id="282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5BFF"/>
    <a:srgbClr val="00C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7"/>
    <p:restoredTop sz="94678"/>
  </p:normalViewPr>
  <p:slideViewPr>
    <p:cSldViewPr snapToGrid="0" snapToObjects="1">
      <p:cViewPr varScale="1">
        <p:scale>
          <a:sx n="79" d="100"/>
          <a:sy n="79" d="100"/>
        </p:scale>
        <p:origin x="3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D6723-8527-A648-902C-BC0AA4F9AFA8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8348-7B33-0048-BA48-DA9A751EA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9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65B-E8AF-F749-8D7C-DF20CF9A4E62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bk.money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84498" y="4345422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Коммерческие факторы</a:t>
            </a:r>
          </a:p>
        </p:txBody>
      </p:sp>
    </p:spTree>
    <p:extLst>
      <p:ext uri="{BB962C8B-B14F-4D97-AF65-F5344CB8AC3E}">
        <p14:creationId xmlns:p14="http://schemas.microsoft.com/office/powerpoint/2010/main" val="114211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19105" y="1856154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Синонимы ключевого запроса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2089519"/>
            <a:ext cx="3552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Запросы которые помогают определить </a:t>
            </a:r>
            <a:r>
              <a:rPr lang="ru-RU" sz="1000" dirty="0" err="1"/>
              <a:t>интент</a:t>
            </a:r>
            <a:r>
              <a:rPr lang="ru-RU" sz="1000" dirty="0"/>
              <a:t> пользователя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19031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1440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1537525"/>
            <a:ext cx="1673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В тексте присутствуют </a:t>
            </a:r>
            <a:endParaRPr lang="ru-R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19105" y="2724977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прямых вхождений </a:t>
            </a:r>
            <a:r>
              <a:rPr lang="ru-RU" sz="1000" dirty="0" err="1"/>
              <a:t>ключевика</a:t>
            </a:r>
            <a:r>
              <a:rPr lang="ru-RU" sz="1000" dirty="0"/>
              <a:t> 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05" y="2958342"/>
            <a:ext cx="2496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вхождений в произвольной форме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75547" y="277200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75547" y="301282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775547" y="2406348"/>
            <a:ext cx="3345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Показатели имеют среднее значение в ТОП-10: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919105" y="4062534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ЧПУ содержит ключевой запрос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9105" y="429589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Домен с вхождением слов из ключевого запроса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41095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5547" y="43503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75547" y="3743905"/>
            <a:ext cx="1599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Доменное имя и URL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19105" y="4959765"/>
            <a:ext cx="2116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Есть прямое вхождение </a:t>
            </a:r>
            <a:r>
              <a:rPr lang="ru-RU" sz="1000" dirty="0" err="1"/>
              <a:t>ключевика</a:t>
            </a:r>
            <a:endParaRPr lang="ru-RU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19105" y="5193130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Присутствуют его синонимы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775547" y="500679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75547" y="524761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75547" y="4641136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&lt;title&gt;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29709" y="5447721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Имеет хороший показатель CTR 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709" y="568108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Один на каждой странице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786151" y="549474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6151" y="573557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709" y="5935677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Уникален на каждой странице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786151" y="598270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9709" y="321978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вхождений неточных запросов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9709" y="3453154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слов из запроса россыпью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786151" y="326681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86151" y="350764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3054" y="6605851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Один на каждой странице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3054" y="6839216"/>
            <a:ext cx="2834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привязан к дополнительным CSS Элементам 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779496" y="665287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79496" y="689370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79496" y="6287222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200" b="1" dirty="0"/>
              <a:t>&lt;h1&gt;</a:t>
            </a:r>
            <a:endParaRPr lang="mr-IN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33658" y="7093807"/>
            <a:ext cx="2592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Наиболее частотный продвигаемый запрос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3658" y="7327172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Точное вхождение </a:t>
            </a:r>
            <a:r>
              <a:rPr lang="ru-RU" sz="1000" dirty="0" err="1"/>
              <a:t>ключевика</a:t>
            </a:r>
            <a:endParaRPr lang="ru-RU" sz="10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90100" y="714083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90100" y="73816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3658" y="7581763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Уникален на каждой странице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90100" y="762879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29709" y="8319671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Присутствуют на страницах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9709" y="8553036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Соблюдена иерархия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786151" y="836669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786151" y="86075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786151" y="8001042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200" b="1" dirty="0"/>
              <a:t>&lt;h2&gt;…&lt;h6&gt;</a:t>
            </a:r>
            <a:endParaRPr lang="mr-IN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29709" y="8786401"/>
            <a:ext cx="2778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используются в меню и сквозных элементах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786151" y="884088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4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19105" y="1856154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Имеется достаточное количество «подчиненных страниц»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2089519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Ссылки с подчиненных страниц содержат синонимы 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19031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1440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1537525"/>
            <a:ext cx="1487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Внутренние ссылки</a:t>
            </a:r>
            <a:endParaRPr lang="ru-R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19105" y="2724977"/>
            <a:ext cx="2925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тексте присутствуют списки (важнее для </a:t>
            </a:r>
            <a:r>
              <a:rPr lang="ru-RU" sz="1000" dirty="0" err="1"/>
              <a:t>Google</a:t>
            </a:r>
            <a:r>
              <a:rPr lang="ru-RU" sz="1000" dirty="0"/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05" y="2958342"/>
            <a:ext cx="2190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тексте присутствуют перечисления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75547" y="277200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75547" y="301282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775547" y="2406348"/>
            <a:ext cx="657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Списки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919105" y="3677972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Заполнены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9105" y="3911337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Имеют вхождение запроса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372499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5547" y="396582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75547" y="3359343"/>
            <a:ext cx="2557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Атрибуты ALT и </a:t>
            </a:r>
            <a:r>
              <a:rPr lang="ru-RU" sz="1200" b="1" dirty="0" err="1"/>
              <a:t>Title</a:t>
            </a:r>
            <a:r>
              <a:rPr lang="ru-RU" sz="1200" b="1" dirty="0"/>
              <a:t> (изображения)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19105" y="4671896"/>
            <a:ext cx="3514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Равномерно распределены слова из продвигаемого запроса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9105" y="4905261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Один на каждой странице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775547" y="471892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75547" y="49597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75547" y="4353267"/>
            <a:ext cx="918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Description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29709" y="5159852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Уникален на каждой странице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709" y="5393217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Имеются </a:t>
            </a:r>
            <a:r>
              <a:rPr lang="ru-RU" sz="1000" dirty="0" err="1"/>
              <a:t>эмодзи</a:t>
            </a:r>
            <a:r>
              <a:rPr lang="en-US" sz="1000" dirty="0"/>
              <a:t> (</a:t>
            </a:r>
            <a:r>
              <a:rPr lang="ru-RU" sz="1000" dirty="0"/>
              <a:t>в разумном кол-ве для повышения </a:t>
            </a:r>
            <a:r>
              <a:rPr lang="en-US" sz="1000" dirty="0"/>
              <a:t>CTR</a:t>
            </a:r>
            <a:endParaRPr lang="ru-RU" sz="10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86151" y="520687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6151" y="544770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3054" y="6001787"/>
            <a:ext cx="2813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Указаны синонимы и фразы близкие к тематике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779496" y="604881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79496" y="5683158"/>
            <a:ext cx="809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Keywords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033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Текст проверен на </a:t>
            </a:r>
            <a:r>
              <a:rPr lang="ru-RU" sz="1000" dirty="0" err="1"/>
              <a:t>переоптимизацию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</a:t>
            </a:r>
            <a:r>
              <a:rPr lang="ru-RU" sz="1000" dirty="0" err="1"/>
              <a:t>переспама</a:t>
            </a:r>
            <a:r>
              <a:rPr lang="ru-RU" sz="1000" dirty="0"/>
              <a:t> </a:t>
            </a:r>
            <a:r>
              <a:rPr lang="ru-RU" sz="1000" dirty="0" err="1"/>
              <a:t>ключевиков</a:t>
            </a:r>
            <a:endParaRPr lang="ru-RU" sz="10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522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Текст</a:t>
            </a:r>
            <a:endParaRPr lang="mr-IN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09" y="2382231"/>
            <a:ext cx="2658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Отсутствуют неестественные словосочетания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9709" y="2615596"/>
            <a:ext cx="3206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Показатель воды соответствует показателям из ТОП-10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86151" y="24292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6151" y="26700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9709" y="2872930"/>
            <a:ext cx="2292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длинных блоков текста (портянок)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9709" y="3106295"/>
            <a:ext cx="2507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Информация структурирована (на абзацы)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786151" y="291995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786151" y="31607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29709" y="3363629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Отсутствует большое количество текст внизу страницы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9709" y="3586051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Текст уникален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786151" y="339124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786151" y="363207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9709" y="3816656"/>
            <a:ext cx="3296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Самая важная информация расположена в начале текста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29709" y="4050021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Текст написан простым языком 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786151" y="386368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786151" y="410450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9709" y="4287945"/>
            <a:ext cx="2412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Используются  длинные и короткие тире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29709" y="4521310"/>
            <a:ext cx="3570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Сайт проверен на грамматические и пунктуационные ошибки</a:t>
            </a:r>
          </a:p>
        </p:txBody>
      </p:sp>
      <p:sp>
        <p:nvSpPr>
          <p:cNvPr id="109" name="Прямоугольник 108"/>
          <p:cNvSpPr/>
          <p:nvPr/>
        </p:nvSpPr>
        <p:spPr>
          <a:xfrm>
            <a:off x="786151" y="433497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786151" y="457579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9709" y="4778644"/>
            <a:ext cx="2993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Ключевые слова естественно разбросаны по тексту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9709" y="5012009"/>
            <a:ext cx="2074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длинных фраз и предложений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786151" y="482567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786151" y="506649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9709" y="5258230"/>
            <a:ext cx="1750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грамматических ошибок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9709" y="5491595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Присутствуют LSI фразы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786151" y="530525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86151" y="55460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9709" y="5729519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Ключевик</a:t>
            </a:r>
            <a:r>
              <a:rPr lang="ru-RU" sz="1000" dirty="0"/>
              <a:t> в начале страницы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86151" y="577654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748796" y="4379605"/>
            <a:ext cx="336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Структура сайта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3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2786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вложенности более 3х от главной страницы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3281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более 2-3х продвигаемых запросов на одну страницу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1239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Структура сайта</a:t>
            </a:r>
            <a:endParaRPr lang="mr-IN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09" y="2382231"/>
            <a:ext cx="3145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Распределение страниц от общих запросов к частным 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9709" y="2615596"/>
            <a:ext cx="5093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Отсутствие нечетких дублей страниц под похожие запросы (дешевый/недорогой/эконом)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86151" y="24292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6151" y="26700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04" y="3279462"/>
            <a:ext cx="2951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/>
              <a:t>Хлебная крошка</a:t>
            </a:r>
            <a:r>
              <a:rPr lang="ru-RU" sz="1000" dirty="0"/>
              <a:t> на всех страницах кроме главной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904" y="3512827"/>
            <a:ext cx="1984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Расположена над заголовком </a:t>
            </a:r>
            <a:r>
              <a:rPr lang="en-US" sz="1000" dirty="0"/>
              <a:t>H1</a:t>
            </a:r>
            <a:endParaRPr lang="ru-RU" sz="1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93346" y="332648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93346" y="356731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93346" y="2960833"/>
            <a:ext cx="11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Перелинковка</a:t>
            </a:r>
            <a:endParaRPr lang="mr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36904" y="3750751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дублируется на страницах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6904" y="3984116"/>
            <a:ext cx="3528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Ссылками являются все элементы кроме конечной страницы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93346" y="379777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93346" y="403860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1911" y="5561434"/>
            <a:ext cx="2912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интернет магазинах раздел «так же покупают»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1911" y="5794799"/>
            <a:ext cx="3552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На сайте услуг, конечные страницы ссылаются друг на друга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818353" y="56084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818353" y="58492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18353" y="5242805"/>
            <a:ext cx="3291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Перелинковка между конечными страницами</a:t>
            </a:r>
            <a:endParaRPr lang="mr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61911" y="6032723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Для статей «читайте так же»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18353" y="607975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1406" y="6719908"/>
            <a:ext cx="47788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Созданы под запросы из семантического ядра (по брендам/категориям и так далее)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1406" y="6953273"/>
            <a:ext cx="2903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Запросы не </a:t>
            </a:r>
            <a:r>
              <a:rPr lang="ru-RU" sz="1000" dirty="0" err="1"/>
              <a:t>микрочастотные</a:t>
            </a:r>
            <a:r>
              <a:rPr lang="ru-RU" sz="1000" dirty="0"/>
              <a:t> (более 5-10 в месяц)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47848" y="676693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47848" y="700775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47848" y="6401279"/>
            <a:ext cx="14053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Теговые страницы</a:t>
            </a:r>
            <a:endParaRPr lang="ru-R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91406" y="7191197"/>
            <a:ext cx="2605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Страницы не пустые (наполнены товарами) 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847848" y="723822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1911" y="7803074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Отзывы/характеристики (зависит от тематики)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1911" y="8036439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Каждая страница имеет отдельный ЧПУ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18353" y="785010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18353" y="809092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18353" y="7484445"/>
            <a:ext cx="2566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Страницы под </a:t>
            </a:r>
            <a:r>
              <a:rPr lang="ru-RU" sz="1200" b="1" dirty="0" err="1"/>
              <a:t>интент</a:t>
            </a:r>
            <a:r>
              <a:rPr lang="ru-RU" sz="1200" b="1" dirty="0"/>
              <a:t> пользователя</a:t>
            </a:r>
            <a:endParaRPr lang="ru-R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61911" y="8274363"/>
            <a:ext cx="3182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Страницы с нулевыми запросами закрыты в </a:t>
            </a:r>
            <a:r>
              <a:rPr lang="en-US" sz="1000" dirty="0" err="1"/>
              <a:t>robots.txt</a:t>
            </a:r>
            <a:r>
              <a:rPr lang="en-US" sz="1000" dirty="0"/>
              <a:t> </a:t>
            </a:r>
            <a:endParaRPr lang="ru-RU" sz="10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818353" y="832139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1911" y="8510225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Страницы имеют уникальные </a:t>
            </a:r>
            <a:r>
              <a:rPr lang="ru-RU" sz="1000" dirty="0" err="1"/>
              <a:t>метатеги</a:t>
            </a:r>
            <a:r>
              <a:rPr lang="ru-RU" sz="1000" dirty="0"/>
              <a:t> и оптимизированы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818353" y="85572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1911" y="8736325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Страницы имеют релевантный контент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818353" y="87833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6904" y="423638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Страницы не ссылаются сами на себя (лого на главной)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6904" y="4469747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Страницы не ссылаются несколько раз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793346" y="428340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93346" y="452423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6904" y="4707671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Исходящие ссылки закрыты от индексации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6904" y="4941036"/>
            <a:ext cx="3528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Ссылками являются все элементы кроме конечной страницы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793346" y="475469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793346" y="49955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5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117070" y="4452340"/>
            <a:ext cx="26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>
                <a:solidFill>
                  <a:schemeClr val="bg1"/>
                </a:solidFill>
              </a:rPr>
              <a:t>Индексация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2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Со слешем и без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С</a:t>
            </a:r>
            <a:r>
              <a:rPr lang="de-DE" sz="1000" dirty="0"/>
              <a:t> </a:t>
            </a:r>
            <a:r>
              <a:rPr lang="de-DE" sz="1000" dirty="0" err="1"/>
              <a:t>index.html</a:t>
            </a:r>
            <a:r>
              <a:rPr lang="de-DE" sz="1000" dirty="0"/>
              <a:t> </a:t>
            </a:r>
            <a:r>
              <a:rPr lang="de-DE" sz="1000" dirty="0" err="1"/>
              <a:t>и</a:t>
            </a:r>
            <a:r>
              <a:rPr lang="de-DE" sz="1000" dirty="0"/>
              <a:t> </a:t>
            </a:r>
            <a:r>
              <a:rPr lang="de-DE" sz="1000" dirty="0" err="1"/>
              <a:t>без</a:t>
            </a:r>
            <a:endParaRPr lang="de-DE" sz="10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1460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Отсутствуют дубли </a:t>
            </a:r>
            <a:endParaRPr lang="mr-IN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09" y="2382231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С</a:t>
            </a:r>
            <a:r>
              <a:rPr lang="de-DE" sz="1000" dirty="0"/>
              <a:t> </a:t>
            </a:r>
            <a:r>
              <a:rPr lang="de-DE" sz="1000" dirty="0" err="1"/>
              <a:t>index.ph</a:t>
            </a:r>
            <a:r>
              <a:rPr lang="en-US" sz="1000" dirty="0"/>
              <a:t>p</a:t>
            </a:r>
            <a:r>
              <a:rPr lang="de-DE" sz="1000" dirty="0"/>
              <a:t> </a:t>
            </a:r>
            <a:r>
              <a:rPr lang="de-DE" sz="1000" dirty="0" err="1"/>
              <a:t>и</a:t>
            </a:r>
            <a:r>
              <a:rPr lang="de-DE" sz="1000" dirty="0"/>
              <a:t> </a:t>
            </a:r>
            <a:r>
              <a:rPr lang="de-DE" sz="1000" dirty="0" err="1"/>
              <a:t>без</a:t>
            </a:r>
            <a:endParaRPr lang="de-DE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9709" y="2615596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 </a:t>
            </a:r>
            <a:r>
              <a:rPr lang="de-DE" sz="1000" dirty="0" err="1"/>
              <a:t>и</a:t>
            </a:r>
            <a:r>
              <a:rPr lang="de-DE" sz="1000" dirty="0"/>
              <a:t> https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86151" y="24292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6151" y="26700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9709" y="2872930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Строчные и заглавные буквы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786151" y="291995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9709" y="3109482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</a:t>
            </a:r>
            <a:r>
              <a:rPr lang="ru-RU" sz="1000" dirty="0" err="1"/>
              <a:t>ww</a:t>
            </a:r>
            <a:r>
              <a:rPr lang="ru-RU" sz="1000" dirty="0"/>
              <a:t> и без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86151" y="315650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5612" y="376907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Доменные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5612" y="400244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Служебные 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82054" y="381610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2054" y="405692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2054" y="3450447"/>
            <a:ext cx="2745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Закрыты от индексации зеркала сайта</a:t>
            </a:r>
            <a:endParaRPr lang="mr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25612" y="4240365"/>
            <a:ext cx="2010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Домены с использованием порта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612" y="44737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IP адреса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82054" y="428739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82054" y="452821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5612" y="5137596"/>
            <a:ext cx="330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Указан в формате: </a:t>
            </a:r>
            <a:r>
              <a:rPr lang="ru-RU" sz="1000" dirty="0" err="1"/>
              <a:t>plain</a:t>
            </a:r>
            <a:r>
              <a:rPr lang="ru-RU" sz="1000" dirty="0"/>
              <a:t> </a:t>
            </a:r>
            <a:r>
              <a:rPr lang="ru-RU" sz="1000" dirty="0" err="1"/>
              <a:t>text</a:t>
            </a:r>
            <a:r>
              <a:rPr lang="ru-RU" sz="1000" dirty="0"/>
              <a:t>, кодировка ASC11 или UTF-8 </a:t>
            </a:r>
          </a:p>
          <a:p>
            <a:endParaRPr lang="ru-RU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925612" y="5370961"/>
            <a:ext cx="4038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Файл один на сайте (некоторые </a:t>
            </a:r>
            <a:r>
              <a:rPr lang="en-US" sz="1000" dirty="0"/>
              <a:t>CMS </a:t>
            </a:r>
            <a:r>
              <a:rPr lang="ru-RU" sz="1000" dirty="0"/>
              <a:t>автоматически генерируют файл) 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82054" y="518462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82054" y="54254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82054" y="4818967"/>
            <a:ext cx="846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Robots.txt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25612" y="560888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Размещен в корне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5612" y="5842250"/>
            <a:ext cx="16674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Запрещена админ панель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82054" y="565591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82054" y="589673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6421" y="6076419"/>
            <a:ext cx="3424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Запрещен</a:t>
            </a:r>
            <a:r>
              <a:rPr lang="ru-RU" sz="1100" dirty="0"/>
              <a:t> личный кабинет/авторизация/регистрация</a:t>
            </a:r>
            <a:endParaRPr lang="ru-RU" sz="105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782863" y="61309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278" y="6321193"/>
            <a:ext cx="4572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Запрещена корзина/данные по доставке/страница успеха/форма заказа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83720" y="637567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5612" y="6553542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Запрещены </a:t>
            </a:r>
            <a:r>
              <a:rPr lang="ru-RU" sz="1100" dirty="0" err="1"/>
              <a:t>utm</a:t>
            </a:r>
            <a:r>
              <a:rPr lang="ru-RU" sz="1100" dirty="0"/>
              <a:t> метки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782054" y="660802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6421" y="6787711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Запрещены </a:t>
            </a:r>
            <a:r>
              <a:rPr lang="ru-RU" sz="1100" dirty="0"/>
              <a:t>результаты поиска</a:t>
            </a:r>
            <a:endParaRPr lang="ru-RU" sz="105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82863" y="684219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7278" y="7032485"/>
            <a:ext cx="161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Запрещены </a:t>
            </a:r>
            <a:r>
              <a:rPr lang="ru-RU" sz="1200" dirty="0"/>
              <a:t>дубликаты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783720" y="708697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5612" y="7264834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Запрещены </a:t>
            </a:r>
            <a:r>
              <a:rPr lang="ru-RU" sz="1100" dirty="0"/>
              <a:t>пустые страницы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782054" y="731932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6421" y="7499003"/>
            <a:ext cx="16225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Указано главное зеркало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782863" y="755348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7278" y="7743777"/>
            <a:ext cx="1392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Ссылка на </a:t>
            </a:r>
            <a:r>
              <a:rPr lang="ru-RU" sz="1200" dirty="0" err="1"/>
              <a:t>Sitemap</a:t>
            </a:r>
            <a:endParaRPr lang="ru-RU" sz="12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783720" y="779826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2415" y="7985242"/>
            <a:ext cx="1920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Директива</a:t>
            </a:r>
            <a:r>
              <a:rPr lang="en-US" sz="1400" dirty="0"/>
              <a:t> Crawl-delay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788857" y="803972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9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21419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200 </a:t>
            </a:r>
            <a:r>
              <a:rPr lang="ru-RU" sz="1000" dirty="0" err="1"/>
              <a:t>ок</a:t>
            </a:r>
            <a:r>
              <a:rPr lang="ru-RU" sz="1000" dirty="0"/>
              <a:t> - со страницей все в порядке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2744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301/302 используются при смене адреса сайта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2490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Проверены коды ответов сервера </a:t>
            </a:r>
            <a:endParaRPr lang="ru-RU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09" y="2382231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304 обновление страницы </a:t>
            </a:r>
            <a:r>
              <a:rPr lang="ru-RU" sz="1000" dirty="0" err="1"/>
              <a:t>last</a:t>
            </a:r>
            <a:r>
              <a:rPr lang="ru-RU" sz="1000" dirty="0"/>
              <a:t> </a:t>
            </a:r>
            <a:r>
              <a:rPr lang="ru-RU" sz="1000" dirty="0" err="1"/>
              <a:t>modified</a:t>
            </a:r>
            <a:r>
              <a:rPr lang="ru-RU" sz="1000" dirty="0"/>
              <a:t> 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9709" y="2615596"/>
            <a:ext cx="4176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000" dirty="0"/>
              <a:t>404 </a:t>
            </a:r>
            <a:r>
              <a:rPr lang="ru-RU" sz="1000" dirty="0"/>
              <a:t>проверено у обычных страниц и у товаров (ввиду особенностей </a:t>
            </a:r>
            <a:r>
              <a:rPr lang="en-US" sz="1000" dirty="0"/>
              <a:t>CMS</a:t>
            </a:r>
            <a:r>
              <a:rPr lang="is-IS" sz="1000" dirty="0"/>
              <a:t>)</a:t>
            </a:r>
            <a:endParaRPr lang="en-US" sz="10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786151" y="24292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6151" y="26700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5612" y="326953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формате </a:t>
            </a:r>
            <a:r>
              <a:rPr lang="en-US" sz="1000" dirty="0"/>
              <a:t>html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5612" y="350289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формате </a:t>
            </a:r>
            <a:r>
              <a:rPr lang="en-US" sz="1000" dirty="0"/>
              <a:t>XML</a:t>
            </a:r>
            <a:endParaRPr lang="ru-RU" sz="1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82054" y="33165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2054" y="35573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2054" y="2950905"/>
            <a:ext cx="958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Карта сайта</a:t>
            </a:r>
            <a:endParaRPr lang="mr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25612" y="3740823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указаны ссылки на товары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612" y="3974188"/>
            <a:ext cx="2223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страниц закрытых от индексации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82054" y="378785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82054" y="402867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5612" y="421431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страниц дублей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5612" y="4447675"/>
            <a:ext cx="2044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страниц с ответами 30* и 404 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82054" y="426133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82054" y="45021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5612" y="4685599"/>
            <a:ext cx="3001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Есть атрибут </a:t>
            </a:r>
            <a:r>
              <a:rPr lang="ru-RU" sz="1000" dirty="0" err="1"/>
              <a:t>lastmod</a:t>
            </a:r>
            <a:r>
              <a:rPr lang="ru-RU" sz="1000" dirty="0"/>
              <a:t> - последнее изменение файла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5612" y="4918964"/>
            <a:ext cx="3453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Есть атрибут </a:t>
            </a:r>
            <a:r>
              <a:rPr lang="ru-RU" sz="1050" dirty="0" err="1"/>
              <a:t>changefred</a:t>
            </a:r>
            <a:r>
              <a:rPr lang="ru-RU" sz="1050" dirty="0"/>
              <a:t> - вероятная частота обновления 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82054" y="473262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82054" y="497345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6421" y="5153133"/>
            <a:ext cx="34644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Для главной страницы и категорий этот параметр </a:t>
            </a:r>
            <a:r>
              <a:rPr lang="ru-RU" sz="1050" dirty="0" err="1"/>
              <a:t>always</a:t>
            </a:r>
            <a:r>
              <a:rPr lang="ru-RU" sz="1050" dirty="0"/>
              <a:t> 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782863" y="520761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278" y="5397907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Для остальных </a:t>
            </a:r>
            <a:r>
              <a:rPr lang="ru-RU" sz="1100" dirty="0" err="1"/>
              <a:t>daily</a:t>
            </a:r>
            <a:r>
              <a:rPr lang="ru-RU" sz="1100" dirty="0"/>
              <a:t> 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83720" y="54523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5612" y="5630256"/>
            <a:ext cx="3542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Есть атрибут </a:t>
            </a:r>
            <a:r>
              <a:rPr lang="ru-RU" sz="1100" dirty="0" err="1"/>
              <a:t>priority</a:t>
            </a:r>
            <a:r>
              <a:rPr lang="ru-RU" sz="1100" dirty="0"/>
              <a:t> - приоритет самых важных страниц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782054" y="568474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6421" y="5864425"/>
            <a:ext cx="2484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Карта сайта проверена в </a:t>
            </a:r>
            <a:r>
              <a:rPr lang="ru-RU" sz="1050" dirty="0" err="1"/>
              <a:t>валидаторах</a:t>
            </a:r>
            <a:r>
              <a:rPr lang="ru-RU" sz="1050" dirty="0"/>
              <a:t>  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782863" y="591891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5612" y="7637476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Отсутствуют на сайте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82054" y="768450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82054" y="7318847"/>
            <a:ext cx="11473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Битые ссылки </a:t>
            </a:r>
            <a:endParaRPr lang="ru-R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26421" y="6101438"/>
            <a:ext cx="15295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Регулярно обновляется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782863" y="615592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7278" y="6346212"/>
            <a:ext cx="2074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Добавлена в </a:t>
            </a:r>
            <a:r>
              <a:rPr lang="ru-RU" sz="1100" dirty="0" err="1"/>
              <a:t>Янлекс</a:t>
            </a:r>
            <a:r>
              <a:rPr lang="ru-RU" sz="1100" dirty="0"/>
              <a:t> Вебмастер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783720" y="640069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5612" y="6578561"/>
            <a:ext cx="2284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Добавлена</a:t>
            </a:r>
            <a:r>
              <a:rPr lang="en-US" sz="1100" dirty="0"/>
              <a:t> </a:t>
            </a:r>
            <a:r>
              <a:rPr lang="en-US" sz="1100" dirty="0" err="1"/>
              <a:t>в</a:t>
            </a:r>
            <a:r>
              <a:rPr lang="en-US" sz="1100" dirty="0"/>
              <a:t> Google Search Console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782054" y="66330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6421" y="6812730"/>
            <a:ext cx="22028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HTML </a:t>
            </a:r>
            <a:r>
              <a:rPr lang="ru-RU" sz="1050" dirty="0"/>
              <a:t>карта</a:t>
            </a:r>
            <a:r>
              <a:rPr lang="en-US" sz="1050" dirty="0"/>
              <a:t> </a:t>
            </a:r>
            <a:r>
              <a:rPr lang="ru-RU" sz="1050" dirty="0"/>
              <a:t>размещена в подвале 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782863" y="686721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2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3315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Content</a:t>
            </a:r>
            <a:r>
              <a:rPr lang="ru-RU" sz="1000" dirty="0"/>
              <a:t>=«</a:t>
            </a:r>
            <a:r>
              <a:rPr lang="ru-RU" sz="1000" dirty="0" err="1"/>
              <a:t>all</a:t>
            </a:r>
            <a:r>
              <a:rPr lang="ru-RU" sz="1000" dirty="0"/>
              <a:t>» разрешено индексировать тексты и ссылки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Content</a:t>
            </a:r>
            <a:r>
              <a:rPr lang="ru-RU" sz="1000" dirty="0"/>
              <a:t>=«</a:t>
            </a:r>
            <a:r>
              <a:rPr lang="ru-RU" sz="1000" dirty="0" err="1"/>
              <a:t>noindex</a:t>
            </a:r>
            <a:r>
              <a:rPr lang="ru-RU" sz="1000" dirty="0"/>
              <a:t>» не индексировать текст страницы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3412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err="1"/>
              <a:t>Метатеги</a:t>
            </a:r>
            <a:r>
              <a:rPr lang="ru-RU" sz="1200" b="1" dirty="0"/>
              <a:t> для индексации сайта (</a:t>
            </a:r>
            <a:r>
              <a:rPr lang="ru-RU" sz="1200" b="1" dirty="0" err="1"/>
              <a:t>метатег</a:t>
            </a:r>
            <a:r>
              <a:rPr lang="ru-RU" sz="1200" b="1" dirty="0"/>
              <a:t> </a:t>
            </a:r>
            <a:r>
              <a:rPr lang="en-US" sz="1200" b="1" dirty="0"/>
              <a:t>robots)</a:t>
            </a:r>
            <a:endParaRPr lang="ru-RU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09" y="2382231"/>
            <a:ext cx="2719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Content</a:t>
            </a:r>
            <a:r>
              <a:rPr lang="ru-RU" sz="1000" dirty="0"/>
              <a:t>=«</a:t>
            </a:r>
            <a:r>
              <a:rPr lang="ru-RU" sz="1000" dirty="0" err="1"/>
              <a:t>nofollow</a:t>
            </a:r>
            <a:r>
              <a:rPr lang="ru-RU" sz="1000" dirty="0"/>
              <a:t>» не индексировать ссылки 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9709" y="2615596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Content</a:t>
            </a:r>
            <a:r>
              <a:rPr lang="ru-RU" sz="1000" dirty="0"/>
              <a:t>=«</a:t>
            </a:r>
            <a:r>
              <a:rPr lang="ru-RU" sz="1000" dirty="0" err="1"/>
              <a:t>non</a:t>
            </a:r>
            <a:r>
              <a:rPr lang="ru-RU" sz="1000" dirty="0"/>
              <a:t>» не индексировать текст и ссылки 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86151" y="24292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6151" y="26700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6151" y="3062516"/>
            <a:ext cx="659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Другие</a:t>
            </a:r>
            <a:endParaRPr lang="mr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29709" y="3467030"/>
            <a:ext cx="3894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Атрибут</a:t>
            </a:r>
            <a:r>
              <a:rPr lang="en-US" sz="1000" dirty="0"/>
              <a:t> </a:t>
            </a:r>
            <a:r>
              <a:rPr lang="en-US" sz="1000" dirty="0" err="1"/>
              <a:t>rel</a:t>
            </a:r>
            <a:r>
              <a:rPr lang="en-US" sz="1000" dirty="0"/>
              <a:t>=«</a:t>
            </a:r>
            <a:r>
              <a:rPr lang="en-US" sz="1000" dirty="0" err="1"/>
              <a:t>nofollow</a:t>
            </a:r>
            <a:r>
              <a:rPr lang="en-US" sz="1000" dirty="0"/>
              <a:t>» </a:t>
            </a:r>
            <a:r>
              <a:rPr lang="ru-RU" sz="1000" dirty="0"/>
              <a:t> закрыта индексация мало полезных ссылок</a:t>
            </a:r>
            <a:endParaRPr lang="en-US" sz="10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786151" y="352151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9709" y="3717655"/>
            <a:ext cx="2770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Метатег</a:t>
            </a:r>
            <a:r>
              <a:rPr lang="en-US" sz="1000" dirty="0"/>
              <a:t> &lt;!—no index—&gt;</a:t>
            </a:r>
            <a:r>
              <a:rPr lang="ru-RU" sz="1000" dirty="0"/>
              <a:t> (только для Яндекса) </a:t>
            </a:r>
            <a:endParaRPr lang="en-US" sz="10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86151" y="377214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91812" y="4134614"/>
            <a:ext cx="16471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Канонические ссылки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5370" y="4539128"/>
            <a:ext cx="436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Rel</a:t>
            </a:r>
            <a:r>
              <a:rPr lang="ru-RU" sz="1000" dirty="0"/>
              <a:t>=«</a:t>
            </a:r>
            <a:r>
              <a:rPr lang="ru-RU" sz="1000" dirty="0" err="1"/>
              <a:t>canonical</a:t>
            </a:r>
            <a:r>
              <a:rPr lang="ru-RU" sz="1000" dirty="0"/>
              <a:t>» (указывается при пагинации или указании главного домена)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791812" y="459361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91812" y="5187539"/>
            <a:ext cx="636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Общее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5370" y="5592053"/>
            <a:ext cx="2481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Все важные страницы проиндексированы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791812" y="564653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5370" y="5842678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поиске нет мусорных страниц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791812" y="589716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5370" y="6088899"/>
            <a:ext cx="4051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Яндекс и </a:t>
            </a:r>
            <a:r>
              <a:rPr lang="ru-RU" sz="1000" dirty="0" err="1"/>
              <a:t>Google</a:t>
            </a:r>
            <a:r>
              <a:rPr lang="ru-RU" sz="1000" dirty="0"/>
              <a:t> проиндексировано одинаковое количество страниц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791812" y="61433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5370" y="6339524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смешанного контента (</a:t>
            </a:r>
            <a:r>
              <a:rPr lang="ru-RU" sz="1000" dirty="0" err="1"/>
              <a:t>http</a:t>
            </a:r>
            <a:r>
              <a:rPr lang="ru-RU" sz="1000" dirty="0"/>
              <a:t>/</a:t>
            </a:r>
            <a:r>
              <a:rPr lang="ru-RU" sz="1000" dirty="0" err="1"/>
              <a:t>https</a:t>
            </a:r>
            <a:r>
              <a:rPr lang="ru-RU" sz="1000" dirty="0"/>
              <a:t>)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791812" y="639401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35370" y="6584904"/>
            <a:ext cx="2688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Поисковому роботу не передается </a:t>
            </a:r>
            <a:r>
              <a:rPr lang="ru-RU" sz="1000" dirty="0" err="1"/>
              <a:t>SessionID</a:t>
            </a:r>
            <a:endParaRPr lang="ru-RU" sz="10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791812" y="663939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7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32139" y="4435407"/>
            <a:ext cx="399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>
                <a:solidFill>
                  <a:schemeClr val="bg1"/>
                </a:solidFill>
              </a:rPr>
              <a:t>Оптимизация кода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8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19105" y="1736427"/>
            <a:ext cx="3575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Доверие к компании (отзывы, известность и так далее)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75547" y="178746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105" y="1989105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Стоимость продукции/услуг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105" y="2228318"/>
            <a:ext cx="3754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Удобные способы связи на сайте (телефон, мессенджеры)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9105" y="247261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Ассортимент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9105" y="2717687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Общее удобство и информативность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9105" y="2951052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Удобные способы оплаты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105" y="3191878"/>
            <a:ext cx="1914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Удобные способы доставки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9105" y="3425243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запросов по бренду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75547" y="204131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75547" y="228306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75547" y="252389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276471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5547" y="300553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75547" y="32440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75547" y="348263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9105" y="3673403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Прямые заходы на сайт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775547" y="372443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9105" y="3926081"/>
            <a:ext cx="1741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Различные каналы трафика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105" y="4165294"/>
            <a:ext cx="2558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Упоминания в СМИ (именно упоминания)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9105" y="4409590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Мобильное приложение 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9105" y="5611244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Номер телефона в шапке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5844609"/>
            <a:ext cx="2610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8 800 (при региональном продвижении)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9105" y="6085435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Указано время работы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9105" y="6318800"/>
            <a:ext cx="3895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Указан полный адрес (с индексом и номером офиса/склада)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775547" y="397828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75547" y="422004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75547" y="446086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565827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589909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75547" y="613764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775547" y="637618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529261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effectLst/>
                <a:latin typeface="Roboto" charset="0"/>
                <a:ea typeface="Roboto" charset="0"/>
                <a:cs typeface="Roboto" charset="0"/>
              </a:rPr>
              <a:t>Контактная информация</a:t>
            </a:r>
            <a:endParaRPr lang="ru-RU" sz="1200" dirty="0">
              <a:effectLst/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9105" y="6575384"/>
            <a:ext cx="3108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В контактах присутствует интерактивная карта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9105" y="6808749"/>
            <a:ext cx="3876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На сайте указан </a:t>
            </a:r>
            <a:r>
              <a:rPr lang="en-US" sz="1000" dirty="0">
                <a:latin typeface="Roboto" charset="0"/>
                <a:ea typeface="Roboto" charset="0"/>
                <a:cs typeface="Roboto" charset="0"/>
              </a:rPr>
              <a:t>email </a:t>
            </a:r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службы поддержки (на своем домене)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9105" y="7049575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Есть онлайн чат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9105" y="7282940"/>
            <a:ext cx="2111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Указаны</a:t>
            </a:r>
            <a:r>
              <a:rPr lang="ru-RU" sz="1000" dirty="0"/>
              <a:t> Юридические реквизиты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775547" y="662241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775547" y="686323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775547" y="71017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775547" y="734032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9105" y="4637115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Есть представительства в социальных сетях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75547" y="468839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используется тег </a:t>
            </a:r>
            <a:r>
              <a:rPr lang="ru-RU" sz="1000" dirty="0" err="1"/>
              <a:t>font</a:t>
            </a:r>
            <a:r>
              <a:rPr lang="ru-RU" sz="1000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3975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Позиционирование элементов не через большое количество таблиц 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HTML</a:t>
            </a:r>
            <a:endParaRPr lang="ru-RU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09" y="2382231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лишних тегов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9709" y="2615596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Все теги закрыты</a:t>
            </a:r>
            <a:endParaRPr lang="en-US" sz="10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786151" y="24292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6151" y="26700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5612" y="2854224"/>
            <a:ext cx="2334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используется графика вместо текста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5612" y="3087589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Меню не раскрываться через </a:t>
            </a:r>
            <a:r>
              <a:rPr lang="ru-RU" sz="1000" dirty="0" err="1"/>
              <a:t>js</a:t>
            </a:r>
            <a:endParaRPr lang="ru-RU" sz="1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82054" y="290125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2054" y="314207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5612" y="3325513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CSS в отдельном файле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612" y="355887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Указан </a:t>
            </a:r>
            <a:r>
              <a:rPr lang="ru-RU" sz="1000" dirty="0" err="1"/>
              <a:t>метатег</a:t>
            </a:r>
            <a:r>
              <a:rPr lang="ru-RU" sz="1000" dirty="0"/>
              <a:t> </a:t>
            </a:r>
            <a:r>
              <a:rPr lang="ru-RU" sz="1000" dirty="0" err="1"/>
              <a:t>Robots</a:t>
            </a:r>
            <a:endParaRPr lang="ru-RU" sz="1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82054" y="337254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82054" y="361336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5612" y="3801099"/>
            <a:ext cx="2799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большого количества комментариев в коде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82054" y="384602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612" y="6466293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Разделитель «-« дефис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782054" y="652077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6421" y="6700462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В </a:t>
            </a:r>
            <a:r>
              <a:rPr lang="ru-RU" sz="1050" dirty="0" err="1"/>
              <a:t>url</a:t>
            </a:r>
            <a:r>
              <a:rPr lang="ru-RU" sz="1050" dirty="0"/>
              <a:t> не должно быть спец символов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782863" y="675494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278" y="6945236"/>
            <a:ext cx="5469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После изменения названий </a:t>
            </a:r>
            <a:r>
              <a:rPr lang="ru-RU" sz="1100" dirty="0" err="1"/>
              <a:t>изображдений</a:t>
            </a:r>
            <a:r>
              <a:rPr lang="ru-RU" sz="1100" dirty="0"/>
              <a:t> в </a:t>
            </a:r>
            <a:r>
              <a:rPr lang="ru-RU" sz="1100" dirty="0" err="1"/>
              <a:t>url</a:t>
            </a:r>
            <a:r>
              <a:rPr lang="ru-RU" sz="1100" dirty="0"/>
              <a:t> на старых адресах поставлен </a:t>
            </a:r>
            <a:r>
              <a:rPr lang="ru-RU" sz="1100" dirty="0" err="1"/>
              <a:t>редирект</a:t>
            </a:r>
            <a:r>
              <a:rPr lang="ru-RU" sz="1100" dirty="0"/>
              <a:t> 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83720" y="69997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5612" y="7177585"/>
            <a:ext cx="3542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Есть атрибут </a:t>
            </a:r>
            <a:r>
              <a:rPr lang="ru-RU" sz="1100" dirty="0" err="1"/>
              <a:t>priority</a:t>
            </a:r>
            <a:r>
              <a:rPr lang="ru-RU" sz="1100" dirty="0"/>
              <a:t> - приоритет самых важных страниц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782054" y="723207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7145" y="7411431"/>
            <a:ext cx="4480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Должны быть заполнены атрибуты </a:t>
            </a:r>
            <a:r>
              <a:rPr lang="ru-RU" sz="1050" dirty="0" err="1"/>
              <a:t>alt</a:t>
            </a:r>
            <a:r>
              <a:rPr lang="ru-RU" sz="1050" dirty="0"/>
              <a:t> (краткое содержание изображения)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782863" y="746624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5612" y="6231034"/>
            <a:ext cx="3692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Использовать только строчные латинские буквы (не кириллицу)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82054" y="628552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5612" y="6019267"/>
            <a:ext cx="3514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/>
              <a:t>URL - ЧПУ </a:t>
            </a:r>
            <a:r>
              <a:rPr lang="ru-RU" sz="1000" b="1"/>
              <a:t>- </a:t>
            </a:r>
            <a:r>
              <a:rPr lang="ru-RU" sz="1000"/>
              <a:t>соответствующие </a:t>
            </a:r>
            <a:r>
              <a:rPr lang="ru-RU" sz="1000" dirty="0"/>
              <a:t>содержимому на изображении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782054" y="606629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782054" y="5700638"/>
            <a:ext cx="2049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Оптимизация изображений</a:t>
            </a:r>
            <a:endParaRPr lang="ru-R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242" y="4037820"/>
            <a:ext cx="3060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Соотношение </a:t>
            </a:r>
            <a:r>
              <a:rPr lang="ru-RU" sz="1000" dirty="0" err="1"/>
              <a:t>html</a:t>
            </a:r>
            <a:r>
              <a:rPr lang="ru-RU" sz="1000" dirty="0"/>
              <a:t> кода к количеству текста (от 25%)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777684" y="40923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7145" y="4276448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ошибок </a:t>
            </a:r>
            <a:r>
              <a:rPr lang="ru-RU" sz="1000" dirty="0" err="1"/>
              <a:t>валидации</a:t>
            </a:r>
            <a:endParaRPr lang="ru-RU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917145" y="4509813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Проведена проверка на </a:t>
            </a:r>
            <a:r>
              <a:rPr lang="ru-RU" sz="1000" dirty="0" err="1"/>
              <a:t>кроссбраузерность</a:t>
            </a:r>
            <a:endParaRPr lang="ru-RU" sz="10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773587" y="432347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773587" y="456429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7145" y="4747737"/>
            <a:ext cx="190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используется «</a:t>
            </a:r>
            <a:r>
              <a:rPr lang="ru-RU" sz="1000" dirty="0" err="1"/>
              <a:t>display:none</a:t>
            </a:r>
            <a:r>
              <a:rPr lang="ru-RU" sz="1000" dirty="0"/>
              <a:t>»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17145" y="4981102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Отсутствие пустых SRC или HREF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773587" y="479476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773587" y="503558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7145" y="5210688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скрытого текста 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773587" y="526517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7145" y="7917549"/>
            <a:ext cx="2089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JS и CSS проверены </a:t>
            </a:r>
            <a:r>
              <a:rPr lang="ru-RU" sz="1050" dirty="0" err="1"/>
              <a:t>валидатором</a:t>
            </a:r>
            <a:endParaRPr lang="ru-RU" sz="105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782863" y="79723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7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2935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До 10 слов 1-2 фразы описывающие изображение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1914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Описание содержит </a:t>
            </a:r>
            <a:r>
              <a:rPr lang="ru-RU" sz="1000" dirty="0" err="1"/>
              <a:t>ключевики</a:t>
            </a:r>
            <a:endParaRPr lang="ru-RU" sz="10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1988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Атрибут </a:t>
            </a:r>
            <a:r>
              <a:rPr lang="en-US" sz="1200" b="1" dirty="0"/>
              <a:t>Alt </a:t>
            </a:r>
            <a:r>
              <a:rPr lang="ru-RU" sz="1200" b="1" dirty="0"/>
              <a:t>у изображений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25612" y="3120280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свойствах заполнена тема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82054" y="315783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5612" y="3341270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свойствах заполнен автор: название компании 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82054" y="338829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5612" y="2891579"/>
            <a:ext cx="2313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свойствах файла заполнен заголовок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82054" y="29386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82054" y="2572950"/>
            <a:ext cx="2556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Оптимизация файлов PDF/DOC/XLS</a:t>
            </a:r>
            <a:endParaRPr lang="ru-R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25612" y="4253446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Проверена скорость открытия 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782054" y="429099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5612" y="4024745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Проверена на адаптивность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782054" y="407177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782054" y="3706116"/>
            <a:ext cx="18517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Мобильная версия сайта</a:t>
            </a:r>
            <a:endParaRPr lang="ru-R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925612" y="525555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Сжатый CSS код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782054" y="529310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25612" y="5026849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Сжатый </a:t>
            </a:r>
            <a:r>
              <a:rPr lang="ru-RU" sz="1000" dirty="0" err="1"/>
              <a:t>html</a:t>
            </a:r>
            <a:r>
              <a:rPr lang="ru-RU" sz="1000" dirty="0"/>
              <a:t> код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782054" y="507387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782054" y="4708220"/>
            <a:ext cx="777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Скорость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21242" y="5480234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Сжатый JS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1242" y="5713599"/>
            <a:ext cx="2667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Оптимизированы миниатюры изображений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777684" y="55272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777684" y="57680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1242" y="595152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Использование кэша 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21242" y="6184888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Last Modification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777684" y="599855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77684" y="623937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7145" y="6423516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If-Modified-Since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7145" y="6656881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страниц размером более 10МБ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773587" y="647054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773587" y="671136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17145" y="689480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CSS в отдельном файле 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7145" y="71281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Указан </a:t>
            </a:r>
            <a:r>
              <a:rPr lang="ru-RU" sz="1000" dirty="0" err="1"/>
              <a:t>метатег</a:t>
            </a:r>
            <a:r>
              <a:rPr lang="ru-RU" sz="1000" dirty="0"/>
              <a:t> </a:t>
            </a:r>
            <a:r>
              <a:rPr lang="ru-RU" sz="1000" dirty="0" err="1"/>
              <a:t>Robots</a:t>
            </a:r>
            <a:endParaRPr lang="ru-RU" sz="10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773587" y="694183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773587" y="718265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7145" y="7370391"/>
            <a:ext cx="2799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большого количества комментариев в коде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773587" y="741531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17145" y="8208916"/>
            <a:ext cx="3151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Текст не выводится на дочерних страницах пагинации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773587" y="826340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7145" y="8446840"/>
            <a:ext cx="3392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Указана каноническая страница пагинации </a:t>
            </a:r>
            <a:r>
              <a:rPr lang="it-IT" sz="1000" dirty="0"/>
              <a:t> Meta </a:t>
            </a:r>
            <a:r>
              <a:rPr lang="it-IT" sz="1000" dirty="0" err="1"/>
              <a:t>canonical</a:t>
            </a:r>
            <a:endParaRPr lang="it-IT" sz="10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773587" y="849386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7145" y="7997149"/>
            <a:ext cx="2937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Метатеги</a:t>
            </a:r>
            <a:r>
              <a:rPr lang="ru-RU" sz="1000" dirty="0"/>
              <a:t> уникальны на всех страницах пагинации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773587" y="804417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773587" y="7678520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Пагинация </a:t>
            </a:r>
            <a:endParaRPr lang="ru-RU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25612" y="935543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Schema.org</a:t>
            </a:r>
            <a:r>
              <a:rPr lang="ru-RU" sz="1000" dirty="0"/>
              <a:t> для поисковых систем 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782054" y="940992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5612" y="9143668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Open</a:t>
            </a:r>
            <a:r>
              <a:rPr lang="ru-RU" sz="1000" dirty="0"/>
              <a:t> </a:t>
            </a:r>
            <a:r>
              <a:rPr lang="ru-RU" sz="1000" dirty="0" err="1"/>
              <a:t>Graph</a:t>
            </a:r>
            <a:r>
              <a:rPr lang="ru-RU" sz="1000" dirty="0"/>
              <a:t> для </a:t>
            </a:r>
            <a:r>
              <a:rPr lang="ru-RU" sz="1000" dirty="0" err="1"/>
              <a:t>соц</a:t>
            </a:r>
            <a:r>
              <a:rPr lang="ru-RU" sz="1000" dirty="0"/>
              <a:t> сетей 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782054" y="919069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782054" y="8825039"/>
            <a:ext cx="1299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err="1"/>
              <a:t>Микроразметка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4842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471045" y="462167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>
                <a:solidFill>
                  <a:schemeClr val="bg1"/>
                </a:solidFill>
              </a:rPr>
              <a:t>Сервисы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9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91094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Яндекс Метрика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709" y="2144307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Google Analytics 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86151" y="19579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21987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3335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Сервисы к которым необходимо привязать сайт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5612" y="2620743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Google Search Control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82054" y="265829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5612" y="284173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Пиксель VK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82054" y="288876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5612" y="2392042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Яндекс Вебмастер 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82054" y="24390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3237" y="3305313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Яндекс Справочник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769679" y="334286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3237" y="3076612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Пиксель</a:t>
            </a:r>
            <a:r>
              <a:rPr lang="nl-NL" sz="1000" dirty="0"/>
              <a:t> Facebook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769679" y="312363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3237" y="373821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2gis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69679" y="377576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237" y="3509514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Google Map</a:t>
            </a:r>
            <a:endParaRPr lang="nl-NL" sz="1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69679" y="355654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4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645227" y="4621673"/>
            <a:ext cx="15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Общее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30479" y="2572170"/>
            <a:ext cx="2789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Наличие </a:t>
            </a:r>
            <a:r>
              <a:rPr lang="ru-RU" sz="1000" dirty="0" err="1"/>
              <a:t>ключевика</a:t>
            </a:r>
            <a:r>
              <a:rPr lang="ru-RU" sz="1000" dirty="0"/>
              <a:t> в названии (будет плюсом)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0479" y="3811623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Стандартный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86921" y="261919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86921" y="386610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6382" y="4288059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Для</a:t>
            </a:r>
            <a:r>
              <a:rPr lang="en-US" sz="1000" dirty="0"/>
              <a:t> MacBook Touch Bar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82824" y="432561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6382" y="450904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Windows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82824" y="455607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6382" y="405935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Для</a:t>
            </a:r>
            <a:r>
              <a:rPr lang="it-IT" sz="1000" dirty="0"/>
              <a:t> </a:t>
            </a:r>
            <a:r>
              <a:rPr lang="it-IT" sz="1000" dirty="0" err="1"/>
              <a:t>IPhone</a:t>
            </a:r>
            <a:endParaRPr lang="it-IT" sz="10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782824" y="41063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4007" y="4743928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Android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770449" y="479095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91812" y="1670810"/>
            <a:ext cx="6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Домен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5370" y="2075324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попадал под санкции поисковиков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91812" y="212981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5370" y="2330613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Возраст больше года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91812" y="238043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91812" y="3345712"/>
            <a:ext cx="756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err="1"/>
              <a:t>Фавикон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0479" y="5642072"/>
            <a:ext cx="2484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Сайт прошел проверку на XSS уязвимости 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786921" y="56965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6382" y="6118508"/>
            <a:ext cx="1760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Отсутствие вирусов на сайте 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782824" y="615606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6382" y="5889807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Сайт прошел проверку на нагрузку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82824" y="593683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70450" y="5176161"/>
            <a:ext cx="873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Проверка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0479" y="7929712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конце адреса должен быть слеш «/»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86921" y="798419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382" y="8406148"/>
            <a:ext cx="26613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Продвигаемый запрос встречается один раз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782824" y="844370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6382" y="8177447"/>
            <a:ext cx="4326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Проверить корректную обработку сервером служебных заголовков (</a:t>
            </a:r>
            <a:r>
              <a:rPr lang="ru-RU" sz="1000" dirty="0" err="1"/>
              <a:t>http</a:t>
            </a:r>
            <a:r>
              <a:rPr lang="ru-RU" sz="1000" dirty="0"/>
              <a:t>)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782824" y="822447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70450" y="7463801"/>
            <a:ext cx="873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URL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18104" y="862338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Уровень вложенности не более 3х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774546" y="867787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007" y="8871122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 используются заглавные буквы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770449" y="891814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35370" y="2814006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Протокол </a:t>
            </a:r>
            <a:r>
              <a:rPr lang="ru-RU" sz="1000" dirty="0" err="1"/>
              <a:t>https</a:t>
            </a:r>
            <a:r>
              <a:rPr lang="ru-RU" sz="1000" dirty="0"/>
              <a:t> 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791812" y="286103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6382" y="6573596"/>
            <a:ext cx="2925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Сайт прошел проверку на кроссплатформенность 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782824" y="661114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6382" y="6344895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Сайт прошел проверку на </a:t>
            </a:r>
            <a:r>
              <a:rPr lang="ru-RU" sz="1000" dirty="0" err="1"/>
              <a:t>кроссбраузерность</a:t>
            </a:r>
            <a:endParaRPr lang="ru-RU" sz="10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782824" y="63919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2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943430" y="2287213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пустых запросов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799872" y="234169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9333" y="2763649"/>
            <a:ext cx="3602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Продвигаемые страницы соответствуют ожиданиям клиентов 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95775" y="280120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9333" y="2534948"/>
            <a:ext cx="4057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Запросы правильно распределены по страницам/категориям/товарам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95775" y="258197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3400" y="1821302"/>
            <a:ext cx="2721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Семантическое ядро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31055" y="2980888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Запросы проверены на коммерческий фактор в выдаче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787497" y="303537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6958" y="3228623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Запросы собраны с учетом </a:t>
            </a:r>
            <a:r>
              <a:rPr lang="ru-RU" sz="1000" dirty="0" err="1"/>
              <a:t>геозависимости</a:t>
            </a:r>
            <a:r>
              <a:rPr lang="ru-RU" sz="1000" dirty="0"/>
              <a:t> 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783400" y="327565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6496" y="3474844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Исключены нецелевые запросы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782938" y="352933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2399" y="3722579"/>
            <a:ext cx="4073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При кластеризации учитывалось количество главных страниц в выдаче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778841" y="37696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5805" y="4630093"/>
            <a:ext cx="2635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Задана региональная принадлежность сайта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812247" y="468457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51708" y="5106529"/>
            <a:ext cx="2153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вебмастере нет предупреждений 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808150" y="51440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51708" y="5327519"/>
            <a:ext cx="26741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В</a:t>
            </a:r>
            <a:r>
              <a:rPr lang="en-US" sz="1000" dirty="0"/>
              <a:t> Google Search Console </a:t>
            </a:r>
            <a:r>
              <a:rPr lang="en-US" sz="1000" dirty="0" err="1"/>
              <a:t>нет</a:t>
            </a:r>
            <a:r>
              <a:rPr lang="en-US" sz="1000" dirty="0"/>
              <a:t> </a:t>
            </a:r>
            <a:r>
              <a:rPr lang="en-US" sz="1000" dirty="0" err="1"/>
              <a:t>предупреждений</a:t>
            </a:r>
            <a:endParaRPr lang="en-US" sz="10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808150" y="537454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51708" y="4877828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Регулярно добавляется контент (новости статьи) 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808150" y="492485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9333" y="5562398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 Яндексе присвоены быстрые ссылки 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795775" y="560942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817138" y="4164182"/>
            <a:ext cx="2225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Региональная принадлежность</a:t>
            </a:r>
          </a:p>
        </p:txBody>
      </p:sp>
    </p:spTree>
    <p:extLst>
      <p:ext uri="{BB962C8B-B14F-4D97-AF65-F5344CB8AC3E}">
        <p14:creationId xmlns:p14="http://schemas.microsoft.com/office/powerpoint/2010/main" val="101190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645227" y="4621673"/>
            <a:ext cx="172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Хостинг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16665" cy="41666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799904" y="2640224"/>
            <a:ext cx="3265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</a:t>
            </a:r>
            <a:r>
              <a:rPr lang="ru-RU" sz="1000" dirty="0" err="1"/>
              <a:t>редиректов</a:t>
            </a:r>
            <a:r>
              <a:rPr lang="ru-RU" sz="1000" dirty="0"/>
              <a:t> между страницами с разным контентом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013" y="2873270"/>
            <a:ext cx="2719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</a:t>
            </a:r>
            <a:r>
              <a:rPr lang="ru-RU" sz="1000" dirty="0" err="1"/>
              <a:t>редиректов</a:t>
            </a:r>
            <a:r>
              <a:rPr lang="ru-RU" sz="1000" dirty="0"/>
              <a:t> на несуществующую страницу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651455" y="267846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51455" y="292775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0916" y="3121005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</a:t>
            </a:r>
            <a:r>
              <a:rPr lang="ru-RU" sz="1000" dirty="0" err="1"/>
              <a:t>редиректов</a:t>
            </a:r>
            <a:r>
              <a:rPr lang="ru-RU" sz="1000" dirty="0"/>
              <a:t> связанных с </a:t>
            </a:r>
            <a:r>
              <a:rPr lang="ru-RU" sz="1000" dirty="0" err="1"/>
              <a:t>robots.txt</a:t>
            </a:r>
            <a:endParaRPr lang="ru-RU" sz="10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647358" y="316803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56346" y="1730081"/>
            <a:ext cx="898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err="1"/>
              <a:t>Редиректы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99904" y="2134595"/>
            <a:ext cx="1869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многошаговых </a:t>
            </a:r>
            <a:r>
              <a:rPr lang="ru-RU" sz="1000" dirty="0" err="1"/>
              <a:t>редиректов</a:t>
            </a:r>
            <a:endParaRPr lang="ru-RU" sz="10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56346" y="21890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9904" y="2389884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указан верный тип </a:t>
            </a:r>
            <a:r>
              <a:rPr lang="ru-RU" sz="1000" dirty="0" err="1"/>
              <a:t>редиректа</a:t>
            </a:r>
            <a:endParaRPr lang="ru-RU" sz="10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56346" y="24397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892" y="4466065"/>
            <a:ext cx="1912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страница отдает код ответа 404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60443" y="450430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65334" y="3555922"/>
            <a:ext cx="958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404 ошибка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8892" y="3960436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страница имеет шаблон в стиле дизайна сайта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665334" y="40149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8892" y="4215725"/>
            <a:ext cx="2747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страница имеет ссылку на главную (или назад)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65334" y="42655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6658" y="5791226"/>
            <a:ext cx="4200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Использование отдельного домена для статических данных (</a:t>
            </a:r>
            <a:r>
              <a:rPr lang="ru-RU" sz="1000" dirty="0" err="1"/>
              <a:t>Cookie</a:t>
            </a:r>
            <a:r>
              <a:rPr lang="ru-RU" sz="1000" dirty="0"/>
              <a:t> </a:t>
            </a:r>
            <a:r>
              <a:rPr lang="ru-RU" sz="1000" dirty="0" err="1"/>
              <a:t>Free</a:t>
            </a:r>
            <a:r>
              <a:rPr lang="ru-RU" sz="1000" dirty="0"/>
              <a:t>)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668209" y="582947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6658" y="5285597"/>
            <a:ext cx="1659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Сокращение DNS-запросов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673100" y="534008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6658" y="5540886"/>
            <a:ext cx="2281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/>
              <a:t>Сокращено количество HTTP запросов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673100" y="559070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1549" y="6029239"/>
            <a:ext cx="2762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Добавлен заголовок </a:t>
            </a:r>
            <a:r>
              <a:rPr lang="ru-RU" sz="1000" dirty="0" err="1"/>
              <a:t>Expires</a:t>
            </a:r>
            <a:r>
              <a:rPr lang="ru-RU" sz="1000" dirty="0"/>
              <a:t> или </a:t>
            </a:r>
            <a:r>
              <a:rPr lang="ru-RU" sz="1000" dirty="0" err="1"/>
              <a:t>Cache-Control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677991" y="608372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5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0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9435" y="4621673"/>
            <a:ext cx="6118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Make money with </a:t>
            </a:r>
            <a:r>
              <a:rPr lang="en-US" sz="3600" b="1" dirty="0" err="1">
                <a:solidFill>
                  <a:schemeClr val="bg1"/>
                </a:solidFill>
              </a:rPr>
              <a:t>RBK.money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86B6E4-D1EC-4D25-A829-F7045ADED5CA}"/>
              </a:ext>
            </a:extLst>
          </p:cNvPr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66123BB-7005-418D-9CB1-226EB69AD5C2}"/>
              </a:ext>
            </a:extLst>
          </p:cNvPr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9798A8D5-7389-4E0D-A9CA-9A959CB55B32}"/>
              </a:ext>
            </a:extLst>
          </p:cNvPr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0060D-2595-419B-AF97-0A8C169BA599}"/>
              </a:ext>
            </a:extLst>
          </p:cNvPr>
          <p:cNvSpPr txBox="1"/>
          <p:nvPr/>
        </p:nvSpPr>
        <p:spPr>
          <a:xfrm>
            <a:off x="266700" y="4672473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Make money with </a:t>
            </a:r>
            <a:r>
              <a:rPr lang="en-US" sz="3600" b="1" dirty="0" err="1">
                <a:solidFill>
                  <a:schemeClr val="bg1"/>
                </a:solidFill>
              </a:rPr>
              <a:t>RBK.money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76CBD-6EF5-4E2F-87BB-EE051AD7C25A}"/>
              </a:ext>
            </a:extLst>
          </p:cNvPr>
          <p:cNvSpPr txBox="1"/>
          <p:nvPr/>
        </p:nvSpPr>
        <p:spPr>
          <a:xfrm>
            <a:off x="2833116" y="9085029"/>
            <a:ext cx="393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36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://rbk.money/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E623-0D43-4571-8EC8-39341A412268}"/>
              </a:ext>
            </a:extLst>
          </p:cNvPr>
          <p:cNvSpPr txBox="1"/>
          <p:nvPr/>
        </p:nvSpPr>
        <p:spPr>
          <a:xfrm>
            <a:off x="2833116" y="8477802"/>
            <a:ext cx="393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j-lt"/>
              </a:rPr>
              <a:t>Больше на -</a:t>
            </a:r>
          </a:p>
        </p:txBody>
      </p:sp>
    </p:spTree>
    <p:extLst>
      <p:ext uri="{BB962C8B-B14F-4D97-AF65-F5344CB8AC3E}">
        <p14:creationId xmlns:p14="http://schemas.microsoft.com/office/powerpoint/2010/main" val="2773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19105" y="1856154"/>
            <a:ext cx="2975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товаров не уступает конкурентам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2089519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категорий не уступает конкурентам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9105" y="2330345"/>
            <a:ext cx="4639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товаров в продвигаемой категории не уступает конкурентам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9105" y="2563710"/>
            <a:ext cx="4440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ссылок с категории на карточки не уступает конкурентам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19031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1440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75547" y="23825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775547" y="262109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1537525"/>
            <a:ext cx="1612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Ассортимент товаров</a:t>
            </a:r>
            <a:endParaRPr lang="ru-R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919105" y="2820294"/>
            <a:ext cx="4995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ссылок с карточек товаров на категорию не уступает конкурентам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9105" y="3053659"/>
            <a:ext cx="5216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товаров на первой странице (пагинации) в среднем как у конкурентов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775547" y="286732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775547" y="310814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9105" y="3717525"/>
            <a:ext cx="4020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На сайте размещены товары и бренды популярные в тематике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9105" y="3950890"/>
            <a:ext cx="3414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Интернет-магазин своевременно добавляет новинки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75547" y="37645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75547" y="400537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5547" y="3398896"/>
            <a:ext cx="2289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Популярные бренды и модели </a:t>
            </a:r>
            <a:endParaRPr lang="ru-R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19105" y="4657725"/>
            <a:ext cx="2401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Имеется соответствующая пометка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05" y="4891090"/>
            <a:ext cx="5737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Количество карточек с пометкой «нет в наличии» не превышает кол-во товаров в наличии 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775547" y="47047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775547" y="494557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75547" y="4339096"/>
            <a:ext cx="1585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Товары не в наличии</a:t>
            </a:r>
            <a:endParaRPr lang="ru-R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919105" y="5553096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Описана </a:t>
            </a:r>
            <a:r>
              <a:rPr lang="ru-RU" sz="1000" dirty="0"/>
              <a:t>История компании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9105" y="5786461"/>
            <a:ext cx="22958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Имеются фотографии</a:t>
            </a:r>
            <a:r>
              <a:rPr lang="ru-RU" sz="1000" dirty="0"/>
              <a:t> офиса/склада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775547" y="560012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775547" y="58409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775547" y="5234467"/>
            <a:ext cx="1805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Страница «о компании</a:t>
            </a:r>
            <a:r>
              <a:rPr lang="ru-RU" sz="1200" dirty="0"/>
              <a:t>»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9105" y="6032682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Размещены </a:t>
            </a:r>
            <a:r>
              <a:rPr lang="ru-RU" sz="1000" dirty="0"/>
              <a:t>Награды/сертификаты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9105" y="6266047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Размещена </a:t>
            </a:r>
            <a:r>
              <a:rPr lang="ru-RU" sz="1000" dirty="0"/>
              <a:t>Краткая биография владельца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775547" y="607970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775547" y="632053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9105" y="6516431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Презентация компании для скачивания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775547" y="65634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19105" y="1856154"/>
            <a:ext cx="3703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Указаны все способы оплаты (желательно с картинками)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208951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Сроки зачисления платежей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9105" y="2330345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Финансовые гарантии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19031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1440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75547" y="23825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1537525"/>
            <a:ext cx="1471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Страница «оплата»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19105" y="293972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Размещена </a:t>
            </a:r>
            <a:r>
              <a:rPr lang="ru-RU" sz="1000" dirty="0"/>
              <a:t>Оферта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9105" y="3173092"/>
            <a:ext cx="2961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Размещено </a:t>
            </a:r>
            <a:r>
              <a:rPr lang="ru-RU" sz="1000" dirty="0"/>
              <a:t>Соглашение о персональных данных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9105" y="3413918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Указаны </a:t>
            </a:r>
            <a:r>
              <a:rPr lang="ru-RU" sz="1000" dirty="0"/>
              <a:t>Реквизиты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775547" y="298675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75547" y="322757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75547" y="346612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75547" y="2621098"/>
            <a:ext cx="2018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Юридическая информация</a:t>
            </a:r>
            <a:endParaRPr lang="ru-R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924177" y="4075507"/>
            <a:ext cx="2420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Обязательно фотографии продукции</a:t>
            </a:r>
            <a:endParaRPr lang="ru-RU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924177" y="4308872"/>
            <a:ext cx="2225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Размещен видеоролик с обзором</a:t>
            </a:r>
            <a:endParaRPr lang="ru-RU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924177" y="454969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Указана </a:t>
            </a:r>
            <a:r>
              <a:rPr lang="ru-RU" sz="1000" dirty="0"/>
              <a:t>Информация о доставке и оплате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780619" y="412253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0619" y="436335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80619" y="46019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80619" y="3756878"/>
            <a:ext cx="1281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Карточка товара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24177" y="4783063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Отзывы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24177" y="5016428"/>
            <a:ext cx="3236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Характеристики/инструкции/таблицы/примеры работы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780619" y="483009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780619" y="507091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9105" y="5618542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Аккуратно оформлена</a:t>
            </a:r>
            <a:endParaRPr lang="ru-RU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19105" y="5851907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Имеется калькулятор</a:t>
            </a:r>
            <a:endParaRPr lang="ru-RU" sz="10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775547" y="56655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775547" y="590639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775547" y="5299913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Страница «доставка</a:t>
            </a:r>
            <a:r>
              <a:rPr lang="ru-RU" sz="1200" dirty="0"/>
              <a:t>»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19105" y="6098128"/>
            <a:ext cx="3379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Размещена интерактивная карта с зонами доставки</a:t>
            </a:r>
            <a:endParaRPr lang="ru-RU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919105" y="6331493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Указаны все этапы доставки</a:t>
            </a:r>
            <a:endParaRPr lang="ru-RU" sz="10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5547" y="614515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775547" y="638597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19105" y="6581877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Указана стоимость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5547" y="662890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5940" y="7231035"/>
            <a:ext cx="3145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На сайте (коммерческой тематики) нет рекламы</a:t>
            </a:r>
            <a:endParaRPr lang="ru-RU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925940" y="7464400"/>
            <a:ext cx="3321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Отсутствие аффилированных сайтов компании/магазина 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82382" y="727806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82382" y="751888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82382" y="6912406"/>
            <a:ext cx="645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Общее</a:t>
            </a:r>
            <a:endParaRPr lang="ru-R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25940" y="7710621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Нет взрослого контента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940" y="7943986"/>
            <a:ext cx="2545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Имеется страница с портфолио (для услуг) 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82382" y="775764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782382" y="799847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93246" y="4336876"/>
            <a:ext cx="527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Поведенческие факторы 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19105" y="185615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CTR домена (общий)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208951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CTR страницы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9105" y="2330345"/>
            <a:ext cx="5373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Среднее количество действий пользователей (кликов/заполнения полей и так далее)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19031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1440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75547" y="23825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1537525"/>
            <a:ext cx="1060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Учитываются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19105" y="2568935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Время на сайте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105" y="2802300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Среднее время пребывания на странице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9105" y="3043126"/>
            <a:ext cx="3978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Roboto" charset="0"/>
                <a:ea typeface="Roboto" charset="0"/>
                <a:cs typeface="Roboto" charset="0"/>
              </a:rPr>
              <a:t>Общее среднее время пребывания на сайте по всем запросам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775547" y="261596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75547" y="285678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75547" y="309533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9827" y="3659967"/>
            <a:ext cx="3163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Сколько кликов сделал пользователь во время поиска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9827" y="3893332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Какой по счету клик на ваш сайт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9827" y="4134158"/>
            <a:ext cx="3507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Сколько времени прошло между запросом и кликом на сайт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76269" y="370699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76269" y="394781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6269" y="418636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76269" y="3341338"/>
            <a:ext cx="2957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Поведение на странице выдачи в поиске </a:t>
            </a:r>
            <a:endParaRPr lang="ru-R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919827" y="43727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Сколько времени прошло между текущим кликом и последующим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9827" y="4606113"/>
            <a:ext cx="3469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Продолжает ли поиск пользователь после перехода на сайт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776269" y="441977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776269" y="466059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105" y="5220052"/>
            <a:ext cx="25715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Разнообразие источников трафика на сайте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05" y="5453417"/>
            <a:ext cx="1968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Возвраты пользователей на сайт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75547" y="526707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75547" y="550790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775547" y="4901423"/>
            <a:ext cx="1563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Посещаемость сайта</a:t>
            </a:r>
            <a:endParaRPr lang="ru-R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19105" y="5699638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Есть реклама в Яндекс </a:t>
            </a:r>
            <a:r>
              <a:rPr lang="ru-RU" sz="1000" dirty="0" err="1"/>
              <a:t>Директ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919105" y="5933003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Есть реклама в </a:t>
            </a:r>
            <a:r>
              <a:rPr lang="ru-RU" sz="1000" dirty="0" err="1"/>
              <a:t>Google</a:t>
            </a:r>
            <a:r>
              <a:rPr lang="ru-RU" sz="1000" dirty="0"/>
              <a:t> </a:t>
            </a:r>
            <a:r>
              <a:rPr lang="ru-RU" sz="1000" dirty="0" err="1"/>
              <a:t>Ads</a:t>
            </a:r>
            <a:endParaRPr lang="ru-RU" sz="10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75547" y="574666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598748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8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200922" y="4319785"/>
            <a:ext cx="44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Ссылочные факторы 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19105" y="1856154"/>
            <a:ext cx="2863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Непрямые ссылки - не влияют на ранжирование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2089519"/>
            <a:ext cx="2667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Страницы с ссылками закрыты от индексации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9105" y="2330345"/>
            <a:ext cx="2069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Ссылки не закрыты от индексации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19031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1440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75547" y="238255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1537525"/>
            <a:ext cx="15946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Технические аспекты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19105" y="2568935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Наращивание ссылочной массы происходит плавно 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775547" y="261596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105" y="3223255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Важен возраст регистрации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05" y="3456620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Индексируются поисковиками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75547" y="327028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75547" y="35111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775547" y="2904626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Площадки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919105" y="4062534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Важно качество ссылок, а не количество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9105" y="4295899"/>
            <a:ext cx="3634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Минимум прямых вхождений </a:t>
            </a:r>
            <a:r>
              <a:rPr lang="ru-RU" sz="1000" dirty="0" err="1"/>
              <a:t>ключевика</a:t>
            </a:r>
            <a:r>
              <a:rPr lang="ru-RU" sz="1000" dirty="0"/>
              <a:t> в исходящих ссылках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41095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5547" y="43503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75547" y="3743905"/>
            <a:ext cx="645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Общее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709" y="4550490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Ссылки равномерно распределены по страницам сайта (за исключением главной страницы) 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786151" y="459751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9709" y="7154097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 трети до половины </a:t>
            </a:r>
            <a:r>
              <a:rPr lang="ru-RU" sz="1000" dirty="0" err="1"/>
              <a:t>безанкорные</a:t>
            </a:r>
            <a:endParaRPr lang="ru-RU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29709" y="7387462"/>
            <a:ext cx="4857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Половина (от общего числа) ссылок закрыты атрибутом </a:t>
            </a:r>
            <a:r>
              <a:rPr lang="ru-RU" sz="1000" dirty="0" err="1"/>
              <a:t>nofollow</a:t>
            </a:r>
            <a:r>
              <a:rPr lang="ru-RU" sz="1000" dirty="0"/>
              <a:t> (для естественности)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786151" y="720112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6151" y="744194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86151" y="6810072"/>
            <a:ext cx="1721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Распределение ссылок</a:t>
            </a:r>
            <a:endParaRPr lang="ru-R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40313" y="7642053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Треть ссылок (от общего числа) ведут на главную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313" y="7875418"/>
            <a:ext cx="5357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Ссылок содержащих точный запрос заметно меньше  ссылок с произвольной формой запроса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796755" y="768908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96755" y="792990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0313" y="8130009"/>
            <a:ext cx="3350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Все слова запроса включают только в 2-3% от всех ссылок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0313" y="8363374"/>
            <a:ext cx="3876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Ссылок на сайт заметно больше ссылок на продвигаемую страницу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796755" y="817703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796755" y="841786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9709" y="4805081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Есть ссылки с Википедии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86151" y="485210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9709" y="5041919"/>
            <a:ext cx="3342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Есть ссылки с социальных сетей (желательно с трафиком)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786151" y="508894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709" y="5283654"/>
            <a:ext cx="23310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Ссылки с авторитетных сайтов отрасли 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86151" y="53306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709" y="5539961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Отсутствие внешних ссылок с некачественных сайтов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86151" y="558698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9709" y="5776799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Отсутсвие</a:t>
            </a:r>
            <a:r>
              <a:rPr lang="ru-RU" sz="1000" dirty="0"/>
              <a:t> спама в </a:t>
            </a:r>
            <a:r>
              <a:rPr lang="ru-RU" sz="1000" dirty="0" err="1"/>
              <a:t>анкорах</a:t>
            </a:r>
            <a:r>
              <a:rPr lang="ru-RU" sz="1000" dirty="0"/>
              <a:t> 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786151" y="582382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9709" y="6018534"/>
            <a:ext cx="3199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Ссылочная масса равна или больше чем у конкурентов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786151" y="60655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9709" y="6238720"/>
            <a:ext cx="3924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Ссылки с региональных площадок (при продвижении по регионам)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786151" y="62857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9709" y="6449798"/>
            <a:ext cx="2885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Отсутствие ссылок на несуществующие страницы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786151" y="649682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322493" y="4328331"/>
            <a:ext cx="421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Текстовые факторы 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18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7057</TotalTime>
  <Words>1926</Words>
  <Application>Microsoft Office PowerPoint</Application>
  <PresentationFormat>Лист A4 (210x297 мм)</PresentationFormat>
  <Paragraphs>395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Антон Попов</cp:lastModifiedBy>
  <cp:revision>37</cp:revision>
  <cp:lastPrinted>2019-05-20T08:25:15Z</cp:lastPrinted>
  <dcterms:created xsi:type="dcterms:W3CDTF">2019-05-17T05:13:13Z</dcterms:created>
  <dcterms:modified xsi:type="dcterms:W3CDTF">2019-06-24T08:29:53Z</dcterms:modified>
</cp:coreProperties>
</file>