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3" r:id="rId5"/>
    <p:sldId id="265" r:id="rId6"/>
    <p:sldId id="282" r:id="rId7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5BFF"/>
    <a:srgbClr val="00C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8"/>
  </p:normalViewPr>
  <p:slideViewPr>
    <p:cSldViewPr snapToGrid="0" snapToObjects="1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D6723-8527-A648-902C-BC0AA4F9AFA8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8348-7B33-0048-BA48-DA9A751EA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9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bk.money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69073" y="4306669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Чек-лист по</a:t>
            </a:r>
            <a:r>
              <a:rPr lang="en-US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VK</a:t>
            </a:r>
            <a:endParaRPr lang="ru-RU" sz="36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42107" y="1405424"/>
            <a:ext cx="384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Оформление продающего сообщества в </a:t>
            </a:r>
            <a:r>
              <a:rPr lang="en-US" sz="1200" b="1" dirty="0">
                <a:latin typeface="+mj-lt"/>
              </a:rPr>
              <a:t>VK.</a:t>
            </a:r>
            <a:endParaRPr lang="ru-RU" sz="1200" b="1" dirty="0">
              <a:latin typeface="+mj-lt"/>
            </a:endParaRPr>
          </a:p>
          <a:p>
            <a:r>
              <a:rPr lang="ru-RU" sz="1200" b="1" dirty="0" err="1">
                <a:latin typeface="+mj-lt"/>
              </a:rPr>
              <a:t>Аватар</a:t>
            </a:r>
            <a:r>
              <a:rPr lang="ru-RU" sz="1200" b="1" dirty="0">
                <a:latin typeface="+mj-lt"/>
              </a:rPr>
              <a:t> сообщества: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3886" y="2007403"/>
            <a:ext cx="5253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Логотип вашего бизнеса (проверьте, как он будет отображаться после уменьшения)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5886" y="3628896"/>
            <a:ext cx="3276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обложке содержится УТП (в разумных пределах)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886" y="2416337"/>
            <a:ext cx="4746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Также можно разместить информацию о товарах/услугах, контакты,</a:t>
            </a:r>
          </a:p>
          <a:p>
            <a:pPr lvl="0"/>
            <a:r>
              <a:rPr lang="ru-RU" sz="1000" dirty="0">
                <a:latin typeface="+mj-lt"/>
              </a:rPr>
              <a:t>призыв к действию, информацию об акциях и скидках. </a:t>
            </a:r>
          </a:p>
          <a:p>
            <a:pPr lvl="0"/>
            <a:r>
              <a:rPr lang="ru-RU" sz="1000" dirty="0">
                <a:latin typeface="+mj-lt"/>
              </a:rPr>
              <a:t>В этом случае </a:t>
            </a:r>
            <a:r>
              <a:rPr lang="ru-RU" sz="1000" dirty="0" err="1">
                <a:latin typeface="+mj-lt"/>
              </a:rPr>
              <a:t>аватар</a:t>
            </a:r>
            <a:r>
              <a:rPr lang="ru-RU" sz="1000" dirty="0">
                <a:latin typeface="+mj-lt"/>
              </a:rPr>
              <a:t> сообщества придется менять по мере необходимости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75547" y="206550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24710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75547" y="367925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5886" y="3992685"/>
            <a:ext cx="2132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Присутствует логотип компании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9105" y="4895321"/>
            <a:ext cx="4814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Содержит актуальную информацию: фото, предложения, акции, скидки и т.д.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22994" y="5276382"/>
            <a:ext cx="5456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+mj-lt"/>
              </a:rPr>
              <a:t>Проверено отображение на мобильном устройстве. (На телефоне она важнее обложки)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779436" y="404257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3104" y="495197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75862" y="533183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ED0E413-2A73-4B35-A89F-A4EF6127277F}"/>
              </a:ext>
            </a:extLst>
          </p:cNvPr>
          <p:cNvSpPr/>
          <p:nvPr/>
        </p:nvSpPr>
        <p:spPr>
          <a:xfrm>
            <a:off x="775547" y="627120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A0A2F1-E8E7-4DA2-9049-FB208C14F84F}"/>
              </a:ext>
            </a:extLst>
          </p:cNvPr>
          <p:cNvSpPr txBox="1"/>
          <p:nvPr/>
        </p:nvSpPr>
        <p:spPr>
          <a:xfrm>
            <a:off x="922994" y="6214074"/>
            <a:ext cx="2682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Имеет вид ЧПУ (человеко-понятный </a:t>
            </a:r>
            <a:r>
              <a:rPr lang="ru-RU" sz="1000" dirty="0" err="1">
                <a:latin typeface="+mj-lt"/>
              </a:rPr>
              <a:t>урл</a:t>
            </a:r>
            <a:r>
              <a:rPr lang="ru-RU" sz="1000" dirty="0">
                <a:latin typeface="+mj-lt"/>
              </a:rPr>
              <a:t>)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F00DA45-A2A5-4038-B423-31BAFFB9835B}"/>
              </a:ext>
            </a:extLst>
          </p:cNvPr>
          <p:cNvSpPr/>
          <p:nvPr/>
        </p:nvSpPr>
        <p:spPr>
          <a:xfrm>
            <a:off x="775547" y="668782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CDB23-ED43-441B-BA52-0DB8DD5711D9}"/>
              </a:ext>
            </a:extLst>
          </p:cNvPr>
          <p:cNvSpPr txBox="1"/>
          <p:nvPr/>
        </p:nvSpPr>
        <p:spPr>
          <a:xfrm>
            <a:off x="922994" y="6634382"/>
            <a:ext cx="3260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Содержит название компании или ключевое слово 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6BB68A9-BB2F-4FA3-820E-58BC2FEADD57}"/>
              </a:ext>
            </a:extLst>
          </p:cNvPr>
          <p:cNvSpPr/>
          <p:nvPr/>
        </p:nvSpPr>
        <p:spPr>
          <a:xfrm>
            <a:off x="770328" y="74818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13C0C9-8F7F-4DC3-AE0A-7C7BBE73C3CB}"/>
              </a:ext>
            </a:extLst>
          </p:cNvPr>
          <p:cNvSpPr txBox="1"/>
          <p:nvPr/>
        </p:nvSpPr>
        <p:spPr>
          <a:xfrm>
            <a:off x="919105" y="7432944"/>
            <a:ext cx="2611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Передает характер вашей деятельности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7291A-1517-483C-B87D-50A53C738BE2}"/>
              </a:ext>
            </a:extLst>
          </p:cNvPr>
          <p:cNvSpPr txBox="1"/>
          <p:nvPr/>
        </p:nvSpPr>
        <p:spPr>
          <a:xfrm>
            <a:off x="927204" y="3150228"/>
            <a:ext cx="384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Обложка группы: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35EF0-3E59-4FE9-B0C7-66C7E6B294ED}"/>
              </a:ext>
            </a:extLst>
          </p:cNvPr>
          <p:cNvSpPr txBox="1"/>
          <p:nvPr/>
        </p:nvSpPr>
        <p:spPr>
          <a:xfrm>
            <a:off x="927204" y="4443989"/>
            <a:ext cx="384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Закрепленная публикация: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E394C-2531-45F3-9BC9-2089823EADBD}"/>
              </a:ext>
            </a:extLst>
          </p:cNvPr>
          <p:cNvSpPr txBox="1"/>
          <p:nvPr/>
        </p:nvSpPr>
        <p:spPr>
          <a:xfrm>
            <a:off x="922994" y="5735666"/>
            <a:ext cx="384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Адрес: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2D5025-2D82-4817-96C7-4FFEB29BD1F2}"/>
              </a:ext>
            </a:extLst>
          </p:cNvPr>
          <p:cNvSpPr txBox="1"/>
          <p:nvPr/>
        </p:nvSpPr>
        <p:spPr>
          <a:xfrm>
            <a:off x="927204" y="7070516"/>
            <a:ext cx="3840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Название: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2DC429B-E832-42A7-834B-DEF943F469CD}"/>
              </a:ext>
            </a:extLst>
          </p:cNvPr>
          <p:cNvSpPr/>
          <p:nvPr/>
        </p:nvSpPr>
        <p:spPr>
          <a:xfrm>
            <a:off x="770328" y="782754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F3E590-0D5C-4DFC-AC49-13F54F0F32FB}"/>
              </a:ext>
            </a:extLst>
          </p:cNvPr>
          <p:cNvSpPr txBox="1"/>
          <p:nvPr/>
        </p:nvSpPr>
        <p:spPr>
          <a:xfrm>
            <a:off x="913886" y="7774960"/>
            <a:ext cx="3834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Содержит в себе ключевое слово по продвигаемому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13216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01050" y="1857307"/>
            <a:ext cx="2310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Содержит </a:t>
            </a:r>
            <a:r>
              <a:rPr lang="ru-RU" sz="1000" dirty="0" err="1">
                <a:latin typeface="+mj-lt"/>
              </a:rPr>
              <a:t>оффер</a:t>
            </a:r>
            <a:r>
              <a:rPr lang="ru-RU" sz="1000" dirty="0">
                <a:latin typeface="+mj-lt"/>
              </a:rPr>
              <a:t>, номер телефона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1050" y="2229414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Не дублирует информацию с обложки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57492" y="191337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53898" y="229017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CA48B-0DC2-4E00-9281-DCD26CA04E1B}"/>
              </a:ext>
            </a:extLst>
          </p:cNvPr>
          <p:cNvSpPr txBox="1"/>
          <p:nvPr/>
        </p:nvSpPr>
        <p:spPr>
          <a:xfrm>
            <a:off x="842107" y="1405424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Статус сообщества: 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BED0F64-9929-4C30-9B57-ED1A7D01B14F}"/>
              </a:ext>
            </a:extLst>
          </p:cNvPr>
          <p:cNvSpPr/>
          <p:nvPr/>
        </p:nvSpPr>
        <p:spPr>
          <a:xfrm>
            <a:off x="753898" y="320264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CF95C-978C-42F4-B121-586D8A09ADC1}"/>
              </a:ext>
            </a:extLst>
          </p:cNvPr>
          <p:cNvSpPr txBox="1"/>
          <p:nvPr/>
        </p:nvSpPr>
        <p:spPr>
          <a:xfrm>
            <a:off x="906297" y="3146982"/>
            <a:ext cx="4147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Содержит актуальную информацию о компании, услугах, товарах 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F66997A-EDCC-4D2D-B99A-C281DE0D85E3}"/>
              </a:ext>
            </a:extLst>
          </p:cNvPr>
          <p:cNvSpPr/>
          <p:nvPr/>
        </p:nvSpPr>
        <p:spPr>
          <a:xfrm>
            <a:off x="753897" y="354683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DD4E3F-5F6E-419C-AB84-4A952991738E}"/>
              </a:ext>
            </a:extLst>
          </p:cNvPr>
          <p:cNvSpPr txBox="1"/>
          <p:nvPr/>
        </p:nvSpPr>
        <p:spPr>
          <a:xfrm>
            <a:off x="901050" y="3490395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Присутствуют ключевые слова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8D2443F-246E-47C7-B66B-4E8456793E9D}"/>
              </a:ext>
            </a:extLst>
          </p:cNvPr>
          <p:cNvSpPr/>
          <p:nvPr/>
        </p:nvSpPr>
        <p:spPr>
          <a:xfrm>
            <a:off x="757492" y="388594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25E16-93B4-4A1C-A279-845C5C3D1398}"/>
              </a:ext>
            </a:extLst>
          </p:cNvPr>
          <p:cNvSpPr txBox="1"/>
          <p:nvPr/>
        </p:nvSpPr>
        <p:spPr>
          <a:xfrm>
            <a:off x="897455" y="3830192"/>
            <a:ext cx="4445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При возможности, размещен УТП (уникальное торговое предложение) 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DA8FAF4-1269-4FCB-9C25-25934850117F}"/>
              </a:ext>
            </a:extLst>
          </p:cNvPr>
          <p:cNvSpPr/>
          <p:nvPr/>
        </p:nvSpPr>
        <p:spPr>
          <a:xfrm>
            <a:off x="753897" y="549491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E417F1-4526-4D01-885E-9097C7A676E0}"/>
              </a:ext>
            </a:extLst>
          </p:cNvPr>
          <p:cNvSpPr txBox="1"/>
          <p:nvPr/>
        </p:nvSpPr>
        <p:spPr>
          <a:xfrm>
            <a:off x="897455" y="5437049"/>
            <a:ext cx="5248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«Ссылки» указаны ссылки на сайт/визитку и аккаунты в других социальных сетях, </a:t>
            </a:r>
          </a:p>
          <a:p>
            <a:pPr lvl="0"/>
            <a:r>
              <a:rPr lang="ru-RU" sz="1000" dirty="0">
                <a:latin typeface="+mj-lt"/>
              </a:rPr>
              <a:t>отзывы клиентов и прочую информацию по работе компании, </a:t>
            </a:r>
          </a:p>
          <a:p>
            <a:pPr lvl="0"/>
            <a:r>
              <a:rPr lang="ru-RU" sz="1000" dirty="0">
                <a:latin typeface="+mj-lt"/>
              </a:rPr>
              <a:t>а также группы и сайты связанные с вашей деятельностью 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E2876EC-CC4C-49C9-8CD7-31321247ADAF}"/>
              </a:ext>
            </a:extLst>
          </p:cNvPr>
          <p:cNvSpPr/>
          <p:nvPr/>
        </p:nvSpPr>
        <p:spPr>
          <a:xfrm>
            <a:off x="753637" y="616827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AF0E8-B0F7-402E-A3FA-B58DECFD5B6B}"/>
              </a:ext>
            </a:extLst>
          </p:cNvPr>
          <p:cNvSpPr txBox="1"/>
          <p:nvPr/>
        </p:nvSpPr>
        <p:spPr>
          <a:xfrm>
            <a:off x="906297" y="6107337"/>
            <a:ext cx="5559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«Контактах» размещены ссылки на администраторов сообщества, </a:t>
            </a:r>
          </a:p>
          <a:p>
            <a:pPr lvl="0"/>
            <a:r>
              <a:rPr lang="ru-RU" sz="1000" dirty="0">
                <a:latin typeface="+mj-lt"/>
              </a:rPr>
              <a:t>указано с какими вопросами можно обратиться именно к ним </a:t>
            </a:r>
          </a:p>
          <a:p>
            <a:pPr lvl="0"/>
            <a:r>
              <a:rPr lang="ru-RU" sz="1000" dirty="0">
                <a:latin typeface="+mj-lt"/>
              </a:rPr>
              <a:t>(например, менеджер по продажам, техподдержка и т.д.) и какие методы связи доступны </a:t>
            </a:r>
          </a:p>
          <a:p>
            <a:pPr lvl="0"/>
            <a:r>
              <a:rPr lang="ru-RU" sz="1000" dirty="0">
                <a:latin typeface="+mj-lt"/>
              </a:rPr>
              <a:t>(</a:t>
            </a:r>
            <a:r>
              <a:rPr lang="en-US" sz="1000" dirty="0">
                <a:latin typeface="+mj-lt"/>
              </a:rPr>
              <a:t>skype</a:t>
            </a:r>
            <a:r>
              <a:rPr lang="ru-RU" sz="1000" dirty="0">
                <a:latin typeface="+mj-lt"/>
              </a:rPr>
              <a:t>, телефон и т.д.)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AF761-BA41-4D3E-B907-AF2431647FBB}"/>
              </a:ext>
            </a:extLst>
          </p:cNvPr>
          <p:cNvSpPr txBox="1"/>
          <p:nvPr/>
        </p:nvSpPr>
        <p:spPr>
          <a:xfrm>
            <a:off x="906297" y="2672809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Раздел «Информация»: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9D1DB9A-1639-46EC-9495-85FFE71F70CC}"/>
              </a:ext>
            </a:extLst>
          </p:cNvPr>
          <p:cNvSpPr/>
          <p:nvPr/>
        </p:nvSpPr>
        <p:spPr>
          <a:xfrm>
            <a:off x="753637" y="422962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7BB0F-7488-4660-94D9-409C56D3569E}"/>
              </a:ext>
            </a:extLst>
          </p:cNvPr>
          <p:cNvSpPr txBox="1"/>
          <p:nvPr/>
        </p:nvSpPr>
        <p:spPr>
          <a:xfrm>
            <a:off x="888552" y="4173740"/>
            <a:ext cx="4160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Присутствует ссылка на сайт или на диалог с владельцем группы 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52BB7E2-0D56-48A8-A3D3-784D99FC30D6}"/>
              </a:ext>
            </a:extLst>
          </p:cNvPr>
          <p:cNvSpPr/>
          <p:nvPr/>
        </p:nvSpPr>
        <p:spPr>
          <a:xfrm>
            <a:off x="753637" y="454846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48ECD3-870B-446B-B49D-D069301E7D95}"/>
              </a:ext>
            </a:extLst>
          </p:cNvPr>
          <p:cNvSpPr txBox="1"/>
          <p:nvPr/>
        </p:nvSpPr>
        <p:spPr>
          <a:xfrm>
            <a:off x="906297" y="4494796"/>
            <a:ext cx="3658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Указаны контакты: адрес, номер телефона, время работы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C86CE5-7E9E-47B9-A781-D6910164A585}"/>
              </a:ext>
            </a:extLst>
          </p:cNvPr>
          <p:cNvSpPr txBox="1"/>
          <p:nvPr/>
        </p:nvSpPr>
        <p:spPr>
          <a:xfrm>
            <a:off x="901050" y="4969784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Разделы «Контакты» и «Ссылки»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2D16DB-AB13-44BA-93F8-77D5405D2088}"/>
              </a:ext>
            </a:extLst>
          </p:cNvPr>
          <p:cNvSpPr txBox="1"/>
          <p:nvPr/>
        </p:nvSpPr>
        <p:spPr>
          <a:xfrm>
            <a:off x="909833" y="6909019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Раздел «Сообщения» 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335D0C7-358B-4D30-8AE3-3DFD831D241F}"/>
              </a:ext>
            </a:extLst>
          </p:cNvPr>
          <p:cNvSpPr/>
          <p:nvPr/>
        </p:nvSpPr>
        <p:spPr>
          <a:xfrm>
            <a:off x="757492" y="730035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2951FF-BC4E-4B88-9EC0-15826E02EADA}"/>
              </a:ext>
            </a:extLst>
          </p:cNvPr>
          <p:cNvSpPr txBox="1"/>
          <p:nvPr/>
        </p:nvSpPr>
        <p:spPr>
          <a:xfrm>
            <a:off x="906297" y="7250427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Сообщения открыты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86FBBFD6-179B-4919-80F5-D350A06374D4}"/>
              </a:ext>
            </a:extLst>
          </p:cNvPr>
          <p:cNvSpPr/>
          <p:nvPr/>
        </p:nvSpPr>
        <p:spPr>
          <a:xfrm>
            <a:off x="753637" y="760568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AEB2DE-3378-4FCF-878A-7BEA555FA8D2}"/>
              </a:ext>
            </a:extLst>
          </p:cNvPr>
          <p:cNvSpPr txBox="1"/>
          <p:nvPr/>
        </p:nvSpPr>
        <p:spPr>
          <a:xfrm>
            <a:off x="897195" y="7553475"/>
            <a:ext cx="2669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На письма клиентов отвечают регулярно 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1754B9C-DB25-4837-8B1E-D0804B9A61B1}"/>
              </a:ext>
            </a:extLst>
          </p:cNvPr>
          <p:cNvSpPr/>
          <p:nvPr/>
        </p:nvSpPr>
        <p:spPr>
          <a:xfrm>
            <a:off x="757492" y="792172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9EBD21-FB8E-417C-A4EA-05192DB9C336}"/>
              </a:ext>
            </a:extLst>
          </p:cNvPr>
          <p:cNvSpPr txBox="1"/>
          <p:nvPr/>
        </p:nvSpPr>
        <p:spPr>
          <a:xfrm>
            <a:off x="909833" y="7869519"/>
            <a:ext cx="3531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ответном сообщении содержится фраза приветствия </a:t>
            </a:r>
          </a:p>
        </p:txBody>
      </p:sp>
    </p:spTree>
    <p:extLst>
      <p:ext uri="{BB962C8B-B14F-4D97-AF65-F5344CB8AC3E}">
        <p14:creationId xmlns:p14="http://schemas.microsoft.com/office/powerpoint/2010/main" val="10306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924547" y="1887302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Установлены полезные для ведения бизнеса приложения </a:t>
            </a:r>
          </a:p>
          <a:p>
            <a:pPr lvl="0"/>
            <a:r>
              <a:rPr lang="ru-RU" sz="1000" dirty="0">
                <a:latin typeface="+mj-lt"/>
              </a:rPr>
              <a:t>(например, для рассылок, генерации </a:t>
            </a:r>
            <a:r>
              <a:rPr lang="ru-RU" sz="1000" dirty="0" err="1">
                <a:latin typeface="+mj-lt"/>
              </a:rPr>
              <a:t>лидов</a:t>
            </a:r>
            <a:r>
              <a:rPr lang="ru-RU" sz="1000" dirty="0">
                <a:latin typeface="+mj-lt"/>
              </a:rPr>
              <a:t>, приложение магазина и </a:t>
            </a:r>
            <a:r>
              <a:rPr lang="ru-RU" sz="1000" dirty="0" err="1">
                <a:latin typeface="+mj-lt"/>
              </a:rPr>
              <a:t>т.д</a:t>
            </a:r>
            <a:r>
              <a:rPr lang="ru-RU" sz="1000" dirty="0">
                <a:latin typeface="+mj-lt"/>
              </a:rPr>
              <a:t>)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80989" y="193996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5531" y="2368770"/>
            <a:ext cx="5569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группе используются виджеты, например, для обращения к участникам и гостям группы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780989" y="242607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2727" y="3206210"/>
            <a:ext cx="35557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Содержит не слишком много тем (3-4 будет достаточно)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80989" y="325841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6801" y="361906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9653" y="3547098"/>
            <a:ext cx="5099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Содержит «Отзывы» «Ответы на частые вопросы», возможно, </a:t>
            </a:r>
          </a:p>
          <a:p>
            <a:pPr lvl="0"/>
            <a:r>
              <a:rPr lang="ru-RU" sz="1000" dirty="0">
                <a:latin typeface="+mj-lt"/>
              </a:rPr>
              <a:t>«Как нас найти» и т.д. – та информация, которая может потребоваться клиентам, </a:t>
            </a:r>
          </a:p>
          <a:p>
            <a:pPr lvl="0"/>
            <a:r>
              <a:rPr lang="ru-RU" sz="1000" dirty="0">
                <a:latin typeface="+mj-lt"/>
              </a:rPr>
              <a:t>но ей не нашлось места в других разделах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E2B45ED-72E6-49E7-BA2A-B5EE9CA41975}"/>
              </a:ext>
            </a:extLst>
          </p:cNvPr>
          <p:cNvSpPr/>
          <p:nvPr/>
        </p:nvSpPr>
        <p:spPr>
          <a:xfrm>
            <a:off x="780989" y="420800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9D38-3FA5-4652-BCE0-39426BDD0B6F}"/>
              </a:ext>
            </a:extLst>
          </p:cNvPr>
          <p:cNvSpPr txBox="1"/>
          <p:nvPr/>
        </p:nvSpPr>
        <p:spPr>
          <a:xfrm>
            <a:off x="932727" y="4150884"/>
            <a:ext cx="5250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Как и в случае с сообщениями, на вопросы в обсуждениях ответы даются регулярно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93CF19-03FE-4565-8FD8-60235D70170F}"/>
              </a:ext>
            </a:extLst>
          </p:cNvPr>
          <p:cNvSpPr/>
          <p:nvPr/>
        </p:nvSpPr>
        <p:spPr>
          <a:xfrm>
            <a:off x="780989" y="497532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6E9B6-FB7F-4BD7-9B94-3D1533691DF5}"/>
              </a:ext>
            </a:extLst>
          </p:cNvPr>
          <p:cNvSpPr txBox="1"/>
          <p:nvPr/>
        </p:nvSpPr>
        <p:spPr>
          <a:xfrm>
            <a:off x="932727" y="4930299"/>
            <a:ext cx="5168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На фотографиях могут присутствовать ваши товары, портфолио, мастерская и т.д.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88B6C8D-B0BE-4BE1-BB81-24367E7E0C23}"/>
              </a:ext>
            </a:extLst>
          </p:cNvPr>
          <p:cNvSpPr/>
          <p:nvPr/>
        </p:nvSpPr>
        <p:spPr>
          <a:xfrm>
            <a:off x="780989" y="536584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E8DB3-307F-4F12-8464-BCCBE5531F38}"/>
              </a:ext>
            </a:extLst>
          </p:cNvPr>
          <p:cNvSpPr txBox="1"/>
          <p:nvPr/>
        </p:nvSpPr>
        <p:spPr>
          <a:xfrm>
            <a:off x="932727" y="5313642"/>
            <a:ext cx="2238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Фото распределены по альбомам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03F5F08-4392-465E-A7FF-C25E3EAE80BA}"/>
              </a:ext>
            </a:extLst>
          </p:cNvPr>
          <p:cNvSpPr/>
          <p:nvPr/>
        </p:nvSpPr>
        <p:spPr>
          <a:xfrm>
            <a:off x="776801" y="571737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6E7759-C8F2-4027-8402-018F9C9E1123}"/>
              </a:ext>
            </a:extLst>
          </p:cNvPr>
          <p:cNvSpPr txBox="1"/>
          <p:nvPr/>
        </p:nvSpPr>
        <p:spPr>
          <a:xfrm>
            <a:off x="909653" y="5659127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Альбомы собраны по тематике 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4A3747E-554A-414C-B651-DFC9D5C7DA75}"/>
              </a:ext>
            </a:extLst>
          </p:cNvPr>
          <p:cNvSpPr/>
          <p:nvPr/>
        </p:nvSpPr>
        <p:spPr>
          <a:xfrm>
            <a:off x="781579" y="607648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D4750-8AC5-403C-94F3-E5CDBAD35F5C}"/>
              </a:ext>
            </a:extLst>
          </p:cNvPr>
          <p:cNvSpPr txBox="1"/>
          <p:nvPr/>
        </p:nvSpPr>
        <p:spPr>
          <a:xfrm>
            <a:off x="924547" y="6018237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разделе «Видео» могут быть представлены видео отзывы, </a:t>
            </a:r>
          </a:p>
          <a:p>
            <a:pPr lvl="0"/>
            <a:r>
              <a:rPr lang="ru-RU" sz="1000" dirty="0">
                <a:latin typeface="+mj-lt"/>
              </a:rPr>
              <a:t>мастер-классы, обзоры на товар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66E19-C324-44CC-A4E3-4DBD89525F64}"/>
              </a:ext>
            </a:extLst>
          </p:cNvPr>
          <p:cNvSpPr txBox="1"/>
          <p:nvPr/>
        </p:nvSpPr>
        <p:spPr>
          <a:xfrm>
            <a:off x="842107" y="1405424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Приложения и виджеты: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C02BB0-0AE5-4233-BCE6-86E816BEDA81}"/>
              </a:ext>
            </a:extLst>
          </p:cNvPr>
          <p:cNvSpPr txBox="1"/>
          <p:nvPr/>
        </p:nvSpPr>
        <p:spPr>
          <a:xfrm>
            <a:off x="924547" y="2768309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Раздел «Обсуждения»: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F858-A53F-4E9C-A355-887518B338E6}"/>
              </a:ext>
            </a:extLst>
          </p:cNvPr>
          <p:cNvSpPr txBox="1"/>
          <p:nvPr/>
        </p:nvSpPr>
        <p:spPr>
          <a:xfrm>
            <a:off x="932727" y="4525202"/>
            <a:ext cx="352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+mj-lt"/>
              </a:rPr>
              <a:t>Фото, видео и аудио: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7CF1E07-71DC-4737-9BB6-8D26774CDD7B}"/>
              </a:ext>
            </a:extLst>
          </p:cNvPr>
          <p:cNvSpPr/>
          <p:nvPr/>
        </p:nvSpPr>
        <p:spPr>
          <a:xfrm>
            <a:off x="781579" y="653336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D539D2-A6F5-49F8-AE0C-9A3B23AC9640}"/>
              </a:ext>
            </a:extLst>
          </p:cNvPr>
          <p:cNvSpPr txBox="1"/>
          <p:nvPr/>
        </p:nvSpPr>
        <p:spPr>
          <a:xfrm>
            <a:off x="924547" y="6477176"/>
            <a:ext cx="5521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Не стоит добавлять видео, которые никак не связаны с вашим продуктом или компанией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56449D-D6C2-4DB5-93E0-ADB3A318E22C}"/>
              </a:ext>
            </a:extLst>
          </p:cNvPr>
          <p:cNvSpPr/>
          <p:nvPr/>
        </p:nvSpPr>
        <p:spPr>
          <a:xfrm>
            <a:off x="781579" y="689666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AC6630-FD50-4C49-9251-4F5005280C53}"/>
              </a:ext>
            </a:extLst>
          </p:cNvPr>
          <p:cNvSpPr txBox="1"/>
          <p:nvPr/>
        </p:nvSpPr>
        <p:spPr>
          <a:xfrm>
            <a:off x="963621" y="6844459"/>
            <a:ext cx="36615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Если музыка, подкасты или аудиокниги не ваш профиль, </a:t>
            </a:r>
          </a:p>
          <a:p>
            <a:pPr lvl="0"/>
            <a:r>
              <a:rPr lang="ru-RU" sz="1000" dirty="0">
                <a:latin typeface="+mj-lt"/>
              </a:rPr>
              <a:t>то раздел «Аудиофайлов» можно отключить. </a:t>
            </a:r>
          </a:p>
          <a:p>
            <a:pPr lvl="0"/>
            <a:r>
              <a:rPr lang="ru-RU" sz="1000" dirty="0">
                <a:latin typeface="+mj-lt"/>
              </a:rPr>
              <a:t>В обратном случае они, конечно, должны присутствовать </a:t>
            </a:r>
          </a:p>
        </p:txBody>
      </p:sp>
    </p:spTree>
    <p:extLst>
      <p:ext uri="{BB962C8B-B14F-4D97-AF65-F5344CB8AC3E}">
        <p14:creationId xmlns:p14="http://schemas.microsoft.com/office/powerpoint/2010/main" val="18389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-121649" y="1842635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90100" y="2154496"/>
            <a:ext cx="2744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+mj-lt"/>
              </a:rPr>
              <a:t>Продвижение и ведение группы. </a:t>
            </a:r>
          </a:p>
          <a:p>
            <a:r>
              <a:rPr lang="ru-RU" sz="1200" b="1" dirty="0">
                <a:latin typeface="+mj-lt"/>
              </a:rPr>
              <a:t>Работа с аудиторией: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8631" y="3199688"/>
            <a:ext cx="4796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Следите за активностью в вашей группе: лайки репосты, комментарии и т.д. </a:t>
            </a:r>
          </a:p>
          <a:p>
            <a:pPr lvl="0"/>
            <a:r>
              <a:rPr lang="ru-RU" sz="1000" dirty="0">
                <a:latin typeface="+mj-lt"/>
              </a:rPr>
              <a:t>Если ваш контент почти не привлекает никакого внимания, возможно, </a:t>
            </a:r>
          </a:p>
          <a:p>
            <a:pPr lvl="0"/>
            <a:r>
              <a:rPr lang="ru-RU" sz="1000" dirty="0">
                <a:latin typeface="+mj-lt"/>
              </a:rPr>
              <a:t>он не интересен вашей аудитории или в вашей группе собраны </a:t>
            </a:r>
          </a:p>
          <a:p>
            <a:pPr lvl="0"/>
            <a:r>
              <a:rPr lang="ru-RU" sz="1000" dirty="0">
                <a:latin typeface="+mj-lt"/>
              </a:rPr>
              <a:t>не подходящие вашей компании пользователи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8631" y="2702745"/>
            <a:ext cx="4543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Старайтесь собрать ту аудиторию, которая может быть заинтересована </a:t>
            </a:r>
          </a:p>
          <a:p>
            <a:pPr lvl="0"/>
            <a:r>
              <a:rPr lang="ru-RU" sz="1000" dirty="0">
                <a:latin typeface="+mj-lt"/>
              </a:rPr>
              <a:t>в ваших товарах/услугах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775073" y="275905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3054" y="3944883"/>
            <a:ext cx="3421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При публикации используйте больше одной картинки 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775547" y="400170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75547" y="326036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D2722EF-AA69-48C8-BBF6-2D6D18763A6C}"/>
              </a:ext>
            </a:extLst>
          </p:cNvPr>
          <p:cNvSpPr/>
          <p:nvPr/>
        </p:nvSpPr>
        <p:spPr>
          <a:xfrm>
            <a:off x="779496" y="443620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D0AFF-CD44-4EED-A887-BBFAFB6E4002}"/>
              </a:ext>
            </a:extLst>
          </p:cNvPr>
          <p:cNvSpPr txBox="1"/>
          <p:nvPr/>
        </p:nvSpPr>
        <p:spPr>
          <a:xfrm>
            <a:off x="918631" y="4377960"/>
            <a:ext cx="4855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Время от времени в постах проводите опросы с простыми вариантами ответа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5AC6F8-4A69-4147-B337-EA4A71897C52}"/>
              </a:ext>
            </a:extLst>
          </p:cNvPr>
          <p:cNvSpPr/>
          <p:nvPr/>
        </p:nvSpPr>
        <p:spPr>
          <a:xfrm>
            <a:off x="846852" y="4837085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+mj-lt"/>
              </a:rPr>
              <a:t>Контент: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2871267-8257-4085-A663-DD64883791C4}"/>
              </a:ext>
            </a:extLst>
          </p:cNvPr>
          <p:cNvSpPr/>
          <p:nvPr/>
        </p:nvSpPr>
        <p:spPr>
          <a:xfrm>
            <a:off x="779496" y="532698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3B85A-7EBE-42F9-A2DB-583FC6AD9F52}"/>
              </a:ext>
            </a:extLst>
          </p:cNvPr>
          <p:cNvSpPr txBox="1"/>
          <p:nvPr/>
        </p:nvSpPr>
        <p:spPr>
          <a:xfrm>
            <a:off x="926191" y="5274781"/>
            <a:ext cx="4855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Время от времени в постах проводите опросы с простыми вариантами ответа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BE060C8-BCFB-4B03-8FB6-8B7FAA0F50A6}"/>
              </a:ext>
            </a:extLst>
          </p:cNvPr>
          <p:cNvSpPr/>
          <p:nvPr/>
        </p:nvSpPr>
        <p:spPr>
          <a:xfrm>
            <a:off x="775073" y="573390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1397F-8489-4D7C-92DA-4DF279D25769}"/>
              </a:ext>
            </a:extLst>
          </p:cNvPr>
          <p:cNvSpPr txBox="1"/>
          <p:nvPr/>
        </p:nvSpPr>
        <p:spPr>
          <a:xfrm>
            <a:off x="926191" y="5681699"/>
            <a:ext cx="5775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Чередуйте характер постов: не только продающие, но и развлекательные и познавательные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9AC4506-A049-45D4-97CC-BCAB05291E30}"/>
              </a:ext>
            </a:extLst>
          </p:cNvPr>
          <p:cNvSpPr/>
          <p:nvPr/>
        </p:nvSpPr>
        <p:spPr>
          <a:xfrm>
            <a:off x="775073" y="614366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C5693-DB08-4039-ACB4-C87FD51FD66B}"/>
              </a:ext>
            </a:extLst>
          </p:cNvPr>
          <p:cNvSpPr txBox="1"/>
          <p:nvPr/>
        </p:nvSpPr>
        <p:spPr>
          <a:xfrm>
            <a:off x="918631" y="6093215"/>
            <a:ext cx="5221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качестве некоторых идей для публикаций можно назвать: статьи, советы, книги и </a:t>
            </a:r>
          </a:p>
          <a:p>
            <a:pPr lvl="0"/>
            <a:r>
              <a:rPr lang="ru-RU" sz="1000" dirty="0">
                <a:latin typeface="+mj-lt"/>
              </a:rPr>
              <a:t>общедоступные видео, тесты, опросы, интересные факты, рецепты, </a:t>
            </a:r>
          </a:p>
          <a:p>
            <a:pPr lvl="0"/>
            <a:r>
              <a:rPr lang="ru-RU" sz="1000" dirty="0">
                <a:latin typeface="+mj-lt"/>
              </a:rPr>
              <a:t>нишевые новости по вашей тематике, посты с призывом к действию </a:t>
            </a:r>
          </a:p>
          <a:p>
            <a:pPr lvl="0"/>
            <a:r>
              <a:rPr lang="ru-RU" sz="1000" dirty="0">
                <a:latin typeface="+mj-lt"/>
              </a:rPr>
              <a:t>(покупать товар, делать репосты, ставить лайки)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98BE2E-FA75-4EE9-AF38-40A3C792EAA4}"/>
              </a:ext>
            </a:extLst>
          </p:cNvPr>
          <p:cNvSpPr txBox="1"/>
          <p:nvPr/>
        </p:nvSpPr>
        <p:spPr>
          <a:xfrm>
            <a:off x="918630" y="6843635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Также можно использовать вирусный контент: это могут быть что-то загадочное,</a:t>
            </a:r>
          </a:p>
          <a:p>
            <a:pPr lvl="0"/>
            <a:r>
              <a:rPr lang="ru-RU" sz="1000" dirty="0">
                <a:latin typeface="+mj-lt"/>
              </a:rPr>
              <a:t>запретное, тайное, красивые фотографии, использование трендов, топы и т.д.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9F307E9-4EEB-4AE9-9CA3-7985242DC351}"/>
              </a:ext>
            </a:extLst>
          </p:cNvPr>
          <p:cNvSpPr/>
          <p:nvPr/>
        </p:nvSpPr>
        <p:spPr>
          <a:xfrm>
            <a:off x="775073" y="688979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7953366-1570-4A9F-B703-F84E37EC412E}"/>
              </a:ext>
            </a:extLst>
          </p:cNvPr>
          <p:cNvSpPr/>
          <p:nvPr/>
        </p:nvSpPr>
        <p:spPr>
          <a:xfrm>
            <a:off x="846852" y="7358929"/>
            <a:ext cx="24876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+mj-lt"/>
              </a:rPr>
              <a:t>Частота и время публикаций: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D1B1A3F-78B7-4A7D-BDEE-84DB8C96C32B}"/>
              </a:ext>
            </a:extLst>
          </p:cNvPr>
          <p:cNvSpPr/>
          <p:nvPr/>
        </p:nvSpPr>
        <p:spPr>
          <a:xfrm>
            <a:off x="775072" y="778023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4F7B2B-C1A6-469A-8A79-C9381E74275C}"/>
              </a:ext>
            </a:extLst>
          </p:cNvPr>
          <p:cNvSpPr txBox="1"/>
          <p:nvPr/>
        </p:nvSpPr>
        <p:spPr>
          <a:xfrm>
            <a:off x="915331" y="7721985"/>
            <a:ext cx="3057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Не следует размещать больше 6 постов в день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D0C9B8A-1F63-44C7-9E77-C512DC16770E}"/>
              </a:ext>
            </a:extLst>
          </p:cNvPr>
          <p:cNvSpPr/>
          <p:nvPr/>
        </p:nvSpPr>
        <p:spPr>
          <a:xfrm>
            <a:off x="779496" y="813654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212E-9FA7-48C9-BB5C-ECE0DECE02BA}"/>
              </a:ext>
            </a:extLst>
          </p:cNvPr>
          <p:cNvSpPr txBox="1"/>
          <p:nvPr/>
        </p:nvSpPr>
        <p:spPr>
          <a:xfrm>
            <a:off x="926191" y="8084337"/>
            <a:ext cx="4910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dirty="0">
                <a:latin typeface="+mj-lt"/>
              </a:rPr>
              <a:t>В каждый день есть оптимальное время для публикации, </a:t>
            </a:r>
          </a:p>
          <a:p>
            <a:pPr lvl="0"/>
            <a:r>
              <a:rPr lang="ru-RU" sz="1000" dirty="0">
                <a:latin typeface="+mj-lt"/>
              </a:rPr>
              <a:t>так рекомендуется в будние дни размещать новости </a:t>
            </a:r>
          </a:p>
          <a:p>
            <a:pPr lvl="0"/>
            <a:r>
              <a:rPr lang="ru-RU" sz="1000" dirty="0">
                <a:latin typeface="+mj-lt"/>
              </a:rPr>
              <a:t>в 12:00 – 12:30, 15:00 – 17:00, 20:00 – 23:00, </a:t>
            </a:r>
          </a:p>
          <a:p>
            <a:pPr lvl="0"/>
            <a:r>
              <a:rPr lang="ru-RU" sz="1000" dirty="0">
                <a:latin typeface="+mj-lt"/>
              </a:rPr>
              <a:t>в субботу: 13:00 – 16:00, </a:t>
            </a:r>
          </a:p>
          <a:p>
            <a:pPr lvl="0"/>
            <a:r>
              <a:rPr lang="ru-RU" sz="1000" dirty="0">
                <a:latin typeface="+mj-lt"/>
              </a:rPr>
              <a:t>в воскресение: 19:00 – 00:00. </a:t>
            </a:r>
          </a:p>
          <a:p>
            <a:pPr lvl="0"/>
            <a:r>
              <a:rPr lang="ru-RU" sz="1000" dirty="0">
                <a:latin typeface="+mj-lt"/>
              </a:rPr>
              <a:t>Однако лучше отталкиваться от времени активности именно вашей аудитории</a:t>
            </a:r>
          </a:p>
        </p:txBody>
      </p:sp>
    </p:spTree>
    <p:extLst>
      <p:ext uri="{BB962C8B-B14F-4D97-AF65-F5344CB8AC3E}">
        <p14:creationId xmlns:p14="http://schemas.microsoft.com/office/powerpoint/2010/main" val="127494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66700" y="4672473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Make money with </a:t>
            </a:r>
            <a:r>
              <a:rPr lang="en-US" sz="3600" b="1" dirty="0" err="1">
                <a:solidFill>
                  <a:schemeClr val="bg1"/>
                </a:solidFill>
              </a:rPr>
              <a:t>RBK.money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4C6F5-DC07-482F-B4AC-6152DE1D2104}"/>
              </a:ext>
            </a:extLst>
          </p:cNvPr>
          <p:cNvSpPr txBox="1"/>
          <p:nvPr/>
        </p:nvSpPr>
        <p:spPr>
          <a:xfrm>
            <a:off x="3078163" y="9028200"/>
            <a:ext cx="38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https://rbk.money/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3AD57-B415-4DB3-A584-6B852A7384AB}"/>
              </a:ext>
            </a:extLst>
          </p:cNvPr>
          <p:cNvSpPr txBox="1"/>
          <p:nvPr/>
        </p:nvSpPr>
        <p:spPr>
          <a:xfrm>
            <a:off x="3078163" y="8522231"/>
            <a:ext cx="386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Больше на - </a:t>
            </a:r>
          </a:p>
        </p:txBody>
      </p:sp>
    </p:spTree>
    <p:extLst>
      <p:ext uri="{BB962C8B-B14F-4D97-AF65-F5344CB8AC3E}">
        <p14:creationId xmlns:p14="http://schemas.microsoft.com/office/powerpoint/2010/main" val="605362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7386</TotalTime>
  <Words>755</Words>
  <Application>Microsoft Office PowerPoint</Application>
  <PresentationFormat>Лист A4 (210x297 мм)</PresentationFormat>
  <Paragraphs>90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Антон Попов</cp:lastModifiedBy>
  <cp:revision>68</cp:revision>
  <cp:lastPrinted>2019-05-20T08:25:15Z</cp:lastPrinted>
  <dcterms:created xsi:type="dcterms:W3CDTF">2019-05-17T05:13:13Z</dcterms:created>
  <dcterms:modified xsi:type="dcterms:W3CDTF">2019-06-21T14:06:42Z</dcterms:modified>
</cp:coreProperties>
</file>