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9" r:id="rId2"/>
    <p:sldId id="291" r:id="rId3"/>
    <p:sldId id="261" r:id="rId4"/>
    <p:sldId id="363" r:id="rId5"/>
    <p:sldId id="294" r:id="rId6"/>
    <p:sldId id="293" r:id="rId7"/>
    <p:sldId id="292" r:id="rId8"/>
    <p:sldId id="288" r:id="rId9"/>
    <p:sldId id="289" r:id="rId10"/>
    <p:sldId id="315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64" r:id="rId49"/>
    <p:sldId id="358" r:id="rId50"/>
    <p:sldId id="359" r:id="rId51"/>
    <p:sldId id="360" r:id="rId52"/>
    <p:sldId id="361" r:id="rId53"/>
    <p:sldId id="362" r:id="rId54"/>
    <p:sldId id="277" r:id="rId55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redits" id="{779CC93D-E52E-4D84-901B-11D7331DD495}">
          <p14:sldIdLst>
            <p14:sldId id="259"/>
            <p14:sldId id="291"/>
            <p14:sldId id="261"/>
          </p14:sldIdLst>
        </p14:section>
        <p14:section name="Introduction, Overview and Objectives" id="{ABA716BF-3A5C-4ADB-94C9-CFEF84EBA240}">
          <p14:sldIdLst>
            <p14:sldId id="363"/>
            <p14:sldId id="294"/>
            <p14:sldId id="293"/>
            <p14:sldId id="292"/>
            <p14:sldId id="288"/>
            <p14:sldId id="289"/>
            <p14:sldId id="315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Content" id="{424D422A-F3AC-487F-817D-B5DC81E08E74}">
          <p14:sldIdLst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Conclusion and Summary" id="{790CEF5B-569A-4C2F-BED5-750B08C0E5AD}">
          <p14:sldIdLst>
            <p14:sldId id="364"/>
          </p14:sldIdLst>
        </p14:section>
        <p14:section name="Quiz" id="{3F78B471-41DA-46F2-A8E4-97E471896AB3}">
          <p14:sldIdLst>
            <p14:sldId id="358"/>
            <p14:sldId id="359"/>
            <p14:sldId id="360"/>
            <p14:sldId id="361"/>
            <p14:sldId id="362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106" d="100"/>
          <a:sy n="106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1942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952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1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6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40460">
              <a:defRPr/>
            </a:pPr>
            <a:endParaRPr lang="en-US" dirty="0" smtClean="0"/>
          </a:p>
          <a:p>
            <a:pPr defTabSz="940460">
              <a:defRPr/>
            </a:pPr>
            <a:r>
              <a:rPr lang="en-US" sz="2100" b="1" dirty="0"/>
              <a:t>Make sure you have modified the Name and Date.</a:t>
            </a:r>
          </a:p>
          <a:p>
            <a:pPr defTabSz="940460">
              <a:defRPr/>
            </a:pPr>
            <a:endParaRPr lang="en-US" sz="2100" b="1" dirty="0"/>
          </a:p>
          <a:p>
            <a:pPr defTabSz="940460">
              <a:defRPr/>
            </a:pPr>
            <a:r>
              <a:rPr lang="en-US" sz="3300" b="1" dirty="0"/>
              <a:t>Display this screen as students are arriving for class.</a:t>
            </a:r>
          </a:p>
          <a:p>
            <a:pPr defTabSz="940460">
              <a:defRPr/>
            </a:pPr>
            <a:endParaRPr lang="en-US" dirty="0" smtClean="0"/>
          </a:p>
          <a:p>
            <a:pPr defTabSz="940460"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54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461963"/>
            <a:ext cx="4686300" cy="3514725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742" y="4233357"/>
            <a:ext cx="6470374" cy="4668694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700" b="1" dirty="0"/>
              <a:t>Mention that this is a collaborated effort of many Hams.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02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100" b="1" dirty="0"/>
              <a:t>ARRL conditions!</a:t>
            </a:r>
          </a:p>
          <a:p>
            <a:pPr>
              <a:lnSpc>
                <a:spcPct val="80000"/>
              </a:lnSpc>
            </a:pPr>
            <a:endParaRPr lang="en-US" sz="2100" b="1" dirty="0"/>
          </a:p>
          <a:p>
            <a:pPr>
              <a:lnSpc>
                <a:spcPct val="80000"/>
              </a:lnSpc>
            </a:pPr>
            <a:r>
              <a:rPr lang="en-US" sz="2100" b="1" dirty="0"/>
              <a:t>The two ICS courses must be complete before taking the final exam.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Make good strong opening comments about skills!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8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Make good strong opening comments about skills!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8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548">
              <a:defRPr b="1">
                <a:solidFill>
                  <a:schemeClr val="tx1"/>
                </a:solidFill>
                <a:latin typeface="Arial" charset="0"/>
              </a:defRPr>
            </a:lvl1pPr>
            <a:lvl2pPr marL="722785" indent="-277994" defTabSz="940548">
              <a:defRPr b="1">
                <a:solidFill>
                  <a:schemeClr val="tx1"/>
                </a:solidFill>
                <a:latin typeface="Arial" charset="0"/>
              </a:defRPr>
            </a:lvl2pPr>
            <a:lvl3pPr marL="1111977" indent="-222396" defTabSz="940548">
              <a:defRPr b="1">
                <a:solidFill>
                  <a:schemeClr val="tx1"/>
                </a:solidFill>
                <a:latin typeface="Arial" charset="0"/>
              </a:defRPr>
            </a:lvl3pPr>
            <a:lvl4pPr marL="1556767" indent="-222396" defTabSz="940548">
              <a:defRPr b="1">
                <a:solidFill>
                  <a:schemeClr val="tx1"/>
                </a:solidFill>
                <a:latin typeface="Arial" charset="0"/>
              </a:defRPr>
            </a:lvl4pPr>
            <a:lvl5pPr marL="2001559" indent="-222396" defTabSz="940548">
              <a:defRPr b="1">
                <a:solidFill>
                  <a:schemeClr val="tx1"/>
                </a:solidFill>
                <a:latin typeface="Arial" charset="0"/>
              </a:defRPr>
            </a:lvl5pPr>
            <a:lvl6pPr marL="2446349" indent="-222396" defTabSz="94054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891140" indent="-222396" defTabSz="94054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35930" indent="-222396" defTabSz="94054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780722" indent="-222396" defTabSz="94054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9AF2B7F-B1F1-4891-926D-90D76647C24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Let us first thank you for choosing to expand you knowledge of Amateur Radio Emergency Communications; our professionalism and the effectiveness</a:t>
            </a:r>
          </a:p>
          <a:p>
            <a:endParaRPr lang="en-US" b="1" dirty="0" smtClean="0"/>
          </a:p>
          <a:p>
            <a:r>
              <a:rPr lang="en-US" b="1" dirty="0" smtClean="0"/>
              <a:t>of our public service efforts will be greatly improved if we all share a common base of knowledge, skills, and procedures.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If they fail the exam, they can pay again to take it right away if the Field Examiners will agree.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The course requires a total of 18 hours. </a:t>
            </a:r>
          </a:p>
          <a:p>
            <a:pPr>
              <a:lnSpc>
                <a:spcPct val="80000"/>
              </a:lnSpc>
            </a:pPr>
            <a:endParaRPr lang="en-US" b="1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If a student misses one class they can take</a:t>
            </a:r>
            <a:r>
              <a:rPr lang="en-US" b="1" baseline="0" dirty="0" smtClean="0"/>
              <a:t> a practice quiz for each lesson missed.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two sessions will be asked to take the course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the last session must wait for the next class and attend the final session for taking the exam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An exception would be two Field Examiners agreeing to give the exam at a mutually scheduled time.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endParaRPr lang="en-US" baseline="0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548">
              <a:defRPr b="1">
                <a:solidFill>
                  <a:schemeClr val="tx1"/>
                </a:solidFill>
                <a:latin typeface="Arial" charset="0"/>
              </a:defRPr>
            </a:lvl1pPr>
            <a:lvl2pPr marL="722785" indent="-277994" defTabSz="940548">
              <a:defRPr b="1">
                <a:solidFill>
                  <a:schemeClr val="tx1"/>
                </a:solidFill>
                <a:latin typeface="Arial" charset="0"/>
              </a:defRPr>
            </a:lvl2pPr>
            <a:lvl3pPr marL="1111977" indent="-222396" defTabSz="940548">
              <a:defRPr b="1">
                <a:solidFill>
                  <a:schemeClr val="tx1"/>
                </a:solidFill>
                <a:latin typeface="Arial" charset="0"/>
              </a:defRPr>
            </a:lvl3pPr>
            <a:lvl4pPr marL="1556767" indent="-222396" defTabSz="940548">
              <a:defRPr b="1">
                <a:solidFill>
                  <a:schemeClr val="tx1"/>
                </a:solidFill>
                <a:latin typeface="Arial" charset="0"/>
              </a:defRPr>
            </a:lvl4pPr>
            <a:lvl5pPr marL="2001559" indent="-222396" defTabSz="940548">
              <a:defRPr b="1">
                <a:solidFill>
                  <a:schemeClr val="tx1"/>
                </a:solidFill>
                <a:latin typeface="Arial" charset="0"/>
              </a:defRPr>
            </a:lvl5pPr>
            <a:lvl6pPr marL="2446349" indent="-222396" defTabSz="94054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891140" indent="-222396" defTabSz="94054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35930" indent="-222396" defTabSz="94054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780722" indent="-222396" defTabSz="94054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5A5DF42-E3CA-40E6-AA73-3E44AD01B46F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180227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07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Others:</a:t>
            </a:r>
          </a:p>
          <a:p>
            <a:endParaRPr lang="en-US" dirty="0" smtClean="0"/>
          </a:p>
          <a:p>
            <a:r>
              <a:rPr lang="en-US" dirty="0" smtClean="0"/>
              <a:t>Hospital’s telephone system fails – handle the mechanics of communicating so doctors and nurses can concentrate on patients</a:t>
            </a:r>
          </a:p>
          <a:p>
            <a:endParaRPr lang="en-US" dirty="0" smtClean="0"/>
          </a:p>
          <a:p>
            <a:r>
              <a:rPr lang="en-US" dirty="0" smtClean="0"/>
              <a:t>Forest fire or search and rescue – set up personal phone patches for firefighters to their families, or logistical communication (food, etc.)</a:t>
            </a:r>
          </a:p>
          <a:p>
            <a:endParaRPr lang="en-US" dirty="0" smtClean="0"/>
          </a:p>
          <a:p>
            <a:r>
              <a:rPr lang="en-US" dirty="0" smtClean="0"/>
              <a:t>National Weather Service </a:t>
            </a:r>
            <a:r>
              <a:rPr lang="en-US" dirty="0" err="1" smtClean="0"/>
              <a:t>Skywarn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hyperlink" Target="http://training.fema.gov/IS/NIMS.asp" TargetMode="Externa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http://www.email-for-kids.com/email-man.gif&amp;imgrefurl=http://www.email-for-kids.com/&amp;h=216&amp;w=213&amp;sz=14&amp;tbnid=oy1Zfy-DJu4J:&amp;tbnh=101&amp;tbnw=99&amp;hl=en&amp;start=14&amp;prev=/images?q=email&amp;svnum=10&amp;hl=en&amp;lr=" TargetMode="External"/><Relationship Id="rId3" Type="http://schemas.openxmlformats.org/officeDocument/2006/relationships/image" Target="../media/image12.jpeg"/><Relationship Id="rId7" Type="http://schemas.openxmlformats.org/officeDocument/2006/relationships/image" Target="../media/image14.jpeg"/><Relationship Id="rId12" Type="http://schemas.openxmlformats.org/officeDocument/2006/relationships/image" Target="../media/image17.wmf"/><Relationship Id="rId2" Type="http://schemas.openxmlformats.org/officeDocument/2006/relationships/hyperlink" Target="http://images.google.com/imgres?imgurl=http://www.xsonic.com/images/XDN/SN01.jpg&amp;imgrefurl=http://www.xsonic.com/motor/default.htm&amp;h=200&amp;w=175&amp;sz=12&amp;tbnid=MtTpEoGv6NAJ:&amp;tbnh=99&amp;tbnw=86&amp;hl=en&amp;start=6&amp;prev=/images?q=text+messaging&amp;svnum=10&amp;hl=en&amp;lr=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images.google.com/imgres?imgurl=http://richard.amar.free.fr/FAX-%20copie.JPG&amp;imgrefurl=http://richard.amar.free.fr/&amp;h=304&amp;w=350&amp;sz=26&amp;tbnid=JSU5GwVCJ5AJ:&amp;tbnh=100&amp;tbnw=116&amp;hl=en&amp;start=10&amp;prev=/images?q=fax&amp;svnum=10&amp;hl=en&amp;lr=&amp;sa=G" TargetMode="External"/><Relationship Id="rId11" Type="http://schemas.openxmlformats.org/officeDocument/2006/relationships/image" Target="../media/image16.jpeg"/><Relationship Id="rId5" Type="http://schemas.openxmlformats.org/officeDocument/2006/relationships/image" Target="../media/image13.jpeg"/><Relationship Id="rId10" Type="http://schemas.openxmlformats.org/officeDocument/2006/relationships/hyperlink" Target="http://images.google.com/imgres?imgurl=http://www.northerntool.com/images/product/images/162158_lg.gif&amp;imgrefurl=http://www2.northerntool.com/product-1/200308527.htm&amp;h=200&amp;w=200&amp;sz=9&amp;tbnid=13fobH909T8J:&amp;tbnh=99&amp;tbnw=99&amp;hl=en&amp;start=42&amp;prev=/images?q=cb+radio&amp;start=40&amp;svnum=10&amp;hl=en&amp;lr=&amp;sa=N" TargetMode="External"/><Relationship Id="rId4" Type="http://schemas.openxmlformats.org/officeDocument/2006/relationships/hyperlink" Target="http://images.google.com/imgres?imgurl=http://scott.k12.ms.us/techsup/pager.gif&amp;imgrefurl=http://scott.k12.ms.us/techsup/pageall.htm&amp;h=149&amp;w=210&amp;sz=22&amp;tbnid=VOw5Lgk4IJYJ:&amp;tbnh=70&amp;tbnw=100&amp;hl=en&amp;start=3&amp;prev=/images?q=pager&amp;svnum=10&amp;hl=en&amp;lr=" TargetMode="External"/><Relationship Id="rId9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95600" y="1066800"/>
            <a:ext cx="4876800" cy="990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Training Volunteers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39" y="457199"/>
            <a:ext cx="78446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1730" y="2213726"/>
            <a:ext cx="6746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The ARRL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Introduction to Emergency </a:t>
            </a:r>
            <a:r>
              <a:rPr lang="en-US" sz="2400" b="1" dirty="0" smtClean="0">
                <a:solidFill>
                  <a:srgbClr val="FF0000"/>
                </a:solidFill>
              </a:rPr>
              <a:t>Communication </a:t>
            </a:r>
            <a:r>
              <a:rPr lang="en-US" sz="2400" b="1" dirty="0" smtClean="0">
                <a:solidFill>
                  <a:srgbClr val="FF0000"/>
                </a:solidFill>
              </a:rPr>
              <a:t>Course</a:t>
            </a:r>
          </a:p>
          <a:p>
            <a:pPr algn="ctr"/>
            <a:r>
              <a:rPr lang="en-US" sz="2400" b="1" dirty="0" smtClean="0"/>
              <a:t>EC-001 (2011)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1225989" cy="11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88574" y="3657600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Session One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396" name="Picture 1028" descr="g8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1" y="762000"/>
            <a:ext cx="819590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2767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WordArt 2"/>
          <p:cNvSpPr>
            <a:spLocks noChangeArrowheads="1" noChangeShapeType="1" noTextEdit="1"/>
          </p:cNvSpPr>
          <p:nvPr/>
        </p:nvSpPr>
        <p:spPr bwMode="auto">
          <a:xfrm>
            <a:off x="762000" y="1600200"/>
            <a:ext cx="8001000" cy="19050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t-BR" sz="857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Time  for  Adjustments</a:t>
            </a:r>
            <a:endParaRPr lang="en-US" sz="85700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4419600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“Take One Minute” to adjust your workspace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72796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505200" y="1752600"/>
            <a:ext cx="2133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1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Minute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34259748"/>
      </p:ext>
    </p:extLst>
  </p:cSld>
  <p:clrMapOvr>
    <a:masterClrMapping/>
  </p:clrMapOvr>
  <p:transition advClick="0" advTm="10000">
    <p:sndAc>
      <p:stSnd>
        <p:snd r:embed="rId2" name="timeisit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50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86000" y="4362271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56304867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057400" y="175260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40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34007797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30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7253884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20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26195270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8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0355819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9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838283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8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4941748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Introduction to Emergency </a:t>
            </a:r>
            <a:r>
              <a:rPr lang="en-US" sz="2800" b="1" dirty="0" smtClean="0">
                <a:solidFill>
                  <a:srgbClr val="FF0000"/>
                </a:solidFill>
              </a:rPr>
              <a:t>Communication </a:t>
            </a:r>
            <a:r>
              <a:rPr lang="en-US" sz="2800" b="1" dirty="0">
                <a:solidFill>
                  <a:srgbClr val="FF0000"/>
                </a:solidFill>
              </a:rPr>
              <a:t>Course</a:t>
            </a:r>
            <a:br>
              <a:rPr lang="en-US" sz="2800" b="1" dirty="0">
                <a:solidFill>
                  <a:srgbClr val="FF0000"/>
                </a:solidFill>
              </a:rPr>
            </a:br>
            <a:endParaRPr lang="en-US" sz="28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990600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Developed for ARRL STX </a:t>
            </a:r>
          </a:p>
          <a:p>
            <a:r>
              <a:rPr lang="en-US" sz="1400" dirty="0" smtClean="0"/>
              <a:t>By</a:t>
            </a:r>
          </a:p>
          <a:p>
            <a:r>
              <a:rPr lang="en-US" sz="1400" dirty="0" smtClean="0"/>
              <a:t>Lloyd Jeffries, K1LGJ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2193" y="3886200"/>
            <a:ext cx="603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Credits for some original work included in these slides goes to: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343400"/>
            <a:ext cx="8382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 thank the </a:t>
            </a:r>
            <a:r>
              <a:rPr lang="en-US" sz="1200" dirty="0" smtClean="0"/>
              <a:t>American </a:t>
            </a:r>
            <a:r>
              <a:rPr lang="en-US" sz="1200" dirty="0"/>
              <a:t>Radio Relay League </a:t>
            </a:r>
            <a:r>
              <a:rPr lang="en-US" sz="1200" dirty="0" smtClean="0"/>
              <a:t>(ARRL) for </a:t>
            </a:r>
            <a:r>
              <a:rPr lang="en-US" sz="1200" dirty="0"/>
              <a:t>permission to use copyrighted </a:t>
            </a:r>
            <a:r>
              <a:rPr lang="en-US" sz="1200" dirty="0" smtClean="0"/>
              <a:t>EC001 </a:t>
            </a:r>
            <a:r>
              <a:rPr lang="en-US" sz="1200" dirty="0"/>
              <a:t>course material that is included in this classroom presentation </a:t>
            </a:r>
            <a:r>
              <a:rPr lang="en-US" sz="1200" dirty="0" smtClean="0"/>
              <a:t>material.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Original slides used and modified for </a:t>
            </a:r>
            <a:r>
              <a:rPr lang="en-US" sz="1200" dirty="0"/>
              <a:t>this presentation were developed by Brian Daly, WB7OML, EC - King County (WA) District M - Western Washington Medical Services Team and leadership team of the Seattle ACS. 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Supplemental </a:t>
            </a:r>
            <a:r>
              <a:rPr lang="en-US" sz="1200" dirty="0"/>
              <a:t>material has been obtained through various sources including </a:t>
            </a:r>
            <a:r>
              <a:rPr lang="en-US" sz="1200" dirty="0" smtClean="0"/>
              <a:t>FEMA, Citizen Corps website </a:t>
            </a:r>
            <a:r>
              <a:rPr lang="en-US" sz="1200" dirty="0"/>
              <a:t>(CERT) </a:t>
            </a:r>
            <a:r>
              <a:rPr lang="en-US" sz="1200" dirty="0" smtClean="0"/>
              <a:t>, Washington </a:t>
            </a:r>
            <a:r>
              <a:rPr lang="en-US" sz="1200" dirty="0"/>
              <a:t>State ARES/RACES, King County ARES/RACES, South Texas </a:t>
            </a:r>
            <a:r>
              <a:rPr lang="en-US" sz="1200" dirty="0" smtClean="0"/>
              <a:t>ARES, Williamson County, TX ARES/RACES and others too numerous to mention.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Permission is granted to any amateur radio team to use provided credit is given to the developers.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42" y="228600"/>
            <a:ext cx="1839458" cy="17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7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1735061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6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1042661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5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448921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4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8624741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3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4687540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2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6424378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1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5469944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914400" y="1549400"/>
            <a:ext cx="8001000" cy="355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Let's get started!</a:t>
            </a:r>
          </a:p>
        </p:txBody>
      </p:sp>
    </p:spTree>
    <p:extLst>
      <p:ext uri="{BB962C8B-B14F-4D97-AF65-F5344CB8AC3E}">
        <p14:creationId xmlns:p14="http://schemas.microsoft.com/office/powerpoint/2010/main" val="1308733254"/>
      </p:ext>
    </p:extLst>
  </p:cSld>
  <p:clrMapOvr>
    <a:masterClrMapping/>
  </p:clrMapOvr>
  <p:transition>
    <p:sndAc>
      <p:stSnd>
        <p:snd r:embed="rId2" name="time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2954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Topic 1: Introduction to Emergency </a:t>
            </a:r>
            <a:r>
              <a:rPr lang="en-US" sz="4800" b="1" dirty="0" smtClean="0">
                <a:solidFill>
                  <a:srgbClr val="0070C0"/>
                </a:solidFill>
              </a:rPr>
              <a:t>Communication</a:t>
            </a:r>
            <a:endParaRPr lang="en-US" sz="4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What is a Communication Emergency?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</a:t>
            </a:r>
            <a:r>
              <a:rPr lang="en-US" b="1" i="1" dirty="0" smtClean="0"/>
              <a:t> Communication Emergency</a:t>
            </a:r>
            <a:r>
              <a:rPr lang="en-US" dirty="0" smtClean="0"/>
              <a:t> exists when:</a:t>
            </a:r>
          </a:p>
          <a:p>
            <a:pPr lvl="1">
              <a:defRPr/>
            </a:pPr>
            <a:r>
              <a:rPr lang="en-US" dirty="0" smtClean="0"/>
              <a:t>A critical communication failure puts the public at risk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1295400" y="3429000"/>
            <a:ext cx="6477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dirty="0">
                <a:solidFill>
                  <a:srgbClr val="FF3300"/>
                </a:solidFill>
              </a:rPr>
              <a:t>What are some potential causes of a “Communications Emergency” locally?</a:t>
            </a:r>
          </a:p>
        </p:txBody>
      </p:sp>
    </p:spTree>
    <p:extLst>
      <p:ext uri="{BB962C8B-B14F-4D97-AF65-F5344CB8AC3E}">
        <p14:creationId xmlns:p14="http://schemas.microsoft.com/office/powerpoint/2010/main" val="37564234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Course Requirements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Completed two DHS/FEMA Courses</a:t>
            </a:r>
          </a:p>
          <a:p>
            <a:pPr lvl="2"/>
            <a:r>
              <a:rPr lang="en-US" b="1" dirty="0" smtClean="0"/>
              <a:t>IS-100.b Introduction to ICS</a:t>
            </a:r>
          </a:p>
          <a:p>
            <a:pPr lvl="2"/>
            <a:r>
              <a:rPr lang="en-US" b="1" dirty="0" smtClean="0"/>
              <a:t>IS-700 National Incident Management System</a:t>
            </a:r>
          </a:p>
          <a:p>
            <a:pPr marL="1371600" lvl="3" indent="0">
              <a:buNone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://training.fema.gov/IS/NIMS.asp</a:t>
            </a:r>
            <a:endParaRPr lang="en-US" dirty="0"/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Must be complete before taking the final exam!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Recommended </a:t>
            </a:r>
          </a:p>
          <a:p>
            <a:r>
              <a:rPr lang="en-US" sz="2400" dirty="0" smtClean="0"/>
              <a:t>IS-250 Emergency Support Function</a:t>
            </a:r>
          </a:p>
          <a:p>
            <a:r>
              <a:rPr lang="en-US" sz="2400" dirty="0" smtClean="0"/>
              <a:t>IS-288 Role of Volunteer Agencies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Note: An Amateur Radio License is not required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3848100" cy="4114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Rank in order the following disaster risks for local Texas Counties in your area from highest risk to lowest risk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3848100" cy="4495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Windstorms</a:t>
            </a:r>
          </a:p>
          <a:p>
            <a:pPr>
              <a:defRPr/>
            </a:pPr>
            <a:r>
              <a:rPr lang="en-US" dirty="0" smtClean="0"/>
              <a:t>Air Crashes</a:t>
            </a:r>
          </a:p>
          <a:p>
            <a:pPr>
              <a:defRPr/>
            </a:pPr>
            <a:r>
              <a:rPr lang="en-US" dirty="0" smtClean="0"/>
              <a:t>Landslides</a:t>
            </a:r>
          </a:p>
          <a:p>
            <a:pPr>
              <a:defRPr/>
            </a:pPr>
            <a:r>
              <a:rPr lang="en-US" dirty="0" smtClean="0"/>
              <a:t>Terrorism</a:t>
            </a:r>
          </a:p>
          <a:p>
            <a:pPr>
              <a:defRPr/>
            </a:pPr>
            <a:r>
              <a:rPr lang="en-US" dirty="0" smtClean="0"/>
              <a:t>Hazmat Incidents</a:t>
            </a:r>
          </a:p>
          <a:p>
            <a:pPr>
              <a:defRPr/>
            </a:pPr>
            <a:r>
              <a:rPr lang="en-US" dirty="0" smtClean="0"/>
              <a:t>Volcanic Eruptions</a:t>
            </a:r>
          </a:p>
          <a:p>
            <a:pPr>
              <a:defRPr/>
            </a:pPr>
            <a:r>
              <a:rPr lang="en-US" dirty="0" smtClean="0"/>
              <a:t>Earthquake</a:t>
            </a:r>
          </a:p>
          <a:p>
            <a:pPr>
              <a:defRPr/>
            </a:pPr>
            <a:r>
              <a:rPr lang="en-US" dirty="0" smtClean="0"/>
              <a:t>Tornadoes</a:t>
            </a:r>
          </a:p>
          <a:p>
            <a:pPr>
              <a:defRPr/>
            </a:pPr>
            <a:r>
              <a:rPr lang="en-US" dirty="0" smtClean="0"/>
              <a:t>Snowstorm</a:t>
            </a:r>
          </a:p>
          <a:p>
            <a:pPr>
              <a:defRPr/>
            </a:pPr>
            <a:r>
              <a:rPr lang="en-US" dirty="0" smtClean="0"/>
              <a:t>Civil Disorders</a:t>
            </a:r>
          </a:p>
          <a:p>
            <a:pPr>
              <a:defRPr/>
            </a:pPr>
            <a:r>
              <a:rPr lang="en-US" dirty="0" smtClean="0"/>
              <a:t>Floods</a:t>
            </a:r>
          </a:p>
          <a:p>
            <a:pPr>
              <a:defRPr/>
            </a:pPr>
            <a:r>
              <a:rPr lang="en-US" dirty="0" smtClean="0"/>
              <a:t>Droughts/Water Shortages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483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What Makes a Good Emcomm Volunteer?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Attributes: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Desire to help others without personal gain of any kind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Ability to work as a member of a team</a:t>
            </a:r>
          </a:p>
        </p:txBody>
      </p:sp>
      <p:pic>
        <p:nvPicPr>
          <p:cNvPr id="447493" name="Picture 5" descr="MCPE03329_0000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105400"/>
            <a:ext cx="16002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4252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Where Do You Fit In?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3810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200" dirty="0" smtClean="0"/>
              <a:t>Amateurs bring:</a:t>
            </a:r>
          </a:p>
          <a:p>
            <a:pPr>
              <a:lnSpc>
                <a:spcPct val="80000"/>
              </a:lnSpc>
              <a:defRPr/>
            </a:pPr>
            <a:endParaRPr lang="en-US" sz="220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/>
              <a:t>Equipment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/>
              <a:t>Skills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/>
              <a:t>Frequencies</a:t>
            </a:r>
          </a:p>
          <a:p>
            <a:pPr lvl="1">
              <a:lnSpc>
                <a:spcPct val="80000"/>
              </a:lnSpc>
              <a:defRPr/>
            </a:pPr>
            <a:endParaRPr lang="en-US" sz="220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/>
              <a:t>Can create expedient emergency communications networks under poor conditions</a:t>
            </a:r>
          </a:p>
          <a:p>
            <a:pPr marL="457200" lvl="1" indent="0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200" dirty="0" smtClean="0"/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3429000" y="5562600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i="1" dirty="0">
                <a:solidFill>
                  <a:srgbClr val="FF3300"/>
                </a:solidFill>
              </a:rPr>
              <a:t>However….</a:t>
            </a:r>
          </a:p>
        </p:txBody>
      </p:sp>
    </p:spTree>
    <p:extLst>
      <p:ext uri="{BB962C8B-B14F-4D97-AF65-F5344CB8AC3E}">
        <p14:creationId xmlns:p14="http://schemas.microsoft.com/office/powerpoint/2010/main" val="11977233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Where Do You Fit In?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Radios, Frequencies and Basic Radio Skills are not enough!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Without specific </a:t>
            </a:r>
            <a:r>
              <a:rPr lang="en-US" sz="2800" b="1" i="1" dirty="0" smtClean="0"/>
              <a:t>emergency communication</a:t>
            </a:r>
            <a:r>
              <a:rPr lang="en-US" sz="2800" dirty="0" smtClean="0"/>
              <a:t> skills, you can easily become part of the problem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Technical and Operating Skills are critical…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But so is your ability to function as a team player within your organization as well as the organization you are serving</a:t>
            </a:r>
          </a:p>
        </p:txBody>
      </p:sp>
    </p:spTree>
    <p:extLst>
      <p:ext uri="{BB962C8B-B14F-4D97-AF65-F5344CB8AC3E}">
        <p14:creationId xmlns:p14="http://schemas.microsoft.com/office/powerpoint/2010/main" val="16386656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What You Are </a:t>
            </a:r>
            <a:r>
              <a:rPr lang="en-US" b="1" i="1" dirty="0" smtClean="0">
                <a:solidFill>
                  <a:srgbClr val="0070C0"/>
                </a:solidFill>
              </a:rPr>
              <a:t>Not!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/>
              <a:t>There are limits of responsibility as an emergency communicator</a:t>
            </a:r>
          </a:p>
          <a:p>
            <a:endParaRPr lang="en-US" sz="2200" dirty="0" smtClean="0"/>
          </a:p>
          <a:p>
            <a:r>
              <a:rPr lang="en-US" sz="2200" dirty="0" smtClean="0"/>
              <a:t>Specifically:</a:t>
            </a:r>
          </a:p>
          <a:p>
            <a:pPr lvl="1"/>
            <a:r>
              <a:rPr lang="en-US" sz="2200" dirty="0" smtClean="0"/>
              <a:t>You are not a first responder</a:t>
            </a:r>
          </a:p>
          <a:p>
            <a:pPr lvl="1"/>
            <a:r>
              <a:rPr lang="en-US" sz="2200" dirty="0" smtClean="0"/>
              <a:t>You have no authority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You </a:t>
            </a:r>
            <a:r>
              <a:rPr lang="en-US" sz="2200" b="1" dirty="0" smtClean="0">
                <a:solidFill>
                  <a:srgbClr val="FF0000"/>
                </a:solidFill>
              </a:rPr>
              <a:t>can &amp; should </a:t>
            </a:r>
            <a:r>
              <a:rPr lang="en-US" sz="2200" dirty="0" smtClean="0"/>
              <a:t>make decisions affecting </a:t>
            </a:r>
            <a:r>
              <a:rPr lang="en-US" sz="2200" b="1" i="1" dirty="0" smtClean="0">
                <a:solidFill>
                  <a:srgbClr val="FF3300"/>
                </a:solidFill>
              </a:rPr>
              <a:t>your</a:t>
            </a:r>
            <a:r>
              <a:rPr lang="en-US" sz="2200" dirty="0" smtClean="0"/>
              <a:t> and your </a:t>
            </a:r>
            <a:r>
              <a:rPr lang="en-US" sz="2200" b="1" dirty="0" smtClean="0">
                <a:solidFill>
                  <a:srgbClr val="FF0000"/>
                </a:solidFill>
              </a:rPr>
              <a:t>family’s</a:t>
            </a:r>
            <a:r>
              <a:rPr lang="en-US" sz="2200" dirty="0" smtClean="0"/>
              <a:t> health &amp; safety</a:t>
            </a:r>
          </a:p>
        </p:txBody>
      </p:sp>
    </p:spTree>
    <p:extLst>
      <p:ext uri="{BB962C8B-B14F-4D97-AF65-F5344CB8AC3E}">
        <p14:creationId xmlns:p14="http://schemas.microsoft.com/office/powerpoint/2010/main" val="17119708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What You Are </a:t>
            </a:r>
            <a:r>
              <a:rPr lang="en-US" b="1" i="1" dirty="0" smtClean="0">
                <a:solidFill>
                  <a:srgbClr val="0070C0"/>
                </a:solidFill>
              </a:rPr>
              <a:t>Not!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cannot “do it all”</a:t>
            </a:r>
          </a:p>
          <a:p>
            <a:pPr lvl="1"/>
            <a:r>
              <a:rPr lang="en-US" sz="2400" dirty="0" smtClean="0"/>
              <a:t>If the served agency runs short of specialized help, it is not your job to fill it</a:t>
            </a:r>
          </a:p>
          <a:p>
            <a:pPr lvl="2"/>
            <a:r>
              <a:rPr lang="en-US" sz="2000" dirty="0" smtClean="0"/>
              <a:t>especially if you are not trained for the job!</a:t>
            </a:r>
          </a:p>
          <a:p>
            <a:pPr lvl="1"/>
            <a:r>
              <a:rPr lang="en-US" sz="2400" dirty="0" smtClean="0"/>
              <a:t>But you can fill in an urgent need or perform jobs where </a:t>
            </a:r>
            <a:r>
              <a:rPr lang="en-US" sz="2400" b="1" i="1" dirty="0" smtClean="0"/>
              <a:t>communication</a:t>
            </a:r>
            <a:r>
              <a:rPr lang="en-US" sz="2400" dirty="0" smtClean="0"/>
              <a:t> is an integral part, </a:t>
            </a:r>
            <a:r>
              <a:rPr lang="en-US" sz="2400" i="1" dirty="0" smtClean="0"/>
              <a:t>if you are qualified</a:t>
            </a:r>
          </a:p>
          <a:p>
            <a:pPr lvl="1"/>
            <a:endParaRPr lang="en-US" sz="2400" i="1" dirty="0" smtClean="0"/>
          </a:p>
          <a:p>
            <a:r>
              <a:rPr lang="en-US" sz="2800" dirty="0" smtClean="0"/>
              <a:t>You are not in charge!</a:t>
            </a:r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2438400" y="5867400"/>
            <a:ext cx="417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rgbClr val="FF3300"/>
                </a:solidFill>
              </a:rPr>
              <a:t>Leave your ego at the door!</a:t>
            </a:r>
          </a:p>
        </p:txBody>
      </p:sp>
      <p:pic>
        <p:nvPicPr>
          <p:cNvPr id="451589" name="Picture 5" descr="MCj03243520000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959350"/>
            <a:ext cx="989013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4226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Day-to-Day vs. Emergency Communications</a:t>
            </a:r>
          </a:p>
        </p:txBody>
      </p:sp>
      <p:sp>
        <p:nvSpPr>
          <p:cNvPr id="452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“Day-to Day” </a:t>
            </a:r>
            <a:r>
              <a:rPr lang="en-US" sz="2200" dirty="0" smtClean="0"/>
              <a:t>Amateur Radio</a:t>
            </a:r>
          </a:p>
          <a:p>
            <a:pPr marL="0" indent="0">
              <a:buNone/>
            </a:pPr>
            <a:endParaRPr lang="en-US" sz="2200" dirty="0" smtClean="0"/>
          </a:p>
          <a:p>
            <a:pPr lvl="1"/>
            <a:r>
              <a:rPr lang="en-US" sz="2200" dirty="0" smtClean="0"/>
              <a:t>No pressure to get a message through</a:t>
            </a:r>
          </a:p>
          <a:p>
            <a:pPr lvl="1"/>
            <a:r>
              <a:rPr lang="en-US" sz="2200" dirty="0" smtClean="0"/>
              <a:t>Do things at your leisure</a:t>
            </a:r>
          </a:p>
          <a:p>
            <a:pPr lvl="1"/>
            <a:r>
              <a:rPr lang="en-US" sz="2200" dirty="0" smtClean="0"/>
              <a:t>No one’s life depends on it</a:t>
            </a:r>
          </a:p>
          <a:p>
            <a:pPr lvl="1"/>
            <a:r>
              <a:rPr lang="en-US" sz="2200" dirty="0" smtClean="0"/>
              <a:t>Public Service Events</a:t>
            </a:r>
          </a:p>
          <a:p>
            <a:pPr lvl="2"/>
            <a:r>
              <a:rPr lang="en-US" sz="2200" dirty="0" smtClean="0"/>
              <a:t>Scheduled and Planned</a:t>
            </a:r>
          </a:p>
          <a:p>
            <a:pPr lvl="1"/>
            <a:r>
              <a:rPr lang="en-US" sz="2200" dirty="0" smtClean="0"/>
              <a:t>Even SETs are mostly relaxed and scripted</a:t>
            </a:r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336618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Day-to-Day vs. Emergency Communications</a:t>
            </a:r>
          </a:p>
        </p:txBody>
      </p:sp>
      <p:sp>
        <p:nvSpPr>
          <p:cNvPr id="1741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4958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“Emergency Communications”  </a:t>
            </a:r>
            <a:r>
              <a:rPr lang="en-US" sz="2200" dirty="0" smtClean="0"/>
              <a:t>Amateur </a:t>
            </a:r>
            <a:r>
              <a:rPr lang="en-US" sz="2200" dirty="0"/>
              <a:t>Radio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May involve both Amateurs and non-Amateurs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Happens in real-time</a:t>
            </a:r>
          </a:p>
          <a:p>
            <a:pPr lvl="2">
              <a:lnSpc>
                <a:spcPct val="80000"/>
              </a:lnSpc>
            </a:pPr>
            <a:r>
              <a:rPr lang="en-US" sz="2200" dirty="0" smtClean="0"/>
              <a:t>Unplanned, little or no warning</a:t>
            </a:r>
          </a:p>
          <a:p>
            <a:pPr lvl="2">
              <a:lnSpc>
                <a:spcPct val="80000"/>
              </a:lnSpc>
            </a:pPr>
            <a:r>
              <a:rPr lang="en-US" sz="2200" dirty="0" smtClean="0"/>
              <a:t>May go on for several days</a:t>
            </a:r>
          </a:p>
          <a:p>
            <a:pPr lvl="2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May have several nets simultaneously</a:t>
            </a:r>
          </a:p>
          <a:p>
            <a:pPr lvl="2">
              <a:lnSpc>
                <a:spcPct val="80000"/>
              </a:lnSpc>
            </a:pPr>
            <a:r>
              <a:rPr lang="en-US" sz="2200" dirty="0" smtClean="0"/>
              <a:t>Pass critical messages in a limited timeframe</a:t>
            </a:r>
          </a:p>
          <a:p>
            <a:pPr lvl="2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Portable stations, quickly set up and operational anywhere</a:t>
            </a:r>
          </a:p>
        </p:txBody>
      </p:sp>
    </p:spTree>
    <p:extLst>
      <p:ext uri="{BB962C8B-B14F-4D97-AF65-F5344CB8AC3E}">
        <p14:creationId xmlns:p14="http://schemas.microsoft.com/office/powerpoint/2010/main" val="28099072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The Missions</a:t>
            </a:r>
          </a:p>
        </p:txBody>
      </p:sp>
      <p:sp>
        <p:nvSpPr>
          <p:cNvPr id="1843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Can vary with specific agency served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American Red Cross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Provide communications needed to maintain shelters and other relief efforts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State/Local Emergency Management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Interagency communications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“eyes and ears” of the emergency managers</a:t>
            </a:r>
          </a:p>
        </p:txBody>
      </p:sp>
      <p:sp>
        <p:nvSpPr>
          <p:cNvPr id="454660" name="Text Box 2052"/>
          <p:cNvSpPr txBox="1">
            <a:spLocks noChangeArrowheads="1"/>
          </p:cNvSpPr>
          <p:nvPr/>
        </p:nvSpPr>
        <p:spPr bwMode="auto">
          <a:xfrm>
            <a:off x="1905000" y="5562600"/>
            <a:ext cx="5851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i="1" dirty="0">
                <a:solidFill>
                  <a:srgbClr val="FF3300"/>
                </a:solidFill>
              </a:rPr>
              <a:t>What are some of the missions you might see?</a:t>
            </a:r>
          </a:p>
        </p:txBody>
      </p:sp>
    </p:spTree>
    <p:extLst>
      <p:ext uri="{BB962C8B-B14F-4D97-AF65-F5344CB8AC3E}">
        <p14:creationId xmlns:p14="http://schemas.microsoft.com/office/powerpoint/2010/main" val="5495181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80772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Communicating – Job #1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2743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Important to remember your job is: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b="1" i="1" dirty="0" smtClean="0"/>
              <a:t>“communicating”</a:t>
            </a:r>
          </a:p>
          <a:p>
            <a:pPr lvl="1">
              <a:lnSpc>
                <a:spcPct val="90000"/>
              </a:lnSpc>
            </a:pPr>
            <a:endParaRPr lang="en-US" b="1" i="1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Communicating does not automatically imply </a:t>
            </a:r>
            <a:r>
              <a:rPr lang="en-US" b="1" dirty="0" smtClean="0"/>
              <a:t>amateur</a:t>
            </a:r>
            <a:r>
              <a:rPr lang="en-US" dirty="0" smtClean="0"/>
              <a:t> </a:t>
            </a:r>
            <a:r>
              <a:rPr lang="en-US" b="1" dirty="0" smtClean="0"/>
              <a:t>radios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 prepared to </a:t>
            </a:r>
            <a:r>
              <a:rPr lang="en-US" b="1" dirty="0" smtClean="0"/>
              <a:t>use any means required</a:t>
            </a:r>
          </a:p>
        </p:txBody>
      </p:sp>
      <p:pic>
        <p:nvPicPr>
          <p:cNvPr id="456708" name="Picture 1028" descr="SN0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14800"/>
            <a:ext cx="11239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6709" name="Picture 1029" descr="page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51325"/>
            <a:ext cx="14478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6710" name="Picture 1030" descr="FAX-%2520copie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81600"/>
            <a:ext cx="12192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6711" name="Picture 1031" descr="email-man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105400"/>
            <a:ext cx="9715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6712" name="Picture 1032" descr="162158_l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038600"/>
            <a:ext cx="1676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6713" name="Picture 1033" descr="pcs_popular_185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62400"/>
            <a:ext cx="1981200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3378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Introductions &amp; Expectations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Who am I?</a:t>
            </a:r>
          </a:p>
          <a:p>
            <a:endParaRPr lang="en-US" b="1" dirty="0"/>
          </a:p>
          <a:p>
            <a:r>
              <a:rPr lang="en-US" b="1" dirty="0" smtClean="0"/>
              <a:t>Your Name, Callsign and Expectations</a:t>
            </a:r>
          </a:p>
          <a:p>
            <a:endParaRPr lang="en-US" b="1" dirty="0" smtClean="0"/>
          </a:p>
          <a:p>
            <a:r>
              <a:rPr lang="en-US" b="1" dirty="0" smtClean="0"/>
              <a:t>My Expectations</a:t>
            </a:r>
          </a:p>
          <a:p>
            <a:pPr marL="457200" lvl="1" indent="0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1006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Communicating – Job #1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Our job – </a:t>
            </a:r>
            <a:r>
              <a:rPr lang="en-US" b="1" dirty="0" smtClean="0"/>
              <a:t>GET THE MESSAGE THROUGH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Don’t think </a:t>
            </a:r>
            <a:r>
              <a:rPr lang="en-US" b="1" i="1" u="sng" dirty="0" smtClean="0"/>
              <a:t>ONLY</a:t>
            </a:r>
            <a:r>
              <a:rPr lang="en-US" dirty="0" smtClean="0"/>
              <a:t> about how to use the ham radio to send the message ---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Just think about the best and fastest way to send it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If the best way is a FAX, cell phone, CB or FRS – use it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If an agency asks you to use their radio system, use it</a:t>
            </a:r>
          </a:p>
        </p:txBody>
      </p:sp>
      <p:sp>
        <p:nvSpPr>
          <p:cNvPr id="457732" name="Text Box 1028"/>
          <p:cNvSpPr txBox="1">
            <a:spLocks noChangeArrowheads="1"/>
          </p:cNvSpPr>
          <p:nvPr/>
        </p:nvSpPr>
        <p:spPr bwMode="auto">
          <a:xfrm>
            <a:off x="1911350" y="5334000"/>
            <a:ext cx="5397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i="1">
                <a:solidFill>
                  <a:srgbClr val="FF3300"/>
                </a:solidFill>
              </a:rPr>
              <a:t>Your Operating Skills are just as important </a:t>
            </a:r>
          </a:p>
          <a:p>
            <a:pPr algn="ctr"/>
            <a:r>
              <a:rPr lang="en-US" sz="2000" i="1">
                <a:solidFill>
                  <a:srgbClr val="FF3300"/>
                </a:solidFill>
              </a:rPr>
              <a:t>as your Ham Radio Resources</a:t>
            </a:r>
          </a:p>
        </p:txBody>
      </p:sp>
    </p:spTree>
    <p:extLst>
      <p:ext uri="{BB962C8B-B14F-4D97-AF65-F5344CB8AC3E}">
        <p14:creationId xmlns:p14="http://schemas.microsoft.com/office/powerpoint/2010/main" val="16088853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0772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Anatomy of a Communications Emergency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/>
          <a:lstStyle/>
          <a:p>
            <a:r>
              <a:rPr lang="en-US" sz="2200" dirty="0" smtClean="0"/>
              <a:t>Early phase of a disaster</a:t>
            </a:r>
          </a:p>
          <a:p>
            <a:pPr lvl="1"/>
            <a:r>
              <a:rPr lang="en-US" sz="2200" dirty="0" smtClean="0"/>
              <a:t>Severe storm “watch” or “warning” period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In many cases, no immediate need for emergency communications</a:t>
            </a:r>
          </a:p>
          <a:p>
            <a:pPr lvl="2"/>
            <a:r>
              <a:rPr lang="en-US" sz="2200" dirty="0" smtClean="0"/>
              <a:t>Earthquake may be an exception</a:t>
            </a:r>
          </a:p>
          <a:p>
            <a:pPr lvl="2"/>
            <a:endParaRPr lang="en-US" sz="2200" dirty="0" smtClean="0"/>
          </a:p>
          <a:p>
            <a:pPr lvl="1"/>
            <a:r>
              <a:rPr lang="en-US" sz="2200" dirty="0" smtClean="0"/>
              <a:t>Monitor developments and prepare to deploy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Some nets may be activated</a:t>
            </a:r>
          </a:p>
          <a:p>
            <a:pPr lvl="2"/>
            <a:r>
              <a:rPr lang="en-US" sz="2200" dirty="0" smtClean="0"/>
              <a:t>Hurricane Watch, </a:t>
            </a:r>
            <a:r>
              <a:rPr lang="en-US" sz="2200" dirty="0" err="1" smtClean="0"/>
              <a:t>Skywarn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50266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Anatomy of a Communications Emergency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3886200"/>
          </a:xfrm>
        </p:spPr>
        <p:txBody>
          <a:bodyPr/>
          <a:lstStyle/>
          <a:p>
            <a:r>
              <a:rPr lang="en-US" sz="2200" smtClean="0"/>
              <a:t>Once need for more communication resources is identified</a:t>
            </a:r>
          </a:p>
          <a:p>
            <a:pPr lvl="1"/>
            <a:r>
              <a:rPr lang="en-US" sz="2200" smtClean="0"/>
              <a:t>Served agency puts out call to volunteers</a:t>
            </a:r>
          </a:p>
          <a:p>
            <a:pPr lvl="2"/>
            <a:r>
              <a:rPr lang="en-US" sz="2200" smtClean="0"/>
              <a:t>Emergency Operations Center (EOC)</a:t>
            </a:r>
          </a:p>
          <a:p>
            <a:pPr lvl="2"/>
            <a:r>
              <a:rPr lang="en-US" sz="2200" smtClean="0"/>
              <a:t>Field locations</a:t>
            </a:r>
          </a:p>
          <a:p>
            <a:pPr lvl="2"/>
            <a:endParaRPr lang="en-US" sz="2200" smtClean="0"/>
          </a:p>
          <a:p>
            <a:r>
              <a:rPr lang="en-US" sz="2200" smtClean="0"/>
              <a:t>“Rapid Response Team” (RRT)</a:t>
            </a:r>
          </a:p>
          <a:p>
            <a:pPr lvl="1"/>
            <a:r>
              <a:rPr lang="en-US" sz="2200" smtClean="0"/>
              <a:t>Minimal, quick response in a very short time</a:t>
            </a:r>
          </a:p>
          <a:p>
            <a:pPr lvl="1"/>
            <a:r>
              <a:rPr lang="en-US" sz="2200" smtClean="0"/>
              <a:t>Backed up by a more robust response after 1-2 hours</a:t>
            </a:r>
          </a:p>
          <a:p>
            <a:pPr lvl="1"/>
            <a:endParaRPr lang="en-US" sz="2200" smtClean="0"/>
          </a:p>
        </p:txBody>
      </p:sp>
    </p:spTree>
    <p:extLst>
      <p:ext uri="{BB962C8B-B14F-4D97-AF65-F5344CB8AC3E}">
        <p14:creationId xmlns:p14="http://schemas.microsoft.com/office/powerpoint/2010/main" val="6253029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Anatomy of a Communications Emergency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“Resource” and/or “Logistics” nets may be established</a:t>
            </a:r>
          </a:p>
          <a:p>
            <a:pPr lvl="1"/>
            <a:r>
              <a:rPr lang="en-US" dirty="0" smtClean="0"/>
              <a:t>Handle incoming emcomm volunteers</a:t>
            </a:r>
          </a:p>
          <a:p>
            <a:pPr lvl="1"/>
            <a:r>
              <a:rPr lang="en-US" dirty="0" smtClean="0"/>
              <a:t>Direct resources where needed most</a:t>
            </a:r>
          </a:p>
          <a:p>
            <a:pPr lvl="1"/>
            <a:r>
              <a:rPr lang="en-US" dirty="0" smtClean="0"/>
              <a:t>Unassigned volunteers check in and monitor</a:t>
            </a:r>
          </a:p>
          <a:p>
            <a:pPr lvl="1"/>
            <a:endParaRPr lang="en-US" dirty="0" smtClean="0"/>
          </a:p>
        </p:txBody>
      </p:sp>
      <p:sp>
        <p:nvSpPr>
          <p:cNvPr id="460804" name="Text Box 4"/>
          <p:cNvSpPr txBox="1">
            <a:spLocks noChangeArrowheads="1"/>
          </p:cNvSpPr>
          <p:nvPr/>
        </p:nvSpPr>
        <p:spPr bwMode="auto">
          <a:xfrm>
            <a:off x="2667000" y="4422775"/>
            <a:ext cx="45079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i="1" dirty="0" smtClean="0">
                <a:solidFill>
                  <a:srgbClr val="FF3300"/>
                </a:solidFill>
              </a:rPr>
              <a:t>But Once </a:t>
            </a:r>
            <a:r>
              <a:rPr lang="en-US" sz="2400" i="1" dirty="0">
                <a:solidFill>
                  <a:srgbClr val="FF3300"/>
                </a:solidFill>
              </a:rPr>
              <a:t>Operations Begin…</a:t>
            </a:r>
          </a:p>
        </p:txBody>
      </p:sp>
    </p:spTree>
    <p:extLst>
      <p:ext uri="{BB962C8B-B14F-4D97-AF65-F5344CB8AC3E}">
        <p14:creationId xmlns:p14="http://schemas.microsoft.com/office/powerpoint/2010/main" val="8635935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Anatomy of a Communications Emergency</a:t>
            </a:r>
          </a:p>
        </p:txBody>
      </p:sp>
      <p:pic>
        <p:nvPicPr>
          <p:cNvPr id="462851" name="Picture 1027" descr="pcs_popular_20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828800"/>
            <a:ext cx="23336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2" name="Text Box 1028"/>
          <p:cNvSpPr txBox="1">
            <a:spLocks noChangeArrowheads="1"/>
          </p:cNvSpPr>
          <p:nvPr/>
        </p:nvSpPr>
        <p:spPr bwMode="auto">
          <a:xfrm>
            <a:off x="1098550" y="1600200"/>
            <a:ext cx="370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Message Volume Grows Quickly</a:t>
            </a:r>
          </a:p>
        </p:txBody>
      </p:sp>
      <p:sp>
        <p:nvSpPr>
          <p:cNvPr id="462853" name="Text Box 1029"/>
          <p:cNvSpPr txBox="1">
            <a:spLocks noChangeArrowheads="1"/>
          </p:cNvSpPr>
          <p:nvPr/>
        </p:nvSpPr>
        <p:spPr bwMode="auto">
          <a:xfrm>
            <a:off x="6915150" y="1600200"/>
            <a:ext cx="131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Confusion</a:t>
            </a:r>
          </a:p>
        </p:txBody>
      </p:sp>
      <p:sp>
        <p:nvSpPr>
          <p:cNvPr id="462854" name="Text Box 1030"/>
          <p:cNvSpPr txBox="1">
            <a:spLocks noChangeArrowheads="1"/>
          </p:cNvSpPr>
          <p:nvPr/>
        </p:nvSpPr>
        <p:spPr bwMode="auto">
          <a:xfrm>
            <a:off x="1543050" y="2667000"/>
            <a:ext cx="196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Relief Operators</a:t>
            </a:r>
          </a:p>
        </p:txBody>
      </p:sp>
      <p:sp>
        <p:nvSpPr>
          <p:cNvPr id="462855" name="Text Box 1031"/>
          <p:cNvSpPr txBox="1">
            <a:spLocks noChangeArrowheads="1"/>
          </p:cNvSpPr>
          <p:nvPr/>
        </p:nvSpPr>
        <p:spPr bwMode="auto">
          <a:xfrm>
            <a:off x="1276350" y="3657600"/>
            <a:ext cx="276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Replacement Operators</a:t>
            </a:r>
          </a:p>
        </p:txBody>
      </p:sp>
      <p:sp>
        <p:nvSpPr>
          <p:cNvPr id="462856" name="Text Box 1032"/>
          <p:cNvSpPr txBox="1">
            <a:spLocks noChangeArrowheads="1"/>
          </p:cNvSpPr>
          <p:nvPr/>
        </p:nvSpPr>
        <p:spPr bwMode="auto">
          <a:xfrm>
            <a:off x="2279650" y="4572000"/>
            <a:ext cx="191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Food and Water</a:t>
            </a:r>
          </a:p>
        </p:txBody>
      </p:sp>
      <p:sp>
        <p:nvSpPr>
          <p:cNvPr id="462857" name="Text Box 1033"/>
          <p:cNvSpPr txBox="1">
            <a:spLocks noChangeArrowheads="1"/>
          </p:cNvSpPr>
          <p:nvPr/>
        </p:nvSpPr>
        <p:spPr bwMode="auto">
          <a:xfrm>
            <a:off x="3892550" y="5410200"/>
            <a:ext cx="311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Sleeping Accommodations</a:t>
            </a:r>
          </a:p>
        </p:txBody>
      </p:sp>
      <p:sp>
        <p:nvSpPr>
          <p:cNvPr id="462858" name="Text Box 1034"/>
          <p:cNvSpPr txBox="1">
            <a:spLocks noChangeArrowheads="1"/>
          </p:cNvSpPr>
          <p:nvPr/>
        </p:nvSpPr>
        <p:spPr bwMode="auto">
          <a:xfrm>
            <a:off x="7219950" y="2398713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Batteries</a:t>
            </a:r>
          </a:p>
        </p:txBody>
      </p:sp>
      <p:sp>
        <p:nvSpPr>
          <p:cNvPr id="462859" name="Text Box 1035"/>
          <p:cNvSpPr txBox="1">
            <a:spLocks noChangeArrowheads="1"/>
          </p:cNvSpPr>
          <p:nvPr/>
        </p:nvSpPr>
        <p:spPr bwMode="auto">
          <a:xfrm>
            <a:off x="7880350" y="31242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Fuel</a:t>
            </a:r>
          </a:p>
        </p:txBody>
      </p:sp>
      <p:sp>
        <p:nvSpPr>
          <p:cNvPr id="462860" name="Text Box 1036"/>
          <p:cNvSpPr txBox="1">
            <a:spLocks noChangeArrowheads="1"/>
          </p:cNvSpPr>
          <p:nvPr/>
        </p:nvSpPr>
        <p:spPr bwMode="auto">
          <a:xfrm>
            <a:off x="7080250" y="3962400"/>
            <a:ext cx="175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Radio Failures</a:t>
            </a:r>
          </a:p>
        </p:txBody>
      </p:sp>
      <p:sp>
        <p:nvSpPr>
          <p:cNvPr id="462861" name="Text Box 1037"/>
          <p:cNvSpPr txBox="1">
            <a:spLocks noChangeArrowheads="1"/>
          </p:cNvSpPr>
          <p:nvPr/>
        </p:nvSpPr>
        <p:spPr bwMode="auto">
          <a:xfrm>
            <a:off x="6724650" y="4724400"/>
            <a:ext cx="203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Antenna Failures</a:t>
            </a:r>
          </a:p>
        </p:txBody>
      </p:sp>
    </p:spTree>
    <p:extLst>
      <p:ext uri="{BB962C8B-B14F-4D97-AF65-F5344CB8AC3E}">
        <p14:creationId xmlns:p14="http://schemas.microsoft.com/office/powerpoint/2010/main" val="2889899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/>
      <p:bldP spid="462853" grpId="0"/>
      <p:bldP spid="462854" grpId="0"/>
      <p:bldP spid="462855" grpId="0"/>
      <p:bldP spid="462856" grpId="0"/>
      <p:bldP spid="462857" grpId="0"/>
      <p:bldP spid="462858" grpId="0"/>
      <p:bldP spid="462859" grpId="0"/>
      <p:bldP spid="462860" grpId="0"/>
      <p:bldP spid="46286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Communication Assignments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/>
              <a:t>Staffing a Shelter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Handle calls for information, supplies, personnel</a:t>
            </a:r>
          </a:p>
          <a:p>
            <a:pPr lvl="1"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200" smtClean="0"/>
              <a:t>“Shadowing”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Communication link for an official</a:t>
            </a:r>
          </a:p>
          <a:p>
            <a:pPr lvl="1"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200" smtClean="0"/>
              <a:t>Gathering Weather Information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/>
              <a:t>Collecting/Transmitting Damage Reports</a:t>
            </a:r>
          </a:p>
          <a:p>
            <a:pPr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200" smtClean="0"/>
              <a:t>Pass health/welfare inquires</a:t>
            </a:r>
          </a:p>
          <a:p>
            <a:pPr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200" smtClean="0"/>
              <a:t>Pass messages outside of the disaster area</a:t>
            </a:r>
          </a:p>
          <a:p>
            <a:pPr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200" smtClean="0"/>
              <a:t>Handle logistical needs for served agency</a:t>
            </a:r>
          </a:p>
        </p:txBody>
      </p:sp>
    </p:spTree>
    <p:extLst>
      <p:ext uri="{BB962C8B-B14F-4D97-AF65-F5344CB8AC3E}">
        <p14:creationId xmlns:p14="http://schemas.microsoft.com/office/powerpoint/2010/main" val="15096101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/>
      <p:bldP spid="46387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Need for Flexibility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3733800"/>
          </a:xfrm>
        </p:spPr>
        <p:txBody>
          <a:bodyPr/>
          <a:lstStyle/>
          <a:p>
            <a:r>
              <a:rPr lang="en-US" smtClean="0"/>
              <a:t>Nets will be set up, re-arranged, and dismantled as needs change</a:t>
            </a:r>
          </a:p>
          <a:p>
            <a:pPr lvl="1"/>
            <a:r>
              <a:rPr lang="en-US" smtClean="0"/>
              <a:t>Remain flexible to meet needs of served agency</a:t>
            </a:r>
          </a:p>
          <a:p>
            <a:pPr lvl="1"/>
            <a:endParaRPr lang="en-US" smtClean="0"/>
          </a:p>
          <a:p>
            <a:r>
              <a:rPr lang="en-US" smtClean="0"/>
              <a:t>Over time, communication needs diminish</a:t>
            </a:r>
          </a:p>
          <a:p>
            <a:pPr lvl="1"/>
            <a:r>
              <a:rPr lang="en-US" smtClean="0"/>
              <a:t>Nets closed</a:t>
            </a:r>
          </a:p>
          <a:p>
            <a:pPr lvl="1"/>
            <a:r>
              <a:rPr lang="en-US" smtClean="0"/>
              <a:t>Operators released</a:t>
            </a:r>
          </a:p>
        </p:txBody>
      </p:sp>
      <p:sp>
        <p:nvSpPr>
          <p:cNvPr id="464900" name="Text Box 4"/>
          <p:cNvSpPr txBox="1">
            <a:spLocks noChangeArrowheads="1"/>
          </p:cNvSpPr>
          <p:nvPr/>
        </p:nvSpPr>
        <p:spPr bwMode="auto">
          <a:xfrm>
            <a:off x="1752600" y="5562600"/>
            <a:ext cx="607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i="1">
                <a:solidFill>
                  <a:srgbClr val="FF3300"/>
                </a:solidFill>
              </a:rPr>
              <a:t>Not long after the operation has ended…</a:t>
            </a:r>
          </a:p>
        </p:txBody>
      </p:sp>
    </p:spTree>
    <p:extLst>
      <p:ext uri="{BB962C8B-B14F-4D97-AF65-F5344CB8AC3E}">
        <p14:creationId xmlns:p14="http://schemas.microsoft.com/office/powerpoint/2010/main" val="19261827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After-Action Review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3124200"/>
          </a:xfrm>
        </p:spPr>
        <p:txBody>
          <a:bodyPr/>
          <a:lstStyle/>
          <a:p>
            <a:r>
              <a:rPr lang="en-US" dirty="0" smtClean="0"/>
              <a:t>Review the effectiveness of response</a:t>
            </a:r>
          </a:p>
          <a:p>
            <a:pPr lvl="1"/>
            <a:r>
              <a:rPr lang="en-US" dirty="0" smtClean="0"/>
              <a:t>Within the emergency communications group, and/or with the served agency</a:t>
            </a:r>
          </a:p>
          <a:p>
            <a:pPr lvl="2"/>
            <a:r>
              <a:rPr lang="en-US" dirty="0" smtClean="0"/>
              <a:t>Format can be a formal net, email, or face-to-face meeting</a:t>
            </a:r>
          </a:p>
          <a:p>
            <a:pPr lvl="1"/>
            <a:r>
              <a:rPr lang="en-US" dirty="0" smtClean="0"/>
              <a:t>Should occur as soon as possible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1676400" y="5105400"/>
            <a:ext cx="61356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</a:rPr>
              <a:t>Critiques done properly can greatly improve your</a:t>
            </a:r>
          </a:p>
          <a:p>
            <a:pPr algn="ctr"/>
            <a:r>
              <a:rPr lang="en-US" sz="2000">
                <a:solidFill>
                  <a:srgbClr val="FF3300"/>
                </a:solidFill>
              </a:rPr>
              <a:t>organization’s – and your own - effectiveness</a:t>
            </a:r>
          </a:p>
        </p:txBody>
      </p:sp>
    </p:spTree>
    <p:extLst>
      <p:ext uri="{BB962C8B-B14F-4D97-AF65-F5344CB8AC3E}">
        <p14:creationId xmlns:p14="http://schemas.microsoft.com/office/powerpoint/2010/main" val="16759608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before the quiz?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234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 Question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95300" indent="-495300">
              <a:buFont typeface="Wingdings" pitchFamily="2" charset="2"/>
              <a:buAutoNum type="arabicPeriod"/>
            </a:pPr>
            <a:r>
              <a:rPr lang="en-US" b="1" dirty="0" smtClean="0"/>
              <a:t>When does a communication emergency exist? 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Whenever the public is at risk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When there is an earthquake in your area and the public is inconvenienced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When a critical communication system fails and the public is inconvenienced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When a critical communication system fails and the public is put at risk</a:t>
            </a:r>
          </a:p>
        </p:txBody>
      </p:sp>
    </p:spTree>
    <p:extLst>
      <p:ext uri="{BB962C8B-B14F-4D97-AF65-F5344CB8AC3E}">
        <p14:creationId xmlns:p14="http://schemas.microsoft.com/office/powerpoint/2010/main" val="533696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main goal of these sessions:</a:t>
            </a:r>
          </a:p>
          <a:p>
            <a:pPr marL="457200" lvl="1" indent="0">
              <a:buFont typeface="Wingdings" pitchFamily="2" charset="2"/>
              <a:buNone/>
            </a:pPr>
            <a:endParaRPr lang="en-US" dirty="0" smtClean="0"/>
          </a:p>
          <a:p>
            <a:pPr marL="457200" lvl="1" indent="0">
              <a:buFont typeface="Wingdings" pitchFamily="2" charset="2"/>
              <a:buNone/>
            </a:pPr>
            <a:r>
              <a:rPr lang="en-US" dirty="0" smtClean="0"/>
              <a:t>To establish a</a:t>
            </a:r>
          </a:p>
          <a:p>
            <a:pPr marL="457200" lvl="1" indent="0" algn="ctr">
              <a:buFont typeface="Wingdings" pitchFamily="2" charset="2"/>
              <a:buNone/>
            </a:pPr>
            <a:r>
              <a:rPr lang="en-US" sz="1000" dirty="0" smtClean="0"/>
              <a:t> </a:t>
            </a:r>
          </a:p>
          <a:p>
            <a:pPr marL="457200" lvl="1" indent="0" algn="ctr"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baseline level of knowledge and skill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Font typeface="Wingdings" pitchFamily="2" charset="2"/>
              <a:buNone/>
            </a:pPr>
            <a:endParaRPr lang="en-US" sz="1000" dirty="0" smtClean="0"/>
          </a:p>
          <a:p>
            <a:pPr marL="457200" lvl="1" indent="0">
              <a:buFont typeface="Wingdings" pitchFamily="2" charset="2"/>
              <a:buNone/>
            </a:pPr>
            <a:r>
              <a:rPr lang="en-US" dirty="0" smtClean="0"/>
              <a:t>in Amateur Radio Emergency </a:t>
            </a:r>
            <a:r>
              <a:rPr lang="en-US" dirty="0" smtClean="0"/>
              <a:t>Communication </a:t>
            </a:r>
            <a:r>
              <a:rPr lang="en-US" dirty="0" smtClean="0"/>
              <a:t>for anyone wishing to assist their local emergency communications organizations</a:t>
            </a:r>
          </a:p>
        </p:txBody>
      </p:sp>
    </p:spTree>
    <p:extLst>
      <p:ext uri="{BB962C8B-B14F-4D97-AF65-F5344CB8AC3E}">
        <p14:creationId xmlns:p14="http://schemas.microsoft.com/office/powerpoint/2010/main" val="14234859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1 Question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buFont typeface="Wingdings" pitchFamily="2" charset="2"/>
              <a:buAutoNum type="arabicPeriod" startAt="2"/>
            </a:pPr>
            <a:r>
              <a:rPr lang="en-US" b="1" dirty="0" smtClean="0"/>
              <a:t>Which of the following is it most important for an emcomm group to do at the end of an emergency communication operation? 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Review the effectiveness of its response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Take photos of the activity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Call the local newspaper to schedule interviews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Review the activities of the first responders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26110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1 Question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buFont typeface="Wingdings" pitchFamily="2" charset="2"/>
              <a:buAutoNum type="arabicPeriod" startAt="3"/>
            </a:pPr>
            <a:r>
              <a:rPr lang="en-US" b="1" dirty="0" smtClean="0"/>
              <a:t>Which of the following is NOT a responsibility of emergency communicators? 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Making demands on the agency being served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Having radios, frequencies and basic radio skills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Being licensed and preauthorized for national and international communication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Possessing emergency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172310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1 Question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buFont typeface="Wingdings" pitchFamily="2" charset="2"/>
              <a:buAutoNum type="arabicPeriod" startAt="4"/>
            </a:pPr>
            <a:r>
              <a:rPr lang="en-US" b="1" dirty="0" smtClean="0"/>
              <a:t>Which of the following describes the function of a Rapid Response Team (RRT)? 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To handle large-scale emergencies over an extended period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To deploy a quick response in a very short time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To establish and operate a storm watch prior to any emergency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To review the effectiveness of an emergency communication group</a:t>
            </a:r>
            <a:br>
              <a:rPr lang="en-US" sz="2400" dirty="0" smtClean="0"/>
            </a:b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8097812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1 Question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95300" indent="-495300">
              <a:buFont typeface="Wingdings" pitchFamily="2" charset="2"/>
              <a:buAutoNum type="arabicPeriod" startAt="5"/>
            </a:pPr>
            <a:r>
              <a:rPr lang="en-US" b="1" dirty="0" smtClean="0"/>
              <a:t>In an emergency situation -- when a served agency asks you to forward an urgent message -- which one of the following methods would you NOT employ? 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CB radio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Family radio 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Informal, conversational grapevine 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served agency's own </a:t>
            </a:r>
            <a:r>
              <a:rPr lang="en-US" smtClean="0"/>
              <a:t>radio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2824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905000" y="2743200"/>
            <a:ext cx="5334000" cy="13620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dirty="0" smtClean="0"/>
              <a:t>Any Questions Before Starting Topic 2?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We are here to improve professionalism and effectiveness of our public service efforts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Learn new skills, new ways of thinking about existing skills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Share stories of how this applies to our local teams</a:t>
            </a:r>
          </a:p>
        </p:txBody>
      </p:sp>
    </p:spTree>
    <p:extLst>
      <p:ext uri="{BB962C8B-B14F-4D97-AF65-F5344CB8AC3E}">
        <p14:creationId xmlns:p14="http://schemas.microsoft.com/office/powerpoint/2010/main" val="33331843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Classroom Logistics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</a:t>
            </a:r>
          </a:p>
          <a:p>
            <a:r>
              <a:rPr lang="en-US" dirty="0" smtClean="0"/>
              <a:t>Very Informal</a:t>
            </a:r>
          </a:p>
          <a:p>
            <a:r>
              <a:rPr lang="en-US" dirty="0" smtClean="0"/>
              <a:t>Open Discussions (time permitting)</a:t>
            </a:r>
          </a:p>
          <a:p>
            <a:r>
              <a:rPr lang="en-US" dirty="0" smtClean="0"/>
              <a:t>Review answers to Lesson Questions</a:t>
            </a:r>
          </a:p>
          <a:p>
            <a:r>
              <a:rPr lang="en-US" dirty="0" smtClean="0"/>
              <a:t>Prepare for the final exam</a:t>
            </a:r>
          </a:p>
        </p:txBody>
      </p:sp>
    </p:spTree>
    <p:extLst>
      <p:ext uri="{BB962C8B-B14F-4D97-AF65-F5344CB8AC3E}">
        <p14:creationId xmlns:p14="http://schemas.microsoft.com/office/powerpoint/2010/main" val="29058501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Course Flow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Six Sections with 29 Topics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Framework: How You Fit in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Networks for Messages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Message Handling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What Happens When Called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Considerations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Alternatives and Opportunities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Final Exam - 35 Questions </a:t>
            </a:r>
            <a:r>
              <a:rPr lang="en-US" dirty="0"/>
              <a:t>- </a:t>
            </a:r>
            <a:r>
              <a:rPr lang="en-US" dirty="0" smtClean="0"/>
              <a:t>score </a:t>
            </a:r>
            <a:r>
              <a:rPr lang="en-US" dirty="0"/>
              <a:t>80% or better</a:t>
            </a:r>
          </a:p>
          <a:p>
            <a:pPr marL="0" indent="0">
              <a:buNone/>
            </a:pPr>
            <a:r>
              <a:rPr lang="en-US" dirty="0" smtClean="0"/>
              <a:t>                    - </a:t>
            </a:r>
            <a:r>
              <a:rPr lang="en-US" dirty="0"/>
              <a:t>$15.00 Fee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35051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Course Flow </a:t>
            </a:r>
            <a:r>
              <a:rPr lang="en-US" sz="2000" dirty="0" smtClean="0"/>
              <a:t>(cont.)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Six 3-hour Sessions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dirty="0" smtClean="0"/>
              <a:t>Session 1 – Topics 1, 2, 3, 4, 5a, 5b</a:t>
            </a:r>
          </a:p>
          <a:p>
            <a:pPr marL="0" indent="0">
              <a:buNone/>
            </a:pPr>
            <a:r>
              <a:rPr lang="en-US" dirty="0" smtClean="0"/>
              <a:t>Session 2 – Topics 6, 7a, 7b, 7c, 7d, 8, 9, 10</a:t>
            </a:r>
          </a:p>
          <a:p>
            <a:pPr marL="0" indent="0">
              <a:buNone/>
            </a:pPr>
            <a:r>
              <a:rPr lang="en-US" dirty="0" smtClean="0"/>
              <a:t>Session 3 – Topics 11, 12, 13, 14, 15</a:t>
            </a:r>
          </a:p>
          <a:p>
            <a:pPr marL="0" indent="0">
              <a:buNone/>
            </a:pPr>
            <a:r>
              <a:rPr lang="en-US" dirty="0" smtClean="0"/>
              <a:t>Session 4 – Topics 16, 17, 18, 19, 20</a:t>
            </a:r>
          </a:p>
          <a:p>
            <a:pPr marL="0" indent="0">
              <a:buNone/>
            </a:pPr>
            <a:r>
              <a:rPr lang="en-US" dirty="0" smtClean="0"/>
              <a:t>Session 5 – Topics 21, 22, 23, 24, 25, 26, 27</a:t>
            </a:r>
          </a:p>
          <a:p>
            <a:pPr marL="0" indent="0">
              <a:buNone/>
            </a:pPr>
            <a:r>
              <a:rPr lang="en-US" dirty="0" smtClean="0"/>
              <a:t>Session 6 – Topics 28, 29, Summary, Final Exam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5587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1901</Words>
  <Application>Microsoft Office PowerPoint</Application>
  <PresentationFormat>On-screen Show (4:3)</PresentationFormat>
  <Paragraphs>369</Paragraphs>
  <Slides>54</Slides>
  <Notes>10</Notes>
  <HiddenSlides>17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Training</vt:lpstr>
      <vt:lpstr>Training Volunteers</vt:lpstr>
      <vt:lpstr>Introduction to Emergency Communication Course </vt:lpstr>
      <vt:lpstr>Course Requirements</vt:lpstr>
      <vt:lpstr>Introductions &amp; Expectations</vt:lpstr>
      <vt:lpstr>Objectives</vt:lpstr>
      <vt:lpstr>Overview</vt:lpstr>
      <vt:lpstr>Classroom Logistics</vt:lpstr>
      <vt:lpstr>Course Flow</vt:lpstr>
      <vt:lpstr>Course Flow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 1: Introduction to Emergency Communication</vt:lpstr>
      <vt:lpstr>What is a Communication Emergency?</vt:lpstr>
      <vt:lpstr>Exercise</vt:lpstr>
      <vt:lpstr>What Makes a Good Emcomm Volunteer?</vt:lpstr>
      <vt:lpstr>Where Do You Fit In?</vt:lpstr>
      <vt:lpstr>Where Do You Fit In?</vt:lpstr>
      <vt:lpstr>What You Are Not!</vt:lpstr>
      <vt:lpstr>What You Are Not!</vt:lpstr>
      <vt:lpstr>Day-to-Day vs. Emergency Communications</vt:lpstr>
      <vt:lpstr>Day-to-Day vs. Emergency Communications</vt:lpstr>
      <vt:lpstr>The Missions</vt:lpstr>
      <vt:lpstr>Communicating – Job #1</vt:lpstr>
      <vt:lpstr>Communicating – Job #1</vt:lpstr>
      <vt:lpstr>Anatomy of a Communications Emergency</vt:lpstr>
      <vt:lpstr>Anatomy of a Communications Emergency</vt:lpstr>
      <vt:lpstr>Anatomy of a Communications Emergency</vt:lpstr>
      <vt:lpstr>Anatomy of a Communications Emergency</vt:lpstr>
      <vt:lpstr>Communication Assignments</vt:lpstr>
      <vt:lpstr>Need for Flexibility</vt:lpstr>
      <vt:lpstr>After-Action Review</vt:lpstr>
      <vt:lpstr>Summary</vt:lpstr>
      <vt:lpstr>Topic 1 Question</vt:lpstr>
      <vt:lpstr>Topic 1 Question</vt:lpstr>
      <vt:lpstr>Topic 1 Question</vt:lpstr>
      <vt:lpstr>Topic 1 Question</vt:lpstr>
      <vt:lpstr>Topic 1 Question</vt:lpstr>
      <vt:lpstr>Any Questions Before Starting Topic 2?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2011-11-05T20:49:40Z</dcterms:created>
  <dcterms:modified xsi:type="dcterms:W3CDTF">2012-03-01T22:24:46Z</dcterms:modified>
</cp:coreProperties>
</file>