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84" r:id="rId2"/>
    <p:sldId id="261" r:id="rId3"/>
    <p:sldId id="289" r:id="rId4"/>
    <p:sldId id="693" r:id="rId5"/>
    <p:sldId id="694" r:id="rId6"/>
    <p:sldId id="728" r:id="rId7"/>
    <p:sldId id="725" r:id="rId8"/>
    <p:sldId id="726" r:id="rId9"/>
    <p:sldId id="695" r:id="rId10"/>
    <p:sldId id="696" r:id="rId11"/>
    <p:sldId id="697" r:id="rId12"/>
    <p:sldId id="732" r:id="rId13"/>
    <p:sldId id="524" r:id="rId14"/>
    <p:sldId id="416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32" r:id="rId28"/>
    <p:sldId id="688" r:id="rId29"/>
    <p:sldId id="729" r:id="rId30"/>
    <p:sldId id="733" r:id="rId31"/>
    <p:sldId id="734" r:id="rId32"/>
    <p:sldId id="731" r:id="rId33"/>
    <p:sldId id="73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694"/>
            <p14:sldId id="728"/>
            <p14:sldId id="725"/>
            <p14:sldId id="726"/>
            <p14:sldId id="695"/>
            <p14:sldId id="696"/>
            <p14:sldId id="697"/>
            <p14:sldId id="732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688"/>
            <p14:sldId id="729"/>
            <p14:sldId id="733"/>
            <p14:sldId id="734"/>
            <p14:sldId id="731"/>
            <p14:sldId id="7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197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2252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B787FC-070F-4B55-9228-3D9B86E99C9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It is not possible to be in command of all aspects of an emergency response, and still run a net effectively, since both jobs require 100% of your attention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5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</a:t>
            </a:r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wo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Net Frequency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cases chosen by the NM</a:t>
            </a:r>
          </a:p>
          <a:p>
            <a:r>
              <a:rPr lang="en-US" dirty="0" smtClean="0"/>
              <a:t>Regular training nets</a:t>
            </a:r>
          </a:p>
          <a:p>
            <a:r>
              <a:rPr lang="en-US" dirty="0" smtClean="0"/>
              <a:t>ECD </a:t>
            </a:r>
            <a:r>
              <a:rPr lang="en-US" sz="2800" dirty="0" smtClean="0"/>
              <a:t>(Emergency Communications Declaration)</a:t>
            </a:r>
          </a:p>
          <a:p>
            <a:r>
              <a:rPr lang="en-US" dirty="0" smtClean="0"/>
              <a:t>Alternate frequencies</a:t>
            </a:r>
          </a:p>
          <a:p>
            <a:r>
              <a:rPr lang="en-US" dirty="0" smtClean="0"/>
              <a:t>Repeater requirements</a:t>
            </a:r>
          </a:p>
          <a:p>
            <a:r>
              <a:rPr lang="en-US" dirty="0" smtClean="0"/>
              <a:t>Local Radio Clubs</a:t>
            </a:r>
          </a:p>
        </p:txBody>
      </p:sp>
    </p:spTree>
    <p:extLst>
      <p:ext uri="{BB962C8B-B14F-4D97-AF65-F5344CB8AC3E}">
        <p14:creationId xmlns:p14="http://schemas.microsoft.com/office/powerpoint/2010/main" val="368369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 Managers Points to Ponder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3737587"/>
          </a:xfrm>
        </p:spPr>
        <p:txBody>
          <a:bodyPr/>
          <a:lstStyle/>
          <a:p>
            <a:r>
              <a:rPr lang="en-US" dirty="0" smtClean="0"/>
              <a:t>Manage with tact and diplomacy</a:t>
            </a:r>
          </a:p>
          <a:p>
            <a:r>
              <a:rPr lang="en-US" dirty="0" smtClean="0"/>
              <a:t>Know your operators</a:t>
            </a:r>
          </a:p>
          <a:p>
            <a:r>
              <a:rPr lang="en-US" dirty="0" smtClean="0"/>
              <a:t>Organize practice nets</a:t>
            </a:r>
          </a:p>
          <a:p>
            <a:r>
              <a:rPr lang="en-US" dirty="0" smtClean="0"/>
              <a:t>Know where and how the nets fit into the overall structure.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871396" y="5524500"/>
            <a:ext cx="80772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Remember these are volunteers!</a:t>
            </a:r>
          </a:p>
        </p:txBody>
      </p:sp>
    </p:spTree>
    <p:extLst>
      <p:ext uri="{BB962C8B-B14F-4D97-AF65-F5344CB8AC3E}">
        <p14:creationId xmlns:p14="http://schemas.microsoft.com/office/powerpoint/2010/main" val="2613772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 Managers Points to Ponder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3737587"/>
          </a:xfrm>
        </p:spPr>
        <p:txBody>
          <a:bodyPr/>
          <a:lstStyle/>
          <a:p>
            <a:r>
              <a:rPr lang="en-US" dirty="0" smtClean="0"/>
              <a:t>Identify liaison stations</a:t>
            </a:r>
          </a:p>
          <a:p>
            <a:r>
              <a:rPr lang="en-US" dirty="0" smtClean="0"/>
              <a:t>Assign alternate NCS</a:t>
            </a:r>
          </a:p>
          <a:p>
            <a:r>
              <a:rPr lang="en-US" dirty="0" smtClean="0"/>
              <a:t>Gather information before activating a net</a:t>
            </a:r>
          </a:p>
          <a:p>
            <a:r>
              <a:rPr lang="en-US" dirty="0" smtClean="0"/>
              <a:t>Determine location of served agencies</a:t>
            </a:r>
          </a:p>
          <a:p>
            <a:r>
              <a:rPr lang="en-US" dirty="0" smtClean="0"/>
              <a:t>Monitor</a:t>
            </a:r>
          </a:p>
          <a:p>
            <a:r>
              <a:rPr lang="en-US" dirty="0" smtClean="0"/>
              <a:t>Training is crucial to success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871396" y="5524500"/>
            <a:ext cx="80772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Remember these are volunteers!</a:t>
            </a:r>
          </a:p>
        </p:txBody>
      </p:sp>
    </p:spTree>
    <p:extLst>
      <p:ext uri="{BB962C8B-B14F-4D97-AF65-F5344CB8AC3E}">
        <p14:creationId xmlns:p14="http://schemas.microsoft.com/office/powerpoint/2010/main" val="2392520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10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What are the requirements and qualifications of the ARRL Net Manager position?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There are no specific requirements or qualifications for the position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Amateur Radio license; full ARRL membership; and any appropriate local or Section qualifications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An Amateur Extra Class license; and the approval of ARRL Headquarters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approval of the emergency management agency holding jurisdiction in the area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83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10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Which statement best describes the Section Net Manager’s job?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Coordinate public information in the Section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Provide technical information to members of ARES and/or NTS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Appoint the local Emergency Coordinators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Coordinate and supervise traffic handling and net activities in the Section</a:t>
            </a:r>
          </a:p>
        </p:txBody>
      </p:sp>
    </p:spTree>
    <p:extLst>
      <p:ext uri="{BB962C8B-B14F-4D97-AF65-F5344CB8AC3E}">
        <p14:creationId xmlns:p14="http://schemas.microsoft.com/office/powerpoint/2010/main" val="17856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Two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/>
              <a:t>Session 2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6,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7a, 7b,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7c, 7d, 8,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9,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3 – Topics 11, 12,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US" dirty="0" smtClean="0"/>
              <a:t>Topic 10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Which factor does NOT affect the number of Net Managers appointed in each Section?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Section’s geographical size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number of nets operating in the Section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Other factors having to do with the way the Section is organized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ARRL Emergency Preparedness Manager</a:t>
            </a:r>
          </a:p>
        </p:txBody>
      </p:sp>
    </p:spTree>
    <p:extLst>
      <p:ext uri="{BB962C8B-B14F-4D97-AF65-F5344CB8AC3E}">
        <p14:creationId xmlns:p14="http://schemas.microsoft.com/office/powerpoint/2010/main" val="29088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10 Question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Who appoints the NTS Net Manager? 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Section Manager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Division Director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ARRL Headquarters staff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Local EC</a:t>
            </a:r>
          </a:p>
        </p:txBody>
      </p:sp>
    </p:spTree>
    <p:extLst>
      <p:ext uri="{BB962C8B-B14F-4D97-AF65-F5344CB8AC3E}">
        <p14:creationId xmlns:p14="http://schemas.microsoft.com/office/powerpoint/2010/main" val="28218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10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500" b="1" dirty="0" smtClean="0"/>
              <a:t>To whom does the Section Net Manager report?</a:t>
            </a:r>
            <a:endParaRPr lang="en-US" sz="3500" b="1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Division Director is responsible for supervising all Field Organization activity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ARRL HQ staff is responsible for supervising all Field Organization activity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Section NMs work under the STM and/or SEC, guided by a coordinated Section traffic or ARES communications plan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Emergency Management personnel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2B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43200"/>
            <a:ext cx="7543800" cy="13620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/>
              <a:t>Any Questions Before Ending This Session?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29400" y="6248400"/>
            <a:ext cx="11430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End Session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759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Topic 10 – The Net 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 Manager (NM)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Responsible for planning and operation of one or more nets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ARRL Job Description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NTS and ARES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Defines the net’s purpose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Sets standards of operation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Handles resource and training issues (NTS)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09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Appointed Position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Section Manager appoints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Recommended by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STM - for 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SEC, DEC, </a:t>
            </a:r>
            <a:r>
              <a:rPr lang="en-US" dirty="0" smtClean="0"/>
              <a:t>EC  - for ARES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During emergencies “ad hoc” nets may form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These can be assigned to: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Permanent NM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Temporary NM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0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Organization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86200" y="12954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19200" y="2743200"/>
            <a:ext cx="25146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</p:cNvCxnSpPr>
          <p:nvPr/>
        </p:nvCxnSpPr>
        <p:spPr>
          <a:xfrm>
            <a:off x="4572000" y="1981200"/>
            <a:ext cx="0" cy="76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33800" y="2743200"/>
            <a:ext cx="3276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05200" y="3426737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715000" y="3429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4800600"/>
            <a:ext cx="838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</a:t>
            </a:r>
            <a:endParaRPr lang="en-US" dirty="0"/>
          </a:p>
        </p:txBody>
      </p:sp>
      <p:cxnSp>
        <p:nvCxnSpPr>
          <p:cNvPr id="19" name="Straight Connector 18"/>
          <p:cNvCxnSpPr>
            <a:endCxn id="16" idx="0"/>
          </p:cNvCxnSpPr>
          <p:nvPr/>
        </p:nvCxnSpPr>
        <p:spPr>
          <a:xfrm>
            <a:off x="4191000" y="2743200"/>
            <a:ext cx="0" cy="6835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2743199"/>
            <a:ext cx="0" cy="6835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0400" y="2743200"/>
            <a:ext cx="14478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00800" y="4114800"/>
            <a:ext cx="0" cy="3417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15000" y="4456568"/>
            <a:ext cx="91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29400" y="4456568"/>
            <a:ext cx="9144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15000" y="4458832"/>
            <a:ext cx="0" cy="3417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09" name="Elbow Connector 76808"/>
          <p:cNvCxnSpPr>
            <a:stCxn id="16" idx="3"/>
            <a:endCxn id="18" idx="1"/>
          </p:cNvCxnSpPr>
          <p:nvPr/>
        </p:nvCxnSpPr>
        <p:spPr>
          <a:xfrm>
            <a:off x="4876800" y="3769637"/>
            <a:ext cx="457200" cy="1221463"/>
          </a:xfrm>
          <a:prstGeom prst="bentConnector3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48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Organization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Can be more than one NM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Separate NM for NTS and ARES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Coordinated by the Section </a:t>
            </a:r>
            <a:r>
              <a:rPr lang="en-US" dirty="0"/>
              <a:t>T</a:t>
            </a:r>
            <a:r>
              <a:rPr lang="en-US" dirty="0" smtClean="0"/>
              <a:t>raffic and ARES </a:t>
            </a:r>
            <a:r>
              <a:rPr lang="en-US" dirty="0"/>
              <a:t>C</a:t>
            </a:r>
            <a:r>
              <a:rPr lang="en-US" dirty="0" smtClean="0"/>
              <a:t>ommunications Plan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Small sections may have only one NM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Multiple section NM with SM and STM agreement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4321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Duties</a:t>
            </a:r>
          </a:p>
        </p:txBody>
      </p:sp>
      <p:sp>
        <p:nvSpPr>
          <p:cNvPr id="778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3505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Resource Management</a:t>
            </a:r>
          </a:p>
          <a:p>
            <a:r>
              <a:rPr lang="en-US" sz="2800" dirty="0" smtClean="0"/>
              <a:t>Quality Control</a:t>
            </a:r>
          </a:p>
          <a:p>
            <a:r>
              <a:rPr lang="en-US" sz="2800" dirty="0" smtClean="0"/>
              <a:t>Recruiting for special nets</a:t>
            </a:r>
          </a:p>
          <a:p>
            <a:r>
              <a:rPr lang="en-US" sz="2800" dirty="0" smtClean="0"/>
              <a:t>Assigning liaison stations</a:t>
            </a:r>
          </a:p>
          <a:p>
            <a:r>
              <a:rPr lang="en-US" sz="2800" dirty="0" smtClean="0"/>
              <a:t>Leadership skills</a:t>
            </a:r>
          </a:p>
          <a:p>
            <a:r>
              <a:rPr lang="en-US" sz="2800" dirty="0" smtClean="0"/>
              <a:t>Message handling skills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86198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805</Words>
  <Application>Microsoft Office PowerPoint</Application>
  <PresentationFormat>On-screen Show (4:3)</PresentationFormat>
  <Paragraphs>166</Paragraphs>
  <Slides>33</Slides>
  <Notes>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Training</vt:lpstr>
      <vt:lpstr>Training Volunteers</vt:lpstr>
      <vt:lpstr>Reminder</vt:lpstr>
      <vt:lpstr>Session Two Topic</vt:lpstr>
      <vt:lpstr>Topic 10 – The Net Manager</vt:lpstr>
      <vt:lpstr>Net Manager (NM)</vt:lpstr>
      <vt:lpstr>Appointed Position</vt:lpstr>
      <vt:lpstr>Organization</vt:lpstr>
      <vt:lpstr>Organization (cont)</vt:lpstr>
      <vt:lpstr>Duties</vt:lpstr>
      <vt:lpstr>The Net Frequency</vt:lpstr>
      <vt:lpstr>Net Managers Points to Ponder</vt:lpstr>
      <vt:lpstr>Net Managers Points to Ponder (cont)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10 Question</vt:lpstr>
      <vt:lpstr>Topic 10 Question</vt:lpstr>
      <vt:lpstr>Topic 10 Question</vt:lpstr>
      <vt:lpstr>Topic 10 Question</vt:lpstr>
      <vt:lpstr>Topic 10 Question</vt:lpstr>
      <vt:lpstr>Any Questions Before Ending This Session?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2012-03-04T20:20:12Z</dcterms:modified>
</cp:coreProperties>
</file>