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84" r:id="rId2"/>
    <p:sldId id="740" r:id="rId3"/>
    <p:sldId id="261" r:id="rId4"/>
    <p:sldId id="289" r:id="rId5"/>
    <p:sldId id="693" r:id="rId6"/>
    <p:sldId id="694" r:id="rId7"/>
    <p:sldId id="735" r:id="rId8"/>
    <p:sldId id="728" r:id="rId9"/>
    <p:sldId id="725" r:id="rId10"/>
    <p:sldId id="736" r:id="rId11"/>
    <p:sldId id="737" r:id="rId12"/>
    <p:sldId id="738" r:id="rId13"/>
    <p:sldId id="726" r:id="rId14"/>
    <p:sldId id="695" r:id="rId15"/>
    <p:sldId id="696" r:id="rId16"/>
    <p:sldId id="697" r:id="rId17"/>
    <p:sldId id="732" r:id="rId18"/>
    <p:sldId id="524" r:id="rId19"/>
    <p:sldId id="416" r:id="rId20"/>
    <p:sldId id="443" r:id="rId21"/>
    <p:sldId id="444" r:id="rId22"/>
    <p:sldId id="445" r:id="rId23"/>
    <p:sldId id="446" r:id="rId24"/>
    <p:sldId id="447" r:id="rId25"/>
    <p:sldId id="448" r:id="rId26"/>
    <p:sldId id="449" r:id="rId27"/>
    <p:sldId id="450" r:id="rId28"/>
    <p:sldId id="451" r:id="rId29"/>
    <p:sldId id="452" r:id="rId30"/>
    <p:sldId id="453" r:id="rId31"/>
    <p:sldId id="454" r:id="rId32"/>
    <p:sldId id="432" r:id="rId33"/>
    <p:sldId id="729" r:id="rId34"/>
    <p:sldId id="733" r:id="rId35"/>
    <p:sldId id="731" r:id="rId36"/>
    <p:sldId id="739" r:id="rId37"/>
    <p:sldId id="45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ssion Start" id="{779CC93D-E52E-4D84-901B-11D7331DD495}">
          <p14:sldIdLst>
            <p14:sldId id="384"/>
            <p14:sldId id="740"/>
            <p14:sldId id="261"/>
            <p14:sldId id="289"/>
          </p14:sldIdLst>
        </p14:section>
        <p14:section name="Content" id="{790CEF5B-569A-4C2F-BED5-750B08C0E5AD}">
          <p14:sldIdLst>
            <p14:sldId id="693"/>
            <p14:sldId id="694"/>
            <p14:sldId id="735"/>
            <p14:sldId id="728"/>
            <p14:sldId id="725"/>
            <p14:sldId id="736"/>
            <p14:sldId id="737"/>
            <p14:sldId id="738"/>
            <p14:sldId id="726"/>
            <p14:sldId id="695"/>
            <p14:sldId id="696"/>
            <p14:sldId id="697"/>
            <p14:sldId id="732"/>
            <p14:sldId id="524"/>
            <p14:sldId id="416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32"/>
          </p14:sldIdLst>
        </p14:section>
        <p14:section name="Summary" id="{3F78B471-41DA-46F2-A8E4-97E471896AB3}">
          <p14:sldIdLst/>
        </p14:section>
        <p14:section name="Quiz" id="{4ADBE36C-3616-4F90-AF7A-AA71CE7C6B31}">
          <p14:sldIdLst>
            <p14:sldId id="729"/>
            <p14:sldId id="733"/>
            <p14:sldId id="731"/>
            <p14:sldId id="739"/>
            <p14:sldId id="4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FF"/>
    <a:srgbClr val="0033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>
        <p:scale>
          <a:sx n="100" d="100"/>
          <a:sy n="100" d="100"/>
        </p:scale>
        <p:origin x="-1974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14136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41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761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/>
              <a:t>Make sure you have modified the Name and Date.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/>
              <a:t>Display this screen as students are arriving for class.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sz="2000" b="1" dirty="0" smtClean="0"/>
              <a:t>ARRL conditions!</a:t>
            </a:r>
          </a:p>
          <a:p>
            <a:pPr>
              <a:lnSpc>
                <a:spcPct val="80000"/>
              </a:lnSpc>
            </a:pPr>
            <a:endParaRPr lang="en-US" sz="2000" b="1" dirty="0" smtClean="0"/>
          </a:p>
          <a:p>
            <a:pPr>
              <a:lnSpc>
                <a:spcPct val="80000"/>
              </a:lnSpc>
            </a:pPr>
            <a:r>
              <a:rPr lang="en-US" sz="2000" b="1" dirty="0" smtClean="0"/>
              <a:t>The two ICS courses must be complete before taking the final exam.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b="1" dirty="0" smtClean="0"/>
              <a:t>The course requires a total of 18 hours. </a:t>
            </a:r>
          </a:p>
          <a:p>
            <a:pPr>
              <a:lnSpc>
                <a:spcPct val="80000"/>
              </a:lnSpc>
            </a:pPr>
            <a:endParaRPr lang="en-US" b="1" dirty="0" smtClean="0"/>
          </a:p>
          <a:p>
            <a:pPr>
              <a:lnSpc>
                <a:spcPct val="80000"/>
              </a:lnSpc>
            </a:pPr>
            <a:r>
              <a:rPr lang="en-US" b="1" dirty="0" smtClean="0"/>
              <a:t>If a student misses one class they can take</a:t>
            </a:r>
            <a:r>
              <a:rPr lang="en-US" b="1" baseline="0" dirty="0" smtClean="0"/>
              <a:t> a practice quiz for each lesson missed.</a:t>
            </a:r>
          </a:p>
          <a:p>
            <a:pPr>
              <a:lnSpc>
                <a:spcPct val="80000"/>
              </a:lnSpc>
            </a:pPr>
            <a:endParaRPr lang="en-US" b="1" baseline="0" dirty="0" smtClean="0"/>
          </a:p>
          <a:p>
            <a:pPr>
              <a:lnSpc>
                <a:spcPct val="80000"/>
              </a:lnSpc>
            </a:pPr>
            <a:r>
              <a:rPr lang="en-US" b="1" baseline="0" dirty="0" smtClean="0"/>
              <a:t>A student missing two sessions will be asked to take the course again.</a:t>
            </a:r>
          </a:p>
          <a:p>
            <a:pPr>
              <a:lnSpc>
                <a:spcPct val="80000"/>
              </a:lnSpc>
            </a:pPr>
            <a:endParaRPr lang="en-US" b="1" baseline="0" dirty="0" smtClean="0"/>
          </a:p>
          <a:p>
            <a:pPr>
              <a:lnSpc>
                <a:spcPct val="80000"/>
              </a:lnSpc>
            </a:pPr>
            <a:r>
              <a:rPr lang="en-US" b="1" baseline="0" dirty="0" smtClean="0"/>
              <a:t>A student missing the last session must wait for the next class and attend the final session for taking the exam again.</a:t>
            </a:r>
          </a:p>
          <a:p>
            <a:pPr>
              <a:lnSpc>
                <a:spcPct val="80000"/>
              </a:lnSpc>
            </a:pPr>
            <a:endParaRPr lang="en-US" b="1" baseline="0" dirty="0" smtClean="0"/>
          </a:p>
          <a:p>
            <a:pPr>
              <a:lnSpc>
                <a:spcPct val="80000"/>
              </a:lnSpc>
            </a:pPr>
            <a:r>
              <a:rPr lang="en-US" b="1" baseline="0" dirty="0" smtClean="0"/>
              <a:t>An exception would be two Field Examiners agreeing to give the exam at a mutually scheduled time.</a:t>
            </a:r>
          </a:p>
          <a:p>
            <a:pPr>
              <a:lnSpc>
                <a:spcPct val="80000"/>
              </a:lnSpc>
            </a:pPr>
            <a:endParaRPr lang="en-US" b="1" baseline="0" dirty="0" smtClean="0"/>
          </a:p>
          <a:p>
            <a:pPr>
              <a:lnSpc>
                <a:spcPct val="80000"/>
              </a:lnSpc>
            </a:pPr>
            <a:endParaRPr lang="en-US" baseline="0" dirty="0" smtClean="0"/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AFB787FC-070F-4B55-9228-3D9B86E99C9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It is not possible to be in command of all aspects of an emergency response, and still run a net effectively, since both jobs require 100% of your attention 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37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5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3/4/2012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  <p:sldLayoutId id="2147483664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hyperlink" Target="http://training.fema.gov/IS/NIMS.asp" TargetMode="Externa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895600" y="1066800"/>
            <a:ext cx="4876800" cy="9906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Training Volunteers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939" y="457199"/>
            <a:ext cx="784461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21730" y="2213726"/>
            <a:ext cx="6746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The ARRL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Introduction to </a:t>
            </a:r>
            <a:r>
              <a:rPr lang="en-US" sz="2400" b="1" smtClean="0">
                <a:solidFill>
                  <a:srgbClr val="FF0000"/>
                </a:solidFill>
              </a:rPr>
              <a:t>Emergency </a:t>
            </a:r>
            <a:r>
              <a:rPr lang="en-US" sz="2400" b="1" smtClean="0">
                <a:solidFill>
                  <a:srgbClr val="FF0000"/>
                </a:solidFill>
              </a:rPr>
              <a:t>Communication </a:t>
            </a:r>
            <a:r>
              <a:rPr lang="en-US" sz="2400" b="1" dirty="0" smtClean="0">
                <a:solidFill>
                  <a:srgbClr val="FF0000"/>
                </a:solidFill>
              </a:rPr>
              <a:t>Course</a:t>
            </a:r>
          </a:p>
          <a:p>
            <a:pPr algn="ctr"/>
            <a:r>
              <a:rPr lang="en-US" sz="2400" b="1" dirty="0" smtClean="0"/>
              <a:t>EC-001 (2011)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48200"/>
            <a:ext cx="1225989" cy="117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"/>
          <p:cNvSpPr txBox="1"/>
          <p:nvPr/>
        </p:nvSpPr>
        <p:spPr>
          <a:xfrm>
            <a:off x="3877096" y="3657600"/>
            <a:ext cx="281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srgbClr val="FF0000"/>
                </a:solidFill>
              </a:rPr>
              <a:t>Session Three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Section  Nets</a:t>
            </a:r>
          </a:p>
        </p:txBody>
      </p:sp>
      <p:sp>
        <p:nvSpPr>
          <p:cNvPr id="20" name="Rectangle 6"/>
          <p:cNvSpPr txBox="1">
            <a:spLocks noChangeArrowheads="1"/>
          </p:cNvSpPr>
          <p:nvPr/>
        </p:nvSpPr>
        <p:spPr>
          <a:xfrm>
            <a:off x="609600" y="1295400"/>
            <a:ext cx="7848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 smtClean="0"/>
              <a:t>Handle traffic within the Section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Liaison stations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Covers for local areas without a net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Multiple net formats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Liaison for the regional nets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917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Regional  Nets</a:t>
            </a:r>
          </a:p>
        </p:txBody>
      </p:sp>
      <p:sp>
        <p:nvSpPr>
          <p:cNvPr id="20" name="Rectangle 6"/>
          <p:cNvSpPr txBox="1">
            <a:spLocks noChangeArrowheads="1"/>
          </p:cNvSpPr>
          <p:nvPr/>
        </p:nvSpPr>
        <p:spPr>
          <a:xfrm>
            <a:off x="609600" y="1295400"/>
            <a:ext cx="7848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 smtClean="0"/>
              <a:t>Wide area of coverage – multiple Sections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NCS – designated by Regional Net </a:t>
            </a:r>
            <a:r>
              <a:rPr lang="en-US" dirty="0"/>
              <a:t>M</a:t>
            </a:r>
            <a:r>
              <a:rPr lang="en-US" dirty="0" smtClean="0"/>
              <a:t>anager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Distributes </a:t>
            </a:r>
            <a:r>
              <a:rPr lang="en-US" dirty="0"/>
              <a:t>traffic </a:t>
            </a:r>
            <a:r>
              <a:rPr lang="en-US" dirty="0" smtClean="0"/>
              <a:t>across </a:t>
            </a:r>
            <a:r>
              <a:rPr lang="en-US" dirty="0"/>
              <a:t>the S</a:t>
            </a:r>
            <a:r>
              <a:rPr lang="en-US" dirty="0" smtClean="0"/>
              <a:t>ections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Liaisons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Sending traffic up to higher level nets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Bringing traffic down from higher level nets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Administered by ARRL HQ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475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Area  Nets</a:t>
            </a:r>
          </a:p>
        </p:txBody>
      </p:sp>
      <p:sp>
        <p:nvSpPr>
          <p:cNvPr id="20" name="Rectangle 6"/>
          <p:cNvSpPr txBox="1">
            <a:spLocks noChangeArrowheads="1"/>
          </p:cNvSpPr>
          <p:nvPr/>
        </p:nvSpPr>
        <p:spPr>
          <a:xfrm>
            <a:off x="609600" y="1219200"/>
            <a:ext cx="7848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 smtClean="0"/>
              <a:t>Top level of NTS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NCS designated by Area Net Manager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Each Region net has a representative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Transcontinental Corp (TCC)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Eastern – Central – Pacific areas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8784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Transcontinental Corp (TCC)</a:t>
            </a:r>
            <a:endParaRPr lang="en-US" sz="1200" b="1" dirty="0" smtClean="0">
              <a:solidFill>
                <a:srgbClr val="0070C0"/>
              </a:solidFill>
            </a:endParaRP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848600" cy="3429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Not a net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Designated liaisons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High priority massages between Areas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54321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NTS Sequencing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15240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Section/Local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0" y="23622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 Net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0" y="32004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Net*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0" y="40386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 Net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0" y="48768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Section/Local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23177" y="3134380"/>
            <a:ext cx="815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TCC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705600" y="3149025"/>
            <a:ext cx="815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TCC</a:t>
            </a:r>
            <a:endParaRPr lang="en-US" sz="3200" b="1" dirty="0"/>
          </a:p>
        </p:txBody>
      </p:sp>
      <p:cxnSp>
        <p:nvCxnSpPr>
          <p:cNvPr id="10" name="Straight Arrow Connector 9"/>
          <p:cNvCxnSpPr>
            <a:stCxn id="4" idx="3"/>
            <a:endCxn id="7" idx="1"/>
          </p:cNvCxnSpPr>
          <p:nvPr/>
        </p:nvCxnSpPr>
        <p:spPr>
          <a:xfrm>
            <a:off x="2438400" y="3426768"/>
            <a:ext cx="1371600" cy="223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1" idx="1"/>
          </p:cNvCxnSpPr>
          <p:nvPr/>
        </p:nvCxnSpPr>
        <p:spPr>
          <a:xfrm>
            <a:off x="5362684" y="3429000"/>
            <a:ext cx="1342916" cy="1241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2"/>
            <a:endCxn id="6" idx="0"/>
          </p:cNvCxnSpPr>
          <p:nvPr/>
        </p:nvCxnSpPr>
        <p:spPr>
          <a:xfrm>
            <a:off x="4572000" y="1981200"/>
            <a:ext cx="0" cy="38100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72000" y="2819400"/>
            <a:ext cx="0" cy="38100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72000" y="3657600"/>
            <a:ext cx="0" cy="38100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2000" y="4495800"/>
            <a:ext cx="0" cy="38100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600" y="6019800"/>
            <a:ext cx="4374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*</a:t>
            </a:r>
            <a:r>
              <a:rPr lang="en-US" sz="2800" b="1" dirty="0" smtClean="0">
                <a:solidFill>
                  <a:srgbClr val="FF0000"/>
                </a:solidFill>
              </a:rPr>
              <a:t>Eastern  -  Central  -  Pacific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1986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Hotline Circuits</a:t>
            </a:r>
          </a:p>
        </p:txBody>
      </p:sp>
      <p:sp>
        <p:nvSpPr>
          <p:cNvPr id="7885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918187"/>
          </a:xfrm>
        </p:spPr>
        <p:txBody>
          <a:bodyPr>
            <a:normAutofit/>
          </a:bodyPr>
          <a:lstStyle/>
          <a:p>
            <a:r>
              <a:rPr lang="en-US" dirty="0" smtClean="0"/>
              <a:t>Ex: Refugee center to Red Cross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762000" y="2286000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0070C0"/>
                </a:solidFill>
              </a:rPr>
              <a:t>Disasters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762000" y="3501413"/>
            <a:ext cx="8077200" cy="3051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NTS is dedicated to ARES</a:t>
            </a:r>
          </a:p>
          <a:p>
            <a:r>
              <a:rPr lang="en-US" dirty="0" smtClean="0"/>
              <a:t>SEC and STM </a:t>
            </a:r>
          </a:p>
          <a:p>
            <a:r>
              <a:rPr lang="en-US" dirty="0" smtClean="0"/>
              <a:t>Scope is analyzed</a:t>
            </a:r>
          </a:p>
          <a:p>
            <a:r>
              <a:rPr lang="en-US" dirty="0" smtClean="0"/>
              <a:t>Outbound has priority</a:t>
            </a:r>
          </a:p>
        </p:txBody>
      </p:sp>
    </p:spTree>
    <p:extLst>
      <p:ext uri="{BB962C8B-B14F-4D97-AF65-F5344CB8AC3E}">
        <p14:creationId xmlns:p14="http://schemas.microsoft.com/office/powerpoint/2010/main" val="36836991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NTS Alerting Plan</a:t>
            </a:r>
          </a:p>
        </p:txBody>
      </p:sp>
      <p:sp>
        <p:nvSpPr>
          <p:cNvPr id="798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3737587"/>
          </a:xfrm>
        </p:spPr>
        <p:txBody>
          <a:bodyPr/>
          <a:lstStyle/>
          <a:p>
            <a:r>
              <a:rPr lang="en-US" dirty="0" smtClean="0"/>
              <a:t>SEC contacts the STM</a:t>
            </a:r>
          </a:p>
          <a:p>
            <a:r>
              <a:rPr lang="en-US" dirty="0" smtClean="0"/>
              <a:t>STM contacts the Regional NTS Net Manager</a:t>
            </a:r>
          </a:p>
          <a:p>
            <a:r>
              <a:rPr lang="en-US" dirty="0" smtClean="0"/>
              <a:t>Regional Net manager contacts NTS Area Net Manager</a:t>
            </a:r>
          </a:p>
          <a:p>
            <a:r>
              <a:rPr lang="en-US" dirty="0" smtClean="0"/>
              <a:t>Area Net Manager contacts TCC</a:t>
            </a:r>
          </a:p>
          <a:p>
            <a:r>
              <a:rPr lang="en-US" dirty="0" smtClean="0"/>
              <a:t>TCC prepares to set up needed support  </a:t>
            </a:r>
          </a:p>
        </p:txBody>
      </p:sp>
    </p:spTree>
    <p:extLst>
      <p:ext uri="{BB962C8B-B14F-4D97-AF65-F5344CB8AC3E}">
        <p14:creationId xmlns:p14="http://schemas.microsoft.com/office/powerpoint/2010/main" val="26137726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General Policy for NTS operators</a:t>
            </a:r>
          </a:p>
        </p:txBody>
      </p:sp>
      <p:sp>
        <p:nvSpPr>
          <p:cNvPr id="798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3737587"/>
          </a:xfrm>
        </p:spPr>
        <p:txBody>
          <a:bodyPr/>
          <a:lstStyle/>
          <a:p>
            <a:r>
              <a:rPr lang="en-US" dirty="0" smtClean="0"/>
              <a:t>Self-alerting</a:t>
            </a:r>
          </a:p>
          <a:p>
            <a:r>
              <a:rPr lang="en-US" dirty="0" smtClean="0"/>
              <a:t>Check-in regularly</a:t>
            </a:r>
          </a:p>
          <a:p>
            <a:r>
              <a:rPr lang="en-US" dirty="0" smtClean="0"/>
              <a:t>Self-starting</a:t>
            </a:r>
          </a:p>
          <a:p>
            <a:r>
              <a:rPr lang="en-US" dirty="0" smtClean="0"/>
              <a:t>Be flexible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25205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Summary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questions before the quiz?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337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WordArt 2"/>
          <p:cNvSpPr>
            <a:spLocks noChangeArrowheads="1" noChangeShapeType="1" noTextEdit="1"/>
          </p:cNvSpPr>
          <p:nvPr/>
        </p:nvSpPr>
        <p:spPr bwMode="auto">
          <a:xfrm>
            <a:off x="762000" y="1600200"/>
            <a:ext cx="8001000" cy="1905000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pt-BR" sz="85700" kern="10" spc="-360" dirty="0" smtClean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Time  for  a Quiz</a:t>
            </a:r>
            <a:endParaRPr lang="en-US" sz="85700" kern="10" spc="-360" dirty="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Impac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4419600"/>
            <a:ext cx="624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Take 30 Seconds adjust your workspace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550747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WordArt 2050"/>
          <p:cNvSpPr>
            <a:spLocks noChangeArrowheads="1" noChangeShapeType="1" noTextEdit="1"/>
          </p:cNvSpPr>
          <p:nvPr/>
        </p:nvSpPr>
        <p:spPr bwMode="auto">
          <a:xfrm>
            <a:off x="1981200" y="2057400"/>
            <a:ext cx="5334000" cy="2286000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pt-BR" sz="3600" kern="10" spc="-36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/>
              </a:rPr>
              <a:t>W e l c o m e  B a c k</a:t>
            </a:r>
            <a:endParaRPr lang="en-US" sz="3600" kern="10" spc="-360">
              <a:ln w="12700">
                <a:solidFill>
                  <a:srgbClr val="000099"/>
                </a:solidFill>
                <a:round/>
                <a:headEnd/>
                <a:tailEnd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85616893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057400" y="1706940"/>
            <a:ext cx="5029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/>
              <a:t>30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286000" y="4343400"/>
            <a:ext cx="4648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7200" dirty="0" smtClean="0"/>
              <a:t>Seconds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17253884"/>
      </p:ext>
    </p:extLst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057400" y="1706940"/>
            <a:ext cx="5029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/>
              <a:t>20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286000" y="4343400"/>
            <a:ext cx="4648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7200" dirty="0" smtClean="0"/>
              <a:t>Seconds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26195270"/>
      </p:ext>
    </p:extLst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8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003558194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9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58382832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8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49417482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7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817350611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6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210426617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5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54489215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4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986247412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3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46875405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Reminder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Complete two DHS/FEMA Courses</a:t>
            </a:r>
          </a:p>
          <a:p>
            <a:pPr lvl="2"/>
            <a:r>
              <a:rPr lang="en-US" b="1" dirty="0" smtClean="0"/>
              <a:t>IS-100.b Introduction to ICS</a:t>
            </a:r>
          </a:p>
          <a:p>
            <a:pPr lvl="2"/>
            <a:r>
              <a:rPr lang="en-US" b="1" dirty="0" smtClean="0"/>
              <a:t>IS-700 National Incident Management System</a:t>
            </a:r>
          </a:p>
          <a:p>
            <a:pPr marL="1371600" lvl="3" indent="0">
              <a:buNone/>
            </a:pP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://training.fema.gov/IS/NIMS.asp</a:t>
            </a:r>
            <a:endParaRPr lang="en-US" dirty="0"/>
          </a:p>
          <a:p>
            <a:pPr lvl="2"/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2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64243788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133600" y="609600"/>
            <a:ext cx="50292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0000" dirty="0"/>
              <a:t>1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286000" y="4648200"/>
            <a:ext cx="464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9600" dirty="0" smtClean="0"/>
              <a:t>Seconds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254699443"/>
      </p:ext>
    </p:extLst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WordArt 2"/>
          <p:cNvSpPr>
            <a:spLocks noChangeArrowheads="1" noChangeShapeType="1" noTextEdit="1"/>
          </p:cNvSpPr>
          <p:nvPr/>
        </p:nvSpPr>
        <p:spPr bwMode="auto">
          <a:xfrm>
            <a:off x="762000" y="914400"/>
            <a:ext cx="8001000" cy="3556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Impact"/>
              </a:rPr>
              <a:t>Let's get started!</a:t>
            </a:r>
          </a:p>
        </p:txBody>
      </p:sp>
    </p:spTree>
    <p:extLst>
      <p:ext uri="{BB962C8B-B14F-4D97-AF65-F5344CB8AC3E}">
        <p14:creationId xmlns:p14="http://schemas.microsoft.com/office/powerpoint/2010/main" val="384739051"/>
      </p:ext>
    </p:extLst>
  </p:cSld>
  <p:clrMapOvr>
    <a:masterClrMapping/>
  </p:clrMapOvr>
  <p:transition>
    <p:sndAc>
      <p:stSnd>
        <p:snd r:embed="rId2" name="time.wav"/>
      </p:stSnd>
    </p:sndAc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11 Question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Which of the following statements about the National Traffic System is </a:t>
            </a:r>
            <a:r>
              <a:rPr lang="en-US" b="1" i="1" dirty="0" smtClean="0"/>
              <a:t>true</a:t>
            </a:r>
            <a:r>
              <a:rPr lang="en-US" b="1" dirty="0" smtClean="0"/>
              <a:t>?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It is reliant upon CW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It was designed within the last 25 years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Each net within the System is an independent “stand alone” entity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It is a unique system for efficiently handling messages</a:t>
            </a:r>
          </a:p>
        </p:txBody>
      </p:sp>
    </p:spTree>
    <p:extLst>
      <p:ext uri="{BB962C8B-B14F-4D97-AF65-F5344CB8AC3E}">
        <p14:creationId xmlns:p14="http://schemas.microsoft.com/office/powerpoint/2010/main" val="178565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077200" cy="1143000"/>
          </a:xfrm>
        </p:spPr>
        <p:txBody>
          <a:bodyPr/>
          <a:lstStyle/>
          <a:p>
            <a:r>
              <a:rPr lang="en-US" dirty="0" smtClean="0"/>
              <a:t>Topic 11 Question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b="1" dirty="0" smtClean="0"/>
              <a:t>The Area Nets include which of the following?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The Eastern, the Central, the Canadian, and the Pacific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The Eastern, the Central, the Mountain, and the Pacific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The Central, the Mountain, and the Canadian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The Eastern, the Central, and the Pacific</a:t>
            </a:r>
          </a:p>
        </p:txBody>
      </p:sp>
    </p:spTree>
    <p:extLst>
      <p:ext uri="{BB962C8B-B14F-4D97-AF65-F5344CB8AC3E}">
        <p14:creationId xmlns:p14="http://schemas.microsoft.com/office/powerpoint/2010/main" val="290887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11 Question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 smtClean="0"/>
              <a:t>Which is the purpose of a “hotline circuit”?</a:t>
            </a:r>
            <a:endParaRPr lang="en-US" b="1" dirty="0"/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To move a modest amount of routine traffic between two locations in a small town</a:t>
            </a:r>
            <a:endParaRPr lang="en-US" dirty="0"/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To move a moderate amount of traffic between two served agencies across the country</a:t>
            </a:r>
            <a:endParaRPr lang="en-US" dirty="0"/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To move a high volume of traffic between two locations during a disaster</a:t>
            </a:r>
            <a:endParaRPr lang="en-US" dirty="0"/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To move a high volume of holiday traffic across the country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3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47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47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2B1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11 Question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b="1" dirty="0" smtClean="0"/>
              <a:t>Which of the following statements is </a:t>
            </a:r>
            <a:r>
              <a:rPr lang="en-US" b="1" i="1" dirty="0" smtClean="0"/>
              <a:t>true</a:t>
            </a:r>
            <a:r>
              <a:rPr lang="en-US" b="1" dirty="0" smtClean="0"/>
              <a:t>?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NTS was designed to compete with independent traffic networks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NTS generally encompasses five levels of operation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Section nets exclusively handle traffic between Local and Regional nets</a:t>
            </a:r>
          </a:p>
          <a:p>
            <a:pPr marL="952500" lvl="1" indent="-495300">
              <a:buFont typeface="Wingdings" pitchFamily="2" charset="2"/>
              <a:buAutoNum type="alphaUcPeriod"/>
            </a:pPr>
            <a:r>
              <a:rPr lang="en-US" dirty="0" smtClean="0"/>
              <a:t>Regional Nets exclusively handle traffic among Sections within their Region</a:t>
            </a:r>
          </a:p>
        </p:txBody>
      </p:sp>
    </p:spTree>
    <p:extLst>
      <p:ext uri="{BB962C8B-B14F-4D97-AF65-F5344CB8AC3E}">
        <p14:creationId xmlns:p14="http://schemas.microsoft.com/office/powerpoint/2010/main" val="175524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905000" y="2743200"/>
            <a:ext cx="5334000" cy="13620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400" dirty="0" smtClean="0"/>
              <a:t>Any Questions Before Starting Topic 12?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Session Three Topic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Session 1 – Topics 1,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2,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4,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5a,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5b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Session 2 – Topics 6, 7a, 7b, 7c, 7d, 8, 9, 10</a:t>
            </a:r>
          </a:p>
          <a:p>
            <a:pPr marL="0" indent="0">
              <a:buNone/>
            </a:pPr>
            <a:r>
              <a:rPr lang="en-US" dirty="0" smtClean="0"/>
              <a:t>Session 3 – Topics </a:t>
            </a:r>
            <a:r>
              <a:rPr lang="en-US" dirty="0" smtClean="0">
                <a:solidFill>
                  <a:srgbClr val="FF0000"/>
                </a:solidFill>
              </a:rPr>
              <a:t>11</a:t>
            </a:r>
            <a:r>
              <a:rPr lang="en-US" dirty="0" smtClean="0"/>
              <a:t>, 12, 13, 14, 15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Session 4 – Topics 16, 17, 18, 19, 20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Session 5 – Topics 21, 22, 23, 24, 25, 26, 27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Session 6 – Topics 28, 29, Summary, Final Exam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255875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Topic 11 – The National Traffic System (NTS)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913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What is NTS?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848600" cy="44196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A unique system to pass traffic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Started over 50 years ago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Moves traffic from local to regional to national to regional to local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Health &amp; Welfare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4196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916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What is NTS? </a:t>
            </a:r>
            <a:r>
              <a:rPr lang="en-US" sz="1200" b="1" dirty="0" smtClean="0">
                <a:solidFill>
                  <a:srgbClr val="0070C0"/>
                </a:solidFill>
              </a:rPr>
              <a:t>(</a:t>
            </a:r>
            <a:r>
              <a:rPr lang="en-US" sz="1200" b="1" dirty="0" err="1" smtClean="0">
                <a:solidFill>
                  <a:srgbClr val="0070C0"/>
                </a:solidFill>
              </a:rPr>
              <a:t>cont</a:t>
            </a:r>
            <a:r>
              <a:rPr lang="en-US" sz="1200" b="1" dirty="0" smtClean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848600" cy="44196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Not </a:t>
            </a:r>
            <a:r>
              <a:rPr lang="en-US" dirty="0"/>
              <a:t>part of ARES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NTS is “long distance” where ARES is local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75" y="44196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284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How the NTS Works</a:t>
            </a:r>
            <a:endParaRPr lang="en-US" sz="1200" b="1" dirty="0" smtClean="0">
              <a:solidFill>
                <a:srgbClr val="0070C0"/>
              </a:solidFill>
            </a:endParaRP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848600" cy="4419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Four levels of nets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FM, SSB, CW, IRLP, VoIP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Digital – AMTOR, packet, D-Star, Winlink, PSK-31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HF, VHF, UHF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87009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Local Nets</a:t>
            </a:r>
          </a:p>
        </p:txBody>
      </p:sp>
      <p:sp>
        <p:nvSpPr>
          <p:cNvPr id="20" name="Rectangle 6"/>
          <p:cNvSpPr txBox="1">
            <a:spLocks noChangeArrowheads="1"/>
          </p:cNvSpPr>
          <p:nvPr/>
        </p:nvSpPr>
        <p:spPr>
          <a:xfrm>
            <a:off x="609600" y="1295400"/>
            <a:ext cx="7848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 smtClean="0"/>
              <a:t>Small area such as a town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2-meter and 70-cm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Scheduled times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Local delivery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Has a liaison to the Section nets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24483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876</Words>
  <Application>Microsoft Office PowerPoint</Application>
  <PresentationFormat>On-screen Show (4:3)</PresentationFormat>
  <Paragraphs>201</Paragraphs>
  <Slides>37</Slides>
  <Notes>5</Notes>
  <HiddenSlides>14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Training</vt:lpstr>
      <vt:lpstr>Training Volunteers</vt:lpstr>
      <vt:lpstr>PowerPoint Presentation</vt:lpstr>
      <vt:lpstr>Reminder</vt:lpstr>
      <vt:lpstr>Session Three Topic</vt:lpstr>
      <vt:lpstr>Topic 11 – The National Traffic System (NTS)</vt:lpstr>
      <vt:lpstr>What is NTS?</vt:lpstr>
      <vt:lpstr>What is NTS? (cont)</vt:lpstr>
      <vt:lpstr>How the NTS Works</vt:lpstr>
      <vt:lpstr>Local Nets</vt:lpstr>
      <vt:lpstr>Section  Nets</vt:lpstr>
      <vt:lpstr>Regional  Nets</vt:lpstr>
      <vt:lpstr>Area  Nets</vt:lpstr>
      <vt:lpstr>Transcontinental Corp (TCC)</vt:lpstr>
      <vt:lpstr>NTS Sequencing</vt:lpstr>
      <vt:lpstr>Hotline Circuits</vt:lpstr>
      <vt:lpstr>NTS Alerting Plan</vt:lpstr>
      <vt:lpstr>General Policy for NTS operators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Topic 11 Question</vt:lpstr>
      <vt:lpstr>Topic 11 Question</vt:lpstr>
      <vt:lpstr>Topic 11 Question</vt:lpstr>
      <vt:lpstr>Topic 11 Question</vt:lpstr>
      <vt:lpstr>Any Questions Before Starting Topic 12?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2011-11-05T20:49:40Z</dcterms:created>
  <dcterms:modified xsi:type="dcterms:W3CDTF">2012-03-04T20:20:28Z</dcterms:modified>
</cp:coreProperties>
</file>