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6"/>
  </p:notesMasterIdLst>
  <p:handoutMasterIdLst>
    <p:handoutMasterId r:id="rId47"/>
  </p:handoutMasterIdLst>
  <p:sldIdLst>
    <p:sldId id="384" r:id="rId2"/>
    <p:sldId id="261" r:id="rId3"/>
    <p:sldId id="289" r:id="rId4"/>
    <p:sldId id="693" r:id="rId5"/>
    <p:sldId id="797" r:id="rId6"/>
    <p:sldId id="798" r:id="rId7"/>
    <p:sldId id="799" r:id="rId8"/>
    <p:sldId id="775" r:id="rId9"/>
    <p:sldId id="776" r:id="rId10"/>
    <p:sldId id="779" r:id="rId11"/>
    <p:sldId id="800" r:id="rId12"/>
    <p:sldId id="777" r:id="rId13"/>
    <p:sldId id="780" r:id="rId14"/>
    <p:sldId id="778" r:id="rId15"/>
    <p:sldId id="781" r:id="rId16"/>
    <p:sldId id="782" r:id="rId17"/>
    <p:sldId id="783" r:id="rId18"/>
    <p:sldId id="784" r:id="rId19"/>
    <p:sldId id="785" r:id="rId20"/>
    <p:sldId id="801" r:id="rId21"/>
    <p:sldId id="787" r:id="rId22"/>
    <p:sldId id="802" r:id="rId23"/>
    <p:sldId id="803" r:id="rId24"/>
    <p:sldId id="524" r:id="rId25"/>
    <p:sldId id="416" r:id="rId26"/>
    <p:sldId id="443" r:id="rId27"/>
    <p:sldId id="444" r:id="rId28"/>
    <p:sldId id="445" r:id="rId29"/>
    <p:sldId id="446" r:id="rId30"/>
    <p:sldId id="447" r:id="rId31"/>
    <p:sldId id="448" r:id="rId32"/>
    <p:sldId id="449" r:id="rId33"/>
    <p:sldId id="450" r:id="rId34"/>
    <p:sldId id="451" r:id="rId35"/>
    <p:sldId id="452" r:id="rId36"/>
    <p:sldId id="453" r:id="rId37"/>
    <p:sldId id="454" r:id="rId38"/>
    <p:sldId id="432" r:id="rId39"/>
    <p:sldId id="804" r:id="rId40"/>
    <p:sldId id="805" r:id="rId41"/>
    <p:sldId id="806" r:id="rId42"/>
    <p:sldId id="807" r:id="rId43"/>
    <p:sldId id="808" r:id="rId44"/>
    <p:sldId id="45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693"/>
            <p14:sldId id="797"/>
            <p14:sldId id="798"/>
            <p14:sldId id="799"/>
            <p14:sldId id="775"/>
            <p14:sldId id="776"/>
            <p14:sldId id="779"/>
            <p14:sldId id="800"/>
            <p14:sldId id="777"/>
            <p14:sldId id="780"/>
            <p14:sldId id="778"/>
            <p14:sldId id="781"/>
            <p14:sldId id="782"/>
            <p14:sldId id="783"/>
            <p14:sldId id="784"/>
            <p14:sldId id="785"/>
            <p14:sldId id="801"/>
            <p14:sldId id="787"/>
            <p14:sldId id="802"/>
            <p14:sldId id="803"/>
            <p14:sldId id="524"/>
            <p14:sldId id="416"/>
            <p14:sldId id="443"/>
            <p14:sldId id="444"/>
            <p14:sldId id="445"/>
            <p14:sldId id="446"/>
            <p14:sldId id="447"/>
            <p14:sldId id="448"/>
            <p14:sldId id="449"/>
            <p14:sldId id="450"/>
            <p14:sldId id="451"/>
            <p14:sldId id="452"/>
            <p14:sldId id="453"/>
            <p14:sldId id="454"/>
            <p14:sldId id="432"/>
          </p14:sldIdLst>
        </p14:section>
        <p14:section name="Summary" id="{3F78B471-41DA-46F2-A8E4-97E471896AB3}">
          <p14:sldIdLst/>
        </p14:section>
        <p14:section name="Quiz" id="{4ADBE36C-3616-4F90-AF7A-AA71CE7C6B31}">
          <p14:sldIdLst>
            <p14:sldId id="804"/>
            <p14:sldId id="805"/>
            <p14:sldId id="806"/>
            <p14:sldId id="807"/>
            <p14:sldId id="808"/>
            <p14:sldId id="4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FF"/>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14136"/>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849FF028-6187-4633-93F4-2FA93D1D2D6C}" type="slidenum">
              <a:rPr lang="en-US" smtClean="0"/>
              <a:pPr/>
              <a:t>18</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standard written message format is used so that everyone knows what to expect. This increases the speed and accuracy with which you can handle messages.</a:t>
            </a:r>
          </a:p>
          <a:p>
            <a:endParaRPr lang="en-US" smtClean="0"/>
          </a:p>
          <a:p>
            <a:r>
              <a:rPr lang="en-US" smtClean="0"/>
              <a:t>The ARRL message form, or "Radiogram," is a standard format used for passing messages on various nets, and is required for all messages sent through the National Traffic System. While this format may not be perfect for all applications, it serves as a baseline that can be readily adapted for use within a specific served agency. Regular practice with creating and sending messages in any standard format is recommended.</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BF8C5FEB-288E-45D8-8379-16996DF046F8}" type="slidenum">
              <a:rPr lang="en-US" smtClean="0"/>
              <a:pPr/>
              <a:t>19</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standard written message format is used so that everyone knows what to expect. This increases the speed and accuracy with which you can handle messages.</a:t>
            </a:r>
          </a:p>
          <a:p>
            <a:endParaRPr lang="en-US" smtClean="0"/>
          </a:p>
          <a:p>
            <a:r>
              <a:rPr lang="en-US" smtClean="0"/>
              <a:t>The ARRL message form, or "Radiogram," is a standard format used for passing messages on various nets, and is required for all messages sent through the National Traffic System. While this format may not be perfect for all applications, it serves as a baseline that can be readily adapted for use within a specific served agency. Regular practice with creating and sending messages in any standard format is recommended.</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44</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5" Type="http://schemas.openxmlformats.org/officeDocument/2006/relationships/image" Target="../media/image12.jpe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819618"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Three</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b="1" dirty="0" smtClean="0">
                <a:solidFill>
                  <a:srgbClr val="0070C0"/>
                </a:solidFill>
              </a:rPr>
              <a:t>Formal Traffic</a:t>
            </a:r>
          </a:p>
        </p:txBody>
      </p:sp>
      <p:pic>
        <p:nvPicPr>
          <p:cNvPr id="38915" name="Picture 2" descr="http://www.bookranger.co.uk/Cthulhu/Sellins-telegram-SmallBlank.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96000" y="1295400"/>
            <a:ext cx="2286000"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4" descr="http://www.foothillstechnology.com/tutorials/blank%20email.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04912" y="1295400"/>
            <a:ext cx="38242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6" descr="Radiogra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295400" y="3657600"/>
            <a:ext cx="3657600" cy="23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122539" y="3609976"/>
            <a:ext cx="2030861" cy="2790824"/>
          </a:xfrm>
          <a:prstGeom prst="rect">
            <a:avLst/>
          </a:prstGeom>
        </p:spPr>
      </p:pic>
    </p:spTree>
    <p:extLst>
      <p:ext uri="{BB962C8B-B14F-4D97-AF65-F5344CB8AC3E}">
        <p14:creationId xmlns:p14="http://schemas.microsoft.com/office/powerpoint/2010/main" val="2780735522"/>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descr="Pearl Harbor Radi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81597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905000" y="457200"/>
            <a:ext cx="5415072" cy="707886"/>
          </a:xfrm>
          <a:prstGeom prst="rect">
            <a:avLst/>
          </a:prstGeom>
          <a:noFill/>
        </p:spPr>
        <p:txBody>
          <a:bodyPr wrap="none" rtlCol="0">
            <a:spAutoFit/>
          </a:bodyPr>
          <a:lstStyle/>
          <a:p>
            <a:r>
              <a:rPr lang="en-US" sz="4000" b="1" dirty="0" smtClean="0">
                <a:solidFill>
                  <a:srgbClr val="0070C0"/>
                </a:solidFill>
              </a:rPr>
              <a:t>Famous Formal Message</a:t>
            </a:r>
            <a:endParaRPr lang="en-US" sz="4000" b="1" dirty="0">
              <a:solidFill>
                <a:srgbClr val="0070C0"/>
              </a:solidFill>
            </a:endParaRPr>
          </a:p>
        </p:txBody>
      </p:sp>
    </p:spTree>
    <p:extLst>
      <p:ext uri="{BB962C8B-B14F-4D97-AF65-F5344CB8AC3E}">
        <p14:creationId xmlns:p14="http://schemas.microsoft.com/office/powerpoint/2010/main" val="2611981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b="1" dirty="0" smtClean="0">
                <a:solidFill>
                  <a:srgbClr val="0070C0"/>
                </a:solidFill>
              </a:rPr>
              <a:t>Types of Traffic</a:t>
            </a:r>
          </a:p>
        </p:txBody>
      </p:sp>
      <p:sp>
        <p:nvSpPr>
          <p:cNvPr id="36867" name="Content Placeholder 2"/>
          <p:cNvSpPr>
            <a:spLocks noGrp="1"/>
          </p:cNvSpPr>
          <p:nvPr>
            <p:ph idx="1"/>
          </p:nvPr>
        </p:nvSpPr>
        <p:spPr>
          <a:xfrm>
            <a:off x="609600" y="1447800"/>
            <a:ext cx="7848600" cy="4572000"/>
          </a:xfrm>
        </p:spPr>
        <p:txBody>
          <a:bodyPr/>
          <a:lstStyle/>
          <a:p>
            <a:r>
              <a:rPr lang="en-US" dirty="0" smtClean="0">
                <a:solidFill>
                  <a:srgbClr val="FF0000"/>
                </a:solidFill>
              </a:rPr>
              <a:t>Informal message traffic</a:t>
            </a:r>
          </a:p>
          <a:p>
            <a:pPr lvl="1"/>
            <a:r>
              <a:rPr lang="en-US" dirty="0" smtClean="0"/>
              <a:t>Does not require formal authentication</a:t>
            </a:r>
          </a:p>
          <a:p>
            <a:pPr lvl="1"/>
            <a:r>
              <a:rPr lang="en-US" dirty="0" smtClean="0"/>
              <a:t>Logged by sending and receiving stations</a:t>
            </a:r>
          </a:p>
          <a:p>
            <a:pPr lvl="2"/>
            <a:r>
              <a:rPr lang="en-US" dirty="0" smtClean="0"/>
              <a:t>Does not require the use of message forms or structured handling procedures</a:t>
            </a:r>
          </a:p>
          <a:p>
            <a:endParaRPr lang="en-US" dirty="0" smtClean="0"/>
          </a:p>
        </p:txBody>
      </p:sp>
    </p:spTree>
    <p:extLst>
      <p:ext uri="{BB962C8B-B14F-4D97-AF65-F5344CB8AC3E}">
        <p14:creationId xmlns:p14="http://schemas.microsoft.com/office/powerpoint/2010/main" val="1389202116"/>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b="1" dirty="0" smtClean="0">
                <a:solidFill>
                  <a:srgbClr val="0070C0"/>
                </a:solidFill>
              </a:rPr>
              <a:t>Informal Traffic</a:t>
            </a:r>
          </a:p>
        </p:txBody>
      </p:sp>
      <p:pic>
        <p:nvPicPr>
          <p:cNvPr id="39939" name="Picture 2" descr="http://www.avivadirectory.com/trivia/post-it-no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19200"/>
            <a:ext cx="4419600"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9553375"/>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b="1" dirty="0" smtClean="0">
                <a:solidFill>
                  <a:srgbClr val="0070C0"/>
                </a:solidFill>
              </a:rPr>
              <a:t>Types of Traffic</a:t>
            </a:r>
          </a:p>
        </p:txBody>
      </p:sp>
      <p:sp>
        <p:nvSpPr>
          <p:cNvPr id="37891" name="Content Placeholder 2"/>
          <p:cNvSpPr>
            <a:spLocks noGrp="1"/>
          </p:cNvSpPr>
          <p:nvPr>
            <p:ph idx="1"/>
          </p:nvPr>
        </p:nvSpPr>
        <p:spPr>
          <a:xfrm>
            <a:off x="609600" y="1447800"/>
            <a:ext cx="7848600" cy="4572000"/>
          </a:xfrm>
        </p:spPr>
        <p:txBody>
          <a:bodyPr/>
          <a:lstStyle/>
          <a:p>
            <a:endParaRPr lang="en-US" dirty="0" smtClean="0"/>
          </a:p>
          <a:p>
            <a:r>
              <a:rPr lang="en-US" dirty="0" smtClean="0">
                <a:solidFill>
                  <a:srgbClr val="FF0000"/>
                </a:solidFill>
              </a:rPr>
              <a:t>Tactical message traffic </a:t>
            </a:r>
          </a:p>
          <a:p>
            <a:pPr lvl="1"/>
            <a:r>
              <a:rPr lang="en-US" dirty="0" smtClean="0"/>
              <a:t>Goes directly from originator to recipient</a:t>
            </a:r>
          </a:p>
          <a:p>
            <a:pPr lvl="1"/>
            <a:r>
              <a:rPr lang="en-US" dirty="0" smtClean="0"/>
              <a:t>Does not require a paper trail</a:t>
            </a:r>
          </a:p>
          <a:p>
            <a:pPr lvl="1"/>
            <a:r>
              <a:rPr lang="en-US" dirty="0" smtClean="0"/>
              <a:t>Does not require formal authentication</a:t>
            </a:r>
          </a:p>
          <a:p>
            <a:pPr lvl="1"/>
            <a:r>
              <a:rPr lang="en-US" dirty="0" smtClean="0"/>
              <a:t>Must be delivered in a timely manner. </a:t>
            </a:r>
          </a:p>
        </p:txBody>
      </p:sp>
    </p:spTree>
    <p:extLst>
      <p:ext uri="{BB962C8B-B14F-4D97-AF65-F5344CB8AC3E}">
        <p14:creationId xmlns:p14="http://schemas.microsoft.com/office/powerpoint/2010/main" val="2380559960"/>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b="1" dirty="0" smtClean="0">
                <a:solidFill>
                  <a:srgbClr val="0070C0"/>
                </a:solidFill>
              </a:rPr>
              <a:t>Tactical Message Traffic</a:t>
            </a:r>
          </a:p>
        </p:txBody>
      </p:sp>
      <p:pic>
        <p:nvPicPr>
          <p:cNvPr id="40963" name="Picture 2" descr="http://www.worcesterneighbourhoodwatch.co.uk/userimages/PHONE02.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18442" y="3352800"/>
            <a:ext cx="1679116" cy="29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s://encrypted-tbn2.google.com/images?q=tbn:ANd9GcSQOpmmy4b_u9rJJrbsurMsvGlSACkzFZd5LhQU27KIK4AiU7Z-_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089" y="1685924"/>
            <a:ext cx="4388628"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802762"/>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152400"/>
            <a:ext cx="8077200" cy="1143000"/>
          </a:xfrm>
        </p:spPr>
        <p:txBody>
          <a:bodyPr>
            <a:normAutofit/>
          </a:bodyPr>
          <a:lstStyle/>
          <a:p>
            <a:r>
              <a:rPr lang="en-US" b="1" dirty="0" smtClean="0">
                <a:solidFill>
                  <a:srgbClr val="0070C0"/>
                </a:solidFill>
              </a:rPr>
              <a:t>How Does HIPAA Impact You?</a:t>
            </a:r>
            <a:br>
              <a:rPr lang="en-US" b="1" dirty="0" smtClean="0">
                <a:solidFill>
                  <a:srgbClr val="0070C0"/>
                </a:solidFill>
              </a:rPr>
            </a:br>
            <a:r>
              <a:rPr lang="en-US" sz="2200" dirty="0" smtClean="0"/>
              <a:t>(The </a:t>
            </a:r>
            <a:r>
              <a:rPr lang="en-US" sz="2200" dirty="0"/>
              <a:t>Health Insurance Portability and Accountability </a:t>
            </a:r>
            <a:r>
              <a:rPr lang="en-US" sz="2200" dirty="0" smtClean="0"/>
              <a:t>Act)</a:t>
            </a:r>
          </a:p>
        </p:txBody>
      </p:sp>
      <p:sp>
        <p:nvSpPr>
          <p:cNvPr id="41987" name="Rectangle 3"/>
          <p:cNvSpPr>
            <a:spLocks noGrp="1" noChangeArrowheads="1"/>
          </p:cNvSpPr>
          <p:nvPr>
            <p:ph type="body" idx="1"/>
          </p:nvPr>
        </p:nvSpPr>
        <p:spPr/>
        <p:txBody>
          <a:bodyPr>
            <a:normAutofit/>
          </a:bodyPr>
          <a:lstStyle/>
          <a:p>
            <a:r>
              <a:rPr lang="en-US" dirty="0" smtClean="0"/>
              <a:t>Overheard conversations</a:t>
            </a:r>
          </a:p>
          <a:p>
            <a:r>
              <a:rPr lang="en-US" dirty="0" smtClean="0"/>
              <a:t>Overseen patient treatment</a:t>
            </a:r>
          </a:p>
          <a:p>
            <a:r>
              <a:rPr lang="en-US" dirty="0" smtClean="0"/>
              <a:t>Overseen medical records</a:t>
            </a:r>
          </a:p>
          <a:p>
            <a:r>
              <a:rPr lang="en-US" dirty="0" smtClean="0"/>
              <a:t>Inappropriate requests to transmit PHI over the radio</a:t>
            </a:r>
          </a:p>
          <a:p>
            <a:pPr lvl="1"/>
            <a:r>
              <a:rPr lang="en-US" dirty="0" smtClean="0"/>
              <a:t>If your agency insists, have an official sign the log book indicating they demanded it!</a:t>
            </a:r>
          </a:p>
        </p:txBody>
      </p:sp>
      <p:sp>
        <p:nvSpPr>
          <p:cNvPr id="41988" name="Text Box 4"/>
          <p:cNvSpPr txBox="1">
            <a:spLocks noChangeArrowheads="1"/>
          </p:cNvSpPr>
          <p:nvPr/>
        </p:nvSpPr>
        <p:spPr bwMode="auto">
          <a:xfrm>
            <a:off x="2417491" y="5830669"/>
            <a:ext cx="44550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dirty="0">
                <a:solidFill>
                  <a:srgbClr val="FF0000"/>
                </a:solidFill>
              </a:rPr>
              <a:t>Failure to Comply Can Result in Civil &amp;</a:t>
            </a:r>
          </a:p>
          <a:p>
            <a:pPr algn="ctr"/>
            <a:r>
              <a:rPr lang="en-US" dirty="0">
                <a:solidFill>
                  <a:srgbClr val="FF0000"/>
                </a:solidFill>
              </a:rPr>
              <a:t> Federal Criminal Penalties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1371600"/>
            <a:ext cx="2466975" cy="1847850"/>
          </a:xfrm>
          <a:prstGeom prst="rect">
            <a:avLst/>
          </a:prstGeom>
        </p:spPr>
      </p:pic>
    </p:spTree>
    <p:extLst>
      <p:ext uri="{BB962C8B-B14F-4D97-AF65-F5344CB8AC3E}">
        <p14:creationId xmlns:p14="http://schemas.microsoft.com/office/powerpoint/2010/main" val="3547217185"/>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6"/>
          <p:cNvSpPr>
            <a:spLocks noGrp="1"/>
          </p:cNvSpPr>
          <p:nvPr>
            <p:ph idx="1"/>
          </p:nvPr>
        </p:nvSpPr>
        <p:spPr/>
        <p:txBody>
          <a:bodyPr/>
          <a:lstStyle/>
          <a:p>
            <a:pPr algn="ctr">
              <a:buFont typeface="Wingdings" pitchFamily="2" charset="2"/>
              <a:buNone/>
            </a:pPr>
            <a:endParaRPr lang="en-US" b="1" i="1" dirty="0" smtClean="0">
              <a:latin typeface="Comic Sans MS" pitchFamily="66" charset="0"/>
            </a:endParaRPr>
          </a:p>
          <a:p>
            <a:pPr algn="ctr">
              <a:buFont typeface="Wingdings" pitchFamily="2" charset="2"/>
              <a:buNone/>
            </a:pPr>
            <a:endParaRPr lang="en-US" b="1" i="1" dirty="0" smtClean="0">
              <a:latin typeface="Comic Sans MS" pitchFamily="66" charset="0"/>
            </a:endParaRPr>
          </a:p>
          <a:p>
            <a:pPr algn="ctr">
              <a:buFont typeface="Wingdings" pitchFamily="2" charset="2"/>
              <a:buNone/>
            </a:pPr>
            <a:endParaRPr lang="en-US" b="1" i="1" dirty="0" smtClean="0">
              <a:latin typeface="Comic Sans MS" pitchFamily="66" charset="0"/>
            </a:endParaRPr>
          </a:p>
          <a:p>
            <a:pPr algn="ctr">
              <a:buFont typeface="Wingdings" pitchFamily="2" charset="2"/>
              <a:buNone/>
            </a:pPr>
            <a:r>
              <a:rPr lang="en-US" b="1" i="1" dirty="0" smtClean="0">
                <a:solidFill>
                  <a:srgbClr val="0070C0"/>
                </a:solidFill>
                <a:latin typeface="Comic Sans MS" pitchFamily="66" charset="0"/>
              </a:rPr>
              <a:t>Formal Message Handling</a:t>
            </a:r>
          </a:p>
        </p:txBody>
      </p:sp>
    </p:spTree>
    <p:extLst>
      <p:ext uri="{BB962C8B-B14F-4D97-AF65-F5344CB8AC3E}">
        <p14:creationId xmlns:p14="http://schemas.microsoft.com/office/powerpoint/2010/main" val="799738560"/>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title"/>
          </p:nvPr>
        </p:nvSpPr>
        <p:spPr/>
        <p:txBody>
          <a:bodyPr/>
          <a:lstStyle/>
          <a:p>
            <a:r>
              <a:rPr lang="en-US" b="1" dirty="0" smtClean="0">
                <a:solidFill>
                  <a:srgbClr val="0070C0"/>
                </a:solidFill>
              </a:rPr>
              <a:t>Formal Written Message Formats</a:t>
            </a:r>
          </a:p>
        </p:txBody>
      </p:sp>
      <p:pic>
        <p:nvPicPr>
          <p:cNvPr id="775173" name="Picture 5" descr="Radio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5791200" cy="430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453463" y="1900535"/>
            <a:ext cx="1379673" cy="461665"/>
          </a:xfrm>
          <a:prstGeom prst="rect">
            <a:avLst/>
          </a:prstGeom>
          <a:noFill/>
        </p:spPr>
        <p:txBody>
          <a:bodyPr wrap="none" rtlCol="0">
            <a:spAutoFit/>
          </a:bodyPr>
          <a:lstStyle/>
          <a:p>
            <a:r>
              <a:rPr lang="en-US" sz="2400" dirty="0" smtClean="0"/>
              <a:t>Preamble</a:t>
            </a:r>
            <a:endParaRPr lang="en-US" sz="2400" dirty="0"/>
          </a:p>
        </p:txBody>
      </p:sp>
      <p:sp>
        <p:nvSpPr>
          <p:cNvPr id="5" name="TextBox 4"/>
          <p:cNvSpPr txBox="1"/>
          <p:nvPr/>
        </p:nvSpPr>
        <p:spPr>
          <a:xfrm>
            <a:off x="7084136" y="2664767"/>
            <a:ext cx="1184107" cy="461665"/>
          </a:xfrm>
          <a:prstGeom prst="rect">
            <a:avLst/>
          </a:prstGeom>
          <a:noFill/>
        </p:spPr>
        <p:txBody>
          <a:bodyPr wrap="none" rtlCol="0">
            <a:spAutoFit/>
          </a:bodyPr>
          <a:lstStyle/>
          <a:p>
            <a:r>
              <a:rPr lang="en-US" sz="2400" dirty="0" smtClean="0"/>
              <a:t>Address</a:t>
            </a:r>
            <a:endParaRPr lang="en-US" sz="2400" dirty="0"/>
          </a:p>
        </p:txBody>
      </p:sp>
      <p:sp>
        <p:nvSpPr>
          <p:cNvPr id="6" name="TextBox 5"/>
          <p:cNvSpPr txBox="1"/>
          <p:nvPr/>
        </p:nvSpPr>
        <p:spPr>
          <a:xfrm>
            <a:off x="7157874" y="3733800"/>
            <a:ext cx="693716" cy="461665"/>
          </a:xfrm>
          <a:prstGeom prst="rect">
            <a:avLst/>
          </a:prstGeom>
          <a:noFill/>
        </p:spPr>
        <p:txBody>
          <a:bodyPr wrap="none" rtlCol="0">
            <a:spAutoFit/>
          </a:bodyPr>
          <a:lstStyle/>
          <a:p>
            <a:r>
              <a:rPr lang="en-US" sz="2400" dirty="0" smtClean="0"/>
              <a:t>Text</a:t>
            </a:r>
            <a:endParaRPr lang="en-US" sz="2400" dirty="0"/>
          </a:p>
        </p:txBody>
      </p:sp>
      <p:sp>
        <p:nvSpPr>
          <p:cNvPr id="7" name="TextBox 6"/>
          <p:cNvSpPr txBox="1"/>
          <p:nvPr/>
        </p:nvSpPr>
        <p:spPr>
          <a:xfrm>
            <a:off x="7084136" y="4533900"/>
            <a:ext cx="1368773" cy="461665"/>
          </a:xfrm>
          <a:prstGeom prst="rect">
            <a:avLst/>
          </a:prstGeom>
          <a:noFill/>
        </p:spPr>
        <p:txBody>
          <a:bodyPr wrap="none" rtlCol="0">
            <a:spAutoFit/>
          </a:bodyPr>
          <a:lstStyle/>
          <a:p>
            <a:r>
              <a:rPr lang="en-US" sz="2400" dirty="0" smtClean="0"/>
              <a:t>Signature</a:t>
            </a:r>
            <a:endParaRPr lang="en-US" sz="2400" dirty="0"/>
          </a:p>
        </p:txBody>
      </p:sp>
      <p:sp>
        <p:nvSpPr>
          <p:cNvPr id="3" name="Rectangle 2"/>
          <p:cNvSpPr/>
          <p:nvPr/>
        </p:nvSpPr>
        <p:spPr>
          <a:xfrm>
            <a:off x="762000" y="1962090"/>
            <a:ext cx="6469611" cy="4001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62000" y="2362200"/>
            <a:ext cx="31242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62000" y="3429000"/>
            <a:ext cx="57150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2000" y="4572000"/>
            <a:ext cx="5715000" cy="293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86200" y="2362200"/>
            <a:ext cx="2667000" cy="1066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172200" y="5786735"/>
            <a:ext cx="2424638" cy="461665"/>
          </a:xfrm>
          <a:prstGeom prst="rect">
            <a:avLst/>
          </a:prstGeom>
          <a:noFill/>
        </p:spPr>
        <p:txBody>
          <a:bodyPr wrap="none" rtlCol="0">
            <a:spAutoFit/>
          </a:bodyPr>
          <a:lstStyle/>
          <a:p>
            <a:r>
              <a:rPr lang="en-US" sz="2400" b="1" dirty="0" smtClean="0">
                <a:solidFill>
                  <a:srgbClr val="0070C0"/>
                </a:solidFill>
              </a:rPr>
              <a:t>Receiving station </a:t>
            </a:r>
            <a:endParaRPr lang="en-US" sz="2400" b="1" dirty="0">
              <a:solidFill>
                <a:srgbClr val="0070C0"/>
              </a:solidFill>
            </a:endParaRPr>
          </a:p>
        </p:txBody>
      </p:sp>
    </p:spTree>
    <p:extLst>
      <p:ext uri="{BB962C8B-B14F-4D97-AF65-F5344CB8AC3E}">
        <p14:creationId xmlns:p14="http://schemas.microsoft.com/office/powerpoint/2010/main" val="405039544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3" grpId="0" animBg="1"/>
      <p:bldP spid="4" grpId="0" animBg="1"/>
      <p:bldP spid="8" grpId="0" animBg="1"/>
      <p:bldP spid="9" grpId="0" animBg="1"/>
      <p:bldP spid="10"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5173" name="Picture 5" descr="Radio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95401"/>
            <a:ext cx="5791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447800" y="4114800"/>
            <a:ext cx="7391400" cy="266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a:t>
            </a:r>
            <a:endParaRPr lang="en-US" dirty="0"/>
          </a:p>
        </p:txBody>
      </p:sp>
      <p:sp>
        <p:nvSpPr>
          <p:cNvPr id="45058" name="Rectangle 7"/>
          <p:cNvSpPr>
            <a:spLocks noGrp="1" noChangeArrowheads="1"/>
          </p:cNvSpPr>
          <p:nvPr>
            <p:ph type="title"/>
          </p:nvPr>
        </p:nvSpPr>
        <p:spPr/>
        <p:txBody>
          <a:bodyPr/>
          <a:lstStyle/>
          <a:p>
            <a:r>
              <a:rPr lang="en-US" b="1" dirty="0" smtClean="0">
                <a:solidFill>
                  <a:srgbClr val="0070C0"/>
                </a:solidFill>
              </a:rPr>
              <a:t>Details of the Preamble</a:t>
            </a:r>
          </a:p>
        </p:txBody>
      </p:sp>
      <p:sp>
        <p:nvSpPr>
          <p:cNvPr id="2" name="TextBox 1"/>
          <p:cNvSpPr txBox="1">
            <a:spLocks noChangeArrowheads="1"/>
          </p:cNvSpPr>
          <p:nvPr/>
        </p:nvSpPr>
        <p:spPr bwMode="auto">
          <a:xfrm>
            <a:off x="1905000" y="1752600"/>
            <a:ext cx="490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solidFill>
                  <a:srgbClr val="FF0000"/>
                </a:solidFill>
                <a:latin typeface="Calibri" pitchFamily="34" charset="0"/>
                <a:cs typeface="Calibri" pitchFamily="34" charset="0"/>
              </a:rPr>
              <a:t>❶</a:t>
            </a:r>
            <a:endParaRPr lang="en-US">
              <a:solidFill>
                <a:srgbClr val="FF0000"/>
              </a:solidFill>
            </a:endParaRPr>
          </a:p>
        </p:txBody>
      </p:sp>
      <p:sp>
        <p:nvSpPr>
          <p:cNvPr id="3" name="TextBox 2"/>
          <p:cNvSpPr txBox="1">
            <a:spLocks noChangeArrowheads="1"/>
          </p:cNvSpPr>
          <p:nvPr/>
        </p:nvSpPr>
        <p:spPr bwMode="auto">
          <a:xfrm>
            <a:off x="2552700" y="1752600"/>
            <a:ext cx="490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dirty="0">
                <a:solidFill>
                  <a:srgbClr val="FF0000"/>
                </a:solidFill>
                <a:latin typeface="Calibri" pitchFamily="34" charset="0"/>
                <a:cs typeface="Calibri" pitchFamily="34" charset="0"/>
              </a:rPr>
              <a:t>❷</a:t>
            </a:r>
            <a:endParaRPr lang="en-US" dirty="0">
              <a:solidFill>
                <a:srgbClr val="FF0000"/>
              </a:solidFill>
            </a:endParaRPr>
          </a:p>
        </p:txBody>
      </p:sp>
      <p:sp>
        <p:nvSpPr>
          <p:cNvPr id="4" name="TextBox 3"/>
          <p:cNvSpPr txBox="1">
            <a:spLocks noChangeArrowheads="1"/>
          </p:cNvSpPr>
          <p:nvPr/>
        </p:nvSpPr>
        <p:spPr bwMode="auto">
          <a:xfrm>
            <a:off x="3124200" y="1752600"/>
            <a:ext cx="490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dirty="0">
                <a:solidFill>
                  <a:srgbClr val="FF0000"/>
                </a:solidFill>
                <a:latin typeface="Calibri" pitchFamily="34" charset="0"/>
                <a:cs typeface="Calibri" pitchFamily="34" charset="0"/>
              </a:rPr>
              <a:t>❸</a:t>
            </a:r>
            <a:endParaRPr lang="en-US" dirty="0">
              <a:solidFill>
                <a:srgbClr val="FF0000"/>
              </a:solidFill>
            </a:endParaRPr>
          </a:p>
        </p:txBody>
      </p:sp>
      <p:sp>
        <p:nvSpPr>
          <p:cNvPr id="5" name="TextBox 4"/>
          <p:cNvSpPr txBox="1">
            <a:spLocks noChangeArrowheads="1"/>
          </p:cNvSpPr>
          <p:nvPr/>
        </p:nvSpPr>
        <p:spPr bwMode="auto">
          <a:xfrm>
            <a:off x="3810000" y="1765300"/>
            <a:ext cx="490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solidFill>
                  <a:srgbClr val="FF0000"/>
                </a:solidFill>
                <a:latin typeface="Calibri" pitchFamily="34" charset="0"/>
                <a:cs typeface="Calibri" pitchFamily="34" charset="0"/>
              </a:rPr>
              <a:t>❹</a:t>
            </a:r>
            <a:endParaRPr lang="en-US">
              <a:solidFill>
                <a:srgbClr val="FF0000"/>
              </a:solidFill>
            </a:endParaRPr>
          </a:p>
        </p:txBody>
      </p:sp>
      <p:sp>
        <p:nvSpPr>
          <p:cNvPr id="6" name="TextBox 5"/>
          <p:cNvSpPr txBox="1">
            <a:spLocks noChangeArrowheads="1"/>
          </p:cNvSpPr>
          <p:nvPr/>
        </p:nvSpPr>
        <p:spPr bwMode="auto">
          <a:xfrm>
            <a:off x="4572000" y="1752600"/>
            <a:ext cx="490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dirty="0">
                <a:solidFill>
                  <a:srgbClr val="FF0000"/>
                </a:solidFill>
                <a:latin typeface="Calibri" pitchFamily="34" charset="0"/>
                <a:cs typeface="Calibri" pitchFamily="34" charset="0"/>
              </a:rPr>
              <a:t>❺</a:t>
            </a:r>
            <a:endParaRPr lang="en-US" dirty="0">
              <a:solidFill>
                <a:srgbClr val="FF0000"/>
              </a:solidFill>
            </a:endParaRPr>
          </a:p>
        </p:txBody>
      </p:sp>
      <p:sp>
        <p:nvSpPr>
          <p:cNvPr id="7" name="TextBox 6"/>
          <p:cNvSpPr txBox="1">
            <a:spLocks noChangeArrowheads="1"/>
          </p:cNvSpPr>
          <p:nvPr/>
        </p:nvSpPr>
        <p:spPr bwMode="auto">
          <a:xfrm>
            <a:off x="5334000" y="1765300"/>
            <a:ext cx="490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solidFill>
                  <a:srgbClr val="FF0000"/>
                </a:solidFill>
                <a:latin typeface="Calibri" pitchFamily="34" charset="0"/>
                <a:cs typeface="Calibri" pitchFamily="34" charset="0"/>
              </a:rPr>
              <a:t>❻</a:t>
            </a:r>
            <a:endParaRPr lang="en-US">
              <a:solidFill>
                <a:srgbClr val="FF0000"/>
              </a:solidFill>
            </a:endParaRPr>
          </a:p>
        </p:txBody>
      </p:sp>
      <p:sp>
        <p:nvSpPr>
          <p:cNvPr id="8" name="TextBox 7"/>
          <p:cNvSpPr txBox="1">
            <a:spLocks noChangeArrowheads="1"/>
          </p:cNvSpPr>
          <p:nvPr/>
        </p:nvSpPr>
        <p:spPr bwMode="auto">
          <a:xfrm>
            <a:off x="6248400" y="1765300"/>
            <a:ext cx="490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solidFill>
                  <a:srgbClr val="FF0000"/>
                </a:solidFill>
                <a:latin typeface="Calibri" pitchFamily="34" charset="0"/>
                <a:cs typeface="Calibri" pitchFamily="34" charset="0"/>
              </a:rPr>
              <a:t>❼</a:t>
            </a:r>
            <a:endParaRPr lang="en-US">
              <a:solidFill>
                <a:srgbClr val="FF0000"/>
              </a:solidFill>
            </a:endParaRPr>
          </a:p>
        </p:txBody>
      </p:sp>
      <p:sp>
        <p:nvSpPr>
          <p:cNvPr id="9" name="TextBox 8"/>
          <p:cNvSpPr txBox="1">
            <a:spLocks noChangeArrowheads="1"/>
          </p:cNvSpPr>
          <p:nvPr/>
        </p:nvSpPr>
        <p:spPr bwMode="auto">
          <a:xfrm>
            <a:off x="6858000" y="1765300"/>
            <a:ext cx="490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solidFill>
                  <a:srgbClr val="FF0000"/>
                </a:solidFill>
                <a:latin typeface="Calibri" pitchFamily="34" charset="0"/>
                <a:cs typeface="Calibri" pitchFamily="34" charset="0"/>
              </a:rPr>
              <a:t>❽</a:t>
            </a:r>
            <a:endParaRPr lang="en-US">
              <a:solidFill>
                <a:srgbClr val="FF0000"/>
              </a:solidFill>
            </a:endParaRPr>
          </a:p>
        </p:txBody>
      </p:sp>
      <p:sp>
        <p:nvSpPr>
          <p:cNvPr id="17" name="TextBox 16"/>
          <p:cNvSpPr txBox="1">
            <a:spLocks noChangeArrowheads="1"/>
          </p:cNvSpPr>
          <p:nvPr/>
        </p:nvSpPr>
        <p:spPr bwMode="auto">
          <a:xfrm>
            <a:off x="3733800" y="3744912"/>
            <a:ext cx="490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dirty="0">
                <a:solidFill>
                  <a:srgbClr val="FF0000"/>
                </a:solidFill>
                <a:latin typeface="Calibri" pitchFamily="34" charset="0"/>
                <a:cs typeface="Calibri" pitchFamily="34" charset="0"/>
              </a:rPr>
              <a:t>❺</a:t>
            </a:r>
            <a:endParaRPr lang="en-US" dirty="0">
              <a:solidFill>
                <a:srgbClr val="FF0000"/>
              </a:solidFill>
            </a:endParaRPr>
          </a:p>
        </p:txBody>
      </p:sp>
      <p:sp>
        <p:nvSpPr>
          <p:cNvPr id="19" name="TextBox 18"/>
          <p:cNvSpPr txBox="1">
            <a:spLocks noChangeArrowheads="1"/>
          </p:cNvSpPr>
          <p:nvPr/>
        </p:nvSpPr>
        <p:spPr bwMode="auto">
          <a:xfrm>
            <a:off x="1371600" y="4430712"/>
            <a:ext cx="490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dirty="0">
                <a:solidFill>
                  <a:srgbClr val="FF0000"/>
                </a:solidFill>
                <a:latin typeface="Calibri" pitchFamily="34" charset="0"/>
                <a:cs typeface="Calibri" pitchFamily="34" charset="0"/>
              </a:rPr>
              <a:t>❷</a:t>
            </a:r>
            <a:endParaRPr lang="en-US" dirty="0">
              <a:solidFill>
                <a:srgbClr val="FF0000"/>
              </a:solidFill>
            </a:endParaRPr>
          </a:p>
        </p:txBody>
      </p:sp>
      <p:sp>
        <p:nvSpPr>
          <p:cNvPr id="16" name="TextBox 15"/>
          <p:cNvSpPr txBox="1"/>
          <p:nvPr/>
        </p:nvSpPr>
        <p:spPr>
          <a:xfrm>
            <a:off x="1956784" y="4343400"/>
            <a:ext cx="4780476" cy="461665"/>
          </a:xfrm>
          <a:prstGeom prst="rect">
            <a:avLst/>
          </a:prstGeom>
          <a:noFill/>
        </p:spPr>
        <p:txBody>
          <a:bodyPr wrap="none" rtlCol="0">
            <a:spAutoFit/>
          </a:bodyPr>
          <a:lstStyle/>
          <a:p>
            <a:r>
              <a:rPr lang="en-US" sz="2400" b="1" dirty="0" smtClean="0"/>
              <a:t>R</a:t>
            </a:r>
            <a:r>
              <a:rPr lang="en-US" dirty="0" smtClean="0"/>
              <a:t>outine – </a:t>
            </a:r>
            <a:r>
              <a:rPr lang="en-US" sz="2400" b="1" dirty="0" smtClean="0"/>
              <a:t>W</a:t>
            </a:r>
            <a:r>
              <a:rPr lang="en-US" dirty="0" smtClean="0"/>
              <a:t>elfare – </a:t>
            </a:r>
            <a:r>
              <a:rPr lang="en-US" sz="2400" b="1" dirty="0" smtClean="0"/>
              <a:t>P</a:t>
            </a:r>
            <a:r>
              <a:rPr lang="en-US" dirty="0" smtClean="0"/>
              <a:t>riority  - “</a:t>
            </a:r>
            <a:r>
              <a:rPr lang="en-US" sz="2400" b="1" dirty="0" smtClean="0"/>
              <a:t>Emergency</a:t>
            </a:r>
            <a:r>
              <a:rPr lang="en-US" dirty="0" smtClean="0"/>
              <a:t>”</a:t>
            </a:r>
            <a:endParaRPr lang="en-US" dirty="0"/>
          </a:p>
        </p:txBody>
      </p:sp>
      <p:sp>
        <p:nvSpPr>
          <p:cNvPr id="21" name="TextBox 20"/>
          <p:cNvSpPr txBox="1">
            <a:spLocks noChangeArrowheads="1"/>
          </p:cNvSpPr>
          <p:nvPr/>
        </p:nvSpPr>
        <p:spPr bwMode="auto">
          <a:xfrm>
            <a:off x="1371600" y="4964112"/>
            <a:ext cx="490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dirty="0">
                <a:solidFill>
                  <a:srgbClr val="FF0000"/>
                </a:solidFill>
                <a:latin typeface="Calibri" pitchFamily="34" charset="0"/>
                <a:cs typeface="Calibri" pitchFamily="34" charset="0"/>
              </a:rPr>
              <a:t>❸</a:t>
            </a:r>
            <a:endParaRPr lang="en-US" dirty="0">
              <a:solidFill>
                <a:srgbClr val="FF0000"/>
              </a:solidFill>
            </a:endParaRPr>
          </a:p>
        </p:txBody>
      </p:sp>
      <p:sp>
        <p:nvSpPr>
          <p:cNvPr id="18" name="TextBox 17"/>
          <p:cNvSpPr txBox="1"/>
          <p:nvPr/>
        </p:nvSpPr>
        <p:spPr>
          <a:xfrm>
            <a:off x="2027614" y="4983162"/>
            <a:ext cx="6659186" cy="646331"/>
          </a:xfrm>
          <a:prstGeom prst="rect">
            <a:avLst/>
          </a:prstGeom>
          <a:noFill/>
        </p:spPr>
        <p:txBody>
          <a:bodyPr wrap="square" rtlCol="0">
            <a:spAutoFit/>
          </a:bodyPr>
          <a:lstStyle/>
          <a:p>
            <a:pPr algn="ctr"/>
            <a:r>
              <a:rPr lang="en-US" dirty="0" smtClean="0"/>
              <a:t>7 Standard  A to G (HXE = Delivering station to get and send reply from addressee)</a:t>
            </a:r>
            <a:endParaRPr lang="en-US" dirty="0"/>
          </a:p>
        </p:txBody>
      </p:sp>
      <p:sp>
        <p:nvSpPr>
          <p:cNvPr id="20" name="TextBox 19"/>
          <p:cNvSpPr txBox="1"/>
          <p:nvPr/>
        </p:nvSpPr>
        <p:spPr>
          <a:xfrm>
            <a:off x="2018089" y="6096000"/>
            <a:ext cx="5347939" cy="369332"/>
          </a:xfrm>
          <a:prstGeom prst="rect">
            <a:avLst/>
          </a:prstGeom>
          <a:solidFill>
            <a:srgbClr val="FFFF00"/>
          </a:solidFill>
        </p:spPr>
        <p:txBody>
          <a:bodyPr wrap="none" rtlCol="0">
            <a:spAutoFit/>
          </a:bodyPr>
          <a:lstStyle/>
          <a:p>
            <a:r>
              <a:rPr lang="en-US" dirty="0" smtClean="0"/>
              <a:t>Special note: Punctuation is rarely used in the text field</a:t>
            </a:r>
            <a:endParaRPr lang="en-US" dirty="0"/>
          </a:p>
        </p:txBody>
      </p:sp>
    </p:spTree>
    <p:extLst>
      <p:ext uri="{BB962C8B-B14F-4D97-AF65-F5344CB8AC3E}">
        <p14:creationId xmlns:p14="http://schemas.microsoft.com/office/powerpoint/2010/main" val="90598765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7" grpId="0"/>
      <p:bldP spid="19" grpId="0"/>
      <p:bldP spid="16" grpId="0"/>
      <p:bldP spid="21"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r>
              <a:rPr lang="en-US" b="1" dirty="0" smtClean="0">
                <a:solidFill>
                  <a:srgbClr val="0070C0"/>
                </a:solidFill>
              </a:rPr>
              <a:t>Pro-Words</a:t>
            </a:r>
          </a:p>
        </p:txBody>
      </p:sp>
      <p:sp>
        <p:nvSpPr>
          <p:cNvPr id="48131" name="Rectangle 5"/>
          <p:cNvSpPr>
            <a:spLocks noGrp="1" noChangeArrowheads="1"/>
          </p:cNvSpPr>
          <p:nvPr>
            <p:ph type="body" idx="1"/>
          </p:nvPr>
        </p:nvSpPr>
        <p:spPr>
          <a:xfrm>
            <a:off x="609600" y="1600200"/>
            <a:ext cx="7848600" cy="5029200"/>
          </a:xfrm>
        </p:spPr>
        <p:txBody>
          <a:bodyPr>
            <a:normAutofit/>
          </a:bodyPr>
          <a:lstStyle/>
          <a:p>
            <a:r>
              <a:rPr lang="en-US" dirty="0" smtClean="0"/>
              <a:t>Voice and CW</a:t>
            </a:r>
          </a:p>
          <a:p>
            <a:r>
              <a:rPr lang="en-US" dirty="0" smtClean="0"/>
              <a:t>Too many to list here</a:t>
            </a:r>
          </a:p>
          <a:p>
            <a:r>
              <a:rPr lang="en-US" dirty="0" smtClean="0"/>
              <a:t>Examples:</a:t>
            </a:r>
          </a:p>
          <a:p>
            <a:pPr lvl="1"/>
            <a:r>
              <a:rPr lang="en-US" dirty="0" smtClean="0"/>
              <a:t>“Break”			BT</a:t>
            </a:r>
          </a:p>
          <a:p>
            <a:pPr lvl="1"/>
            <a:r>
              <a:rPr lang="en-US" dirty="0" smtClean="0"/>
              <a:t>“End”				AR</a:t>
            </a:r>
          </a:p>
          <a:p>
            <a:pPr lvl="1"/>
            <a:r>
              <a:rPr lang="en-US" dirty="0" smtClean="0"/>
              <a:t>“Figures”</a:t>
            </a:r>
          </a:p>
          <a:p>
            <a:pPr lvl="1"/>
            <a:r>
              <a:rPr lang="en-US" dirty="0" smtClean="0"/>
              <a:t>“I Spell”</a:t>
            </a:r>
          </a:p>
          <a:p>
            <a:pPr lvl="1"/>
            <a:r>
              <a:rPr lang="en-US" dirty="0" smtClean="0"/>
              <a:t>“Go Ahead”			K</a:t>
            </a:r>
          </a:p>
          <a:p>
            <a:pPr lvl="1"/>
            <a:r>
              <a:rPr lang="en-US" dirty="0" smtClean="0"/>
              <a:t>“Roger”			R</a:t>
            </a:r>
          </a:p>
        </p:txBody>
      </p:sp>
    </p:spTree>
    <p:extLst>
      <p:ext uri="{BB962C8B-B14F-4D97-AF65-F5344CB8AC3E}">
        <p14:creationId xmlns:p14="http://schemas.microsoft.com/office/powerpoint/2010/main" val="3956265099"/>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b="1" dirty="0">
                <a:solidFill>
                  <a:srgbClr val="0070C0"/>
                </a:solidFill>
              </a:rPr>
              <a:t>Sending a Message with Voice</a:t>
            </a:r>
          </a:p>
        </p:txBody>
      </p:sp>
      <p:sp>
        <p:nvSpPr>
          <p:cNvPr id="47107" name="Content Placeholder 2"/>
          <p:cNvSpPr>
            <a:spLocks noGrp="1"/>
          </p:cNvSpPr>
          <p:nvPr>
            <p:ph idx="1"/>
          </p:nvPr>
        </p:nvSpPr>
        <p:spPr/>
        <p:txBody>
          <a:bodyPr/>
          <a:lstStyle/>
          <a:p>
            <a:r>
              <a:rPr lang="en-US" dirty="0" smtClean="0"/>
              <a:t>Pace</a:t>
            </a:r>
          </a:p>
          <a:p>
            <a:r>
              <a:rPr lang="en-US" dirty="0" smtClean="0"/>
              <a:t>“say again all after _____”</a:t>
            </a:r>
          </a:p>
          <a:p>
            <a:r>
              <a:rPr lang="en-US" dirty="0" smtClean="0"/>
              <a:t>“say again all before _____”</a:t>
            </a:r>
          </a:p>
          <a:p>
            <a:r>
              <a:rPr lang="en-US" dirty="0" smtClean="0"/>
              <a:t>“say again all between _____ and _____”</a:t>
            </a:r>
          </a:p>
          <a:p>
            <a:endParaRPr lang="en-US" dirty="0" smtClean="0"/>
          </a:p>
          <a:p>
            <a:r>
              <a:rPr lang="en-US" dirty="0" smtClean="0"/>
              <a:t>Use “break” between sections</a:t>
            </a:r>
          </a:p>
          <a:p>
            <a:r>
              <a:rPr lang="en-US" dirty="0" smtClean="0"/>
              <a:t>“three two one five zero”</a:t>
            </a:r>
          </a:p>
        </p:txBody>
      </p:sp>
    </p:spTree>
    <p:extLst>
      <p:ext uri="{BB962C8B-B14F-4D97-AF65-F5344CB8AC3E}">
        <p14:creationId xmlns:p14="http://schemas.microsoft.com/office/powerpoint/2010/main" val="2634436524"/>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b="1" dirty="0" smtClean="0">
                <a:solidFill>
                  <a:srgbClr val="0070C0"/>
                </a:solidFill>
              </a:rPr>
              <a:t>Time Savers</a:t>
            </a:r>
            <a:endParaRPr lang="en-US" b="1" dirty="0">
              <a:solidFill>
                <a:srgbClr val="0070C0"/>
              </a:solidFill>
            </a:endParaRPr>
          </a:p>
        </p:txBody>
      </p:sp>
      <p:sp>
        <p:nvSpPr>
          <p:cNvPr id="47107" name="Content Placeholder 2"/>
          <p:cNvSpPr>
            <a:spLocks noGrp="1"/>
          </p:cNvSpPr>
          <p:nvPr>
            <p:ph idx="1"/>
          </p:nvPr>
        </p:nvSpPr>
        <p:spPr>
          <a:xfrm>
            <a:off x="838200" y="1371600"/>
            <a:ext cx="8077200" cy="4648200"/>
          </a:xfrm>
        </p:spPr>
        <p:txBody>
          <a:bodyPr>
            <a:normAutofit fontScale="92500" lnSpcReduction="20000"/>
          </a:bodyPr>
          <a:lstStyle/>
          <a:p>
            <a:pPr marL="0" indent="0">
              <a:buNone/>
            </a:pPr>
            <a:r>
              <a:rPr lang="en-US" dirty="0"/>
              <a:t>No need to say the block name</a:t>
            </a:r>
          </a:p>
          <a:p>
            <a:pPr marL="0" indent="0" algn="ctr">
              <a:buNone/>
            </a:pPr>
            <a:r>
              <a:rPr lang="en-US" dirty="0"/>
              <a:t>Here is an example:</a:t>
            </a:r>
          </a:p>
          <a:p>
            <a:pPr marL="0" indent="0">
              <a:buNone/>
            </a:pPr>
            <a:endParaRPr lang="en-US" dirty="0" smtClean="0"/>
          </a:p>
          <a:p>
            <a:pPr marL="0" indent="0">
              <a:buNone/>
            </a:pPr>
            <a:r>
              <a:rPr lang="en-US" dirty="0" smtClean="0"/>
              <a:t>“Number two zero seven precedence, Priority handling instructions, HX Echo station of origin W1FN check one zero place of origin, Lebanon NH time one two zero EST, January 4. Going to Mark Doe, Red Cross Disaster Office Address figures one two three Main Street</a:t>
            </a:r>
            <a:r>
              <a:rPr lang="en-US" dirty="0"/>
              <a:t> </a:t>
            </a:r>
            <a:r>
              <a:rPr lang="en-US" dirty="0" smtClean="0"/>
              <a:t>Rutland VT, Zip figures zero five seven zero one. Telephone Figures eight zero two five </a:t>
            </a:r>
            <a:r>
              <a:rPr lang="en-US" dirty="0" err="1" smtClean="0"/>
              <a:t>five</a:t>
            </a:r>
            <a:r>
              <a:rPr lang="en-US" dirty="0" smtClean="0"/>
              <a:t> </a:t>
            </a:r>
            <a:r>
              <a:rPr lang="en-US" dirty="0" err="1" smtClean="0"/>
              <a:t>five</a:t>
            </a:r>
            <a:r>
              <a:rPr lang="en-US" dirty="0" smtClean="0"/>
              <a:t> one two one two.”</a:t>
            </a:r>
          </a:p>
        </p:txBody>
      </p:sp>
      <p:sp>
        <p:nvSpPr>
          <p:cNvPr id="19" name="TextBox 18"/>
          <p:cNvSpPr txBox="1"/>
          <p:nvPr/>
        </p:nvSpPr>
        <p:spPr>
          <a:xfrm>
            <a:off x="3644845" y="6400800"/>
            <a:ext cx="1765355" cy="369332"/>
          </a:xfrm>
          <a:prstGeom prst="rect">
            <a:avLst/>
          </a:prstGeom>
          <a:noFill/>
        </p:spPr>
        <p:txBody>
          <a:bodyPr wrap="none" rtlCol="0">
            <a:spAutoFit/>
          </a:bodyPr>
          <a:lstStyle/>
          <a:p>
            <a:r>
              <a:rPr lang="en-US" dirty="0" smtClean="0">
                <a:solidFill>
                  <a:srgbClr val="FF0000"/>
                </a:solidFill>
              </a:rPr>
              <a:t>65 spoken words</a:t>
            </a:r>
            <a:endParaRPr lang="en-US" dirty="0">
              <a:solidFill>
                <a:srgbClr val="FF0000"/>
              </a:solidFill>
            </a:endParaRPr>
          </a:p>
        </p:txBody>
      </p:sp>
    </p:spTree>
    <p:extLst>
      <p:ext uri="{BB962C8B-B14F-4D97-AF65-F5344CB8AC3E}">
        <p14:creationId xmlns:p14="http://schemas.microsoft.com/office/powerpoint/2010/main" val="4202043415"/>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b="1" dirty="0" smtClean="0">
                <a:solidFill>
                  <a:srgbClr val="0070C0"/>
                </a:solidFill>
              </a:rPr>
              <a:t>Time Savers</a:t>
            </a:r>
            <a:endParaRPr lang="en-US" b="1" dirty="0">
              <a:solidFill>
                <a:srgbClr val="0070C0"/>
              </a:solidFill>
            </a:endParaRPr>
          </a:p>
        </p:txBody>
      </p:sp>
      <p:sp>
        <p:nvSpPr>
          <p:cNvPr id="47107" name="Content Placeholder 2"/>
          <p:cNvSpPr>
            <a:spLocks noGrp="1"/>
          </p:cNvSpPr>
          <p:nvPr>
            <p:ph idx="1"/>
          </p:nvPr>
        </p:nvSpPr>
        <p:spPr>
          <a:xfrm>
            <a:off x="838200" y="1371600"/>
            <a:ext cx="8077200" cy="4648200"/>
          </a:xfrm>
        </p:spPr>
        <p:txBody>
          <a:bodyPr>
            <a:normAutofit fontScale="92500" lnSpcReduction="20000"/>
          </a:bodyPr>
          <a:lstStyle/>
          <a:p>
            <a:pPr marL="0" indent="0">
              <a:buNone/>
            </a:pPr>
            <a:r>
              <a:rPr lang="en-US" dirty="0"/>
              <a:t>No need to say the block name</a:t>
            </a:r>
          </a:p>
          <a:p>
            <a:pPr marL="0" indent="0" algn="ctr">
              <a:buNone/>
            </a:pPr>
            <a:r>
              <a:rPr lang="en-US" dirty="0"/>
              <a:t>Here is an example:</a:t>
            </a:r>
          </a:p>
          <a:p>
            <a:pPr marL="0" indent="0">
              <a:buNone/>
            </a:pPr>
            <a:endParaRPr lang="en-US" dirty="0" smtClean="0"/>
          </a:p>
          <a:p>
            <a:pPr marL="0" indent="0">
              <a:buNone/>
            </a:pPr>
            <a:r>
              <a:rPr lang="en-US" dirty="0" smtClean="0"/>
              <a:t>“Number two zero seven </a:t>
            </a:r>
            <a:r>
              <a:rPr lang="en-US" dirty="0" smtClean="0">
                <a:solidFill>
                  <a:schemeClr val="bg1"/>
                </a:solidFill>
              </a:rPr>
              <a:t>precedence</a:t>
            </a:r>
            <a:r>
              <a:rPr lang="en-US" dirty="0" smtClean="0"/>
              <a:t>, Priority </a:t>
            </a:r>
            <a:r>
              <a:rPr lang="en-US" dirty="0" smtClean="0">
                <a:solidFill>
                  <a:schemeClr val="bg1"/>
                </a:solidFill>
              </a:rPr>
              <a:t>handling instructions</a:t>
            </a:r>
            <a:r>
              <a:rPr lang="en-US" dirty="0" smtClean="0"/>
              <a:t>, </a:t>
            </a:r>
            <a:r>
              <a:rPr lang="en-US" dirty="0" smtClean="0">
                <a:solidFill>
                  <a:schemeClr val="bg1"/>
                </a:solidFill>
              </a:rPr>
              <a:t>HX</a:t>
            </a:r>
            <a:r>
              <a:rPr lang="en-US" dirty="0" smtClean="0"/>
              <a:t> Echo </a:t>
            </a:r>
            <a:r>
              <a:rPr lang="en-US" dirty="0" smtClean="0">
                <a:solidFill>
                  <a:schemeClr val="bg1"/>
                </a:solidFill>
              </a:rPr>
              <a:t>station of origin </a:t>
            </a:r>
            <a:r>
              <a:rPr lang="en-US" dirty="0" smtClean="0"/>
              <a:t>W1FN </a:t>
            </a:r>
            <a:r>
              <a:rPr lang="en-US" dirty="0" smtClean="0">
                <a:solidFill>
                  <a:schemeClr val="bg1"/>
                </a:solidFill>
              </a:rPr>
              <a:t>check</a:t>
            </a:r>
            <a:r>
              <a:rPr lang="en-US" dirty="0" smtClean="0"/>
              <a:t> one zero </a:t>
            </a:r>
            <a:r>
              <a:rPr lang="en-US" dirty="0" smtClean="0">
                <a:solidFill>
                  <a:schemeClr val="bg1"/>
                </a:solidFill>
              </a:rPr>
              <a:t>place or origin</a:t>
            </a:r>
            <a:r>
              <a:rPr lang="en-US" dirty="0" smtClean="0"/>
              <a:t>, Lebanon NH </a:t>
            </a:r>
            <a:r>
              <a:rPr lang="en-US" dirty="0" smtClean="0">
                <a:solidFill>
                  <a:schemeClr val="bg1"/>
                </a:solidFill>
              </a:rPr>
              <a:t>time</a:t>
            </a:r>
            <a:r>
              <a:rPr lang="en-US" dirty="0" smtClean="0"/>
              <a:t> one two zero EST, January 4. </a:t>
            </a:r>
            <a:r>
              <a:rPr lang="en-US" dirty="0" smtClean="0">
                <a:solidFill>
                  <a:schemeClr val="bg1"/>
                </a:solidFill>
              </a:rPr>
              <a:t>Going to </a:t>
            </a:r>
            <a:r>
              <a:rPr lang="en-US" dirty="0" smtClean="0"/>
              <a:t>Mark Doe, Red Cross Disaster Office </a:t>
            </a:r>
            <a:r>
              <a:rPr lang="en-US" dirty="0" smtClean="0">
                <a:solidFill>
                  <a:schemeClr val="bg1"/>
                </a:solidFill>
              </a:rPr>
              <a:t>Address </a:t>
            </a:r>
            <a:r>
              <a:rPr lang="en-US" dirty="0" smtClean="0"/>
              <a:t>figures one two three Main Street</a:t>
            </a:r>
            <a:r>
              <a:rPr lang="en-US" dirty="0"/>
              <a:t> </a:t>
            </a:r>
            <a:r>
              <a:rPr lang="en-US" dirty="0" smtClean="0"/>
              <a:t>Rutland VT, </a:t>
            </a:r>
            <a:r>
              <a:rPr lang="en-US" dirty="0" smtClean="0">
                <a:solidFill>
                  <a:schemeClr val="bg1"/>
                </a:solidFill>
              </a:rPr>
              <a:t>Zip</a:t>
            </a:r>
            <a:r>
              <a:rPr lang="en-US" dirty="0" smtClean="0"/>
              <a:t> figures zero five seven zero one. </a:t>
            </a:r>
            <a:r>
              <a:rPr lang="en-US" dirty="0" smtClean="0">
                <a:solidFill>
                  <a:schemeClr val="bg1"/>
                </a:solidFill>
              </a:rPr>
              <a:t>Telephone</a:t>
            </a:r>
            <a:r>
              <a:rPr lang="en-US" dirty="0" smtClean="0"/>
              <a:t> Figures eight zero two five </a:t>
            </a:r>
            <a:r>
              <a:rPr lang="en-US" dirty="0" err="1" smtClean="0"/>
              <a:t>five</a:t>
            </a:r>
            <a:r>
              <a:rPr lang="en-US" dirty="0" smtClean="0"/>
              <a:t> </a:t>
            </a:r>
            <a:r>
              <a:rPr lang="en-US" dirty="0" err="1" smtClean="0"/>
              <a:t>five</a:t>
            </a:r>
            <a:r>
              <a:rPr lang="en-US" dirty="0" smtClean="0"/>
              <a:t> one two one two.”</a:t>
            </a:r>
          </a:p>
        </p:txBody>
      </p:sp>
      <p:sp>
        <p:nvSpPr>
          <p:cNvPr id="18" name="TextBox 17"/>
          <p:cNvSpPr txBox="1"/>
          <p:nvPr/>
        </p:nvSpPr>
        <p:spPr>
          <a:xfrm>
            <a:off x="3721045" y="6400800"/>
            <a:ext cx="1765355" cy="369332"/>
          </a:xfrm>
          <a:prstGeom prst="rect">
            <a:avLst/>
          </a:prstGeom>
          <a:noFill/>
        </p:spPr>
        <p:txBody>
          <a:bodyPr wrap="none" rtlCol="0">
            <a:spAutoFit/>
          </a:bodyPr>
          <a:lstStyle/>
          <a:p>
            <a:r>
              <a:rPr lang="en-US" dirty="0" smtClean="0">
                <a:solidFill>
                  <a:srgbClr val="FF0000"/>
                </a:solidFill>
              </a:rPr>
              <a:t>48 spoken words</a:t>
            </a:r>
            <a:endParaRPr lang="en-US" dirty="0">
              <a:solidFill>
                <a:srgbClr val="FF0000"/>
              </a:solidFill>
            </a:endParaRPr>
          </a:p>
        </p:txBody>
      </p:sp>
    </p:spTree>
    <p:extLst>
      <p:ext uri="{BB962C8B-B14F-4D97-AF65-F5344CB8AC3E}">
        <p14:creationId xmlns:p14="http://schemas.microsoft.com/office/powerpoint/2010/main" val="2316844714"/>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1711433702"/>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3755074705"/>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817253884"/>
      </p:ext>
    </p:extLst>
  </p:cSld>
  <p:clrMapOvr>
    <a:masterClrMapping/>
  </p:clrMapOvr>
  <p:transition advClick="0" advTm="10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026195270"/>
      </p:ext>
    </p:extLst>
  </p:cSld>
  <p:clrMapOvr>
    <a:masterClrMapping/>
  </p:clrMapOvr>
  <p:transition advClick="0" advTm="10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03558194"/>
      </p:ext>
    </p:extLst>
  </p:cSld>
  <p:clrMapOvr>
    <a:masterClrMapping/>
  </p:clrMapOvr>
  <p:transition advClick="0"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58382832"/>
      </p:ext>
    </p:extLst>
  </p:cSld>
  <p:clrMapOvr>
    <a:masterClrMapping/>
  </p:clrMapOvr>
  <p:transition advClick="0" advTm="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Three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solidFill>
                  <a:schemeClr val="bg1">
                    <a:lumMod val="85000"/>
                  </a:schemeClr>
                </a:solidFill>
              </a:rPr>
              <a:t>Session 1 – Topics 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chemeClr val="bg1">
                    <a:lumMod val="85000"/>
                  </a:schemeClr>
                </a:solidFill>
              </a:rPr>
              <a:t>5a,</a:t>
            </a:r>
            <a:r>
              <a:rPr lang="en-US" dirty="0" smtClean="0">
                <a:solidFill>
                  <a:srgbClr val="FF0000"/>
                </a:solidFill>
              </a:rPr>
              <a:t> </a:t>
            </a:r>
            <a:r>
              <a:rPr lang="en-US" dirty="0" smtClean="0">
                <a:solidFill>
                  <a:schemeClr val="bg1">
                    <a:lumMod val="85000"/>
                  </a:schemeClr>
                </a:solidFill>
              </a:rPr>
              <a:t>5b</a:t>
            </a:r>
          </a:p>
          <a:p>
            <a:pPr marL="0" indent="0">
              <a:buNone/>
            </a:pPr>
            <a:r>
              <a:rPr lang="en-US" dirty="0" smtClean="0">
                <a:solidFill>
                  <a:schemeClr val="bg1">
                    <a:lumMod val="85000"/>
                  </a:schemeClr>
                </a:solidFill>
              </a:rPr>
              <a:t>Session 2 – Topics 6, 7a, 7b, 7c, 7d, 8, 9, 10</a:t>
            </a:r>
          </a:p>
          <a:p>
            <a:pPr marL="0" indent="0">
              <a:buNone/>
            </a:pPr>
            <a:r>
              <a:rPr lang="en-US" dirty="0" smtClean="0"/>
              <a:t>Session 3 – Topics </a:t>
            </a:r>
            <a:r>
              <a:rPr lang="en-US" dirty="0" smtClean="0">
                <a:solidFill>
                  <a:schemeClr val="bg1">
                    <a:lumMod val="85000"/>
                  </a:schemeClr>
                </a:solidFill>
              </a:rPr>
              <a:t>11,</a:t>
            </a:r>
            <a:r>
              <a:rPr lang="en-US" dirty="0" smtClean="0"/>
              <a:t> </a:t>
            </a:r>
            <a:r>
              <a:rPr lang="en-US" dirty="0" smtClean="0">
                <a:solidFill>
                  <a:schemeClr val="bg1">
                    <a:lumMod val="85000"/>
                  </a:schemeClr>
                </a:solidFill>
              </a:rPr>
              <a:t>12, 13,</a:t>
            </a:r>
            <a:r>
              <a:rPr lang="en-US" dirty="0" smtClean="0"/>
              <a:t> </a:t>
            </a:r>
            <a:r>
              <a:rPr lang="en-US" dirty="0" smtClean="0">
                <a:solidFill>
                  <a:srgbClr val="FF0000"/>
                </a:solidFill>
              </a:rPr>
              <a:t>14</a:t>
            </a:r>
            <a:r>
              <a:rPr lang="en-US" dirty="0" smtClean="0"/>
              <a:t>, 15</a:t>
            </a:r>
          </a:p>
          <a:p>
            <a:pPr marL="0" indent="0">
              <a:buNone/>
            </a:pPr>
            <a:r>
              <a:rPr lang="en-US" dirty="0" smtClean="0">
                <a:solidFill>
                  <a:schemeClr val="bg1">
                    <a:lumMod val="75000"/>
                  </a:schemeClr>
                </a:solidFill>
              </a:rPr>
              <a:t>Session 4 – Topics 16, 17, 18, 19, 20</a:t>
            </a:r>
          </a:p>
          <a:p>
            <a:pPr marL="0" indent="0">
              <a:buNone/>
            </a:pPr>
            <a:r>
              <a:rPr lang="en-US" dirty="0" smtClean="0">
                <a:solidFill>
                  <a:schemeClr val="bg1">
                    <a:lumMod val="75000"/>
                  </a:schemeClr>
                </a:solidFill>
              </a:rPr>
              <a:t>Session 5 – Topics 21, 22, 23, 24, 25, 26,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749417482"/>
      </p:ext>
    </p:extLst>
  </p:cSld>
  <p:clrMapOvr>
    <a:masterClrMapping/>
  </p:clrMapOvr>
  <p:transition advClick="0" advTm="1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17350611"/>
      </p:ext>
    </p:extLst>
  </p:cSld>
  <p:clrMapOvr>
    <a:masterClrMapping/>
  </p:clrMapOvr>
  <p:transition advClick="0" advTm="1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10426617"/>
      </p:ext>
    </p:extLst>
  </p:cSld>
  <p:clrMapOvr>
    <a:masterClrMapping/>
  </p:clrMapOvr>
  <p:transition advClick="0" advTm="1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54489215"/>
      </p:ext>
    </p:extLst>
  </p:cSld>
  <p:clrMapOvr>
    <a:masterClrMapping/>
  </p:clrMapOvr>
  <p:transition advClick="0" advTm="1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986247412"/>
      </p:ext>
    </p:extLst>
  </p:cSld>
  <p:clrMapOvr>
    <a:masterClrMapping/>
  </p:clrMapOvr>
  <p:transition advClick="0" advTm="1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46875405"/>
      </p:ext>
    </p:extLst>
  </p:cSld>
  <p:clrMapOvr>
    <a:masterClrMapping/>
  </p:clrMapOvr>
  <p:transition advClick="0" advTm="1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64243788"/>
      </p:ext>
    </p:extLst>
  </p:cSld>
  <p:clrMapOvr>
    <a:masterClrMapping/>
  </p:clrMapOvr>
  <p:transition advClick="0" advTm="1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54699443"/>
      </p:ext>
    </p:extLst>
  </p:cSld>
  <p:clrMapOvr>
    <a:masterClrMapping/>
  </p:clrMapOvr>
  <p:transition advClick="0" advTm="1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384739051"/>
      </p:ext>
    </p:extLst>
  </p:cSld>
  <p:clrMapOvr>
    <a:masterClrMapping/>
  </p:clrMapOvr>
  <p:transition>
    <p:sndAc>
      <p:stSnd>
        <p:snd r:embed="rId2" name="time.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smtClean="0"/>
              <a:t>Topic 14 Question</a:t>
            </a:r>
          </a:p>
        </p:txBody>
      </p:sp>
      <p:sp>
        <p:nvSpPr>
          <p:cNvPr id="781315" name="Rectangle 3"/>
          <p:cNvSpPr>
            <a:spLocks noGrp="1" noChangeArrowheads="1"/>
          </p:cNvSpPr>
          <p:nvPr>
            <p:ph type="body" idx="1"/>
          </p:nvPr>
        </p:nvSpPr>
        <p:spPr/>
        <p:txBody>
          <a:bodyPr>
            <a:normAutofit fontScale="92500" lnSpcReduction="20000"/>
          </a:bodyPr>
          <a:lstStyle/>
          <a:p>
            <a:pPr marL="495300" indent="-495300">
              <a:buFont typeface="Wingdings" pitchFamily="2" charset="2"/>
              <a:buAutoNum type="arabicPeriod"/>
            </a:pPr>
            <a:r>
              <a:rPr lang="en-US" sz="3500" b="1" dirty="0" smtClean="0"/>
              <a:t>The preamble to an ARRL Radiogram message contains a block called "Precedence". Which of the following represents the correct precedence for an EMERGENCY message?</a:t>
            </a:r>
          </a:p>
          <a:p>
            <a:pPr marL="952500" lvl="1" indent="-495300">
              <a:buFont typeface="Wingdings" pitchFamily="2" charset="2"/>
              <a:buAutoNum type="alphaUcPeriod"/>
            </a:pPr>
            <a:r>
              <a:rPr lang="en-US" dirty="0" smtClean="0"/>
              <a:t>"URGENT"</a:t>
            </a:r>
          </a:p>
          <a:p>
            <a:pPr marL="952500" lvl="1" indent="-495300">
              <a:buFont typeface="Wingdings" pitchFamily="2" charset="2"/>
              <a:buAutoNum type="alphaUcPeriod"/>
            </a:pPr>
            <a:r>
              <a:rPr lang="en-US" dirty="0" smtClean="0"/>
              <a:t>"U"</a:t>
            </a:r>
          </a:p>
          <a:p>
            <a:pPr marL="952500" lvl="1" indent="-495300">
              <a:buFont typeface="Wingdings" pitchFamily="2" charset="2"/>
              <a:buAutoNum type="alphaUcPeriod"/>
            </a:pPr>
            <a:r>
              <a:rPr lang="en-US" dirty="0" smtClean="0"/>
              <a:t>"EMERGENCY"</a:t>
            </a:r>
          </a:p>
          <a:p>
            <a:pPr marL="952500" lvl="1" indent="-495300">
              <a:buFont typeface="Wingdings" pitchFamily="2" charset="2"/>
              <a:buAutoNum type="alphaUcPeriod"/>
            </a:pPr>
            <a:r>
              <a:rPr lang="en-US" dirty="0" smtClean="0"/>
              <a:t>"E"</a:t>
            </a:r>
            <a:br>
              <a:rPr lang="en-US" dirty="0" smtClean="0"/>
            </a:br>
            <a:endParaRPr lang="en-US" dirty="0" smtClean="0"/>
          </a:p>
        </p:txBody>
      </p:sp>
    </p:spTree>
    <p:extLst>
      <p:ext uri="{BB962C8B-B14F-4D97-AF65-F5344CB8AC3E}">
        <p14:creationId xmlns:p14="http://schemas.microsoft.com/office/powerpoint/2010/main" val="259281958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781315">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781315">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2286000"/>
            <a:ext cx="7772400" cy="1143000"/>
          </a:xfrm>
        </p:spPr>
        <p:txBody>
          <a:bodyPr>
            <a:normAutofit fontScale="90000"/>
          </a:bodyPr>
          <a:lstStyle/>
          <a:p>
            <a:pPr algn="ctr"/>
            <a:r>
              <a:rPr lang="en-US" sz="4000" b="1" dirty="0" smtClean="0">
                <a:solidFill>
                  <a:srgbClr val="0070C0"/>
                </a:solidFill>
              </a:rPr>
              <a:t>Topic 14 – Basic Message Handling</a:t>
            </a:r>
            <a:br>
              <a:rPr lang="en-US" sz="4000" b="1" dirty="0" smtClean="0">
                <a:solidFill>
                  <a:srgbClr val="0070C0"/>
                </a:solidFill>
              </a:rPr>
            </a:br>
            <a:r>
              <a:rPr lang="en-US" sz="4000" b="1" dirty="0" smtClean="0">
                <a:solidFill>
                  <a:srgbClr val="0070C0"/>
                </a:solidFill>
              </a:rPr>
              <a:t> Part 1</a:t>
            </a:r>
            <a:endParaRPr lang="en-US" dirty="0" smtClean="0"/>
          </a:p>
        </p:txBody>
      </p:sp>
    </p:spTree>
    <p:extLst>
      <p:ext uri="{BB962C8B-B14F-4D97-AF65-F5344CB8AC3E}">
        <p14:creationId xmlns:p14="http://schemas.microsoft.com/office/powerpoint/2010/main" val="16391391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r>
              <a:rPr lang="en-US" dirty="0" smtClean="0"/>
              <a:t>Topic 14 Question</a:t>
            </a:r>
          </a:p>
        </p:txBody>
      </p:sp>
      <p:sp>
        <p:nvSpPr>
          <p:cNvPr id="967685" name="Rectangle 5"/>
          <p:cNvSpPr>
            <a:spLocks noGrp="1" noChangeArrowheads="1"/>
          </p:cNvSpPr>
          <p:nvPr>
            <p:ph type="body" idx="1"/>
          </p:nvPr>
        </p:nvSpPr>
        <p:spPr>
          <a:xfrm>
            <a:off x="609600" y="1600200"/>
            <a:ext cx="7848600" cy="4800600"/>
          </a:xfrm>
        </p:spPr>
        <p:txBody>
          <a:bodyPr>
            <a:normAutofit fontScale="92500" lnSpcReduction="10000"/>
          </a:bodyPr>
          <a:lstStyle/>
          <a:p>
            <a:pPr marL="419100" indent="-419100">
              <a:buFont typeface="Wingdings" pitchFamily="2" charset="2"/>
              <a:buAutoNum type="arabicPeriod" startAt="2"/>
            </a:pPr>
            <a:r>
              <a:rPr lang="en-US" sz="3500" b="1" dirty="0" smtClean="0"/>
              <a:t>The preamble to an ARRL Radiogram message contains a block called "Handling Instructions." What is the meaning of the handling instruction "HXE"?</a:t>
            </a:r>
          </a:p>
          <a:p>
            <a:pPr marL="876300" lvl="1" indent="-419100">
              <a:buFont typeface="Wingdings" pitchFamily="2" charset="2"/>
              <a:buAutoNum type="alphaUcPeriod"/>
            </a:pPr>
            <a:r>
              <a:rPr lang="en-US" dirty="0" smtClean="0"/>
              <a:t>Delivering station to get and send reply from addressee</a:t>
            </a:r>
          </a:p>
          <a:p>
            <a:pPr marL="876300" lvl="1" indent="-419100">
              <a:buFont typeface="Wingdings" pitchFamily="2" charset="2"/>
              <a:buAutoNum type="alphaUcPeriod"/>
            </a:pPr>
            <a:r>
              <a:rPr lang="en-US" dirty="0" smtClean="0"/>
              <a:t>Report date and time of delivery to originating station</a:t>
            </a:r>
          </a:p>
          <a:p>
            <a:pPr marL="876300" lvl="1" indent="-419100">
              <a:buFont typeface="Wingdings" pitchFamily="2" charset="2"/>
              <a:buAutoNum type="alphaUcPeriod"/>
            </a:pPr>
            <a:r>
              <a:rPr lang="en-US" dirty="0" smtClean="0"/>
              <a:t>Cancel message if not delivered within (X) hours of filing time</a:t>
            </a:r>
          </a:p>
          <a:p>
            <a:pPr marL="876300" lvl="1" indent="-419100">
              <a:buFont typeface="Wingdings" pitchFamily="2" charset="2"/>
              <a:buAutoNum type="alphaUcPeriod"/>
            </a:pPr>
            <a:r>
              <a:rPr lang="en-US" dirty="0" smtClean="0"/>
              <a:t>Collect telephone delivery authorized</a:t>
            </a:r>
            <a:endParaRPr lang="en-US" sz="2200" dirty="0" smtClean="0"/>
          </a:p>
        </p:txBody>
      </p:sp>
    </p:spTree>
    <p:extLst>
      <p:ext uri="{BB962C8B-B14F-4D97-AF65-F5344CB8AC3E}">
        <p14:creationId xmlns:p14="http://schemas.microsoft.com/office/powerpoint/2010/main" val="330238589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967685">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967685">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Topic 14 Question</a:t>
            </a:r>
          </a:p>
        </p:txBody>
      </p:sp>
      <p:sp>
        <p:nvSpPr>
          <p:cNvPr id="783363" name="Rectangle 3"/>
          <p:cNvSpPr>
            <a:spLocks noGrp="1" noChangeArrowheads="1"/>
          </p:cNvSpPr>
          <p:nvPr>
            <p:ph type="body" idx="1"/>
          </p:nvPr>
        </p:nvSpPr>
        <p:spPr/>
        <p:txBody>
          <a:bodyPr>
            <a:normAutofit lnSpcReduction="10000"/>
          </a:bodyPr>
          <a:lstStyle/>
          <a:p>
            <a:pPr marL="495300" indent="-495300">
              <a:lnSpc>
                <a:spcPct val="90000"/>
              </a:lnSpc>
              <a:buFont typeface="Wingdings" pitchFamily="2" charset="2"/>
              <a:buAutoNum type="arabicPeriod" startAt="3"/>
            </a:pPr>
            <a:r>
              <a:rPr lang="en-US" b="1" dirty="0" smtClean="0"/>
              <a:t>ARRL Radiogram messages contains a block called "Time Filed". Which of the following is true of entries in that block?</a:t>
            </a:r>
          </a:p>
          <a:p>
            <a:pPr marL="952500" lvl="1" indent="-495300">
              <a:lnSpc>
                <a:spcPct val="90000"/>
              </a:lnSpc>
              <a:buFont typeface="Wingdings" pitchFamily="2" charset="2"/>
              <a:buAutoNum type="alphaUcPeriod"/>
            </a:pPr>
            <a:r>
              <a:rPr lang="en-US" dirty="0" smtClean="0"/>
              <a:t>This field is always completed</a:t>
            </a:r>
          </a:p>
          <a:p>
            <a:pPr marL="952500" lvl="1" indent="-495300">
              <a:lnSpc>
                <a:spcPct val="90000"/>
              </a:lnSpc>
              <a:buFont typeface="Wingdings" pitchFamily="2" charset="2"/>
              <a:buAutoNum type="alphaUcPeriod"/>
            </a:pPr>
            <a:r>
              <a:rPr lang="en-US" dirty="0" smtClean="0"/>
              <a:t>Time entries are always Universal Coordinated Time</a:t>
            </a:r>
          </a:p>
          <a:p>
            <a:pPr marL="952500" lvl="1" indent="-495300">
              <a:lnSpc>
                <a:spcPct val="90000"/>
              </a:lnSpc>
              <a:buFont typeface="Wingdings" pitchFamily="2" charset="2"/>
              <a:buAutoNum type="alphaUcPeriod"/>
            </a:pPr>
            <a:r>
              <a:rPr lang="en-US" dirty="0" smtClean="0"/>
              <a:t>During emergencies "local time" is used</a:t>
            </a:r>
          </a:p>
          <a:p>
            <a:pPr marL="952500" lvl="1" indent="-495300">
              <a:lnSpc>
                <a:spcPct val="90000"/>
              </a:lnSpc>
              <a:buFont typeface="Wingdings" pitchFamily="2" charset="2"/>
              <a:buAutoNum type="alphaUcPeriod"/>
            </a:pPr>
            <a:r>
              <a:rPr lang="en-US" dirty="0" smtClean="0"/>
              <a:t>During emergencies "local time" along with the local date is used</a:t>
            </a:r>
            <a:br>
              <a:rPr lang="en-US" dirty="0" smtClean="0"/>
            </a:br>
            <a:endParaRPr lang="en-US" dirty="0" smtClean="0"/>
          </a:p>
        </p:txBody>
      </p:sp>
    </p:spTree>
    <p:extLst>
      <p:ext uri="{BB962C8B-B14F-4D97-AF65-F5344CB8AC3E}">
        <p14:creationId xmlns:p14="http://schemas.microsoft.com/office/powerpoint/2010/main" val="218694830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783363">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78336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Topic 14 Question</a:t>
            </a:r>
          </a:p>
        </p:txBody>
      </p:sp>
      <p:sp>
        <p:nvSpPr>
          <p:cNvPr id="784387" name="Rectangle 3"/>
          <p:cNvSpPr>
            <a:spLocks noGrp="1" noChangeArrowheads="1"/>
          </p:cNvSpPr>
          <p:nvPr>
            <p:ph type="body" idx="1"/>
          </p:nvPr>
        </p:nvSpPr>
        <p:spPr/>
        <p:txBody>
          <a:bodyPr>
            <a:normAutofit lnSpcReduction="10000"/>
          </a:bodyPr>
          <a:lstStyle/>
          <a:p>
            <a:pPr marL="495300" indent="-495300">
              <a:buFont typeface="Wingdings" pitchFamily="2" charset="2"/>
              <a:buAutoNum type="arabicPeriod" startAt="4"/>
            </a:pPr>
            <a:r>
              <a:rPr lang="en-US" b="1" dirty="0" smtClean="0"/>
              <a:t>ARRL Radiogram messages contains a block called "The Check." Which of the following is true of entries in that block?</a:t>
            </a:r>
          </a:p>
          <a:p>
            <a:pPr marL="952500" lvl="1" indent="-495300">
              <a:buFont typeface="Wingdings" pitchFamily="2" charset="2"/>
              <a:buAutoNum type="alphaUcPeriod"/>
            </a:pPr>
            <a:r>
              <a:rPr lang="en-US" sz="2200" dirty="0" smtClean="0"/>
              <a:t>The check contains a count of the words in the entire message</a:t>
            </a:r>
          </a:p>
          <a:p>
            <a:pPr marL="952500" lvl="1" indent="-495300">
              <a:buFont typeface="Wingdings" pitchFamily="2" charset="2"/>
              <a:buAutoNum type="alphaUcPeriod"/>
            </a:pPr>
            <a:r>
              <a:rPr lang="en-US" sz="2200" dirty="0" smtClean="0"/>
              <a:t>The check contains a count of the words in the preamble and the text of the message</a:t>
            </a:r>
          </a:p>
          <a:p>
            <a:pPr marL="952500" lvl="1" indent="-495300">
              <a:buFont typeface="Wingdings" pitchFamily="2" charset="2"/>
              <a:buAutoNum type="alphaUcPeriod"/>
            </a:pPr>
            <a:r>
              <a:rPr lang="en-US" sz="2200" dirty="0" smtClean="0"/>
              <a:t>The check contains a count of the words in the preamble, address and text of the message</a:t>
            </a:r>
          </a:p>
          <a:p>
            <a:pPr marL="952500" lvl="1" indent="-495300">
              <a:buFont typeface="Wingdings" pitchFamily="2" charset="2"/>
              <a:buAutoNum type="alphaUcPeriod"/>
            </a:pPr>
            <a:r>
              <a:rPr lang="en-US" sz="2200" dirty="0" smtClean="0"/>
              <a:t>The check contains a count of the words in the text of the message</a:t>
            </a:r>
          </a:p>
        </p:txBody>
      </p:sp>
    </p:spTree>
    <p:extLst>
      <p:ext uri="{BB962C8B-B14F-4D97-AF65-F5344CB8AC3E}">
        <p14:creationId xmlns:p14="http://schemas.microsoft.com/office/powerpoint/2010/main" val="428020013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784387">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784387">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smtClean="0"/>
              <a:t>Topic 14 Question</a:t>
            </a:r>
          </a:p>
        </p:txBody>
      </p:sp>
      <p:sp>
        <p:nvSpPr>
          <p:cNvPr id="785411" name="Rectangle 3"/>
          <p:cNvSpPr>
            <a:spLocks noGrp="1" noChangeArrowheads="1"/>
          </p:cNvSpPr>
          <p:nvPr>
            <p:ph type="body" idx="1"/>
          </p:nvPr>
        </p:nvSpPr>
        <p:spPr/>
        <p:txBody>
          <a:bodyPr>
            <a:normAutofit/>
          </a:bodyPr>
          <a:lstStyle/>
          <a:p>
            <a:pPr marL="495300" indent="-495300">
              <a:buFont typeface="Wingdings" pitchFamily="2" charset="2"/>
              <a:buAutoNum type="arabicPeriod" startAt="5"/>
            </a:pPr>
            <a:r>
              <a:rPr lang="en-US" b="1" dirty="0" smtClean="0"/>
              <a:t>Which of the following statements is true of punctuation within an ARRL Radiogram?</a:t>
            </a:r>
          </a:p>
          <a:p>
            <a:pPr marL="952500" lvl="1" indent="-495300">
              <a:buFont typeface="Wingdings" pitchFamily="2" charset="2"/>
              <a:buAutoNum type="alphaUcPeriod"/>
            </a:pPr>
            <a:r>
              <a:rPr lang="en-US" sz="2200" dirty="0" smtClean="0"/>
              <a:t>Punctuation is always helpful; it should be used whenever possible</a:t>
            </a:r>
          </a:p>
          <a:p>
            <a:pPr marL="952500" lvl="1" indent="-495300">
              <a:buFont typeface="Wingdings" pitchFamily="2" charset="2"/>
              <a:buAutoNum type="alphaUcPeriod"/>
            </a:pPr>
            <a:r>
              <a:rPr lang="en-US" sz="2200" dirty="0" smtClean="0"/>
              <a:t>Punctuation is rarely helpful; it should never be used</a:t>
            </a:r>
          </a:p>
          <a:p>
            <a:pPr marL="952500" lvl="1" indent="-495300">
              <a:buFont typeface="Wingdings" pitchFamily="2" charset="2"/>
              <a:buAutoNum type="alphaUcPeriod"/>
            </a:pPr>
            <a:r>
              <a:rPr lang="en-US" sz="2200" dirty="0" smtClean="0"/>
              <a:t>Punctuation should be used only when it is essential to the meaning of the message</a:t>
            </a:r>
          </a:p>
          <a:p>
            <a:pPr marL="952500" lvl="1" indent="-495300">
              <a:buFont typeface="Wingdings" pitchFamily="2" charset="2"/>
              <a:buAutoNum type="alphaUcPeriod"/>
            </a:pPr>
            <a:r>
              <a:rPr lang="en-US" sz="2200" dirty="0" smtClean="0"/>
              <a:t>The comma and apostrophe are the most common punctuation signs used in NTS messages</a:t>
            </a:r>
          </a:p>
        </p:txBody>
      </p:sp>
    </p:spTree>
    <p:extLst>
      <p:ext uri="{BB962C8B-B14F-4D97-AF65-F5344CB8AC3E}">
        <p14:creationId xmlns:p14="http://schemas.microsoft.com/office/powerpoint/2010/main" val="379428886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785411">
                                            <p:txEl>
                                              <p:pRg st="2" end="2"/>
                                            </p:txEl>
                                          </p:spTgt>
                                        </p:tgtEl>
                                        <p:attrNameLst>
                                          <p:attrName>style.color</p:attrName>
                                        </p:attrNameLst>
                                      </p:cBhvr>
                                      <p:to>
                                        <a:srgbClr val="DE1000"/>
                                      </p:to>
                                    </p:animClr>
                                  </p:childTnLst>
                                </p:cTn>
                              </p:par>
                              <p:par>
                                <p:cTn id="7" presetID="8" presetClass="emph" presetSubtype="0" fill="hold" nodeType="withEffect">
                                  <p:stCondLst>
                                    <p:cond delay="0"/>
                                  </p:stCondLst>
                                  <p:childTnLst>
                                    <p:animRot by="21600000">
                                      <p:cBhvr>
                                        <p:cTn id="8" dur="2000" fill="hold"/>
                                        <p:tgtEl>
                                          <p:spTgt spid="785411">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1905000" y="2747962"/>
            <a:ext cx="5334000" cy="1362075"/>
          </a:xfrm>
        </p:spPr>
        <p:txBody>
          <a:bodyPr>
            <a:noAutofit/>
          </a:bodyPr>
          <a:lstStyle/>
          <a:p>
            <a:pPr>
              <a:defRPr/>
            </a:pPr>
            <a:r>
              <a:rPr lang="en-US" sz="4400" dirty="0" smtClean="0"/>
              <a:t>Any Questions Before Starting Topic 15?</a:t>
            </a:r>
          </a:p>
        </p:txBody>
      </p:sp>
    </p:spTree>
    <p:custDataLst>
      <p:tags r:id="rId1"/>
    </p:custData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066801"/>
          </a:xfrm>
        </p:spPr>
        <p:txBody>
          <a:bodyPr>
            <a:normAutofit fontScale="90000"/>
          </a:bodyPr>
          <a:lstStyle/>
          <a:p>
            <a:pPr algn="ctr"/>
            <a:r>
              <a:rPr lang="en-US" b="1" dirty="0">
                <a:solidFill>
                  <a:srgbClr val="0070C0"/>
                </a:solidFill>
              </a:rPr>
              <a:t>Consider the following scenario</a:t>
            </a:r>
            <a:r>
              <a:rPr lang="en-US" b="1" dirty="0" smtClean="0">
                <a:solidFill>
                  <a:srgbClr val="0070C0"/>
                </a:solidFill>
              </a:rPr>
              <a:t>:</a:t>
            </a:r>
            <a:br>
              <a:rPr lang="en-US" b="1" dirty="0" smtClean="0">
                <a:solidFill>
                  <a:srgbClr val="0070C0"/>
                </a:solidFill>
              </a:rPr>
            </a:br>
            <a:r>
              <a:rPr lang="en-US" b="1" dirty="0" smtClean="0"/>
              <a:t>The “Request”</a:t>
            </a:r>
            <a:endParaRPr lang="en-US" dirty="0"/>
          </a:p>
        </p:txBody>
      </p:sp>
      <p:sp>
        <p:nvSpPr>
          <p:cNvPr id="3" name="Subtitle 2"/>
          <p:cNvSpPr>
            <a:spLocks noGrp="1"/>
          </p:cNvSpPr>
          <p:nvPr>
            <p:ph type="subTitle" idx="1"/>
          </p:nvPr>
        </p:nvSpPr>
        <p:spPr>
          <a:xfrm>
            <a:off x="685800" y="1219200"/>
            <a:ext cx="8229600" cy="5181600"/>
          </a:xfrm>
        </p:spPr>
        <p:txBody>
          <a:bodyPr>
            <a:normAutofit fontScale="92500" lnSpcReduction="20000"/>
          </a:bodyPr>
          <a:lstStyle/>
          <a:p>
            <a:pPr algn="l"/>
            <a:r>
              <a:rPr lang="en-US" dirty="0"/>
              <a:t>There are 330 hurricane evacuees in a Red Cross shelter. ARES is providing communications, </a:t>
            </a:r>
            <a:r>
              <a:rPr lang="en-US" dirty="0" smtClean="0"/>
              <a:t>working </a:t>
            </a:r>
            <a:r>
              <a:rPr lang="en-US" dirty="0"/>
              <a:t>in 12-hour shifts. An elderly diabetic woman </a:t>
            </a:r>
            <a:r>
              <a:rPr lang="en-US" dirty="0" smtClean="0"/>
              <a:t>is brought </a:t>
            </a:r>
            <a:r>
              <a:rPr lang="en-US" dirty="0"/>
              <a:t>in at 1400 hours. </a:t>
            </a:r>
            <a:endParaRPr lang="en-US" dirty="0" smtClean="0"/>
          </a:p>
          <a:p>
            <a:pPr algn="l"/>
            <a:endParaRPr lang="en-US" dirty="0" smtClean="0"/>
          </a:p>
          <a:p>
            <a:pPr algn="l"/>
            <a:r>
              <a:rPr lang="en-US" dirty="0" smtClean="0"/>
              <a:t>She will require </a:t>
            </a:r>
            <a:r>
              <a:rPr lang="en-US" dirty="0"/>
              <a:t>her next dose of insulin by 2300 hours. The manager goes to the radio room. There is </a:t>
            </a:r>
            <a:r>
              <a:rPr lang="en-US" dirty="0" smtClean="0"/>
              <a:t>an </a:t>
            </a:r>
            <a:r>
              <a:rPr lang="en-US" dirty="0"/>
              <a:t>operator wearing a red baseball hat with funny numbers and letters on it. </a:t>
            </a:r>
            <a:endParaRPr lang="en-US" dirty="0" smtClean="0"/>
          </a:p>
          <a:p>
            <a:pPr algn="l"/>
            <a:endParaRPr lang="en-US" dirty="0" smtClean="0"/>
          </a:p>
          <a:p>
            <a:pPr algn="l"/>
            <a:r>
              <a:rPr lang="en-US" dirty="0" smtClean="0"/>
              <a:t>He </a:t>
            </a:r>
            <a:r>
              <a:rPr lang="en-US" dirty="0"/>
              <a:t>asks </a:t>
            </a:r>
            <a:r>
              <a:rPr lang="en-US" dirty="0" smtClean="0"/>
              <a:t>the operator </a:t>
            </a:r>
            <a:r>
              <a:rPr lang="en-US" dirty="0"/>
              <a:t>to inform the county EOC of the medication need. The operator calls the Red Cross </a:t>
            </a:r>
            <a:r>
              <a:rPr lang="en-US" dirty="0" smtClean="0"/>
              <a:t>EOC </a:t>
            </a:r>
            <a:r>
              <a:rPr lang="en-US" dirty="0"/>
              <a:t>and says, "Hey, we have a diabetic lady </a:t>
            </a:r>
            <a:r>
              <a:rPr lang="en-US" dirty="0" smtClean="0"/>
              <a:t>here who </a:t>
            </a:r>
            <a:r>
              <a:rPr lang="en-US" dirty="0"/>
              <a:t>will need insulin by 2300 hours," but </a:t>
            </a:r>
            <a:r>
              <a:rPr lang="en-US" dirty="0" smtClean="0"/>
              <a:t>doesn't </a:t>
            </a:r>
            <a:r>
              <a:rPr lang="en-US" dirty="0"/>
              <a:t>write the message down or log the request. </a:t>
            </a:r>
          </a:p>
          <a:p>
            <a:pPr algn="l"/>
            <a:endParaRPr lang="en-US" dirty="0"/>
          </a:p>
        </p:txBody>
      </p:sp>
    </p:spTree>
    <p:extLst>
      <p:ext uri="{BB962C8B-B14F-4D97-AF65-F5344CB8AC3E}">
        <p14:creationId xmlns:p14="http://schemas.microsoft.com/office/powerpoint/2010/main" val="2324105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066801"/>
          </a:xfrm>
        </p:spPr>
        <p:txBody>
          <a:bodyPr>
            <a:normAutofit fontScale="90000"/>
          </a:bodyPr>
          <a:lstStyle/>
          <a:p>
            <a:pPr algn="ctr"/>
            <a:r>
              <a:rPr lang="en-US" b="1" dirty="0">
                <a:solidFill>
                  <a:srgbClr val="0070C0"/>
                </a:solidFill>
              </a:rPr>
              <a:t>Consider the following scenario</a:t>
            </a:r>
            <a:r>
              <a:rPr lang="en-US" b="1" dirty="0" smtClean="0">
                <a:solidFill>
                  <a:srgbClr val="0070C0"/>
                </a:solidFill>
              </a:rPr>
              <a:t>:</a:t>
            </a:r>
            <a:br>
              <a:rPr lang="en-US" b="1" dirty="0" smtClean="0">
                <a:solidFill>
                  <a:srgbClr val="0070C0"/>
                </a:solidFill>
              </a:rPr>
            </a:br>
            <a:r>
              <a:rPr lang="en-US" b="1" dirty="0" smtClean="0"/>
              <a:t>The “Fumble”</a:t>
            </a:r>
            <a:endParaRPr lang="en-US" dirty="0"/>
          </a:p>
        </p:txBody>
      </p:sp>
      <p:sp>
        <p:nvSpPr>
          <p:cNvPr id="3" name="Subtitle 2"/>
          <p:cNvSpPr>
            <a:spLocks noGrp="1"/>
          </p:cNvSpPr>
          <p:nvPr>
            <p:ph type="subTitle" idx="1"/>
          </p:nvPr>
        </p:nvSpPr>
        <p:spPr>
          <a:xfrm>
            <a:off x="685800" y="1219200"/>
            <a:ext cx="8229600" cy="5181600"/>
          </a:xfrm>
        </p:spPr>
        <p:txBody>
          <a:bodyPr>
            <a:normAutofit fontScale="92500"/>
          </a:bodyPr>
          <a:lstStyle/>
          <a:p>
            <a:pPr algn="l"/>
            <a:r>
              <a:rPr lang="en-US" dirty="0"/>
              <a:t>At 2030 hours the medication has still not been delivered. The shelter manager goes to the </a:t>
            </a:r>
            <a:r>
              <a:rPr lang="en-US" dirty="0" smtClean="0"/>
              <a:t>radio </a:t>
            </a:r>
            <a:r>
              <a:rPr lang="en-US" dirty="0"/>
              <a:t>room to inquire about its status. There is now a different person with a blue baseball cap </a:t>
            </a:r>
            <a:r>
              <a:rPr lang="en-US" dirty="0" smtClean="0"/>
              <a:t>with </a:t>
            </a:r>
            <a:r>
              <a:rPr lang="en-US" dirty="0"/>
              <a:t>a new set of funny letters and numbers. </a:t>
            </a:r>
          </a:p>
          <a:p>
            <a:pPr algn="l"/>
            <a:endParaRPr lang="en-US" dirty="0" smtClean="0"/>
          </a:p>
          <a:p>
            <a:pPr algn="l"/>
            <a:r>
              <a:rPr lang="en-US" dirty="0" smtClean="0"/>
              <a:t>He </a:t>
            </a:r>
            <a:r>
              <a:rPr lang="en-US" dirty="0"/>
              <a:t>knows nothing of the earlier request, but promises to "check on it." In the meantime, EOC </a:t>
            </a:r>
            <a:r>
              <a:rPr lang="en-US" dirty="0" smtClean="0"/>
              <a:t>personnel </a:t>
            </a:r>
            <a:r>
              <a:rPr lang="en-US" dirty="0"/>
              <a:t>have discarded the message because it was written on a scrap of paper and had no </a:t>
            </a:r>
            <a:r>
              <a:rPr lang="en-US" dirty="0" smtClean="0"/>
              <a:t>signature </a:t>
            </a:r>
            <a:r>
              <a:rPr lang="en-US" dirty="0"/>
              <a:t>authorizing the order for medication. No one sent a return message requesting </a:t>
            </a:r>
          </a:p>
          <a:p>
            <a:pPr algn="l"/>
            <a:r>
              <a:rPr lang="en-US" dirty="0"/>
              <a:t>authorization. </a:t>
            </a:r>
          </a:p>
          <a:p>
            <a:pPr algn="l"/>
            <a:endParaRPr lang="en-US" dirty="0"/>
          </a:p>
        </p:txBody>
      </p:sp>
    </p:spTree>
    <p:extLst>
      <p:ext uri="{BB962C8B-B14F-4D97-AF65-F5344CB8AC3E}">
        <p14:creationId xmlns:p14="http://schemas.microsoft.com/office/powerpoint/2010/main" val="635577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066801"/>
          </a:xfrm>
        </p:spPr>
        <p:txBody>
          <a:bodyPr>
            <a:normAutofit fontScale="90000"/>
          </a:bodyPr>
          <a:lstStyle/>
          <a:p>
            <a:pPr algn="ctr"/>
            <a:r>
              <a:rPr lang="en-US" b="1" dirty="0">
                <a:solidFill>
                  <a:srgbClr val="0070C0"/>
                </a:solidFill>
              </a:rPr>
              <a:t>Consider the following scenario</a:t>
            </a:r>
            <a:r>
              <a:rPr lang="en-US" b="1" dirty="0" smtClean="0">
                <a:solidFill>
                  <a:srgbClr val="0070C0"/>
                </a:solidFill>
              </a:rPr>
              <a:t>:</a:t>
            </a:r>
            <a:br>
              <a:rPr lang="en-US" b="1" dirty="0" smtClean="0">
                <a:solidFill>
                  <a:srgbClr val="0070C0"/>
                </a:solidFill>
              </a:rPr>
            </a:br>
            <a:r>
              <a:rPr lang="en-US" b="1" dirty="0" smtClean="0"/>
              <a:t>The “Hot Wash” </a:t>
            </a:r>
            <a:endParaRPr lang="en-US" dirty="0"/>
          </a:p>
        </p:txBody>
      </p:sp>
      <p:sp>
        <p:nvSpPr>
          <p:cNvPr id="3" name="Subtitle 2"/>
          <p:cNvSpPr>
            <a:spLocks noGrp="1"/>
          </p:cNvSpPr>
          <p:nvPr>
            <p:ph type="subTitle" idx="1"/>
          </p:nvPr>
        </p:nvSpPr>
        <p:spPr>
          <a:xfrm>
            <a:off x="685800" y="1219200"/>
            <a:ext cx="8229600" cy="5181600"/>
          </a:xfrm>
        </p:spPr>
        <p:txBody>
          <a:bodyPr>
            <a:normAutofit/>
          </a:bodyPr>
          <a:lstStyle/>
          <a:p>
            <a:pPr algn="l"/>
            <a:r>
              <a:rPr lang="en-US" dirty="0"/>
              <a:t>If each operator had generated and properly logged a formal message, with an authorized </a:t>
            </a:r>
            <a:r>
              <a:rPr lang="en-US" dirty="0" smtClean="0"/>
              <a:t>signature</a:t>
            </a:r>
            <a:r>
              <a:rPr lang="en-US" dirty="0"/>
              <a:t>, it would be a relatively simple matter to track. </a:t>
            </a:r>
            <a:endParaRPr lang="en-US" dirty="0" smtClean="0"/>
          </a:p>
          <a:p>
            <a:pPr algn="l"/>
            <a:endParaRPr lang="en-US" dirty="0"/>
          </a:p>
          <a:p>
            <a:pPr algn="l"/>
            <a:r>
              <a:rPr lang="en-US" dirty="0" smtClean="0"/>
              <a:t>The </a:t>
            </a:r>
            <a:r>
              <a:rPr lang="en-US" dirty="0"/>
              <a:t>informal message has no tracks to </a:t>
            </a:r>
            <a:r>
              <a:rPr lang="en-US" dirty="0" smtClean="0"/>
              <a:t>follow</a:t>
            </a:r>
            <a:r>
              <a:rPr lang="en-US" dirty="0"/>
              <a:t>. Also, by sending a formal message, you are nearly guaranteeing that the receiving </a:t>
            </a:r>
            <a:r>
              <a:rPr lang="en-US" dirty="0" smtClean="0"/>
              <a:t>station </a:t>
            </a:r>
            <a:r>
              <a:rPr lang="en-US" dirty="0"/>
              <a:t>will write it down properly (with a signature) and log it, greatly enhancing its chances of </a:t>
            </a:r>
            <a:r>
              <a:rPr lang="en-US" dirty="0" smtClean="0"/>
              <a:t>being </a:t>
            </a:r>
            <a:r>
              <a:rPr lang="en-US" dirty="0"/>
              <a:t>delivered intact.</a:t>
            </a:r>
          </a:p>
          <a:p>
            <a:pPr algn="l"/>
            <a:endParaRPr lang="en-US" dirty="0"/>
          </a:p>
        </p:txBody>
      </p:sp>
    </p:spTree>
    <p:extLst>
      <p:ext uri="{BB962C8B-B14F-4D97-AF65-F5344CB8AC3E}">
        <p14:creationId xmlns:p14="http://schemas.microsoft.com/office/powerpoint/2010/main" val="1725980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b="1" dirty="0" smtClean="0">
                <a:solidFill>
                  <a:srgbClr val="0070C0"/>
                </a:solidFill>
              </a:rPr>
              <a:t>The Big Question</a:t>
            </a:r>
          </a:p>
        </p:txBody>
      </p:sp>
      <p:sp>
        <p:nvSpPr>
          <p:cNvPr id="34819" name="Content Placeholder 2"/>
          <p:cNvSpPr>
            <a:spLocks noGrp="1"/>
          </p:cNvSpPr>
          <p:nvPr>
            <p:ph idx="1"/>
          </p:nvPr>
        </p:nvSpPr>
        <p:spPr/>
        <p:txBody>
          <a:bodyPr/>
          <a:lstStyle/>
          <a:p>
            <a:pPr algn="ctr">
              <a:buFont typeface="Wingdings" pitchFamily="2" charset="2"/>
              <a:buNone/>
            </a:pPr>
            <a:r>
              <a:rPr lang="en-US" sz="2400" smtClean="0">
                <a:latin typeface="Comic Sans MS" pitchFamily="66" charset="0"/>
              </a:rPr>
              <a:t>In Emcomm or Public Service Communications</a:t>
            </a:r>
          </a:p>
          <a:p>
            <a:pPr algn="ctr">
              <a:buFont typeface="Wingdings" pitchFamily="2" charset="2"/>
              <a:buNone/>
            </a:pPr>
            <a:r>
              <a:rPr lang="en-US" sz="2400" smtClean="0">
                <a:latin typeface="Comic Sans MS" pitchFamily="66" charset="0"/>
              </a:rPr>
              <a:t>are most messages</a:t>
            </a:r>
          </a:p>
          <a:p>
            <a:pPr algn="ctr">
              <a:buFont typeface="Wingdings" pitchFamily="2" charset="2"/>
              <a:buNone/>
            </a:pPr>
            <a:r>
              <a:rPr lang="en-US" sz="2400" b="1" i="1" smtClean="0">
                <a:latin typeface="Comic Sans MS" pitchFamily="66" charset="0"/>
              </a:rPr>
              <a:t>Formal</a:t>
            </a:r>
            <a:r>
              <a:rPr lang="en-US" sz="2400" smtClean="0">
                <a:latin typeface="Comic Sans MS" pitchFamily="66" charset="0"/>
              </a:rPr>
              <a:t> or </a:t>
            </a:r>
            <a:r>
              <a:rPr lang="en-US" sz="2400" b="1" i="1" smtClean="0">
                <a:latin typeface="Comic Sans MS" pitchFamily="66" charset="0"/>
              </a:rPr>
              <a:t>Informal</a:t>
            </a:r>
            <a:r>
              <a:rPr lang="en-US" sz="2400" smtClean="0">
                <a:latin typeface="Comic Sans MS" pitchFamily="66" charset="0"/>
              </a:rPr>
              <a:t> or </a:t>
            </a:r>
            <a:r>
              <a:rPr lang="en-US" sz="2400" b="1" i="1" smtClean="0">
                <a:latin typeface="Comic Sans MS" pitchFamily="66" charset="0"/>
              </a:rPr>
              <a:t>Tactical</a:t>
            </a:r>
            <a:r>
              <a:rPr lang="en-US" sz="2400" smtClean="0">
                <a:latin typeface="Comic Sans MS" pitchFamily="66" charset="0"/>
              </a:rPr>
              <a:t> ?</a:t>
            </a:r>
          </a:p>
        </p:txBody>
      </p:sp>
      <p:pic>
        <p:nvPicPr>
          <p:cNvPr id="34820" name="Picture 7" descr="C:\Users\Lloyd\AppData\Local\Microsoft\Windows\Temporary Internet Files\Content.IE5\JF9D4HG9\MC900195990[1].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581400" y="3384550"/>
            <a:ext cx="198120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1418281"/>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b="1" dirty="0" smtClean="0">
                <a:solidFill>
                  <a:srgbClr val="0070C0"/>
                </a:solidFill>
              </a:rPr>
              <a:t>Types of Traffic</a:t>
            </a:r>
          </a:p>
        </p:txBody>
      </p:sp>
      <p:sp>
        <p:nvSpPr>
          <p:cNvPr id="35843" name="Content Placeholder 2"/>
          <p:cNvSpPr>
            <a:spLocks noGrp="1"/>
          </p:cNvSpPr>
          <p:nvPr>
            <p:ph idx="1"/>
          </p:nvPr>
        </p:nvSpPr>
        <p:spPr>
          <a:xfrm>
            <a:off x="609600" y="1447800"/>
            <a:ext cx="7848600" cy="4572000"/>
          </a:xfrm>
        </p:spPr>
        <p:txBody>
          <a:bodyPr/>
          <a:lstStyle/>
          <a:p>
            <a:r>
              <a:rPr lang="en-US" dirty="0" smtClean="0">
                <a:solidFill>
                  <a:srgbClr val="FF0000"/>
                </a:solidFill>
              </a:rPr>
              <a:t>Formal message traffic</a:t>
            </a:r>
          </a:p>
          <a:p>
            <a:pPr lvl="1"/>
            <a:r>
              <a:rPr lang="en-US" dirty="0" smtClean="0"/>
              <a:t>Fault-intolerant information</a:t>
            </a:r>
          </a:p>
          <a:p>
            <a:pPr lvl="1"/>
            <a:r>
              <a:rPr lang="en-US" dirty="0" smtClean="0"/>
              <a:t>Requires authentication or signoff</a:t>
            </a:r>
          </a:p>
          <a:p>
            <a:pPr lvl="1"/>
            <a:r>
              <a:rPr lang="en-US" dirty="0" smtClean="0"/>
              <a:t>Passes through several 'hands'</a:t>
            </a:r>
          </a:p>
          <a:p>
            <a:pPr lvl="1"/>
            <a:r>
              <a:rPr lang="en-US" dirty="0" smtClean="0"/>
              <a:t>Requires a formal paper trail</a:t>
            </a:r>
          </a:p>
          <a:p>
            <a:endParaRPr lang="en-US" dirty="0" smtClean="0"/>
          </a:p>
        </p:txBody>
      </p:sp>
    </p:spTree>
    <p:extLst>
      <p:ext uri="{BB962C8B-B14F-4D97-AF65-F5344CB8AC3E}">
        <p14:creationId xmlns:p14="http://schemas.microsoft.com/office/powerpoint/2010/main" val="1984155075"/>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1615</Words>
  <Application>Microsoft Office PowerPoint</Application>
  <PresentationFormat>On-screen Show (4:3)</PresentationFormat>
  <Paragraphs>219</Paragraphs>
  <Slides>44</Slides>
  <Notes>6</Notes>
  <HiddenSlides>14</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Training</vt:lpstr>
      <vt:lpstr>Training Volunteers</vt:lpstr>
      <vt:lpstr>Reminder</vt:lpstr>
      <vt:lpstr>Session Three Topic</vt:lpstr>
      <vt:lpstr>Topic 14 – Basic Message Handling  Part 1</vt:lpstr>
      <vt:lpstr>Consider the following scenario: The “Request”</vt:lpstr>
      <vt:lpstr>Consider the following scenario: The “Fumble”</vt:lpstr>
      <vt:lpstr>Consider the following scenario: The “Hot Wash” </vt:lpstr>
      <vt:lpstr>The Big Question</vt:lpstr>
      <vt:lpstr>Types of Traffic</vt:lpstr>
      <vt:lpstr>Formal Traffic</vt:lpstr>
      <vt:lpstr>PowerPoint Presentation</vt:lpstr>
      <vt:lpstr>Types of Traffic</vt:lpstr>
      <vt:lpstr>Informal Traffic</vt:lpstr>
      <vt:lpstr>Types of Traffic</vt:lpstr>
      <vt:lpstr>Tactical Message Traffic</vt:lpstr>
      <vt:lpstr>How Does HIPAA Impact You? (The Health Insurance Portability and Accountability Act)</vt:lpstr>
      <vt:lpstr>PowerPoint Presentation</vt:lpstr>
      <vt:lpstr>Formal Written Message Formats</vt:lpstr>
      <vt:lpstr>Details of the Preamble</vt:lpstr>
      <vt:lpstr>Pro-Words</vt:lpstr>
      <vt:lpstr>Sending a Message with Voice</vt:lpstr>
      <vt:lpstr>Time Savers</vt:lpstr>
      <vt:lpstr>Time Savers</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14 Question</vt:lpstr>
      <vt:lpstr>Topic 14 Question</vt:lpstr>
      <vt:lpstr>Topic 14 Question</vt:lpstr>
      <vt:lpstr>Topic 14 Question</vt:lpstr>
      <vt:lpstr>Topic 14 Question</vt:lpstr>
      <vt:lpstr>Any Questions Before Starting Topic 15?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2012-03-04T20:21:18Z</dcterms:modified>
</cp:coreProperties>
</file>