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9"/>
  </p:notesMasterIdLst>
  <p:handoutMasterIdLst>
    <p:handoutMasterId r:id="rId40"/>
  </p:handoutMasterIdLst>
  <p:sldIdLst>
    <p:sldId id="384" r:id="rId2"/>
    <p:sldId id="261" r:id="rId3"/>
    <p:sldId id="289" r:id="rId4"/>
    <p:sldId id="693" r:id="rId5"/>
    <p:sldId id="830" r:id="rId6"/>
    <p:sldId id="831" r:id="rId7"/>
    <p:sldId id="811" r:id="rId8"/>
    <p:sldId id="812" r:id="rId9"/>
    <p:sldId id="813" r:id="rId10"/>
    <p:sldId id="814" r:id="rId11"/>
    <p:sldId id="815" r:id="rId12"/>
    <p:sldId id="832" r:id="rId13"/>
    <p:sldId id="833" r:id="rId14"/>
    <p:sldId id="834" r:id="rId15"/>
    <p:sldId id="835" r:id="rId16"/>
    <p:sldId id="836" r:id="rId17"/>
    <p:sldId id="524" r:id="rId18"/>
    <p:sldId id="416" r:id="rId19"/>
    <p:sldId id="443" r:id="rId20"/>
    <p:sldId id="444" r:id="rId21"/>
    <p:sldId id="445" r:id="rId22"/>
    <p:sldId id="446" r:id="rId23"/>
    <p:sldId id="447" r:id="rId24"/>
    <p:sldId id="448" r:id="rId25"/>
    <p:sldId id="449" r:id="rId26"/>
    <p:sldId id="450" r:id="rId27"/>
    <p:sldId id="451" r:id="rId28"/>
    <p:sldId id="452" r:id="rId29"/>
    <p:sldId id="453" r:id="rId30"/>
    <p:sldId id="454" r:id="rId31"/>
    <p:sldId id="432" r:id="rId32"/>
    <p:sldId id="837" r:id="rId33"/>
    <p:sldId id="838" r:id="rId34"/>
    <p:sldId id="839" r:id="rId35"/>
    <p:sldId id="840" r:id="rId36"/>
    <p:sldId id="841" r:id="rId37"/>
    <p:sldId id="84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ssion Start" id="{779CC93D-E52E-4D84-901B-11D7331DD495}">
          <p14:sldIdLst>
            <p14:sldId id="384"/>
            <p14:sldId id="261"/>
            <p14:sldId id="289"/>
          </p14:sldIdLst>
        </p14:section>
        <p14:section name="Content" id="{790CEF5B-569A-4C2F-BED5-750B08C0E5AD}">
          <p14:sldIdLst>
            <p14:sldId id="693"/>
            <p14:sldId id="830"/>
            <p14:sldId id="831"/>
            <p14:sldId id="811"/>
            <p14:sldId id="812"/>
            <p14:sldId id="813"/>
            <p14:sldId id="814"/>
            <p14:sldId id="815"/>
            <p14:sldId id="832"/>
            <p14:sldId id="833"/>
            <p14:sldId id="834"/>
            <p14:sldId id="835"/>
            <p14:sldId id="836"/>
            <p14:sldId id="524"/>
            <p14:sldId id="416"/>
            <p14:sldId id="443"/>
            <p14:sldId id="444"/>
            <p14:sldId id="445"/>
            <p14:sldId id="446"/>
            <p14:sldId id="447"/>
            <p14:sldId id="448"/>
            <p14:sldId id="449"/>
            <p14:sldId id="450"/>
            <p14:sldId id="451"/>
            <p14:sldId id="452"/>
            <p14:sldId id="453"/>
            <p14:sldId id="454"/>
            <p14:sldId id="432"/>
          </p14:sldIdLst>
        </p14:section>
        <p14:section name="Summary" id="{3F78B471-41DA-46F2-A8E4-97E471896AB3}">
          <p14:sldIdLst/>
        </p14:section>
        <p14:section name="Quiz" id="{4ADBE36C-3616-4F90-AF7A-AA71CE7C6B31}">
          <p14:sldIdLst>
            <p14:sldId id="837"/>
            <p14:sldId id="838"/>
            <p14:sldId id="839"/>
            <p14:sldId id="840"/>
            <p14:sldId id="841"/>
            <p14:sldId id="84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99FF"/>
    <a:srgbClr val="003300"/>
    <a:srgbClr val="009ED6"/>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106" d="100"/>
          <a:sy n="106" d="100"/>
        </p:scale>
        <p:origin x="-1794" y="-96"/>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14136"/>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3/4/2012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4211941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3/4/2012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3868761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t>Make sure you have modified the Name and Date.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3200" b="1" dirty="0" smtClean="0"/>
              <a:t>Display this screen as students are arriving for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a:p>
            <a:pPr>
              <a:lnSpc>
                <a:spcPct val="80000"/>
              </a:lnSpc>
            </a:pPr>
            <a:r>
              <a:rPr lang="en-US" sz="2000" b="1" dirty="0" smtClean="0"/>
              <a:t>ARRL conditions!</a:t>
            </a:r>
          </a:p>
          <a:p>
            <a:pPr>
              <a:lnSpc>
                <a:spcPct val="80000"/>
              </a:lnSpc>
            </a:pPr>
            <a:endParaRPr lang="en-US" sz="2000" b="1" dirty="0" smtClean="0"/>
          </a:p>
          <a:p>
            <a:pPr>
              <a:lnSpc>
                <a:spcPct val="80000"/>
              </a:lnSpc>
            </a:pPr>
            <a:r>
              <a:rPr lang="en-US" sz="2000" b="1" dirty="0" smtClean="0"/>
              <a:t>The two ICS courses must be complete before taking the final exam.</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a:p>
            <a:pPr>
              <a:lnSpc>
                <a:spcPct val="80000"/>
              </a:lnSpc>
            </a:pPr>
            <a:r>
              <a:rPr lang="en-US" b="1" dirty="0" smtClean="0"/>
              <a:t>The course requires a total of 18 hours. </a:t>
            </a:r>
          </a:p>
          <a:p>
            <a:pPr>
              <a:lnSpc>
                <a:spcPct val="80000"/>
              </a:lnSpc>
            </a:pPr>
            <a:endParaRPr lang="en-US" b="1" dirty="0" smtClean="0"/>
          </a:p>
          <a:p>
            <a:pPr>
              <a:lnSpc>
                <a:spcPct val="80000"/>
              </a:lnSpc>
            </a:pPr>
            <a:r>
              <a:rPr lang="en-US" b="1" dirty="0" smtClean="0"/>
              <a:t>If a student misses one class they can take</a:t>
            </a:r>
            <a:r>
              <a:rPr lang="en-US" b="1" baseline="0" dirty="0" smtClean="0"/>
              <a:t> a practice quiz for each lesson missed.</a:t>
            </a:r>
          </a:p>
          <a:p>
            <a:pPr>
              <a:lnSpc>
                <a:spcPct val="80000"/>
              </a:lnSpc>
            </a:pPr>
            <a:endParaRPr lang="en-US" b="1" baseline="0" dirty="0" smtClean="0"/>
          </a:p>
          <a:p>
            <a:pPr>
              <a:lnSpc>
                <a:spcPct val="80000"/>
              </a:lnSpc>
            </a:pPr>
            <a:r>
              <a:rPr lang="en-US" b="1" baseline="0" dirty="0" smtClean="0"/>
              <a:t>A student missing two sessions will be asked to take the course again.</a:t>
            </a:r>
          </a:p>
          <a:p>
            <a:pPr>
              <a:lnSpc>
                <a:spcPct val="80000"/>
              </a:lnSpc>
            </a:pPr>
            <a:endParaRPr lang="en-US" b="1" baseline="0" dirty="0" smtClean="0"/>
          </a:p>
          <a:p>
            <a:pPr>
              <a:lnSpc>
                <a:spcPct val="80000"/>
              </a:lnSpc>
            </a:pPr>
            <a:r>
              <a:rPr lang="en-US" b="1" baseline="0" dirty="0" smtClean="0"/>
              <a:t>A student missing the last session must wait for the next class and attend the final session for taking the exam again.</a:t>
            </a:r>
          </a:p>
          <a:p>
            <a:pPr>
              <a:lnSpc>
                <a:spcPct val="80000"/>
              </a:lnSpc>
            </a:pPr>
            <a:endParaRPr lang="en-US" b="1" baseline="0" dirty="0" smtClean="0"/>
          </a:p>
          <a:p>
            <a:pPr>
              <a:lnSpc>
                <a:spcPct val="80000"/>
              </a:lnSpc>
            </a:pPr>
            <a:r>
              <a:rPr lang="en-US" b="1" baseline="0" dirty="0" smtClean="0"/>
              <a:t>An exception would be two Field Examiners agreeing to give the exam at a mutually scheduled time.</a:t>
            </a:r>
          </a:p>
          <a:p>
            <a:pPr>
              <a:lnSpc>
                <a:spcPct val="80000"/>
              </a:lnSpc>
            </a:pPr>
            <a:endParaRPr lang="en-US" b="1" baseline="0" dirty="0" smtClean="0"/>
          </a:p>
          <a:p>
            <a:pPr>
              <a:lnSpc>
                <a:spcPct val="80000"/>
              </a:lnSpc>
            </a:pPr>
            <a:endParaRPr lang="en-US" baseline="0" dirty="0" smtClean="0"/>
          </a:p>
          <a:p>
            <a:pPr>
              <a:lnSpc>
                <a:spcPct val="80000"/>
              </a:lnSpc>
            </a:pP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fld id="{147F8164-56A0-47FB-90AE-227CF90B169A}" type="slidenum">
              <a:rPr lang="en-US" smtClean="0"/>
              <a:pPr/>
              <a:t>5</a:t>
            </a:fld>
            <a:endParaRPr lang="en-US"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standard ARRL Radiogram form is set up for hand copying with spaces for each word, but even if you are writing on whatever happens to be handy, grouping the words five to a line allows for a very quick count after the message is received.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fld id="{147F8164-56A0-47FB-90AE-227CF90B169A}" type="slidenum">
              <a:rPr lang="en-US" smtClean="0"/>
              <a:pPr/>
              <a:t>6</a:t>
            </a:fld>
            <a:endParaRPr lang="en-US"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standard ARRL Radiogram form is set up for hand copying with spaces for each word, but even if you are writing on whatever happens to be handy, grouping the words five to a line allows for a very quick count after the message is received.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fld id="{147F8164-56A0-47FB-90AE-227CF90B169A}" type="slidenum">
              <a:rPr lang="en-US" smtClean="0"/>
              <a:pPr/>
              <a:t>7</a:t>
            </a:fld>
            <a:endParaRPr lang="en-US"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standard ARRL Radiogram form is set up for hand copying with spaces for each word, but even if you are writing on whatever happens to be handy, grouping the words five to a line allows for a very quick count after the message is received.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fld id="{DAE8A14D-D6F6-487F-9DFA-EA953BDAA720}" type="slidenum">
              <a:rPr lang="en-US" smtClean="0"/>
              <a:pPr/>
              <a:t>9</a:t>
            </a:fld>
            <a:endParaRPr lang="en-US"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These might include changes in conditions, power failures, meals, new arrivals and departures, equipment failures, and so on.</a:t>
            </a:r>
          </a:p>
          <a:p>
            <a:endParaRPr lang="en-US" smtClean="0"/>
          </a:p>
          <a:p>
            <a:r>
              <a:rPr lang="en-US" smtClean="0"/>
              <a:t>In addition to the log, copies of all messages should be kept and catalogued for easy retrieval if needed later for clarification or message tracking. Many operators make notes about when the message was received and sent, and to and from whom, directly on the message form itself. This helps speed up tracking later on. Never rely on your memory.</a:t>
            </a:r>
          </a:p>
          <a:p>
            <a:endParaRPr lang="en-US" smtClean="0"/>
          </a:p>
          <a:p>
            <a:r>
              <a:rPr lang="en-US" smtClean="0"/>
              <a:t>At a station with little traffic, all information can be included in one chronological log. However, if a large number of messages are being handled and you have a second person to handle logging, separate logs can make it faster and easier to locate information if it is needed later. You might keep one log for incoming messages, one for outgoing messages, and a third for station activities. The NCS will also need to keep a log of which operators are assigned to each station, and the times they go on and off duty. </a:t>
            </a:r>
          </a:p>
          <a:p>
            <a:endParaRPr lang="en-US" smtClean="0"/>
          </a:p>
          <a:p>
            <a:endParaRPr lang="en-US" smtClean="0"/>
          </a:p>
          <a:p>
            <a:r>
              <a:rPr lang="en-US" smtClean="0"/>
              <a:t>Should informal messages be logged? This is usually up to the stations involved, and depends on the circumstances. Even informal messages can contain important details that may be need to be recalled later. Emergency or Priority messages of any kind, even unwritten messages, should always be logged. Some net control operators like to log every message or exchange, no matter how inconsequential. Others like to log only those with potentially important details.</a:t>
            </a:r>
          </a:p>
          <a:p>
            <a:endParaRPr lang="en-US" smtClean="0"/>
          </a:p>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1987" name="Rectangle 25"/>
          <p:cNvSpPr>
            <a:spLocks noGrp="1" noChangeArrowheads="1"/>
          </p:cNvSpPr>
          <p:nvPr>
            <p:ph type="ftr" sz="quarter" idx="4"/>
          </p:nvPr>
        </p:nvSpPr>
        <p:spPr>
          <a:noFill/>
        </p:spPr>
        <p:txBody>
          <a:bodyPr/>
          <a:lstStyle/>
          <a:p>
            <a:r>
              <a:rPr lang="en-US" dirty="0" smtClean="0"/>
              <a:t>Microsoft Confidential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smtClean="0"/>
              <a:pPr/>
              <a:t>37</a:t>
            </a:fld>
            <a:endParaRPr lang="en-US"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3/4/2012</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855354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3/4/2012</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 id="2147483664" r:id="rId13"/>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hyperlink" Target="http://training.fema.gov/IS/NIMS.asp" TargetMode="Externa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images.google.com/imgres?imgurl=http://www.hopeandallen.com/rlbcvr.jpg&amp;imgrefurl=http://www.hopeandallen.com/rlb.htm&amp;h=255&amp;w=178&amp;sz=16&amp;tbnid=UnUpDkVSwd8J:&amp;tbnh=106&amp;tbnw=73&amp;hl=en&amp;start=1&amp;prev=/images?q=radio+log+book&amp;svnum=10&amp;hl=en&amp;lr="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895600" y="1066800"/>
            <a:ext cx="4876800" cy="990600"/>
          </a:xfrm>
        </p:spPr>
        <p:txBody>
          <a:bodyPr/>
          <a:lstStyle/>
          <a:p>
            <a:r>
              <a:rPr lang="en-US" dirty="0" smtClean="0">
                <a:solidFill>
                  <a:srgbClr val="0070C0"/>
                </a:solidFill>
              </a:rPr>
              <a:t>Training Volunteers</a:t>
            </a:r>
            <a:endParaRPr lang="en-US" dirty="0">
              <a:solidFill>
                <a:srgbClr val="0070C0"/>
              </a:solidFill>
            </a:endParaRPr>
          </a:p>
        </p:txBody>
      </p:sp>
      <p:pic>
        <p:nvPicPr>
          <p:cNvPr id="4" name="Picture 3"/>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034939" y="457199"/>
            <a:ext cx="784461"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821730" y="2213726"/>
            <a:ext cx="6746334" cy="1200329"/>
          </a:xfrm>
          <a:prstGeom prst="rect">
            <a:avLst/>
          </a:prstGeom>
          <a:noFill/>
        </p:spPr>
        <p:txBody>
          <a:bodyPr wrap="none" rtlCol="0">
            <a:spAutoFit/>
          </a:bodyPr>
          <a:lstStyle/>
          <a:p>
            <a:pPr algn="ctr"/>
            <a:r>
              <a:rPr lang="en-US" sz="2400" b="1" dirty="0" smtClean="0"/>
              <a:t>The ARRL</a:t>
            </a:r>
          </a:p>
          <a:p>
            <a:pPr algn="ctr"/>
            <a:r>
              <a:rPr lang="en-US" sz="2400" b="1" dirty="0" smtClean="0">
                <a:solidFill>
                  <a:srgbClr val="FF0000"/>
                </a:solidFill>
              </a:rPr>
              <a:t>Introduction to </a:t>
            </a:r>
            <a:r>
              <a:rPr lang="en-US" sz="2400" b="1" smtClean="0">
                <a:solidFill>
                  <a:srgbClr val="FF0000"/>
                </a:solidFill>
              </a:rPr>
              <a:t>Emergency </a:t>
            </a:r>
            <a:r>
              <a:rPr lang="en-US" sz="2400" b="1" smtClean="0">
                <a:solidFill>
                  <a:srgbClr val="FF0000"/>
                </a:solidFill>
              </a:rPr>
              <a:t>Communication </a:t>
            </a:r>
            <a:r>
              <a:rPr lang="en-US" sz="2400" b="1" dirty="0" smtClean="0">
                <a:solidFill>
                  <a:srgbClr val="FF0000"/>
                </a:solidFill>
              </a:rPr>
              <a:t>Course</a:t>
            </a:r>
          </a:p>
          <a:p>
            <a:pPr algn="ctr"/>
            <a:r>
              <a:rPr lang="en-US" sz="2400" b="1" dirty="0" smtClean="0"/>
              <a:t>EC-001 (2011)</a:t>
            </a:r>
            <a:endParaRPr lang="en-US" sz="2400" b="1" dirty="0"/>
          </a:p>
        </p:txBody>
      </p:sp>
      <p:pic>
        <p:nvPicPr>
          <p:cNvPr id="7" name="Picture 6"/>
          <p:cNvPicPr>
            <a:picLocks noChangeAspect="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572000" y="4648200"/>
            <a:ext cx="1225989" cy="1174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2"/>
          <p:cNvSpPr txBox="1"/>
          <p:nvPr/>
        </p:nvSpPr>
        <p:spPr>
          <a:xfrm>
            <a:off x="3877096" y="3657600"/>
            <a:ext cx="2819618"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smtClean="0">
                <a:solidFill>
                  <a:srgbClr val="FF0000"/>
                </a:solidFill>
              </a:rPr>
              <a:t>Session Three</a:t>
            </a:r>
            <a:endParaRPr lang="en-US" sz="3600" b="1" dirty="0">
              <a:solidFill>
                <a:srgbClr val="FF0000"/>
              </a:solidFill>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title"/>
          </p:nvPr>
        </p:nvSpPr>
        <p:spPr/>
        <p:txBody>
          <a:bodyPr/>
          <a:lstStyle/>
          <a:p>
            <a:r>
              <a:rPr lang="en-US" b="1" dirty="0" smtClean="0">
                <a:solidFill>
                  <a:srgbClr val="0070C0"/>
                </a:solidFill>
              </a:rPr>
              <a:t>Log Formats</a:t>
            </a:r>
          </a:p>
        </p:txBody>
      </p:sp>
      <p:sp>
        <p:nvSpPr>
          <p:cNvPr id="62467" name="Rectangle 5"/>
          <p:cNvSpPr>
            <a:spLocks noGrp="1" noChangeArrowheads="1"/>
          </p:cNvSpPr>
          <p:nvPr>
            <p:ph type="body" idx="1"/>
          </p:nvPr>
        </p:nvSpPr>
        <p:spPr/>
        <p:txBody>
          <a:bodyPr>
            <a:normAutofit fontScale="92500" lnSpcReduction="10000"/>
          </a:bodyPr>
          <a:lstStyle/>
          <a:p>
            <a:pPr>
              <a:lnSpc>
                <a:spcPct val="90000"/>
              </a:lnSpc>
            </a:pPr>
            <a:r>
              <a:rPr lang="en-US" smtClean="0"/>
              <a:t>At a station with little traffic, all information can be included in one chronological log </a:t>
            </a:r>
          </a:p>
          <a:p>
            <a:pPr>
              <a:lnSpc>
                <a:spcPct val="90000"/>
              </a:lnSpc>
            </a:pPr>
            <a:endParaRPr lang="en-US" smtClean="0"/>
          </a:p>
          <a:p>
            <a:pPr>
              <a:lnSpc>
                <a:spcPct val="90000"/>
              </a:lnSpc>
            </a:pPr>
            <a:r>
              <a:rPr lang="en-US" smtClean="0"/>
              <a:t>If a large number of messages are being handled and you have a second person to handle logging, separate logs can make it faster and easier to locate information if it is needed later</a:t>
            </a:r>
          </a:p>
          <a:p>
            <a:pPr lvl="1">
              <a:lnSpc>
                <a:spcPct val="90000"/>
              </a:lnSpc>
            </a:pPr>
            <a:r>
              <a:rPr lang="en-US" smtClean="0"/>
              <a:t>One log for incoming messages</a:t>
            </a:r>
          </a:p>
          <a:p>
            <a:pPr lvl="1">
              <a:lnSpc>
                <a:spcPct val="90000"/>
              </a:lnSpc>
            </a:pPr>
            <a:r>
              <a:rPr lang="en-US" smtClean="0"/>
              <a:t>One for outgoing messages </a:t>
            </a:r>
          </a:p>
          <a:p>
            <a:pPr lvl="1">
              <a:lnSpc>
                <a:spcPct val="90000"/>
              </a:lnSpc>
            </a:pPr>
            <a:r>
              <a:rPr lang="en-US" smtClean="0"/>
              <a:t>A third for station activities  </a:t>
            </a:r>
          </a:p>
        </p:txBody>
      </p:sp>
    </p:spTree>
    <p:extLst>
      <p:ext uri="{BB962C8B-B14F-4D97-AF65-F5344CB8AC3E}">
        <p14:creationId xmlns:p14="http://schemas.microsoft.com/office/powerpoint/2010/main" val="426626193"/>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b="1" dirty="0" smtClean="0">
                <a:solidFill>
                  <a:srgbClr val="0070C0"/>
                </a:solidFill>
              </a:rPr>
              <a:t>Who Should Log?</a:t>
            </a:r>
          </a:p>
        </p:txBody>
      </p:sp>
      <p:sp>
        <p:nvSpPr>
          <p:cNvPr id="63491" name="Content Placeholder 2"/>
          <p:cNvSpPr>
            <a:spLocks noGrp="1"/>
          </p:cNvSpPr>
          <p:nvPr>
            <p:ph idx="1"/>
          </p:nvPr>
        </p:nvSpPr>
        <p:spPr>
          <a:xfrm>
            <a:off x="838200" y="1447800"/>
            <a:ext cx="7848600" cy="4267200"/>
          </a:xfrm>
        </p:spPr>
        <p:txBody>
          <a:bodyPr>
            <a:normAutofit/>
          </a:bodyPr>
          <a:lstStyle/>
          <a:p>
            <a:r>
              <a:rPr lang="en-US" dirty="0" smtClean="0"/>
              <a:t>Low net activity – NCS</a:t>
            </a:r>
          </a:p>
          <a:p>
            <a:r>
              <a:rPr lang="en-US" dirty="0" smtClean="0"/>
              <a:t>Busy – second person</a:t>
            </a:r>
          </a:p>
          <a:p>
            <a:r>
              <a:rPr lang="en-US" dirty="0" smtClean="0"/>
              <a:t>Duplicate logs – backup NCS</a:t>
            </a:r>
          </a:p>
          <a:p>
            <a:endParaRPr lang="en-US" dirty="0"/>
          </a:p>
          <a:p>
            <a:r>
              <a:rPr lang="en-US" dirty="0" smtClean="0"/>
              <a:t>Individual operators</a:t>
            </a:r>
          </a:p>
          <a:p>
            <a:r>
              <a:rPr lang="en-US" dirty="0" smtClean="0"/>
              <a:t>Good trainee position</a:t>
            </a:r>
          </a:p>
          <a:p>
            <a:endParaRPr lang="en-US" dirty="0" smtClean="0"/>
          </a:p>
          <a:p>
            <a:endParaRPr lang="en-US" dirty="0" smtClean="0"/>
          </a:p>
        </p:txBody>
      </p:sp>
    </p:spTree>
    <p:extLst>
      <p:ext uri="{BB962C8B-B14F-4D97-AF65-F5344CB8AC3E}">
        <p14:creationId xmlns:p14="http://schemas.microsoft.com/office/powerpoint/2010/main" val="1855441549"/>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b="1" dirty="0" smtClean="0">
                <a:solidFill>
                  <a:srgbClr val="0070C0"/>
                </a:solidFill>
              </a:rPr>
              <a:t>Hints and Techniques</a:t>
            </a:r>
          </a:p>
        </p:txBody>
      </p:sp>
      <p:sp>
        <p:nvSpPr>
          <p:cNvPr id="63491" name="Content Placeholder 2"/>
          <p:cNvSpPr>
            <a:spLocks noGrp="1"/>
          </p:cNvSpPr>
          <p:nvPr>
            <p:ph idx="1"/>
          </p:nvPr>
        </p:nvSpPr>
        <p:spPr>
          <a:xfrm>
            <a:off x="838200" y="1447800"/>
            <a:ext cx="7848600" cy="4267200"/>
          </a:xfrm>
        </p:spPr>
        <p:txBody>
          <a:bodyPr>
            <a:normAutofit/>
          </a:bodyPr>
          <a:lstStyle/>
          <a:p>
            <a:r>
              <a:rPr lang="en-US" dirty="0" smtClean="0"/>
              <a:t>Clear and legible</a:t>
            </a:r>
          </a:p>
          <a:p>
            <a:r>
              <a:rPr lang="en-US" dirty="0" smtClean="0"/>
              <a:t>Block letters on lined forms</a:t>
            </a:r>
          </a:p>
          <a:p>
            <a:r>
              <a:rPr lang="en-US" dirty="0" smtClean="0"/>
              <a:t>Legal logs are written in ink</a:t>
            </a:r>
          </a:p>
          <a:p>
            <a:r>
              <a:rPr lang="en-US" dirty="0" smtClean="0"/>
              <a:t>Keep in a binder – chronologically</a:t>
            </a:r>
          </a:p>
          <a:p>
            <a:r>
              <a:rPr lang="en-US" dirty="0" smtClean="0"/>
              <a:t>Copy scratch notes as soon as possible</a:t>
            </a:r>
          </a:p>
          <a:p>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2342494099"/>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b="1" dirty="0" smtClean="0">
                <a:solidFill>
                  <a:srgbClr val="0070C0"/>
                </a:solidFill>
              </a:rPr>
              <a:t>Message Authoring</a:t>
            </a:r>
          </a:p>
        </p:txBody>
      </p:sp>
      <p:sp>
        <p:nvSpPr>
          <p:cNvPr id="63491" name="Content Placeholder 2"/>
          <p:cNvSpPr>
            <a:spLocks noGrp="1"/>
          </p:cNvSpPr>
          <p:nvPr>
            <p:ph idx="1"/>
          </p:nvPr>
        </p:nvSpPr>
        <p:spPr>
          <a:xfrm>
            <a:off x="838200" y="1447800"/>
            <a:ext cx="7848600" cy="4267200"/>
          </a:xfrm>
        </p:spPr>
        <p:txBody>
          <a:bodyPr>
            <a:normAutofit/>
          </a:bodyPr>
          <a:lstStyle/>
          <a:p>
            <a:r>
              <a:rPr lang="en-US" dirty="0" smtClean="0"/>
              <a:t>Pure Communicators are not in a position to create messages</a:t>
            </a:r>
          </a:p>
          <a:p>
            <a:r>
              <a:rPr lang="en-US" dirty="0" smtClean="0"/>
              <a:t>No direct authority</a:t>
            </a:r>
          </a:p>
          <a:p>
            <a:r>
              <a:rPr lang="en-US" dirty="0" smtClean="0"/>
              <a:t>Do not! “Just take care of it”</a:t>
            </a:r>
          </a:p>
          <a:p>
            <a:r>
              <a:rPr lang="en-US" dirty="0" smtClean="0"/>
              <a:t>Training will enhance your position</a:t>
            </a:r>
          </a:p>
          <a:p>
            <a:r>
              <a:rPr lang="en-US" dirty="0" smtClean="0"/>
              <a:t>Emcomm related messages</a:t>
            </a:r>
          </a:p>
          <a:p>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476881061"/>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normAutofit/>
          </a:bodyPr>
          <a:lstStyle/>
          <a:p>
            <a:r>
              <a:rPr lang="en-US" b="1" dirty="0" smtClean="0">
                <a:solidFill>
                  <a:srgbClr val="0070C0"/>
                </a:solidFill>
              </a:rPr>
              <a:t>Message Security &amp; Privacy</a:t>
            </a:r>
          </a:p>
        </p:txBody>
      </p:sp>
      <p:sp>
        <p:nvSpPr>
          <p:cNvPr id="63491" name="Content Placeholder 2"/>
          <p:cNvSpPr>
            <a:spLocks noGrp="1"/>
          </p:cNvSpPr>
          <p:nvPr>
            <p:ph idx="1"/>
          </p:nvPr>
        </p:nvSpPr>
        <p:spPr>
          <a:xfrm>
            <a:off x="838200" y="1447800"/>
            <a:ext cx="7848600" cy="4267200"/>
          </a:xfrm>
        </p:spPr>
        <p:txBody>
          <a:bodyPr>
            <a:normAutofit/>
          </a:bodyPr>
          <a:lstStyle/>
          <a:p>
            <a:r>
              <a:rPr lang="en-US" dirty="0" smtClean="0"/>
              <a:t>Never totally secure over Amateur Radio</a:t>
            </a:r>
          </a:p>
          <a:p>
            <a:r>
              <a:rPr lang="en-US" dirty="0" smtClean="0"/>
              <a:t>Reporters in disaster prone areas</a:t>
            </a:r>
          </a:p>
          <a:p>
            <a:r>
              <a:rPr lang="en-US" dirty="0" smtClean="0"/>
              <a:t>Private information after the disaster</a:t>
            </a:r>
          </a:p>
          <a:p>
            <a:r>
              <a:rPr lang="en-US" dirty="0" smtClean="0"/>
              <a:t>Use secure modes of communications</a:t>
            </a:r>
          </a:p>
          <a:p>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2876109216"/>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normAutofit/>
          </a:bodyPr>
          <a:lstStyle/>
          <a:p>
            <a:r>
              <a:rPr lang="en-US" b="1" dirty="0" smtClean="0">
                <a:solidFill>
                  <a:srgbClr val="0070C0"/>
                </a:solidFill>
              </a:rPr>
              <a:t>Informal Messages</a:t>
            </a:r>
          </a:p>
        </p:txBody>
      </p:sp>
      <p:sp>
        <p:nvSpPr>
          <p:cNvPr id="63491" name="Content Placeholder 2"/>
          <p:cNvSpPr>
            <a:spLocks noGrp="1"/>
          </p:cNvSpPr>
          <p:nvPr>
            <p:ph idx="1"/>
          </p:nvPr>
        </p:nvSpPr>
        <p:spPr>
          <a:xfrm>
            <a:off x="838200" y="1447800"/>
            <a:ext cx="7848600" cy="4267200"/>
          </a:xfrm>
        </p:spPr>
        <p:txBody>
          <a:bodyPr>
            <a:normAutofit/>
          </a:bodyPr>
          <a:lstStyle/>
          <a:p>
            <a:r>
              <a:rPr lang="en-US" dirty="0" smtClean="0"/>
              <a:t>Can and will change after it passes through communicators</a:t>
            </a:r>
          </a:p>
          <a:p>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1411803864"/>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p:cNvSpPr>
            <a:spLocks noGrp="1" noChangeArrowheads="1"/>
          </p:cNvSpPr>
          <p:nvPr>
            <p:ph type="title"/>
          </p:nvPr>
        </p:nvSpPr>
        <p:spPr>
          <a:xfrm>
            <a:off x="2133600" y="76200"/>
            <a:ext cx="6781800" cy="1143000"/>
          </a:xfrm>
        </p:spPr>
        <p:txBody>
          <a:bodyPr/>
          <a:lstStyle/>
          <a:p>
            <a:r>
              <a:rPr lang="en-US" sz="2800" b="1" dirty="0" smtClean="0">
                <a:solidFill>
                  <a:srgbClr val="FF0000"/>
                </a:solidFill>
              </a:rPr>
              <a:t>Ten Ways Radiograms Get Messed Up</a:t>
            </a:r>
          </a:p>
        </p:txBody>
      </p:sp>
      <p:sp>
        <p:nvSpPr>
          <p:cNvPr id="69635" name="Rectangle 5"/>
          <p:cNvSpPr>
            <a:spLocks noGrp="1" noChangeArrowheads="1"/>
          </p:cNvSpPr>
          <p:nvPr>
            <p:ph type="body" sz="half" idx="1"/>
          </p:nvPr>
        </p:nvSpPr>
        <p:spPr>
          <a:xfrm>
            <a:off x="685800" y="1066800"/>
            <a:ext cx="4343400" cy="4953000"/>
          </a:xfrm>
        </p:spPr>
        <p:txBody>
          <a:bodyPr>
            <a:normAutofit/>
          </a:bodyPr>
          <a:lstStyle/>
          <a:p>
            <a:pPr>
              <a:lnSpc>
                <a:spcPct val="80000"/>
              </a:lnSpc>
              <a:buFont typeface="Wingdings" pitchFamily="2" charset="2"/>
              <a:buAutoNum type="arabicPeriod"/>
            </a:pPr>
            <a:r>
              <a:rPr lang="en-US" sz="1800" dirty="0" smtClean="0"/>
              <a:t>Poor atmospheric propagation</a:t>
            </a:r>
          </a:p>
          <a:p>
            <a:pPr>
              <a:lnSpc>
                <a:spcPct val="80000"/>
              </a:lnSpc>
              <a:buFont typeface="Wingdings" pitchFamily="2" charset="2"/>
              <a:buAutoNum type="arabicPeriod"/>
            </a:pPr>
            <a:endParaRPr lang="en-US" sz="1800" dirty="0" smtClean="0"/>
          </a:p>
          <a:p>
            <a:pPr>
              <a:lnSpc>
                <a:spcPct val="80000"/>
              </a:lnSpc>
              <a:buFont typeface="Wingdings" pitchFamily="2" charset="2"/>
              <a:buAutoNum type="arabicPeriod"/>
            </a:pPr>
            <a:r>
              <a:rPr lang="en-US" sz="1800" dirty="0" smtClean="0"/>
              <a:t>Hearing or Vision ability of the Receiving Operator.</a:t>
            </a:r>
          </a:p>
          <a:p>
            <a:pPr>
              <a:lnSpc>
                <a:spcPct val="80000"/>
              </a:lnSpc>
              <a:buFont typeface="Wingdings" pitchFamily="2" charset="2"/>
              <a:buAutoNum type="arabicPeriod"/>
            </a:pPr>
            <a:endParaRPr lang="en-US" sz="1800" dirty="0" smtClean="0"/>
          </a:p>
          <a:p>
            <a:pPr>
              <a:lnSpc>
                <a:spcPct val="80000"/>
              </a:lnSpc>
              <a:buFont typeface="Wingdings" pitchFamily="2" charset="2"/>
              <a:buAutoNum type="arabicPeriod"/>
            </a:pPr>
            <a:r>
              <a:rPr lang="en-US" sz="1800" dirty="0" smtClean="0"/>
              <a:t>Desire of the Receiving Operator to “edit” the message or to “correct errors”.</a:t>
            </a:r>
          </a:p>
          <a:p>
            <a:pPr>
              <a:lnSpc>
                <a:spcPct val="80000"/>
              </a:lnSpc>
              <a:buFont typeface="Wingdings" pitchFamily="2" charset="2"/>
              <a:buAutoNum type="arabicPeriod"/>
            </a:pPr>
            <a:endParaRPr lang="en-US" sz="1800" dirty="0" smtClean="0"/>
          </a:p>
          <a:p>
            <a:pPr>
              <a:lnSpc>
                <a:spcPct val="80000"/>
              </a:lnSpc>
              <a:buFont typeface="Wingdings" pitchFamily="2" charset="2"/>
              <a:buAutoNum type="arabicPeriod"/>
            </a:pPr>
            <a:r>
              <a:rPr lang="en-US" sz="1800" dirty="0" smtClean="0"/>
              <a:t>The ability of the human mind to transpose letters and words </a:t>
            </a:r>
          </a:p>
          <a:p>
            <a:pPr>
              <a:lnSpc>
                <a:spcPct val="80000"/>
              </a:lnSpc>
              <a:buFont typeface="Wingdings" pitchFamily="2" charset="2"/>
              <a:buAutoNum type="arabicPeriod"/>
            </a:pPr>
            <a:endParaRPr lang="en-US" sz="1800" dirty="0" smtClean="0"/>
          </a:p>
          <a:p>
            <a:pPr>
              <a:lnSpc>
                <a:spcPct val="80000"/>
              </a:lnSpc>
              <a:buFont typeface="Wingdings" pitchFamily="2" charset="2"/>
              <a:buAutoNum type="arabicPeriod"/>
            </a:pPr>
            <a:r>
              <a:rPr lang="en-US" sz="1800" dirty="0" smtClean="0"/>
              <a:t>Lack of use of the “copy” and “paste” features of a computer.</a:t>
            </a:r>
          </a:p>
          <a:p>
            <a:pPr>
              <a:lnSpc>
                <a:spcPct val="80000"/>
              </a:lnSpc>
              <a:buFont typeface="Wingdings" pitchFamily="2" charset="2"/>
              <a:buAutoNum type="arabicPeriod"/>
            </a:pPr>
            <a:endParaRPr lang="en-US" sz="1800" dirty="0" smtClean="0"/>
          </a:p>
          <a:p>
            <a:pPr>
              <a:lnSpc>
                <a:spcPct val="80000"/>
              </a:lnSpc>
              <a:buFont typeface="Wingdings" pitchFamily="2" charset="2"/>
              <a:buAutoNum type="arabicPeriod"/>
            </a:pPr>
            <a:r>
              <a:rPr lang="en-US" sz="1800" dirty="0" smtClean="0"/>
              <a:t>Inadequate use of phonetic spelling of words. </a:t>
            </a:r>
          </a:p>
          <a:p>
            <a:pPr>
              <a:lnSpc>
                <a:spcPct val="80000"/>
              </a:lnSpc>
              <a:buFont typeface="Wingdings" pitchFamily="2" charset="2"/>
              <a:buAutoNum type="arabicPeriod"/>
            </a:pPr>
            <a:endParaRPr lang="en-US" sz="2000" dirty="0" smtClean="0"/>
          </a:p>
        </p:txBody>
      </p:sp>
      <p:sp>
        <p:nvSpPr>
          <p:cNvPr id="69636" name="Rectangle 6"/>
          <p:cNvSpPr>
            <a:spLocks noGrp="1" noChangeArrowheads="1"/>
          </p:cNvSpPr>
          <p:nvPr>
            <p:ph type="body" sz="half" idx="2"/>
          </p:nvPr>
        </p:nvSpPr>
        <p:spPr>
          <a:xfrm>
            <a:off x="5334000" y="1066800"/>
            <a:ext cx="3352800" cy="5029200"/>
          </a:xfrm>
        </p:spPr>
        <p:txBody>
          <a:bodyPr>
            <a:noAutofit/>
          </a:bodyPr>
          <a:lstStyle/>
          <a:p>
            <a:pPr>
              <a:lnSpc>
                <a:spcPct val="80000"/>
              </a:lnSpc>
              <a:buFont typeface="Wingdings" pitchFamily="2" charset="2"/>
              <a:buAutoNum type="arabicPeriod" startAt="7"/>
            </a:pPr>
            <a:r>
              <a:rPr lang="en-US" sz="1800" dirty="0" smtClean="0"/>
              <a:t>Receiving Operator has inadequate penmanship or typing ability. </a:t>
            </a:r>
            <a:endParaRPr lang="en-US" sz="1800" b="1" dirty="0" smtClean="0"/>
          </a:p>
          <a:p>
            <a:pPr>
              <a:lnSpc>
                <a:spcPct val="80000"/>
              </a:lnSpc>
              <a:buFont typeface="Wingdings" pitchFamily="2" charset="2"/>
              <a:buAutoNum type="arabicPeriod" startAt="7"/>
            </a:pPr>
            <a:endParaRPr lang="en-US" sz="1800" b="1" dirty="0" smtClean="0"/>
          </a:p>
          <a:p>
            <a:pPr>
              <a:lnSpc>
                <a:spcPct val="80000"/>
              </a:lnSpc>
              <a:buFont typeface="Wingdings" pitchFamily="2" charset="2"/>
              <a:buAutoNum type="arabicPeriod" startAt="8"/>
            </a:pPr>
            <a:r>
              <a:rPr lang="en-US" sz="1800" dirty="0" smtClean="0"/>
              <a:t>Sending Operator Sends or Speaks too fast.</a:t>
            </a:r>
          </a:p>
          <a:p>
            <a:pPr>
              <a:lnSpc>
                <a:spcPct val="80000"/>
              </a:lnSpc>
              <a:buFont typeface="Wingdings" pitchFamily="2" charset="2"/>
              <a:buAutoNum type="arabicPeriod" startAt="8"/>
            </a:pPr>
            <a:endParaRPr lang="en-US" sz="1800" dirty="0" smtClean="0"/>
          </a:p>
          <a:p>
            <a:pPr>
              <a:lnSpc>
                <a:spcPct val="80000"/>
              </a:lnSpc>
              <a:buFont typeface="Wingdings" pitchFamily="2" charset="2"/>
              <a:buAutoNum type="arabicPeriod" startAt="8"/>
            </a:pPr>
            <a:r>
              <a:rPr lang="en-US" sz="1800" dirty="0" smtClean="0"/>
              <a:t>Receiving Operator is reluctant to ask the Sending Operator to Slow Down, or to ask for multiple “repeats”.</a:t>
            </a:r>
          </a:p>
          <a:p>
            <a:pPr>
              <a:lnSpc>
                <a:spcPct val="80000"/>
              </a:lnSpc>
              <a:buFont typeface="Wingdings" pitchFamily="2" charset="2"/>
              <a:buAutoNum type="arabicPeriod" startAt="8"/>
            </a:pPr>
            <a:endParaRPr lang="en-US" sz="1800" dirty="0" smtClean="0"/>
          </a:p>
          <a:p>
            <a:pPr>
              <a:lnSpc>
                <a:spcPct val="80000"/>
              </a:lnSpc>
              <a:buFont typeface="Wingdings" pitchFamily="2" charset="2"/>
              <a:buAutoNum type="arabicPeriod" startAt="8"/>
            </a:pPr>
            <a:r>
              <a:rPr lang="en-US" sz="1800" dirty="0" smtClean="0"/>
              <a:t>When “manual” modes (voice, </a:t>
            </a:r>
            <a:r>
              <a:rPr lang="en-US" sz="1800" dirty="0" err="1" smtClean="0"/>
              <a:t>cw</a:t>
            </a:r>
            <a:r>
              <a:rPr lang="en-US" sz="1800" dirty="0" smtClean="0"/>
              <a:t>, RTTY, Delivery via telephone) are used, a procedure is not used by the </a:t>
            </a:r>
            <a:r>
              <a:rPr lang="en-US" sz="1800" b="1" dirty="0" smtClean="0"/>
              <a:t>Sending person </a:t>
            </a:r>
            <a:r>
              <a:rPr lang="en-US" sz="1800" dirty="0" smtClean="0"/>
              <a:t>to verify that the Receiving person has apparently acquired the message correctly.</a:t>
            </a:r>
          </a:p>
          <a:p>
            <a:pPr>
              <a:lnSpc>
                <a:spcPct val="80000"/>
              </a:lnSpc>
              <a:buFont typeface="Wingdings" pitchFamily="2" charset="2"/>
              <a:buAutoNum type="arabicPeriod" startAt="8"/>
            </a:pPr>
            <a:endParaRPr lang="en-US" sz="1800" dirty="0" smtClean="0"/>
          </a:p>
        </p:txBody>
      </p:sp>
    </p:spTree>
    <p:extLst>
      <p:ext uri="{BB962C8B-B14F-4D97-AF65-F5344CB8AC3E}">
        <p14:creationId xmlns:p14="http://schemas.microsoft.com/office/powerpoint/2010/main" val="1028324699"/>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Summary</a:t>
            </a:r>
            <a:endParaRPr lang="en-US" b="1" dirty="0">
              <a:solidFill>
                <a:srgbClr val="0070C0"/>
              </a:solidFill>
            </a:endParaRPr>
          </a:p>
        </p:txBody>
      </p:sp>
      <p:sp>
        <p:nvSpPr>
          <p:cNvPr id="3" name="Content Placeholder 2"/>
          <p:cNvSpPr>
            <a:spLocks noGrp="1"/>
          </p:cNvSpPr>
          <p:nvPr>
            <p:ph idx="1"/>
          </p:nvPr>
        </p:nvSpPr>
        <p:spPr/>
        <p:txBody>
          <a:bodyPr/>
          <a:lstStyle/>
          <a:p>
            <a:r>
              <a:rPr lang="en-US" dirty="0" smtClean="0"/>
              <a:t>Any questions before the quiz?</a:t>
            </a:r>
            <a:endParaRPr lang="en-US" dirty="0"/>
          </a:p>
        </p:txBody>
      </p:sp>
    </p:spTree>
    <p:extLst>
      <p:ext uri="{BB962C8B-B14F-4D97-AF65-F5344CB8AC3E}">
        <p14:creationId xmlns:p14="http://schemas.microsoft.com/office/powerpoint/2010/main" val="1711433702"/>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WordArt 2"/>
          <p:cNvSpPr>
            <a:spLocks noChangeArrowheads="1" noChangeShapeType="1" noTextEdit="1"/>
          </p:cNvSpPr>
          <p:nvPr/>
        </p:nvSpPr>
        <p:spPr bwMode="auto">
          <a:xfrm>
            <a:off x="762000" y="1600200"/>
            <a:ext cx="8001000" cy="1905000"/>
          </a:xfrm>
          <a:prstGeom prst="rect">
            <a:avLst/>
          </a:prstGeom>
        </p:spPr>
        <p:txBody>
          <a:bodyPr wrap="none" fromWordArt="1">
            <a:prstTxWarp prst="textDoubleWave1">
              <a:avLst>
                <a:gd name="adj1" fmla="val 6500"/>
                <a:gd name="adj2" fmla="val 0"/>
              </a:avLst>
            </a:prstTxWarp>
          </a:bodyPr>
          <a:lstStyle/>
          <a:p>
            <a:pPr algn="ctr"/>
            <a:r>
              <a:rPr lang="pt-BR" sz="85700" kern="10" spc="-360" dirty="0" smtClean="0">
                <a:ln w="12700">
                  <a:solidFill>
                    <a:srgbClr val="000099"/>
                  </a:solidFill>
                  <a:round/>
                  <a:headEnd/>
                  <a:tailEnd/>
                </a:ln>
                <a:solidFill>
                  <a:srgbClr val="33CCFF"/>
                </a:solidFill>
                <a:effectLst>
                  <a:outerShdw dist="125724" dir="18900000" algn="ctr" rotWithShape="0">
                    <a:srgbClr val="000099"/>
                  </a:outerShdw>
                </a:effectLst>
                <a:latin typeface="Impact"/>
              </a:rPr>
              <a:t>Time  for  a Quiz</a:t>
            </a:r>
            <a:endParaRPr lang="en-US" sz="85700" kern="10" spc="-360" dirty="0">
              <a:ln w="12700">
                <a:solidFill>
                  <a:srgbClr val="000099"/>
                </a:solidFill>
                <a:round/>
                <a:headEnd/>
                <a:tailEnd/>
              </a:ln>
              <a:solidFill>
                <a:srgbClr val="33CCFF"/>
              </a:solidFill>
              <a:effectLst>
                <a:outerShdw dist="125724" dir="18900000" algn="ctr" rotWithShape="0">
                  <a:srgbClr val="000099"/>
                </a:outerShdw>
              </a:effectLst>
              <a:latin typeface="Impact"/>
            </a:endParaRPr>
          </a:p>
        </p:txBody>
      </p:sp>
      <p:sp>
        <p:nvSpPr>
          <p:cNvPr id="3" name="TextBox 2"/>
          <p:cNvSpPr txBox="1"/>
          <p:nvPr/>
        </p:nvSpPr>
        <p:spPr>
          <a:xfrm>
            <a:off x="1447800" y="4419600"/>
            <a:ext cx="6248400" cy="1323439"/>
          </a:xfrm>
          <a:prstGeom prst="rect">
            <a:avLst/>
          </a:prstGeom>
          <a:noFill/>
        </p:spPr>
        <p:txBody>
          <a:bodyPr wrap="square" rtlCol="0">
            <a:spAutoFit/>
          </a:bodyPr>
          <a:lstStyle/>
          <a:p>
            <a:pPr algn="ctr"/>
            <a:r>
              <a:rPr lang="en-US" sz="4000" dirty="0" smtClean="0"/>
              <a:t>Take 30 Seconds adjust your workspace</a:t>
            </a:r>
            <a:endParaRPr lang="en-US" sz="4000" dirty="0"/>
          </a:p>
        </p:txBody>
      </p:sp>
    </p:spTree>
    <p:extLst>
      <p:ext uri="{BB962C8B-B14F-4D97-AF65-F5344CB8AC3E}">
        <p14:creationId xmlns:p14="http://schemas.microsoft.com/office/powerpoint/2010/main" val="3755074705"/>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30</a:t>
            </a:r>
          </a:p>
        </p:txBody>
      </p:sp>
      <p:sp>
        <p:nvSpPr>
          <p:cNvPr id="9219"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817253884"/>
      </p:ext>
    </p:extLst>
  </p:cSld>
  <p:clrMapOvr>
    <a:masterClrMapping/>
  </p:clrMapOvr>
  <p:transition advClick="0" advTm="10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dirty="0" smtClean="0">
                <a:solidFill>
                  <a:srgbClr val="0070C0"/>
                </a:solidFill>
              </a:rPr>
              <a:t>Reminder</a:t>
            </a:r>
            <a:endParaRPr lang="en-US" b="1" dirty="0">
              <a:solidFill>
                <a:srgbClr val="0070C0"/>
              </a:solidFill>
            </a:endParaRPr>
          </a:p>
        </p:txBody>
      </p:sp>
      <p:sp>
        <p:nvSpPr>
          <p:cNvPr id="5" name="Content Placeholder 4"/>
          <p:cNvSpPr>
            <a:spLocks noGrp="1"/>
          </p:cNvSpPr>
          <p:nvPr>
            <p:ph idx="1"/>
            <p:custDataLst>
              <p:tags r:id="rId3"/>
            </p:custDataLst>
          </p:nvPr>
        </p:nvSpPr>
        <p:spPr/>
        <p:txBody>
          <a:bodyPr>
            <a:normAutofit/>
          </a:bodyPr>
          <a:lstStyle/>
          <a:p>
            <a:r>
              <a:rPr lang="en-US" dirty="0" smtClean="0"/>
              <a:t>Complete two DHS/FEMA Courses</a:t>
            </a:r>
          </a:p>
          <a:p>
            <a:pPr lvl="2"/>
            <a:r>
              <a:rPr lang="en-US" b="1" dirty="0" smtClean="0"/>
              <a:t>IS-100.b Introduction to ICS</a:t>
            </a:r>
          </a:p>
          <a:p>
            <a:pPr lvl="2"/>
            <a:r>
              <a:rPr lang="en-US" b="1" dirty="0" smtClean="0"/>
              <a:t>IS-700 National Incident Management System</a:t>
            </a:r>
          </a:p>
          <a:p>
            <a:pPr marL="1371600" lvl="3" indent="0">
              <a:buNone/>
            </a:pPr>
            <a:r>
              <a:rPr lang="en-US" dirty="0" smtClean="0">
                <a:hlinkClick r:id="rId6"/>
              </a:rPr>
              <a:t>Http</a:t>
            </a:r>
            <a:r>
              <a:rPr lang="en-US" dirty="0">
                <a:hlinkClick r:id="rId6"/>
              </a:rPr>
              <a:t>://training.fema.gov/IS/NIMS.asp</a:t>
            </a:r>
            <a:endParaRPr lang="en-US" dirty="0"/>
          </a:p>
          <a:p>
            <a:pPr lvl="2"/>
            <a:endParaRPr lang="en-US"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20</a:t>
            </a:r>
          </a:p>
        </p:txBody>
      </p:sp>
      <p:sp>
        <p:nvSpPr>
          <p:cNvPr id="10243"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1026195270"/>
      </p:ext>
    </p:extLst>
  </p:cSld>
  <p:clrMapOvr>
    <a:masterClrMapping/>
  </p:clrMapOvr>
  <p:transition advClick="0" advTm="1000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133600" y="609600"/>
            <a:ext cx="50292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20800" b="1" dirty="0">
                <a:solidFill>
                  <a:srgbClr val="FF0000"/>
                </a:solidFill>
              </a:rPr>
              <a:t>10</a:t>
            </a:r>
          </a:p>
        </p:txBody>
      </p:sp>
      <p:sp>
        <p:nvSpPr>
          <p:cNvPr id="1126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003558194"/>
      </p:ext>
    </p:extLst>
  </p:cSld>
  <p:clrMapOvr>
    <a:masterClrMapping/>
  </p:clrMapOvr>
  <p:transition advClick="0" advTm="100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9</a:t>
            </a:r>
          </a:p>
        </p:txBody>
      </p:sp>
      <p:sp>
        <p:nvSpPr>
          <p:cNvPr id="1229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158382832"/>
      </p:ext>
    </p:extLst>
  </p:cSld>
  <p:clrMapOvr>
    <a:masterClrMapping/>
  </p:clrMapOvr>
  <p:transition advClick="0" advTm="100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8</a:t>
            </a:r>
          </a:p>
        </p:txBody>
      </p:sp>
      <p:sp>
        <p:nvSpPr>
          <p:cNvPr id="1331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749417482"/>
      </p:ext>
    </p:extLst>
  </p:cSld>
  <p:clrMapOvr>
    <a:masterClrMapping/>
  </p:clrMapOvr>
  <p:transition advClick="0" advTm="100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7</a:t>
            </a:r>
          </a:p>
        </p:txBody>
      </p:sp>
      <p:sp>
        <p:nvSpPr>
          <p:cNvPr id="1433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817350611"/>
      </p:ext>
    </p:extLst>
  </p:cSld>
  <p:clrMapOvr>
    <a:masterClrMapping/>
  </p:clrMapOvr>
  <p:transition advClick="0" advTm="100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6</a:t>
            </a:r>
          </a:p>
        </p:txBody>
      </p:sp>
      <p:sp>
        <p:nvSpPr>
          <p:cNvPr id="1536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210426617"/>
      </p:ext>
    </p:extLst>
  </p:cSld>
  <p:clrMapOvr>
    <a:masterClrMapping/>
  </p:clrMapOvr>
  <p:transition advClick="0" advTm="100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5</a:t>
            </a:r>
          </a:p>
        </p:txBody>
      </p:sp>
      <p:sp>
        <p:nvSpPr>
          <p:cNvPr id="1638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354489215"/>
      </p:ext>
    </p:extLst>
  </p:cSld>
  <p:clrMapOvr>
    <a:masterClrMapping/>
  </p:clrMapOvr>
  <p:transition advClick="0" advTm="100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4</a:t>
            </a:r>
          </a:p>
        </p:txBody>
      </p:sp>
      <p:sp>
        <p:nvSpPr>
          <p:cNvPr id="1741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986247412"/>
      </p:ext>
    </p:extLst>
  </p:cSld>
  <p:clrMapOvr>
    <a:masterClrMapping/>
  </p:clrMapOvr>
  <p:transition advClick="0" advTm="100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3</a:t>
            </a:r>
          </a:p>
        </p:txBody>
      </p:sp>
      <p:sp>
        <p:nvSpPr>
          <p:cNvPr id="1843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346875405"/>
      </p:ext>
    </p:extLst>
  </p:cSld>
  <p:clrMapOvr>
    <a:masterClrMapping/>
  </p:clrMapOvr>
  <p:transition advClick="0" advTm="100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2</a:t>
            </a:r>
          </a:p>
        </p:txBody>
      </p:sp>
      <p:sp>
        <p:nvSpPr>
          <p:cNvPr id="1945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164243788"/>
      </p:ext>
    </p:extLst>
  </p:cSld>
  <p:clrMapOvr>
    <a:masterClrMapping/>
  </p:clrMapOvr>
  <p:transition advClick="0" advTm="1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dirty="0" smtClean="0">
                <a:solidFill>
                  <a:srgbClr val="0070C0"/>
                </a:solidFill>
              </a:rPr>
              <a:t>Session Three Topic</a:t>
            </a:r>
            <a:endParaRPr lang="en-US" sz="2000" dirty="0"/>
          </a:p>
        </p:txBody>
      </p:sp>
      <p:sp>
        <p:nvSpPr>
          <p:cNvPr id="5" name="Content Placeholder 4"/>
          <p:cNvSpPr>
            <a:spLocks noGrp="1"/>
          </p:cNvSpPr>
          <p:nvPr>
            <p:ph idx="1"/>
            <p:custDataLst>
              <p:tags r:id="rId3"/>
            </p:custDataLst>
          </p:nvPr>
        </p:nvSpPr>
        <p:spPr/>
        <p:txBody>
          <a:bodyPr>
            <a:normAutofit/>
          </a:bodyPr>
          <a:lstStyle/>
          <a:p>
            <a:pPr marL="0" indent="0">
              <a:buNone/>
            </a:pPr>
            <a:r>
              <a:rPr lang="en-US" dirty="0" smtClean="0">
                <a:solidFill>
                  <a:schemeClr val="bg1">
                    <a:lumMod val="85000"/>
                  </a:schemeClr>
                </a:solidFill>
              </a:rPr>
              <a:t>Session 1 – Topics 1,</a:t>
            </a:r>
            <a:r>
              <a:rPr lang="en-US" dirty="0" smtClean="0"/>
              <a:t> </a:t>
            </a:r>
            <a:r>
              <a:rPr lang="en-US" dirty="0" smtClean="0">
                <a:solidFill>
                  <a:schemeClr val="bg1">
                    <a:lumMod val="85000"/>
                  </a:schemeClr>
                </a:solidFill>
              </a:rPr>
              <a:t>2,</a:t>
            </a:r>
            <a:r>
              <a:rPr lang="en-US" dirty="0" smtClean="0"/>
              <a:t> </a:t>
            </a:r>
            <a:r>
              <a:rPr lang="en-US" dirty="0" smtClean="0">
                <a:solidFill>
                  <a:schemeClr val="bg1">
                    <a:lumMod val="85000"/>
                  </a:schemeClr>
                </a:solidFill>
              </a:rPr>
              <a:t>3,</a:t>
            </a:r>
            <a:r>
              <a:rPr lang="en-US" dirty="0" smtClean="0"/>
              <a:t> </a:t>
            </a:r>
            <a:r>
              <a:rPr lang="en-US" dirty="0" smtClean="0">
                <a:solidFill>
                  <a:schemeClr val="bg1">
                    <a:lumMod val="85000"/>
                  </a:schemeClr>
                </a:solidFill>
              </a:rPr>
              <a:t>4,</a:t>
            </a:r>
            <a:r>
              <a:rPr lang="en-US" dirty="0" smtClean="0"/>
              <a:t> </a:t>
            </a:r>
            <a:r>
              <a:rPr lang="en-US" dirty="0" smtClean="0">
                <a:solidFill>
                  <a:schemeClr val="bg1">
                    <a:lumMod val="85000"/>
                  </a:schemeClr>
                </a:solidFill>
              </a:rPr>
              <a:t>5a,</a:t>
            </a:r>
            <a:r>
              <a:rPr lang="en-US" dirty="0" smtClean="0">
                <a:solidFill>
                  <a:srgbClr val="FF0000"/>
                </a:solidFill>
              </a:rPr>
              <a:t> </a:t>
            </a:r>
            <a:r>
              <a:rPr lang="en-US" dirty="0" smtClean="0">
                <a:solidFill>
                  <a:schemeClr val="bg1">
                    <a:lumMod val="85000"/>
                  </a:schemeClr>
                </a:solidFill>
              </a:rPr>
              <a:t>5b</a:t>
            </a:r>
          </a:p>
          <a:p>
            <a:pPr marL="0" indent="0">
              <a:buNone/>
            </a:pPr>
            <a:r>
              <a:rPr lang="en-US" dirty="0" smtClean="0">
                <a:solidFill>
                  <a:schemeClr val="bg1">
                    <a:lumMod val="85000"/>
                  </a:schemeClr>
                </a:solidFill>
              </a:rPr>
              <a:t>Session 2 – Topics 6, 7a, 7b, 7c, 7d, 8, 9, 10</a:t>
            </a:r>
          </a:p>
          <a:p>
            <a:pPr marL="0" indent="0">
              <a:buNone/>
            </a:pPr>
            <a:r>
              <a:rPr lang="en-US" dirty="0" smtClean="0"/>
              <a:t>Session 3 – Topics </a:t>
            </a:r>
            <a:r>
              <a:rPr lang="en-US" dirty="0" smtClean="0">
                <a:solidFill>
                  <a:schemeClr val="bg1">
                    <a:lumMod val="85000"/>
                  </a:schemeClr>
                </a:solidFill>
              </a:rPr>
              <a:t>11,</a:t>
            </a:r>
            <a:r>
              <a:rPr lang="en-US" dirty="0" smtClean="0"/>
              <a:t> </a:t>
            </a:r>
            <a:r>
              <a:rPr lang="en-US" dirty="0" smtClean="0">
                <a:solidFill>
                  <a:schemeClr val="bg1">
                    <a:lumMod val="85000"/>
                  </a:schemeClr>
                </a:solidFill>
              </a:rPr>
              <a:t>12, 13,</a:t>
            </a:r>
            <a:r>
              <a:rPr lang="en-US" dirty="0" smtClean="0"/>
              <a:t> </a:t>
            </a:r>
            <a:r>
              <a:rPr lang="en-US" dirty="0" smtClean="0">
                <a:solidFill>
                  <a:schemeClr val="bg1">
                    <a:lumMod val="85000"/>
                  </a:schemeClr>
                </a:solidFill>
              </a:rPr>
              <a:t>14, </a:t>
            </a:r>
            <a:r>
              <a:rPr lang="en-US" dirty="0" smtClean="0">
                <a:solidFill>
                  <a:srgbClr val="FF0000"/>
                </a:solidFill>
              </a:rPr>
              <a:t>15</a:t>
            </a:r>
          </a:p>
          <a:p>
            <a:pPr marL="0" indent="0">
              <a:buNone/>
            </a:pPr>
            <a:r>
              <a:rPr lang="en-US" dirty="0" smtClean="0">
                <a:solidFill>
                  <a:schemeClr val="bg1">
                    <a:lumMod val="75000"/>
                  </a:schemeClr>
                </a:solidFill>
              </a:rPr>
              <a:t>Session 4 – Topics 16, 17, 18, 19, 20</a:t>
            </a:r>
          </a:p>
          <a:p>
            <a:pPr marL="0" indent="0">
              <a:buNone/>
            </a:pPr>
            <a:r>
              <a:rPr lang="en-US" dirty="0" smtClean="0">
                <a:solidFill>
                  <a:schemeClr val="bg1">
                    <a:lumMod val="75000"/>
                  </a:schemeClr>
                </a:solidFill>
              </a:rPr>
              <a:t>Session 5 – Topics 21, 22, 23, 24, 25, 26, 27</a:t>
            </a:r>
          </a:p>
          <a:p>
            <a:pPr marL="0" indent="0">
              <a:buNone/>
            </a:pPr>
            <a:r>
              <a:rPr lang="en-US" dirty="0" smtClean="0">
                <a:solidFill>
                  <a:schemeClr val="bg1">
                    <a:lumMod val="75000"/>
                  </a:schemeClr>
                </a:solidFill>
              </a:rPr>
              <a:t>Session 6 – Topics 28, 29, Summary, Final Exam</a:t>
            </a:r>
          </a:p>
        </p:txBody>
      </p:sp>
    </p:spTree>
    <p:custDataLst>
      <p:tags r:id="rId1"/>
    </p:custDataLst>
    <p:extLst>
      <p:ext uri="{BB962C8B-B14F-4D97-AF65-F5344CB8AC3E}">
        <p14:creationId xmlns:p14="http://schemas.microsoft.com/office/powerpoint/2010/main" val="2572558755"/>
      </p:ext>
    </p:extLst>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1</a:t>
            </a:r>
          </a:p>
        </p:txBody>
      </p:sp>
      <p:sp>
        <p:nvSpPr>
          <p:cNvPr id="2048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254699443"/>
      </p:ext>
    </p:extLst>
  </p:cSld>
  <p:clrMapOvr>
    <a:masterClrMapping/>
  </p:clrMapOvr>
  <p:transition advClick="0" advTm="100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WordArt 2"/>
          <p:cNvSpPr>
            <a:spLocks noChangeArrowheads="1" noChangeShapeType="1" noTextEdit="1"/>
          </p:cNvSpPr>
          <p:nvPr/>
        </p:nvSpPr>
        <p:spPr bwMode="auto">
          <a:xfrm>
            <a:off x="762000" y="914400"/>
            <a:ext cx="8001000" cy="3556000"/>
          </a:xfrm>
          <a:prstGeom prst="rect">
            <a:avLst/>
          </a:prstGeom>
        </p:spPr>
        <p:txBody>
          <a:bodyPr wrap="none" fromWordArt="1">
            <a:prstTxWarp prst="textSlantUp">
              <a:avLst>
                <a:gd name="adj" fmla="val 32056"/>
              </a:avLst>
            </a:prstTxWarp>
          </a:bodyPr>
          <a:lstStyle/>
          <a:p>
            <a:pPr algn="ctr"/>
            <a:r>
              <a:rPr lang="en-US" sz="3600" kern="10" dirty="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outerShdw>
                </a:effectLst>
                <a:latin typeface="Impact"/>
              </a:rPr>
              <a:t>Let's get started!</a:t>
            </a:r>
          </a:p>
        </p:txBody>
      </p:sp>
    </p:spTree>
    <p:extLst>
      <p:ext uri="{BB962C8B-B14F-4D97-AF65-F5344CB8AC3E}">
        <p14:creationId xmlns:p14="http://schemas.microsoft.com/office/powerpoint/2010/main" val="384739051"/>
      </p:ext>
    </p:extLst>
  </p:cSld>
  <p:clrMapOvr>
    <a:masterClrMapping/>
  </p:clrMapOvr>
  <p:transition>
    <p:sndAc>
      <p:stSnd>
        <p:snd r:embed="rId2" name="time.wav"/>
      </p:stSnd>
    </p:sndAc>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smtClean="0"/>
              <a:t>Topic 15 Question</a:t>
            </a:r>
          </a:p>
        </p:txBody>
      </p:sp>
      <p:sp>
        <p:nvSpPr>
          <p:cNvPr id="804867" name="Rectangle 3"/>
          <p:cNvSpPr>
            <a:spLocks noGrp="1" noChangeArrowheads="1"/>
          </p:cNvSpPr>
          <p:nvPr>
            <p:ph type="body" idx="1"/>
          </p:nvPr>
        </p:nvSpPr>
        <p:spPr/>
        <p:txBody>
          <a:bodyPr>
            <a:normAutofit lnSpcReduction="10000"/>
          </a:bodyPr>
          <a:lstStyle/>
          <a:p>
            <a:pPr marL="495300" indent="-495300">
              <a:lnSpc>
                <a:spcPct val="90000"/>
              </a:lnSpc>
              <a:buFont typeface="Wingdings" pitchFamily="2" charset="2"/>
              <a:buAutoNum type="arabicPeriod"/>
            </a:pPr>
            <a:r>
              <a:rPr lang="en-US" b="1" dirty="0" smtClean="0"/>
              <a:t>As part of an EMCOMM group handling message traffic in an emergency, you are asked to forward a message that contains typographical errors. Which of the following is your best course of action?</a:t>
            </a:r>
          </a:p>
          <a:p>
            <a:pPr marL="952500" lvl="1" indent="-495300">
              <a:lnSpc>
                <a:spcPct val="90000"/>
              </a:lnSpc>
              <a:buFont typeface="Wingdings" pitchFamily="2" charset="2"/>
              <a:buAutoNum type="alphaUcPeriod"/>
            </a:pPr>
            <a:r>
              <a:rPr lang="en-US" dirty="0" smtClean="0"/>
              <a:t>Delay sending the message</a:t>
            </a:r>
          </a:p>
          <a:p>
            <a:pPr marL="952500" lvl="1" indent="-495300">
              <a:lnSpc>
                <a:spcPct val="90000"/>
              </a:lnSpc>
              <a:buFont typeface="Wingdings" pitchFamily="2" charset="2"/>
              <a:buAutoNum type="alphaUcPeriod"/>
            </a:pPr>
            <a:r>
              <a:rPr lang="en-US" dirty="0" smtClean="0"/>
              <a:t>Forward the message exactly as received</a:t>
            </a:r>
          </a:p>
          <a:p>
            <a:pPr marL="952500" lvl="1" indent="-495300">
              <a:lnSpc>
                <a:spcPct val="90000"/>
              </a:lnSpc>
              <a:buFont typeface="Wingdings" pitchFamily="2" charset="2"/>
              <a:buAutoNum type="alphaUcPeriod"/>
            </a:pPr>
            <a:r>
              <a:rPr lang="en-US" dirty="0" smtClean="0"/>
              <a:t>Return the message to the originating station</a:t>
            </a:r>
          </a:p>
          <a:p>
            <a:pPr marL="952500" lvl="1" indent="-495300">
              <a:lnSpc>
                <a:spcPct val="90000"/>
              </a:lnSpc>
              <a:buFont typeface="Wingdings" pitchFamily="2" charset="2"/>
              <a:buAutoNum type="alphaUcPeriod"/>
            </a:pPr>
            <a:r>
              <a:rPr lang="en-US" dirty="0" smtClean="0"/>
              <a:t>On your own, correct the error in the message and forward it</a:t>
            </a:r>
          </a:p>
        </p:txBody>
      </p:sp>
    </p:spTree>
    <p:extLst>
      <p:ext uri="{BB962C8B-B14F-4D97-AF65-F5344CB8AC3E}">
        <p14:creationId xmlns:p14="http://schemas.microsoft.com/office/powerpoint/2010/main" val="185679026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804867">
                                            <p:txEl>
                                              <p:pRg st="2" end="2"/>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804867">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dirty="0" smtClean="0"/>
              <a:t>Topic 15 Question</a:t>
            </a:r>
          </a:p>
        </p:txBody>
      </p:sp>
      <p:sp>
        <p:nvSpPr>
          <p:cNvPr id="805891" name="Rectangle 3"/>
          <p:cNvSpPr>
            <a:spLocks noGrp="1" noChangeArrowheads="1"/>
          </p:cNvSpPr>
          <p:nvPr>
            <p:ph type="body" idx="1"/>
          </p:nvPr>
        </p:nvSpPr>
        <p:spPr>
          <a:xfrm>
            <a:off x="762000" y="1596413"/>
            <a:ext cx="8077200" cy="4804387"/>
          </a:xfrm>
        </p:spPr>
        <p:txBody>
          <a:bodyPr>
            <a:normAutofit lnSpcReduction="10000"/>
          </a:bodyPr>
          <a:lstStyle/>
          <a:p>
            <a:pPr marL="495300" indent="-495300">
              <a:lnSpc>
                <a:spcPct val="90000"/>
              </a:lnSpc>
              <a:buFont typeface="Wingdings" pitchFamily="2" charset="2"/>
              <a:buAutoNum type="arabicPeriod" startAt="2"/>
            </a:pPr>
            <a:r>
              <a:rPr lang="en-US" b="1" dirty="0" smtClean="0"/>
              <a:t>As part of an EMCOMM net handling message traffic in an emergency, you are asked to forward a message in a non-standard format. Which of the following is your best course of action?</a:t>
            </a:r>
          </a:p>
          <a:p>
            <a:pPr marL="952500" lvl="1" indent="-495300">
              <a:lnSpc>
                <a:spcPct val="90000"/>
              </a:lnSpc>
              <a:buFont typeface="Wingdings" pitchFamily="2" charset="2"/>
              <a:buAutoNum type="alphaUcPeriod"/>
            </a:pPr>
            <a:r>
              <a:rPr lang="en-US" dirty="0" smtClean="0"/>
              <a:t>Delay sending the message until you have conferred with the originator</a:t>
            </a:r>
          </a:p>
          <a:p>
            <a:pPr marL="952500" lvl="1" indent="-495300">
              <a:lnSpc>
                <a:spcPct val="90000"/>
              </a:lnSpc>
              <a:buFont typeface="Wingdings" pitchFamily="2" charset="2"/>
              <a:buAutoNum type="alphaUcPeriod"/>
            </a:pPr>
            <a:r>
              <a:rPr lang="en-US" dirty="0" smtClean="0"/>
              <a:t>Return the message to the originator</a:t>
            </a:r>
          </a:p>
          <a:p>
            <a:pPr marL="952500" lvl="1" indent="-495300">
              <a:lnSpc>
                <a:spcPct val="90000"/>
              </a:lnSpc>
              <a:buFont typeface="Wingdings" pitchFamily="2" charset="2"/>
              <a:buAutoNum type="alphaUcPeriod"/>
            </a:pPr>
            <a:r>
              <a:rPr lang="en-US" dirty="0" smtClean="0"/>
              <a:t>On your own, rewrite the message in proper format and forward it</a:t>
            </a:r>
          </a:p>
          <a:p>
            <a:pPr marL="952500" lvl="1" indent="-495300">
              <a:lnSpc>
                <a:spcPct val="90000"/>
              </a:lnSpc>
              <a:buFont typeface="Wingdings" pitchFamily="2" charset="2"/>
              <a:buAutoNum type="alphaUcPeriod"/>
            </a:pPr>
            <a:r>
              <a:rPr lang="en-US" dirty="0" smtClean="0"/>
              <a:t>Forward the message exactly as received</a:t>
            </a:r>
          </a:p>
        </p:txBody>
      </p:sp>
    </p:spTree>
    <p:extLst>
      <p:ext uri="{BB962C8B-B14F-4D97-AF65-F5344CB8AC3E}">
        <p14:creationId xmlns:p14="http://schemas.microsoft.com/office/powerpoint/2010/main" val="283924947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805891">
                                            <p:txEl>
                                              <p:pRg st="4" end="4"/>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805891">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smtClean="0"/>
              <a:t>Topic 15 Question</a:t>
            </a:r>
          </a:p>
        </p:txBody>
      </p:sp>
      <p:sp>
        <p:nvSpPr>
          <p:cNvPr id="806915" name="Rectangle 3"/>
          <p:cNvSpPr>
            <a:spLocks noGrp="1" noChangeArrowheads="1"/>
          </p:cNvSpPr>
          <p:nvPr>
            <p:ph type="body" idx="1"/>
          </p:nvPr>
        </p:nvSpPr>
        <p:spPr>
          <a:xfrm>
            <a:off x="762000" y="1596413"/>
            <a:ext cx="8077200" cy="4728187"/>
          </a:xfrm>
        </p:spPr>
        <p:txBody>
          <a:bodyPr/>
          <a:lstStyle/>
          <a:p>
            <a:pPr marL="495300" indent="-495300">
              <a:buFont typeface="Wingdings" pitchFamily="2" charset="2"/>
              <a:buAutoNum type="arabicPeriod" startAt="3"/>
            </a:pPr>
            <a:r>
              <a:rPr lang="en-US" b="1" dirty="0" smtClean="0"/>
              <a:t>You have been asked to send an ARRL Radiogram dealing with birthday greetings. Which of the following is the correct format for the message?</a:t>
            </a:r>
          </a:p>
          <a:p>
            <a:pPr marL="952500" lvl="1" indent="-495300">
              <a:buFont typeface="Wingdings" pitchFamily="2" charset="2"/>
              <a:buAutoNum type="alphaUcPeriod"/>
            </a:pPr>
            <a:r>
              <a:rPr lang="en-US" dirty="0" smtClean="0"/>
              <a:t>"ARRL 46“</a:t>
            </a:r>
          </a:p>
          <a:p>
            <a:pPr marL="952500" lvl="1" indent="-495300">
              <a:buFont typeface="Wingdings" pitchFamily="2" charset="2"/>
              <a:buAutoNum type="alphaUcPeriod"/>
            </a:pPr>
            <a:r>
              <a:rPr lang="en-US" dirty="0" smtClean="0"/>
              <a:t>"ARL 46“</a:t>
            </a:r>
          </a:p>
          <a:p>
            <a:pPr marL="952500" lvl="1" indent="-495300">
              <a:buFont typeface="Wingdings" pitchFamily="2" charset="2"/>
              <a:buAutoNum type="alphaUcPeriod"/>
            </a:pPr>
            <a:r>
              <a:rPr lang="en-US" dirty="0" smtClean="0"/>
              <a:t>"ARL FORTY SIX“</a:t>
            </a:r>
          </a:p>
          <a:p>
            <a:pPr marL="952500" lvl="1" indent="-495300">
              <a:buFont typeface="Wingdings" pitchFamily="2" charset="2"/>
              <a:buAutoNum type="alphaUcPeriod"/>
            </a:pPr>
            <a:r>
              <a:rPr lang="en-US" dirty="0" smtClean="0"/>
              <a:t>"ARRL FORTY SIX"</a:t>
            </a:r>
          </a:p>
        </p:txBody>
      </p:sp>
    </p:spTree>
    <p:extLst>
      <p:ext uri="{BB962C8B-B14F-4D97-AF65-F5344CB8AC3E}">
        <p14:creationId xmlns:p14="http://schemas.microsoft.com/office/powerpoint/2010/main" val="385467687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806915">
                                            <p:txEl>
                                              <p:pRg st="3" end="3"/>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806915">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smtClean="0"/>
              <a:t>Topic 15 Question</a:t>
            </a:r>
          </a:p>
        </p:txBody>
      </p:sp>
      <p:sp>
        <p:nvSpPr>
          <p:cNvPr id="807939" name="Rectangle 3"/>
          <p:cNvSpPr>
            <a:spLocks noGrp="1" noChangeArrowheads="1"/>
          </p:cNvSpPr>
          <p:nvPr>
            <p:ph type="body" idx="1"/>
          </p:nvPr>
        </p:nvSpPr>
        <p:spPr>
          <a:xfrm>
            <a:off x="762000" y="1596413"/>
            <a:ext cx="8077200" cy="4651987"/>
          </a:xfrm>
        </p:spPr>
        <p:txBody>
          <a:bodyPr>
            <a:normAutofit/>
          </a:bodyPr>
          <a:lstStyle/>
          <a:p>
            <a:pPr marL="495300" indent="-495300">
              <a:buFont typeface="Wingdings" pitchFamily="2" charset="2"/>
              <a:buAutoNum type="arabicPeriod" startAt="4"/>
            </a:pPr>
            <a:r>
              <a:rPr lang="en-US" b="1" dirty="0" smtClean="0"/>
              <a:t>When delivering an ARRL numbered radiogram, which should be done?</a:t>
            </a:r>
          </a:p>
          <a:p>
            <a:pPr marL="952500" lvl="1" indent="-495300">
              <a:buFont typeface="Wingdings" pitchFamily="2" charset="2"/>
              <a:buAutoNum type="alphaUcPeriod"/>
            </a:pPr>
            <a:r>
              <a:rPr lang="en-US" dirty="0" smtClean="0"/>
              <a:t>Deliver the message exactly as received</a:t>
            </a:r>
          </a:p>
          <a:p>
            <a:pPr marL="952500" lvl="1" indent="-495300">
              <a:buFont typeface="Wingdings" pitchFamily="2" charset="2"/>
              <a:buAutoNum type="alphaUcPeriod"/>
            </a:pPr>
            <a:r>
              <a:rPr lang="en-US" dirty="0" smtClean="0"/>
              <a:t>Deliver the message exactly as received but add your own written explanation</a:t>
            </a:r>
          </a:p>
          <a:p>
            <a:pPr marL="952500" lvl="1" indent="-495300">
              <a:buFont typeface="Wingdings" pitchFamily="2" charset="2"/>
              <a:buAutoNum type="alphaUcPeriod"/>
            </a:pPr>
            <a:r>
              <a:rPr lang="en-US" dirty="0" smtClean="0"/>
              <a:t>Decode the message into plain language before delivery</a:t>
            </a:r>
          </a:p>
          <a:p>
            <a:pPr marL="952500" lvl="1" indent="-495300">
              <a:buFont typeface="Wingdings" pitchFamily="2" charset="2"/>
              <a:buAutoNum type="alphaUcPeriod"/>
            </a:pPr>
            <a:r>
              <a:rPr lang="en-US" dirty="0" smtClean="0"/>
              <a:t>Deliver the message exactly as received but add your own verbal explanation</a:t>
            </a:r>
          </a:p>
        </p:txBody>
      </p:sp>
    </p:spTree>
    <p:extLst>
      <p:ext uri="{BB962C8B-B14F-4D97-AF65-F5344CB8AC3E}">
        <p14:creationId xmlns:p14="http://schemas.microsoft.com/office/powerpoint/2010/main" val="222890798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807939">
                                            <p:txEl>
                                              <p:pRg st="3" end="3"/>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807939">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dirty="0" smtClean="0"/>
              <a:t>Topic 15 Question</a:t>
            </a:r>
          </a:p>
        </p:txBody>
      </p:sp>
      <p:sp>
        <p:nvSpPr>
          <p:cNvPr id="808963" name="Rectangle 3"/>
          <p:cNvSpPr>
            <a:spLocks noGrp="1" noChangeArrowheads="1"/>
          </p:cNvSpPr>
          <p:nvPr>
            <p:ph type="body" idx="1"/>
          </p:nvPr>
        </p:nvSpPr>
        <p:spPr>
          <a:xfrm>
            <a:off x="762000" y="1596413"/>
            <a:ext cx="8077200" cy="4499587"/>
          </a:xfrm>
        </p:spPr>
        <p:txBody>
          <a:bodyPr/>
          <a:lstStyle/>
          <a:p>
            <a:pPr marL="495300" indent="-495300">
              <a:buFont typeface="Wingdings" pitchFamily="2" charset="2"/>
              <a:buAutoNum type="arabicPeriod" startAt="5"/>
            </a:pPr>
            <a:r>
              <a:rPr lang="en-US" b="1" dirty="0" smtClean="0"/>
              <a:t>During an emergency, service messages should only be sent for which of the following categories of message?</a:t>
            </a:r>
          </a:p>
          <a:p>
            <a:pPr marL="952500" lvl="1" indent="-495300">
              <a:buFont typeface="Wingdings" pitchFamily="2" charset="2"/>
              <a:buAutoNum type="alphaUcPeriod"/>
            </a:pPr>
            <a:r>
              <a:rPr lang="en-US" dirty="0" smtClean="0"/>
              <a:t>Emergency, Priority, Welfare and Routine</a:t>
            </a:r>
          </a:p>
          <a:p>
            <a:pPr marL="952500" lvl="1" indent="-495300">
              <a:buFont typeface="Wingdings" pitchFamily="2" charset="2"/>
              <a:buAutoNum type="alphaUcPeriod"/>
            </a:pPr>
            <a:r>
              <a:rPr lang="en-US" dirty="0" smtClean="0"/>
              <a:t>Emergency, Priority and Welfare</a:t>
            </a:r>
          </a:p>
          <a:p>
            <a:pPr marL="952500" lvl="1" indent="-495300">
              <a:buFont typeface="Wingdings" pitchFamily="2" charset="2"/>
              <a:buAutoNum type="alphaUcPeriod"/>
            </a:pPr>
            <a:r>
              <a:rPr lang="en-US" dirty="0" smtClean="0"/>
              <a:t>Priority and Welfare</a:t>
            </a:r>
          </a:p>
          <a:p>
            <a:pPr marL="952500" lvl="1" indent="-495300">
              <a:buFont typeface="Wingdings" pitchFamily="2" charset="2"/>
              <a:buAutoNum type="alphaUcPeriod"/>
            </a:pPr>
            <a:r>
              <a:rPr lang="en-US" dirty="0" smtClean="0"/>
              <a:t>Emergency and Priority</a:t>
            </a:r>
          </a:p>
        </p:txBody>
      </p:sp>
    </p:spTree>
    <p:extLst>
      <p:ext uri="{BB962C8B-B14F-4D97-AF65-F5344CB8AC3E}">
        <p14:creationId xmlns:p14="http://schemas.microsoft.com/office/powerpoint/2010/main" val="354989657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808963">
                                            <p:txEl>
                                              <p:pRg st="2" end="2"/>
                                            </p:txEl>
                                          </p:spTgt>
                                        </p:tgtEl>
                                        <p:attrNameLst>
                                          <p:attrName>style.color</p:attrName>
                                        </p:attrNameLst>
                                      </p:cBhvr>
                                      <p:to>
                                        <a:srgbClr val="F01902"/>
                                      </p:to>
                                    </p:animClr>
                                  </p:childTnLst>
                                </p:cTn>
                              </p:par>
                              <p:par>
                                <p:cTn id="7" presetID="8" presetClass="emph" presetSubtype="0" fill="hold" nodeType="withEffect">
                                  <p:stCondLst>
                                    <p:cond delay="0"/>
                                  </p:stCondLst>
                                  <p:childTnLst>
                                    <p:animRot by="21600000">
                                      <p:cBhvr>
                                        <p:cTn id="8" dur="2000" fill="hold"/>
                                        <p:tgtEl>
                                          <p:spTgt spid="808963">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a:xfrm>
            <a:off x="838200" y="2743200"/>
            <a:ext cx="7543800" cy="1362075"/>
          </a:xfrm>
        </p:spPr>
        <p:txBody>
          <a:bodyPr>
            <a:noAutofit/>
          </a:bodyPr>
          <a:lstStyle/>
          <a:p>
            <a:pPr algn="ctr">
              <a:defRPr/>
            </a:pPr>
            <a:r>
              <a:rPr lang="en-US" sz="4400"/>
              <a:t>Any Questions Before Ending This Session?</a:t>
            </a:r>
            <a:endParaRPr lang="en-US" sz="4400" dirty="0" smtClean="0"/>
          </a:p>
        </p:txBody>
      </p:sp>
      <p:sp>
        <p:nvSpPr>
          <p:cNvPr id="4" name="TextBox 3"/>
          <p:cNvSpPr txBox="1"/>
          <p:nvPr/>
        </p:nvSpPr>
        <p:spPr>
          <a:xfrm>
            <a:off x="6629400" y="6248400"/>
            <a:ext cx="1143000" cy="307777"/>
          </a:xfrm>
          <a:prstGeom prst="rect">
            <a:avLst/>
          </a:prstGeom>
          <a:solidFill>
            <a:schemeClr val="tx2">
              <a:lumMod val="60000"/>
              <a:lumOff val="40000"/>
            </a:schemeClr>
          </a:solidFill>
        </p:spPr>
        <p:txBody>
          <a:bodyPr wrap="square" rtlCol="0">
            <a:spAutoFit/>
          </a:bodyPr>
          <a:lstStyle/>
          <a:p>
            <a:pPr algn="ctr"/>
            <a:r>
              <a:rPr lang="en-US" sz="1400" b="1" dirty="0" smtClean="0"/>
              <a:t>End Session</a:t>
            </a:r>
            <a:endParaRPr lang="en-US" sz="1400" b="1" dirty="0"/>
          </a:p>
        </p:txBody>
      </p:sp>
    </p:spTree>
    <p:custDataLst>
      <p:tags r:id="rId1"/>
    </p:custDataLst>
    <p:extLst>
      <p:ext uri="{BB962C8B-B14F-4D97-AF65-F5344CB8AC3E}">
        <p14:creationId xmlns:p14="http://schemas.microsoft.com/office/powerpoint/2010/main" val="350139529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xfrm>
            <a:off x="685800" y="2286000"/>
            <a:ext cx="7772400" cy="1143000"/>
          </a:xfrm>
        </p:spPr>
        <p:txBody>
          <a:bodyPr>
            <a:normAutofit fontScale="90000"/>
          </a:bodyPr>
          <a:lstStyle/>
          <a:p>
            <a:pPr algn="ctr"/>
            <a:r>
              <a:rPr lang="en-US" sz="4000" b="1" dirty="0" smtClean="0">
                <a:solidFill>
                  <a:srgbClr val="0070C0"/>
                </a:solidFill>
              </a:rPr>
              <a:t>Topic 15 – Basic Message Handling</a:t>
            </a:r>
            <a:br>
              <a:rPr lang="en-US" sz="4000" b="1" dirty="0" smtClean="0">
                <a:solidFill>
                  <a:srgbClr val="0070C0"/>
                </a:solidFill>
              </a:rPr>
            </a:br>
            <a:r>
              <a:rPr lang="en-US" sz="4000" b="1" dirty="0" smtClean="0">
                <a:solidFill>
                  <a:srgbClr val="0070C0"/>
                </a:solidFill>
              </a:rPr>
              <a:t> Part 2</a:t>
            </a:r>
            <a:endParaRPr lang="en-US" dirty="0" smtClean="0"/>
          </a:p>
        </p:txBody>
      </p:sp>
    </p:spTree>
    <p:extLst>
      <p:ext uri="{BB962C8B-B14F-4D97-AF65-F5344CB8AC3E}">
        <p14:creationId xmlns:p14="http://schemas.microsoft.com/office/powerpoint/2010/main" val="16391391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b="1" dirty="0" smtClean="0">
                <a:solidFill>
                  <a:srgbClr val="0070C0"/>
                </a:solidFill>
              </a:rPr>
              <a:t>Message Handling Rules</a:t>
            </a:r>
          </a:p>
        </p:txBody>
      </p:sp>
      <p:sp>
        <p:nvSpPr>
          <p:cNvPr id="59395" name="Rectangle 3"/>
          <p:cNvSpPr>
            <a:spLocks noGrp="1" noChangeArrowheads="1"/>
          </p:cNvSpPr>
          <p:nvPr>
            <p:ph type="body" idx="1"/>
          </p:nvPr>
        </p:nvSpPr>
        <p:spPr/>
        <p:txBody>
          <a:bodyPr>
            <a:normAutofit/>
          </a:bodyPr>
          <a:lstStyle/>
          <a:p>
            <a:pPr>
              <a:lnSpc>
                <a:spcPct val="90000"/>
              </a:lnSpc>
            </a:pPr>
            <a:r>
              <a:rPr lang="en-US" dirty="0" smtClean="0"/>
              <a:t>Do not speculate</a:t>
            </a:r>
          </a:p>
          <a:p>
            <a:pPr>
              <a:lnSpc>
                <a:spcPct val="90000"/>
              </a:lnSpc>
            </a:pPr>
            <a:r>
              <a:rPr lang="en-US" dirty="0" smtClean="0"/>
              <a:t>Public scanners</a:t>
            </a:r>
          </a:p>
          <a:p>
            <a:pPr>
              <a:lnSpc>
                <a:spcPct val="90000"/>
              </a:lnSpc>
            </a:pPr>
            <a:r>
              <a:rPr lang="en-US" dirty="0" smtClean="0"/>
              <a:t>Make it clear what you mean – an estimate is an estimate</a:t>
            </a:r>
          </a:p>
          <a:p>
            <a:pPr>
              <a:lnSpc>
                <a:spcPct val="90000"/>
              </a:lnSpc>
            </a:pPr>
            <a:r>
              <a:rPr lang="en-US" dirty="0" smtClean="0"/>
              <a:t>Pass exactly as written or spoken</a:t>
            </a:r>
          </a:p>
          <a:p>
            <a:pPr lvl="1">
              <a:lnSpc>
                <a:spcPct val="90000"/>
              </a:lnSpc>
            </a:pPr>
            <a:r>
              <a:rPr lang="en-US" dirty="0"/>
              <a:t>Do not change or correct anything</a:t>
            </a:r>
          </a:p>
          <a:p>
            <a:pPr>
              <a:lnSpc>
                <a:spcPct val="90000"/>
              </a:lnSpc>
            </a:pPr>
            <a:r>
              <a:rPr lang="en-US" dirty="0" smtClean="0"/>
              <a:t>Accuracy before speed</a:t>
            </a:r>
          </a:p>
          <a:p>
            <a:pPr>
              <a:lnSpc>
                <a:spcPct val="90000"/>
              </a:lnSpc>
            </a:pPr>
            <a:r>
              <a:rPr lang="en-US" dirty="0" smtClean="0"/>
              <a:t>Document miscounts</a:t>
            </a:r>
          </a:p>
          <a:p>
            <a:pPr>
              <a:lnSpc>
                <a:spcPct val="90000"/>
              </a:lnSpc>
            </a:pPr>
            <a:endParaRPr lang="en-US" dirty="0" smtClean="0"/>
          </a:p>
        </p:txBody>
      </p:sp>
    </p:spTree>
    <p:extLst>
      <p:ext uri="{BB962C8B-B14F-4D97-AF65-F5344CB8AC3E}">
        <p14:creationId xmlns:p14="http://schemas.microsoft.com/office/powerpoint/2010/main" val="1356562630"/>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b="1" dirty="0" smtClean="0">
                <a:solidFill>
                  <a:srgbClr val="0070C0"/>
                </a:solidFill>
              </a:rPr>
              <a:t>ARRL Numbered Radiograms</a:t>
            </a:r>
          </a:p>
        </p:txBody>
      </p:sp>
      <p:sp>
        <p:nvSpPr>
          <p:cNvPr id="59395" name="Rectangle 3"/>
          <p:cNvSpPr>
            <a:spLocks noGrp="1" noChangeArrowheads="1"/>
          </p:cNvSpPr>
          <p:nvPr>
            <p:ph type="body" idx="1"/>
          </p:nvPr>
        </p:nvSpPr>
        <p:spPr>
          <a:xfrm>
            <a:off x="762000" y="1371600"/>
            <a:ext cx="8077200" cy="5105400"/>
          </a:xfrm>
        </p:spPr>
        <p:txBody>
          <a:bodyPr>
            <a:normAutofit/>
          </a:bodyPr>
          <a:lstStyle/>
          <a:p>
            <a:pPr>
              <a:lnSpc>
                <a:spcPct val="90000"/>
              </a:lnSpc>
            </a:pPr>
            <a:r>
              <a:rPr lang="en-US" dirty="0" smtClean="0"/>
              <a:t>Standardize list of often-used phrases</a:t>
            </a:r>
          </a:p>
          <a:p>
            <a:pPr>
              <a:lnSpc>
                <a:spcPct val="90000"/>
              </a:lnSpc>
            </a:pPr>
            <a:r>
              <a:rPr lang="en-US" dirty="0" smtClean="0"/>
              <a:t>Two Groups</a:t>
            </a:r>
          </a:p>
          <a:p>
            <a:pPr lvl="1">
              <a:lnSpc>
                <a:spcPct val="90000"/>
              </a:lnSpc>
            </a:pPr>
            <a:r>
              <a:rPr lang="en-US" dirty="0" smtClean="0"/>
              <a:t>Emergency has 26 phrases</a:t>
            </a:r>
          </a:p>
          <a:p>
            <a:pPr lvl="1">
              <a:lnSpc>
                <a:spcPct val="90000"/>
              </a:lnSpc>
            </a:pPr>
            <a:r>
              <a:rPr lang="en-US" dirty="0" smtClean="0"/>
              <a:t>Routine has 21 phrases</a:t>
            </a:r>
          </a:p>
          <a:p>
            <a:pPr lvl="1">
              <a:lnSpc>
                <a:spcPct val="90000"/>
              </a:lnSpc>
            </a:pPr>
            <a:r>
              <a:rPr lang="en-US" dirty="0" smtClean="0"/>
              <a:t>All preceded by ARL</a:t>
            </a:r>
          </a:p>
          <a:p>
            <a:pPr lvl="2">
              <a:lnSpc>
                <a:spcPct val="90000"/>
              </a:lnSpc>
            </a:pPr>
            <a:r>
              <a:rPr lang="en-US" dirty="0" smtClean="0"/>
              <a:t>ARL FORTY SIX (count as three words)</a:t>
            </a:r>
          </a:p>
          <a:p>
            <a:pPr>
              <a:lnSpc>
                <a:spcPct val="90000"/>
              </a:lnSpc>
            </a:pPr>
            <a:r>
              <a:rPr lang="en-US" dirty="0" smtClean="0"/>
              <a:t>ARL in the count block</a:t>
            </a:r>
          </a:p>
          <a:p>
            <a:pPr lvl="1">
              <a:lnSpc>
                <a:spcPct val="90000"/>
              </a:lnSpc>
            </a:pPr>
            <a:r>
              <a:rPr lang="en-US" dirty="0" smtClean="0"/>
              <a:t>Ex: ARL7 means there are 7 words in the text area of this ARRL Numbered Radiogram</a:t>
            </a:r>
          </a:p>
          <a:p>
            <a:pPr>
              <a:lnSpc>
                <a:spcPct val="90000"/>
              </a:lnSpc>
            </a:pPr>
            <a:r>
              <a:rPr lang="en-US" dirty="0" smtClean="0"/>
              <a:t>Decode before delivery</a:t>
            </a:r>
          </a:p>
          <a:p>
            <a:pPr>
              <a:lnSpc>
                <a:spcPct val="90000"/>
              </a:lnSpc>
            </a:pPr>
            <a:endParaRPr lang="en-US" dirty="0" smtClean="0"/>
          </a:p>
        </p:txBody>
      </p:sp>
    </p:spTree>
    <p:extLst>
      <p:ext uri="{BB962C8B-B14F-4D97-AF65-F5344CB8AC3E}">
        <p14:creationId xmlns:p14="http://schemas.microsoft.com/office/powerpoint/2010/main" val="4020491979"/>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b="1" dirty="0" smtClean="0">
                <a:solidFill>
                  <a:srgbClr val="0070C0"/>
                </a:solidFill>
              </a:rPr>
              <a:t>Copying Hints</a:t>
            </a:r>
          </a:p>
        </p:txBody>
      </p:sp>
      <p:sp>
        <p:nvSpPr>
          <p:cNvPr id="59395" name="Rectangle 3"/>
          <p:cNvSpPr>
            <a:spLocks noGrp="1" noChangeArrowheads="1"/>
          </p:cNvSpPr>
          <p:nvPr>
            <p:ph type="body" idx="1"/>
          </p:nvPr>
        </p:nvSpPr>
        <p:spPr/>
        <p:txBody>
          <a:bodyPr>
            <a:normAutofit fontScale="92500" lnSpcReduction="10000"/>
          </a:bodyPr>
          <a:lstStyle/>
          <a:p>
            <a:pPr>
              <a:lnSpc>
                <a:spcPct val="90000"/>
              </a:lnSpc>
            </a:pPr>
            <a:r>
              <a:rPr lang="en-US" smtClean="0"/>
              <a:t>When copying the text of a message by hand, receiving stations should write five words on each line, (or ten words per line if using a keyboard)</a:t>
            </a:r>
          </a:p>
          <a:p>
            <a:pPr>
              <a:lnSpc>
                <a:spcPct val="90000"/>
              </a:lnSpc>
            </a:pPr>
            <a:endParaRPr lang="en-US" smtClean="0"/>
          </a:p>
          <a:p>
            <a:pPr>
              <a:lnSpc>
                <a:spcPct val="90000"/>
              </a:lnSpc>
            </a:pPr>
            <a:r>
              <a:rPr lang="en-US" smtClean="0"/>
              <a:t>There can be requirements for formats that are unique to an individual agency or type of emergency  </a:t>
            </a:r>
          </a:p>
          <a:p>
            <a:pPr lvl="1">
              <a:lnSpc>
                <a:spcPct val="90000"/>
              </a:lnSpc>
            </a:pPr>
            <a:r>
              <a:rPr lang="en-US" smtClean="0"/>
              <a:t>Work with each served agency </a:t>
            </a:r>
            <a:r>
              <a:rPr lang="en-US" i="1" smtClean="0">
                <a:solidFill>
                  <a:srgbClr val="FF3300"/>
                </a:solidFill>
              </a:rPr>
              <a:t>before</a:t>
            </a:r>
            <a:r>
              <a:rPr lang="en-US" smtClean="0"/>
              <a:t> the emergency to see which format will best fulfill their needs </a:t>
            </a:r>
          </a:p>
        </p:txBody>
      </p:sp>
    </p:spTree>
    <p:extLst>
      <p:ext uri="{BB962C8B-B14F-4D97-AF65-F5344CB8AC3E}">
        <p14:creationId xmlns:p14="http://schemas.microsoft.com/office/powerpoint/2010/main" val="2353220730"/>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Grp="1" noChangeArrowheads="1"/>
          </p:cNvSpPr>
          <p:nvPr>
            <p:ph type="title"/>
          </p:nvPr>
        </p:nvSpPr>
        <p:spPr/>
        <p:txBody>
          <a:bodyPr/>
          <a:lstStyle/>
          <a:p>
            <a:r>
              <a:rPr lang="en-US" b="1" dirty="0" smtClean="0">
                <a:solidFill>
                  <a:srgbClr val="0070C0"/>
                </a:solidFill>
              </a:rPr>
              <a:t>Logging and Record Keeping</a:t>
            </a:r>
          </a:p>
        </p:txBody>
      </p:sp>
      <p:sp>
        <p:nvSpPr>
          <p:cNvPr id="60419" name="Rectangle 7"/>
          <p:cNvSpPr>
            <a:spLocks noGrp="1" noChangeArrowheads="1"/>
          </p:cNvSpPr>
          <p:nvPr>
            <p:ph type="body" idx="1"/>
          </p:nvPr>
        </p:nvSpPr>
        <p:spPr>
          <a:xfrm>
            <a:off x="609600" y="1600200"/>
            <a:ext cx="7315200" cy="4114800"/>
          </a:xfrm>
        </p:spPr>
        <p:txBody>
          <a:bodyPr>
            <a:normAutofit fontScale="92500" lnSpcReduction="20000"/>
          </a:bodyPr>
          <a:lstStyle/>
          <a:p>
            <a:pPr>
              <a:lnSpc>
                <a:spcPct val="90000"/>
              </a:lnSpc>
            </a:pPr>
            <a:r>
              <a:rPr lang="en-US" smtClean="0"/>
              <a:t>Accurate record of formal messages handled and various aspects of your station's operation can be very useful </a:t>
            </a:r>
          </a:p>
          <a:p>
            <a:pPr lvl="1">
              <a:lnSpc>
                <a:spcPct val="90000"/>
              </a:lnSpc>
            </a:pPr>
            <a:r>
              <a:rPr lang="en-US" smtClean="0"/>
              <a:t>Required by law in some cases</a:t>
            </a:r>
          </a:p>
          <a:p>
            <a:pPr lvl="1">
              <a:lnSpc>
                <a:spcPct val="90000"/>
              </a:lnSpc>
            </a:pPr>
            <a:r>
              <a:rPr lang="en-US" smtClean="0"/>
              <a:t>Some agencies, your log becomes a legal document and may be needed at some later time should an investigation occur </a:t>
            </a:r>
          </a:p>
          <a:p>
            <a:pPr lvl="1">
              <a:lnSpc>
                <a:spcPct val="90000"/>
              </a:lnSpc>
            </a:pPr>
            <a:endParaRPr lang="en-US" smtClean="0"/>
          </a:p>
          <a:p>
            <a:pPr>
              <a:lnSpc>
                <a:spcPct val="90000"/>
              </a:lnSpc>
            </a:pPr>
            <a:r>
              <a:rPr lang="en-US" smtClean="0"/>
              <a:t>Include enough detail to be meaningful later on, especially the date and an accurate time </a:t>
            </a:r>
          </a:p>
        </p:txBody>
      </p:sp>
      <p:pic>
        <p:nvPicPr>
          <p:cNvPr id="817157" name="Picture 5" descr="rlbcvr">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1981200"/>
            <a:ext cx="110331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656291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817157"/>
                                        </p:tgtEl>
                                        <p:attrNameLst>
                                          <p:attrName>style.visibility</p:attrName>
                                        </p:attrNameLst>
                                      </p:cBhvr>
                                      <p:to>
                                        <p:strVal val="visible"/>
                                      </p:to>
                                    </p:set>
                                    <p:animEffect transition="in" filter="wipe(up)">
                                      <p:cBhvr>
                                        <p:cTn id="7" dur="500"/>
                                        <p:tgtEl>
                                          <p:spTgt spid="817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28"/>
          <p:cNvSpPr>
            <a:spLocks noGrp="1" noChangeArrowheads="1"/>
          </p:cNvSpPr>
          <p:nvPr>
            <p:ph type="title"/>
          </p:nvPr>
        </p:nvSpPr>
        <p:spPr/>
        <p:txBody>
          <a:bodyPr/>
          <a:lstStyle/>
          <a:p>
            <a:r>
              <a:rPr lang="en-US" b="1" dirty="0" smtClean="0">
                <a:solidFill>
                  <a:srgbClr val="0070C0"/>
                </a:solidFill>
              </a:rPr>
              <a:t>What to Log</a:t>
            </a:r>
          </a:p>
        </p:txBody>
      </p:sp>
      <p:sp>
        <p:nvSpPr>
          <p:cNvPr id="61443" name="Rectangle 1029"/>
          <p:cNvSpPr>
            <a:spLocks noGrp="1" noChangeArrowheads="1"/>
          </p:cNvSpPr>
          <p:nvPr>
            <p:ph type="body" idx="1"/>
          </p:nvPr>
        </p:nvSpPr>
        <p:spPr/>
        <p:txBody>
          <a:bodyPr/>
          <a:lstStyle/>
          <a:p>
            <a:pPr>
              <a:lnSpc>
                <a:spcPct val="80000"/>
              </a:lnSpc>
            </a:pPr>
            <a:r>
              <a:rPr lang="en-US" sz="2200" smtClean="0"/>
              <a:t>All incoming and outgoing messages </a:t>
            </a:r>
          </a:p>
          <a:p>
            <a:pPr lvl="1">
              <a:lnSpc>
                <a:spcPct val="80000"/>
              </a:lnSpc>
            </a:pPr>
            <a:r>
              <a:rPr lang="en-US" sz="2200" smtClean="0"/>
              <a:t>Name of the sender, </a:t>
            </a:r>
          </a:p>
          <a:p>
            <a:pPr lvl="1">
              <a:lnSpc>
                <a:spcPct val="80000"/>
              </a:lnSpc>
            </a:pPr>
            <a:r>
              <a:rPr lang="en-US" sz="2200" smtClean="0"/>
              <a:t>Addressee, </a:t>
            </a:r>
          </a:p>
          <a:p>
            <a:pPr lvl="1">
              <a:lnSpc>
                <a:spcPct val="80000"/>
              </a:lnSpc>
            </a:pPr>
            <a:r>
              <a:rPr lang="en-US" sz="2200" smtClean="0"/>
              <a:t>Station that passed the message to you, </a:t>
            </a:r>
          </a:p>
          <a:p>
            <a:pPr lvl="1">
              <a:lnSpc>
                <a:spcPct val="80000"/>
              </a:lnSpc>
            </a:pPr>
            <a:r>
              <a:rPr lang="en-US" sz="2200" smtClean="0"/>
              <a:t>Station to whom the message was sent, </a:t>
            </a:r>
          </a:p>
          <a:p>
            <a:pPr lvl="1">
              <a:lnSpc>
                <a:spcPct val="80000"/>
              </a:lnSpc>
            </a:pPr>
            <a:r>
              <a:rPr lang="en-US" sz="2200" smtClean="0"/>
              <a:t>Message number, and the times in and out. </a:t>
            </a:r>
          </a:p>
          <a:p>
            <a:pPr lvl="1">
              <a:lnSpc>
                <a:spcPct val="80000"/>
              </a:lnSpc>
            </a:pPr>
            <a:endParaRPr lang="en-US" sz="2200" smtClean="0"/>
          </a:p>
          <a:p>
            <a:pPr>
              <a:lnSpc>
                <a:spcPct val="80000"/>
              </a:lnSpc>
            </a:pPr>
            <a:r>
              <a:rPr lang="en-US" sz="2200" smtClean="0"/>
              <a:t>Keep the written copy of each message in numerical order for future reference</a:t>
            </a:r>
          </a:p>
          <a:p>
            <a:pPr>
              <a:lnSpc>
                <a:spcPct val="80000"/>
              </a:lnSpc>
            </a:pPr>
            <a:endParaRPr lang="en-US" sz="2200" smtClean="0"/>
          </a:p>
          <a:p>
            <a:pPr>
              <a:lnSpc>
                <a:spcPct val="80000"/>
              </a:lnSpc>
            </a:pPr>
            <a:r>
              <a:rPr lang="en-US" sz="2200" smtClean="0"/>
              <a:t>Log which operators are on duty for any given period, and record any significant events at your station </a:t>
            </a:r>
          </a:p>
        </p:txBody>
      </p:sp>
    </p:spTree>
    <p:extLst>
      <p:ext uri="{BB962C8B-B14F-4D97-AF65-F5344CB8AC3E}">
        <p14:creationId xmlns:p14="http://schemas.microsoft.com/office/powerpoint/2010/main" val="2806548118"/>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9.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1658</Words>
  <Application>Microsoft Office PowerPoint</Application>
  <PresentationFormat>On-screen Show (4:3)</PresentationFormat>
  <Paragraphs>222</Paragraphs>
  <Slides>37</Slides>
  <Notes>8</Notes>
  <HiddenSlides>14</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Training</vt:lpstr>
      <vt:lpstr>Training Volunteers</vt:lpstr>
      <vt:lpstr>Reminder</vt:lpstr>
      <vt:lpstr>Session Three Topic</vt:lpstr>
      <vt:lpstr>Topic 15 – Basic Message Handling  Part 2</vt:lpstr>
      <vt:lpstr>Message Handling Rules</vt:lpstr>
      <vt:lpstr>ARRL Numbered Radiograms</vt:lpstr>
      <vt:lpstr>Copying Hints</vt:lpstr>
      <vt:lpstr>Logging and Record Keeping</vt:lpstr>
      <vt:lpstr>What to Log</vt:lpstr>
      <vt:lpstr>Log Formats</vt:lpstr>
      <vt:lpstr>Who Should Log?</vt:lpstr>
      <vt:lpstr>Hints and Techniques</vt:lpstr>
      <vt:lpstr>Message Authoring</vt:lpstr>
      <vt:lpstr>Message Security &amp; Privacy</vt:lpstr>
      <vt:lpstr>Informal Messages</vt:lpstr>
      <vt:lpstr>Ten Ways Radiograms Get Messed Up</vt:lpstr>
      <vt:lpstr>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Topic 15 Question</vt:lpstr>
      <vt:lpstr>Topic 15 Question</vt:lpstr>
      <vt:lpstr>Topic 15 Question</vt:lpstr>
      <vt:lpstr>Topic 15 Question</vt:lpstr>
      <vt:lpstr>Topic 15 Question</vt:lpstr>
      <vt:lpstr>Any Questions Before Ending This Session?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2011-11-05T20:49:40Z</dcterms:created>
  <dcterms:modified xsi:type="dcterms:W3CDTF">2012-03-04T20:21:36Z</dcterms:modified>
</cp:coreProperties>
</file>