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9"/>
  </p:notesMasterIdLst>
  <p:handoutMasterIdLst>
    <p:handoutMasterId r:id="rId40"/>
  </p:handoutMasterIdLst>
  <p:sldIdLst>
    <p:sldId id="384" r:id="rId2"/>
    <p:sldId id="866" r:id="rId3"/>
    <p:sldId id="261" r:id="rId4"/>
    <p:sldId id="289" r:id="rId5"/>
    <p:sldId id="693" r:id="rId6"/>
    <p:sldId id="867" r:id="rId7"/>
    <p:sldId id="846" r:id="rId8"/>
    <p:sldId id="847" r:id="rId9"/>
    <p:sldId id="848" r:id="rId10"/>
    <p:sldId id="849" r:id="rId11"/>
    <p:sldId id="850" r:id="rId12"/>
    <p:sldId id="851" r:id="rId13"/>
    <p:sldId id="868" r:id="rId14"/>
    <p:sldId id="852" r:id="rId15"/>
    <p:sldId id="857" r:id="rId16"/>
    <p:sldId id="854" r:id="rId17"/>
    <p:sldId id="524" r:id="rId18"/>
    <p:sldId id="416" r:id="rId19"/>
    <p:sldId id="443" r:id="rId20"/>
    <p:sldId id="444" r:id="rId21"/>
    <p:sldId id="445" r:id="rId22"/>
    <p:sldId id="446" r:id="rId23"/>
    <p:sldId id="447" r:id="rId24"/>
    <p:sldId id="448" r:id="rId25"/>
    <p:sldId id="449" r:id="rId26"/>
    <p:sldId id="450" r:id="rId27"/>
    <p:sldId id="451" r:id="rId28"/>
    <p:sldId id="452" r:id="rId29"/>
    <p:sldId id="453" r:id="rId30"/>
    <p:sldId id="454" r:id="rId31"/>
    <p:sldId id="432" r:id="rId32"/>
    <p:sldId id="869" r:id="rId33"/>
    <p:sldId id="870" r:id="rId34"/>
    <p:sldId id="871" r:id="rId35"/>
    <p:sldId id="872" r:id="rId36"/>
    <p:sldId id="873" r:id="rId37"/>
    <p:sldId id="84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866"/>
            <p14:sldId id="261"/>
            <p14:sldId id="289"/>
          </p14:sldIdLst>
        </p14:section>
        <p14:section name="Content" id="{790CEF5B-569A-4C2F-BED5-750B08C0E5AD}">
          <p14:sldIdLst>
            <p14:sldId id="693"/>
            <p14:sldId id="867"/>
            <p14:sldId id="846"/>
            <p14:sldId id="847"/>
            <p14:sldId id="848"/>
            <p14:sldId id="849"/>
            <p14:sldId id="850"/>
            <p14:sldId id="851"/>
            <p14:sldId id="868"/>
            <p14:sldId id="852"/>
            <p14:sldId id="857"/>
            <p14:sldId id="854"/>
            <p14:sldId id="524"/>
            <p14:sldId id="416"/>
            <p14:sldId id="443"/>
            <p14:sldId id="444"/>
            <p14:sldId id="445"/>
            <p14:sldId id="446"/>
            <p14:sldId id="447"/>
            <p14:sldId id="448"/>
            <p14:sldId id="449"/>
            <p14:sldId id="450"/>
            <p14:sldId id="451"/>
            <p14:sldId id="452"/>
            <p14:sldId id="453"/>
            <p14:sldId id="454"/>
            <p14:sldId id="432"/>
          </p14:sldIdLst>
        </p14:section>
        <p14:section name="Summary" id="{3F78B471-41DA-46F2-A8E4-97E471896AB3}">
          <p14:sldIdLst/>
        </p14:section>
        <p14:section name="Quiz" id="{4ADBE36C-3616-4F90-AF7A-AA71CE7C6B31}">
          <p14:sldIdLst>
            <p14:sldId id="869"/>
            <p14:sldId id="870"/>
            <p14:sldId id="871"/>
            <p14:sldId id="872"/>
            <p14:sldId id="873"/>
            <p14:sldId id="84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3399FF"/>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14136"/>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95EDE907-E761-4C0A-A181-3AD7A5552A32}" type="slidenum">
              <a:rPr lang="en-US" smtClean="0"/>
              <a:pPr/>
              <a:t>6</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California authorities had found that a lack of coordination and cooperation between the various responding agencies resulted in over-lapping efforts, and gaps in the overall response. Many specific problems involving multi-agency responses were identified by FIRESCOPE. These included poor overall organization, ineffective communication between agencies, lack of accountability, and the lack of a single, universal, and well-defined command structure.</a:t>
            </a:r>
          </a:p>
          <a:p>
            <a:endParaRPr lang="en-US" smtClean="0"/>
          </a:p>
          <a:p>
            <a:r>
              <a:rPr lang="en-US" smtClean="0"/>
              <a:t>Although developed for wild land fires, the system ultimately evolved into an "all-risk" system, appropriate for all types of fire and non-fire emergencies. </a:t>
            </a:r>
          </a:p>
          <a:p>
            <a:endParaRPr lang="en-US" smtClean="0"/>
          </a:p>
          <a:p>
            <a:r>
              <a:rPr lang="en-US" smtClean="0"/>
              <a:t>There are other versions of the ICS in use, but the Incident Command System (ICS), as developed by the National Fire Academy (NFA), has been widely recognized as a model tool for the command, control, and coordination of resources and personnel at the scene of an emergency and is used by most fire, police, and other agencies around the country. The use of the ICS is now required by various federal laws for all hazardous material incidents, and in other situations by many state and local laws. The ICS has also been adopted for use in many other countries.</a:t>
            </a:r>
          </a:p>
          <a:p>
            <a:endParaRPr lang="en-US" smtClean="0"/>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95EDE907-E761-4C0A-A181-3AD7A5552A32}" type="slidenum">
              <a:rPr lang="en-US" smtClean="0"/>
              <a:pPr/>
              <a:t>7</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California authorities had found that a lack of coordination and cooperation between the various responding agencies resulted in over-lapping efforts, and gaps in the overall response. Many specific problems involving multi-agency responses were identified by FIRESCOPE. These included poor overall organization, ineffective communication between agencies, lack of accountability, and the lack of a single, universal, and well-defined command structure.</a:t>
            </a:r>
          </a:p>
          <a:p>
            <a:endParaRPr lang="en-US" smtClean="0"/>
          </a:p>
          <a:p>
            <a:r>
              <a:rPr lang="en-US" smtClean="0"/>
              <a:t>Although developed for wild land fires, the system ultimately evolved into an "all-risk" system, appropriate for all types of fire and non-fire emergencies. </a:t>
            </a:r>
          </a:p>
          <a:p>
            <a:endParaRPr lang="en-US" smtClean="0"/>
          </a:p>
          <a:p>
            <a:r>
              <a:rPr lang="en-US" smtClean="0"/>
              <a:t>There are other versions of the ICS in use, but the Incident Command System (ICS), as developed by the National Fire Academy (NFA), has been widely recognized as a model tool for the command, control, and coordination of resources and personnel at the scene of an emergency and is used by most fire, police, and other agencies around the country. The use of the ICS is now required by various federal laws for all hazardous material incidents, and in other situations by many state and local laws. The ICS has also been adopted for use in many other countries.</a:t>
            </a:r>
          </a:p>
          <a:p>
            <a:endParaRPr lang="en-US" smtClean="0"/>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4295851F-2122-42E1-8325-B0C58DEB4E0C}" type="slidenum">
              <a:rPr lang="en-US" smtClean="0"/>
              <a:pPr/>
              <a:t>11</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complexity of the incident will determine how formally the "management by objectives" portion will be handled. If the incident is small and uncomplicated, the process can be handled by verbal communication between appropriate people. As the incident and response become more complex, differences between the individual agencies' or departments' goals, objectives, and methods will need to be resolved in writing.</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37</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585131"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Four</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r>
              <a:rPr lang="en-US" b="1" dirty="0" smtClean="0">
                <a:solidFill>
                  <a:srgbClr val="0070C0"/>
                </a:solidFill>
              </a:rPr>
              <a:t>What the ICS is </a:t>
            </a:r>
            <a:r>
              <a:rPr lang="en-US" b="1" i="1" dirty="0" smtClean="0">
                <a:solidFill>
                  <a:srgbClr val="FF0000"/>
                </a:solidFill>
              </a:rPr>
              <a:t>not</a:t>
            </a:r>
          </a:p>
        </p:txBody>
      </p:sp>
      <p:sp>
        <p:nvSpPr>
          <p:cNvPr id="7171" name="Rectangle 5"/>
          <p:cNvSpPr>
            <a:spLocks noGrp="1" noChangeArrowheads="1"/>
          </p:cNvSpPr>
          <p:nvPr>
            <p:ph type="body" idx="1"/>
          </p:nvPr>
        </p:nvSpPr>
        <p:spPr>
          <a:xfrm>
            <a:off x="609600" y="1219200"/>
            <a:ext cx="7848600" cy="4495800"/>
          </a:xfrm>
        </p:spPr>
        <p:txBody>
          <a:bodyPr/>
          <a:lstStyle/>
          <a:p>
            <a:pPr>
              <a:lnSpc>
                <a:spcPct val="80000"/>
              </a:lnSpc>
            </a:pPr>
            <a:r>
              <a:rPr lang="en-US" sz="2000" smtClean="0"/>
              <a:t>Fixed and unchangeable </a:t>
            </a:r>
          </a:p>
          <a:p>
            <a:pPr>
              <a:lnSpc>
                <a:spcPct val="80000"/>
              </a:lnSpc>
            </a:pPr>
            <a:endParaRPr lang="en-US" sz="2000" smtClean="0"/>
          </a:p>
          <a:p>
            <a:pPr>
              <a:lnSpc>
                <a:spcPct val="80000"/>
              </a:lnSpc>
            </a:pPr>
            <a:r>
              <a:rPr lang="en-US" sz="2000" smtClean="0"/>
              <a:t>A means to take control or authority </a:t>
            </a:r>
          </a:p>
          <a:p>
            <a:pPr>
              <a:lnSpc>
                <a:spcPct val="80000"/>
              </a:lnSpc>
            </a:pPr>
            <a:endParaRPr lang="en-US" sz="2000" smtClean="0"/>
          </a:p>
          <a:p>
            <a:pPr>
              <a:lnSpc>
                <a:spcPct val="80000"/>
              </a:lnSpc>
            </a:pPr>
            <a:r>
              <a:rPr lang="en-US" sz="2000" smtClean="0"/>
              <a:t>A way to subvert the normal chain of command </a:t>
            </a:r>
          </a:p>
          <a:p>
            <a:pPr>
              <a:lnSpc>
                <a:spcPct val="80000"/>
              </a:lnSpc>
            </a:pPr>
            <a:endParaRPr lang="en-US" sz="2000" smtClean="0"/>
          </a:p>
          <a:p>
            <a:pPr>
              <a:lnSpc>
                <a:spcPct val="80000"/>
              </a:lnSpc>
            </a:pPr>
            <a:r>
              <a:rPr lang="en-US" sz="2000" smtClean="0"/>
              <a:t>Always managed by the fire department - or the first agency to arrive on-scene.. </a:t>
            </a:r>
          </a:p>
          <a:p>
            <a:pPr>
              <a:lnSpc>
                <a:spcPct val="80000"/>
              </a:lnSpc>
            </a:pPr>
            <a:endParaRPr lang="en-US" sz="2000" smtClean="0"/>
          </a:p>
          <a:p>
            <a:pPr>
              <a:lnSpc>
                <a:spcPct val="80000"/>
              </a:lnSpc>
            </a:pPr>
            <a:r>
              <a:rPr lang="en-US" sz="2000" smtClean="0"/>
              <a:t>Too big and cumbersome to be used in small, everyday events. </a:t>
            </a:r>
          </a:p>
          <a:p>
            <a:pPr>
              <a:lnSpc>
                <a:spcPct val="80000"/>
              </a:lnSpc>
            </a:pPr>
            <a:endParaRPr lang="en-US" sz="2000" smtClean="0"/>
          </a:p>
          <a:p>
            <a:pPr>
              <a:lnSpc>
                <a:spcPct val="80000"/>
              </a:lnSpc>
            </a:pPr>
            <a:r>
              <a:rPr lang="en-US" sz="2000" smtClean="0"/>
              <a:t>Restricted to use by government agencies and departments.</a:t>
            </a:r>
          </a:p>
        </p:txBody>
      </p:sp>
    </p:spTree>
    <p:extLst>
      <p:ext uri="{BB962C8B-B14F-4D97-AF65-F5344CB8AC3E}">
        <p14:creationId xmlns:p14="http://schemas.microsoft.com/office/powerpoint/2010/main" val="3957578128"/>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n-US" b="1" dirty="0" smtClean="0">
                <a:solidFill>
                  <a:srgbClr val="0070C0"/>
                </a:solidFill>
              </a:rPr>
              <a:t>The ICS Structure</a:t>
            </a:r>
          </a:p>
        </p:txBody>
      </p:sp>
      <p:sp>
        <p:nvSpPr>
          <p:cNvPr id="8195" name="Rectangle 5"/>
          <p:cNvSpPr>
            <a:spLocks noGrp="1" noChangeArrowheads="1"/>
          </p:cNvSpPr>
          <p:nvPr>
            <p:ph type="body" idx="1"/>
          </p:nvPr>
        </p:nvSpPr>
        <p:spPr>
          <a:xfrm>
            <a:off x="609600" y="1295400"/>
            <a:ext cx="7848600" cy="4724400"/>
          </a:xfrm>
        </p:spPr>
        <p:txBody>
          <a:bodyPr>
            <a:normAutofit/>
          </a:bodyPr>
          <a:lstStyle/>
          <a:p>
            <a:pPr marL="0" indent="0">
              <a:lnSpc>
                <a:spcPct val="90000"/>
              </a:lnSpc>
              <a:buNone/>
              <a:defRPr/>
            </a:pPr>
            <a:r>
              <a:rPr lang="en-US" dirty="0" smtClean="0"/>
              <a:t>ICS has two interrelated parts</a:t>
            </a:r>
          </a:p>
          <a:p>
            <a:pPr marL="0" indent="0">
              <a:lnSpc>
                <a:spcPct val="90000"/>
              </a:lnSpc>
              <a:buNone/>
              <a:defRPr/>
            </a:pPr>
            <a:endParaRPr lang="en-US" dirty="0" smtClean="0"/>
          </a:p>
          <a:p>
            <a:pPr marL="514350" indent="-514350">
              <a:lnSpc>
                <a:spcPct val="90000"/>
              </a:lnSpc>
              <a:buFont typeface="+mj-lt"/>
              <a:buAutoNum type="arabicPeriod"/>
              <a:defRPr/>
            </a:pPr>
            <a:r>
              <a:rPr lang="en-US" dirty="0" smtClean="0"/>
              <a:t>Management by objectives  </a:t>
            </a:r>
          </a:p>
          <a:p>
            <a:pPr marL="1009650" lvl="1" indent="-495300">
              <a:lnSpc>
                <a:spcPct val="90000"/>
              </a:lnSpc>
              <a:defRPr/>
            </a:pPr>
            <a:r>
              <a:rPr lang="en-US" sz="2400" dirty="0" smtClean="0"/>
              <a:t>Understand the policies, procedures, and statutes that affect the official response</a:t>
            </a:r>
          </a:p>
          <a:p>
            <a:pPr marL="1009650" lvl="1" indent="-495300">
              <a:lnSpc>
                <a:spcPct val="90000"/>
              </a:lnSpc>
              <a:defRPr/>
            </a:pPr>
            <a:r>
              <a:rPr lang="en-US" sz="2400" dirty="0" smtClean="0"/>
              <a:t>Establish incident objectives</a:t>
            </a:r>
          </a:p>
          <a:p>
            <a:pPr marL="1009650" lvl="1" indent="-495300">
              <a:lnSpc>
                <a:spcPct val="90000"/>
              </a:lnSpc>
              <a:defRPr/>
            </a:pPr>
            <a:r>
              <a:rPr lang="en-US" sz="2400" dirty="0" smtClean="0"/>
              <a:t>Select appropriate strategies for cooperation and resource utilization</a:t>
            </a:r>
          </a:p>
          <a:p>
            <a:pPr marL="1009650" lvl="1" indent="-495300">
              <a:lnSpc>
                <a:spcPct val="90000"/>
              </a:lnSpc>
              <a:defRPr/>
            </a:pPr>
            <a:r>
              <a:rPr lang="en-US" sz="2400" dirty="0" smtClean="0"/>
              <a:t>Apply tactics most likely to accomplish objectives </a:t>
            </a:r>
          </a:p>
          <a:p>
            <a:pPr marL="628650" indent="-514350">
              <a:lnSpc>
                <a:spcPct val="90000"/>
              </a:lnSpc>
              <a:buFont typeface="+mj-lt"/>
              <a:buAutoNum type="arabicPeriod"/>
              <a:defRPr/>
            </a:pPr>
            <a:r>
              <a:rPr lang="en-US" dirty="0" smtClean="0"/>
              <a:t>Organizational Structure</a:t>
            </a:r>
          </a:p>
        </p:txBody>
      </p:sp>
    </p:spTree>
    <p:extLst>
      <p:ext uri="{BB962C8B-B14F-4D97-AF65-F5344CB8AC3E}">
        <p14:creationId xmlns:p14="http://schemas.microsoft.com/office/powerpoint/2010/main" val="2171856053"/>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en-US" b="1" dirty="0" smtClean="0">
                <a:solidFill>
                  <a:srgbClr val="0070C0"/>
                </a:solidFill>
              </a:rPr>
              <a:t>Organizational Structure</a:t>
            </a:r>
          </a:p>
        </p:txBody>
      </p:sp>
      <p:sp>
        <p:nvSpPr>
          <p:cNvPr id="9219" name="Rectangle 5"/>
          <p:cNvSpPr>
            <a:spLocks noGrp="1" noChangeArrowheads="1"/>
          </p:cNvSpPr>
          <p:nvPr>
            <p:ph type="body" idx="1"/>
          </p:nvPr>
        </p:nvSpPr>
        <p:spPr>
          <a:xfrm>
            <a:off x="609600" y="1219200"/>
            <a:ext cx="7848600" cy="4495800"/>
          </a:xfrm>
        </p:spPr>
        <p:txBody>
          <a:bodyPr/>
          <a:lstStyle/>
          <a:p>
            <a:r>
              <a:rPr lang="en-US" sz="2200" smtClean="0"/>
              <a:t>Flexible organizational structure that can be modified to meet changing conditions </a:t>
            </a:r>
          </a:p>
          <a:p>
            <a:endParaRPr lang="en-US" sz="2200" smtClean="0"/>
          </a:p>
          <a:p>
            <a:r>
              <a:rPr lang="en-US" sz="2200" smtClean="0"/>
              <a:t>One person in charge</a:t>
            </a:r>
          </a:p>
          <a:p>
            <a:pPr lvl="1"/>
            <a:r>
              <a:rPr lang="en-US" sz="2200" smtClean="0"/>
              <a:t>"Incident Commander" (IC)</a:t>
            </a:r>
          </a:p>
          <a:p>
            <a:pPr lvl="1"/>
            <a:endParaRPr lang="en-US" sz="2200" smtClean="0"/>
          </a:p>
          <a:p>
            <a:r>
              <a:rPr lang="en-US" sz="2200" smtClean="0"/>
              <a:t>"General Staff" </a:t>
            </a:r>
          </a:p>
          <a:p>
            <a:pPr lvl="1"/>
            <a:r>
              <a:rPr lang="en-US" sz="2200" smtClean="0"/>
              <a:t>Information, Safety, and Liaison Officers </a:t>
            </a:r>
          </a:p>
          <a:p>
            <a:pPr lvl="1"/>
            <a:endParaRPr lang="en-US" sz="2200" smtClean="0"/>
          </a:p>
          <a:p>
            <a:r>
              <a:rPr lang="en-US" sz="2200" smtClean="0"/>
              <a:t>Four major operating sections: </a:t>
            </a:r>
          </a:p>
          <a:p>
            <a:pPr lvl="1"/>
            <a:r>
              <a:rPr lang="en-US" sz="2200" smtClean="0"/>
              <a:t>Planning, Operations, Logistics, Finance/Administration </a:t>
            </a:r>
          </a:p>
        </p:txBody>
      </p:sp>
    </p:spTree>
    <p:extLst>
      <p:ext uri="{BB962C8B-B14F-4D97-AF65-F5344CB8AC3E}">
        <p14:creationId xmlns:p14="http://schemas.microsoft.com/office/powerpoint/2010/main" val="3112452872"/>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rPr>
              <a:t>ICS</a:t>
            </a:r>
            <a:endParaRPr lang="en-US" b="1"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907" y="1219200"/>
            <a:ext cx="8291693" cy="5334000"/>
          </a:xfrm>
        </p:spPr>
      </p:pic>
    </p:spTree>
    <p:extLst>
      <p:ext uri="{BB962C8B-B14F-4D97-AF65-F5344CB8AC3E}">
        <p14:creationId xmlns:p14="http://schemas.microsoft.com/office/powerpoint/2010/main" val="1859655054"/>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en-US" b="1" dirty="0" smtClean="0">
                <a:solidFill>
                  <a:srgbClr val="0070C0"/>
                </a:solidFill>
              </a:rPr>
              <a:t>Incident Commander (IC)</a:t>
            </a:r>
          </a:p>
        </p:txBody>
      </p:sp>
      <p:sp>
        <p:nvSpPr>
          <p:cNvPr id="10243" name="Rectangle 5"/>
          <p:cNvSpPr>
            <a:spLocks noGrp="1" noChangeArrowheads="1"/>
          </p:cNvSpPr>
          <p:nvPr>
            <p:ph type="body" idx="1"/>
          </p:nvPr>
        </p:nvSpPr>
        <p:spPr/>
        <p:txBody>
          <a:bodyPr>
            <a:normAutofit lnSpcReduction="10000"/>
          </a:bodyPr>
          <a:lstStyle/>
          <a:p>
            <a:r>
              <a:rPr lang="en-US" dirty="0" smtClean="0"/>
              <a:t>Initial the IC is usually the most senior on-scene officer from the first responding agency </a:t>
            </a:r>
          </a:p>
          <a:p>
            <a:pPr lvl="1"/>
            <a:endParaRPr lang="en-US" dirty="0" smtClean="0"/>
          </a:p>
          <a:p>
            <a:pPr lvl="1"/>
            <a:r>
              <a:rPr lang="en-US" dirty="0" smtClean="0"/>
              <a:t>Management of the incident </a:t>
            </a:r>
          </a:p>
          <a:p>
            <a:pPr lvl="1"/>
            <a:endParaRPr lang="en-US" dirty="0" smtClean="0"/>
          </a:p>
          <a:p>
            <a:pPr lvl="1"/>
            <a:r>
              <a:rPr lang="en-US" dirty="0" smtClean="0"/>
              <a:t>Setting initial incident objectives </a:t>
            </a:r>
          </a:p>
          <a:p>
            <a:pPr lvl="1"/>
            <a:endParaRPr lang="en-US" dirty="0" smtClean="0"/>
          </a:p>
          <a:p>
            <a:pPr lvl="1"/>
            <a:r>
              <a:rPr lang="en-US" dirty="0" smtClean="0"/>
              <a:t>"Incident Plan" (IP) </a:t>
            </a:r>
          </a:p>
          <a:p>
            <a:endParaRPr lang="en-US" dirty="0" smtClean="0"/>
          </a:p>
        </p:txBody>
      </p:sp>
    </p:spTree>
    <p:extLst>
      <p:ext uri="{BB962C8B-B14F-4D97-AF65-F5344CB8AC3E}">
        <p14:creationId xmlns:p14="http://schemas.microsoft.com/office/powerpoint/2010/main" val="1066773204"/>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noAutofit/>
          </a:bodyPr>
          <a:lstStyle/>
          <a:p>
            <a:r>
              <a:rPr lang="en-US" sz="3200" b="1" dirty="0" smtClean="0">
                <a:solidFill>
                  <a:srgbClr val="0070C0"/>
                </a:solidFill>
              </a:rPr>
              <a:t>How does an emcomm group "fit in" to the ICS</a:t>
            </a:r>
          </a:p>
        </p:txBody>
      </p:sp>
      <p:sp>
        <p:nvSpPr>
          <p:cNvPr id="15363" name="Rectangle 5"/>
          <p:cNvSpPr>
            <a:spLocks noGrp="1" noChangeArrowheads="1"/>
          </p:cNvSpPr>
          <p:nvPr>
            <p:ph type="body" idx="1"/>
          </p:nvPr>
        </p:nvSpPr>
        <p:spPr/>
        <p:txBody>
          <a:bodyPr/>
          <a:lstStyle/>
          <a:p>
            <a:pPr>
              <a:lnSpc>
                <a:spcPct val="90000"/>
              </a:lnSpc>
            </a:pPr>
            <a:r>
              <a:rPr lang="en-US" sz="2200" smtClean="0"/>
              <a:t>Involvement in any incident where ICS is used is by “invitation only”</a:t>
            </a:r>
          </a:p>
          <a:p>
            <a:pPr lvl="1">
              <a:lnSpc>
                <a:spcPct val="90000"/>
              </a:lnSpc>
            </a:pPr>
            <a:r>
              <a:rPr lang="en-US" sz="2200" smtClean="0"/>
              <a:t>There is no role for off-the-street volunteers</a:t>
            </a:r>
          </a:p>
          <a:p>
            <a:pPr lvl="1">
              <a:lnSpc>
                <a:spcPct val="90000"/>
              </a:lnSpc>
            </a:pPr>
            <a:endParaRPr lang="en-US" sz="2200" smtClean="0"/>
          </a:p>
          <a:p>
            <a:pPr>
              <a:lnSpc>
                <a:spcPct val="90000"/>
              </a:lnSpc>
            </a:pPr>
            <a:r>
              <a:rPr lang="en-US" sz="2200" smtClean="0"/>
              <a:t>Relationship of an emcomm group to the ICS structure will vary with the specific situation </a:t>
            </a:r>
          </a:p>
          <a:p>
            <a:pPr lvl="1">
              <a:lnSpc>
                <a:spcPct val="90000"/>
              </a:lnSpc>
            </a:pPr>
            <a:r>
              <a:rPr lang="en-US" sz="2200" smtClean="0"/>
              <a:t>Your emcomm (ARES, RACES, etc.) group may have a representative on the Logistics Section's "communication task force" </a:t>
            </a:r>
          </a:p>
        </p:txBody>
      </p:sp>
    </p:spTree>
    <p:extLst>
      <p:ext uri="{BB962C8B-B14F-4D97-AF65-F5344CB8AC3E}">
        <p14:creationId xmlns:p14="http://schemas.microsoft.com/office/powerpoint/2010/main" val="1049132145"/>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9140" name="Picture 4" descr="lu11imag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3152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513356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859140"/>
                                        </p:tgtEl>
                                        <p:attrNameLst>
                                          <p:attrName>style.visibility</p:attrName>
                                        </p:attrNameLst>
                                      </p:cBhvr>
                                      <p:to>
                                        <p:strVal val="visible"/>
                                      </p:to>
                                    </p:set>
                                    <p:animEffect transition="in" filter="strips(downRight)">
                                      <p:cBhvr>
                                        <p:cTn id="7" dur="500"/>
                                        <p:tgtEl>
                                          <p:spTgt spid="859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1711433702"/>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3755074705"/>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817253884"/>
      </p:ext>
    </p:extLst>
  </p:cSld>
  <p:clrMapOvr>
    <a:masterClrMapping/>
  </p:clrMapOvr>
  <p:transition advClick="0" advTm="10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WordArt 2050"/>
          <p:cNvSpPr>
            <a:spLocks noChangeArrowheads="1" noChangeShapeType="1" noTextEdit="1"/>
          </p:cNvSpPr>
          <p:nvPr/>
        </p:nvSpPr>
        <p:spPr bwMode="auto">
          <a:xfrm>
            <a:off x="1981200" y="2057400"/>
            <a:ext cx="5334000" cy="2286000"/>
          </a:xfrm>
          <a:prstGeom prst="rect">
            <a:avLst/>
          </a:prstGeom>
        </p:spPr>
        <p:txBody>
          <a:bodyPr wrap="none" fromWordArt="1">
            <a:prstTxWarp prst="textDoubleWave1">
              <a:avLst>
                <a:gd name="adj1" fmla="val 6500"/>
                <a:gd name="adj2" fmla="val 0"/>
              </a:avLst>
            </a:prstTxWarp>
          </a:bodyPr>
          <a:lstStyle/>
          <a:p>
            <a:pPr algn="ctr"/>
            <a:r>
              <a:rPr lang="pt-BR" sz="3600" kern="10" spc="-360" dirty="0">
                <a:ln w="12700">
                  <a:solidFill>
                    <a:srgbClr val="000099"/>
                  </a:solidFill>
                  <a:round/>
                  <a:headEnd/>
                  <a:tailEnd/>
                </a:ln>
                <a:solidFill>
                  <a:srgbClr val="33CCFF"/>
                </a:solidFill>
                <a:effectLst>
                  <a:outerShdw dist="125724" dir="18900000" algn="ctr" rotWithShape="0">
                    <a:srgbClr val="000099"/>
                  </a:outerShdw>
                </a:effectLst>
                <a:latin typeface="Impact"/>
              </a:rPr>
              <a:t>W e l c o m e  B a c k</a:t>
            </a:r>
            <a:endParaRPr lang="en-US" sz="36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Tree>
    <p:extLst>
      <p:ext uri="{BB962C8B-B14F-4D97-AF65-F5344CB8AC3E}">
        <p14:creationId xmlns:p14="http://schemas.microsoft.com/office/powerpoint/2010/main" val="856168932"/>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026195270"/>
      </p:ext>
    </p:extLst>
  </p:cSld>
  <p:clrMapOvr>
    <a:masterClrMapping/>
  </p:clrMapOvr>
  <p:transition advClick="0" advTm="10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03558194"/>
      </p:ext>
    </p:extLst>
  </p:cSld>
  <p:clrMapOvr>
    <a:masterClrMapping/>
  </p:clrMapOvr>
  <p:transition advClick="0" advTm="1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58382832"/>
      </p:ext>
    </p:extLst>
  </p:cSld>
  <p:clrMapOvr>
    <a:masterClrMapping/>
  </p:clrMapOvr>
  <p:transition advClick="0" advTm="1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749417482"/>
      </p:ext>
    </p:extLst>
  </p:cSld>
  <p:clrMapOvr>
    <a:masterClrMapping/>
  </p:clrMapOvr>
  <p:transition advClick="0" advTm="1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17350611"/>
      </p:ext>
    </p:extLst>
  </p:cSld>
  <p:clrMapOvr>
    <a:masterClrMapping/>
  </p:clrMapOvr>
  <p:transition advClick="0" advTm="1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10426617"/>
      </p:ext>
    </p:extLst>
  </p:cSld>
  <p:clrMapOvr>
    <a:masterClrMapping/>
  </p:clrMapOvr>
  <p:transition advClick="0" advTm="1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54489215"/>
      </p:ext>
    </p:extLst>
  </p:cSld>
  <p:clrMapOvr>
    <a:masterClrMapping/>
  </p:clrMapOvr>
  <p:transition advClick="0" advTm="1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986247412"/>
      </p:ext>
    </p:extLst>
  </p:cSld>
  <p:clrMapOvr>
    <a:masterClrMapping/>
  </p:clrMapOvr>
  <p:transition advClick="0" advTm="1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46875405"/>
      </p:ext>
    </p:extLst>
  </p:cSld>
  <p:clrMapOvr>
    <a:masterClrMapping/>
  </p:clrMapOvr>
  <p:transition advClick="0"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64243788"/>
      </p:ext>
    </p:extLst>
  </p:cSld>
  <p:clrMapOvr>
    <a:masterClrMapping/>
  </p:clrMapOvr>
  <p:transition advClick="0"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54699443"/>
      </p:ext>
    </p:extLst>
  </p:cSld>
  <p:clrMapOvr>
    <a:masterClrMapping/>
  </p:clrMapOvr>
  <p:transition advClick="0" advTm="1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384739051"/>
      </p:ext>
    </p:extLst>
  </p:cSld>
  <p:clrMapOvr>
    <a:masterClrMapping/>
  </p:clrMapOvr>
  <p:transition>
    <p:sndAc>
      <p:stSnd>
        <p:snd r:embed="rId2" name="time.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Topic 16 Question</a:t>
            </a:r>
          </a:p>
        </p:txBody>
      </p:sp>
      <p:sp>
        <p:nvSpPr>
          <p:cNvPr id="861187" name="Rectangle 3"/>
          <p:cNvSpPr>
            <a:spLocks noGrp="1" noChangeArrowheads="1"/>
          </p:cNvSpPr>
          <p:nvPr>
            <p:ph type="body" idx="1"/>
          </p:nvPr>
        </p:nvSpPr>
        <p:spPr/>
        <p:txBody>
          <a:bodyPr/>
          <a:lstStyle/>
          <a:p>
            <a:pPr marL="495300" indent="-495300">
              <a:buFont typeface="Wingdings" pitchFamily="2" charset="2"/>
              <a:buAutoNum type="arabicPeriod"/>
            </a:pPr>
            <a:r>
              <a:rPr lang="en-US" b="1" dirty="0" smtClean="0"/>
              <a:t>What do the letters "ICS" stand for?</a:t>
            </a:r>
          </a:p>
          <a:p>
            <a:pPr marL="952500" lvl="1" indent="-495300">
              <a:buFont typeface="Wingdings" pitchFamily="2" charset="2"/>
              <a:buAutoNum type="alphaUcPeriod"/>
            </a:pPr>
            <a:r>
              <a:rPr lang="en-US" dirty="0" smtClean="0"/>
              <a:t>International Correspondence School</a:t>
            </a:r>
          </a:p>
          <a:p>
            <a:pPr marL="952500" lvl="1" indent="-495300">
              <a:buFont typeface="Wingdings" pitchFamily="2" charset="2"/>
              <a:buAutoNum type="alphaUcPeriod"/>
            </a:pPr>
            <a:r>
              <a:rPr lang="en-US" dirty="0" smtClean="0"/>
              <a:t>Incident Command System</a:t>
            </a:r>
          </a:p>
          <a:p>
            <a:pPr marL="952500" lvl="1" indent="-495300">
              <a:buFont typeface="Wingdings" pitchFamily="2" charset="2"/>
              <a:buAutoNum type="alphaUcPeriod"/>
            </a:pPr>
            <a:r>
              <a:rPr lang="en-US" dirty="0" smtClean="0"/>
              <a:t>Institutional Control System</a:t>
            </a:r>
          </a:p>
          <a:p>
            <a:pPr marL="952500" lvl="1" indent="-495300">
              <a:buFont typeface="Wingdings" pitchFamily="2" charset="2"/>
              <a:buAutoNum type="alphaUcPeriod"/>
            </a:pPr>
            <a:r>
              <a:rPr lang="en-US" dirty="0" smtClean="0"/>
              <a:t>Internal Control Sequence</a:t>
            </a:r>
          </a:p>
        </p:txBody>
      </p:sp>
    </p:spTree>
    <p:extLst>
      <p:ext uri="{BB962C8B-B14F-4D97-AF65-F5344CB8AC3E}">
        <p14:creationId xmlns:p14="http://schemas.microsoft.com/office/powerpoint/2010/main" val="375677573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61187">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61187">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Topic 16 Question</a:t>
            </a:r>
          </a:p>
        </p:txBody>
      </p:sp>
      <p:sp>
        <p:nvSpPr>
          <p:cNvPr id="862211" name="Rectangle 3"/>
          <p:cNvSpPr>
            <a:spLocks noGrp="1" noChangeArrowheads="1"/>
          </p:cNvSpPr>
          <p:nvPr>
            <p:ph type="body" idx="1"/>
          </p:nvPr>
        </p:nvSpPr>
        <p:spPr/>
        <p:txBody>
          <a:bodyPr>
            <a:normAutofit lnSpcReduction="10000"/>
          </a:bodyPr>
          <a:lstStyle/>
          <a:p>
            <a:pPr marL="495300" indent="-495300">
              <a:lnSpc>
                <a:spcPct val="90000"/>
              </a:lnSpc>
              <a:buFont typeface="Wingdings" pitchFamily="2" charset="2"/>
              <a:buAutoNum type="arabicPeriod" startAt="2"/>
            </a:pPr>
            <a:r>
              <a:rPr lang="en-US" b="1" dirty="0" smtClean="0"/>
              <a:t>What is ICS?</a:t>
            </a:r>
          </a:p>
          <a:p>
            <a:pPr marL="952500" lvl="1" indent="-495300">
              <a:lnSpc>
                <a:spcPct val="90000"/>
              </a:lnSpc>
              <a:buFont typeface="Wingdings" pitchFamily="2" charset="2"/>
              <a:buAutoNum type="alphaUcPeriod"/>
            </a:pPr>
            <a:r>
              <a:rPr lang="en-US" dirty="0" smtClean="0"/>
              <a:t>A management tool for coordinating the resources of several agencies within a single command structure</a:t>
            </a:r>
          </a:p>
          <a:p>
            <a:pPr marL="952500" lvl="1" indent="-495300">
              <a:lnSpc>
                <a:spcPct val="90000"/>
              </a:lnSpc>
              <a:buFont typeface="Wingdings" pitchFamily="2" charset="2"/>
              <a:buAutoNum type="alphaUcPeriod"/>
            </a:pPr>
            <a:r>
              <a:rPr lang="en-US" dirty="0" smtClean="0"/>
              <a:t>A fixed and unchangeable system for managing an incident</a:t>
            </a:r>
          </a:p>
          <a:p>
            <a:pPr marL="952500" lvl="1" indent="-495300">
              <a:lnSpc>
                <a:spcPct val="90000"/>
              </a:lnSpc>
              <a:buFont typeface="Wingdings" pitchFamily="2" charset="2"/>
              <a:buAutoNum type="alphaUcPeriod"/>
            </a:pPr>
            <a:r>
              <a:rPr lang="en-US" dirty="0" smtClean="0"/>
              <a:t>A means of subverting the normal command structure within an agency or department</a:t>
            </a:r>
          </a:p>
          <a:p>
            <a:pPr marL="952500" lvl="1" indent="-495300">
              <a:lnSpc>
                <a:spcPct val="90000"/>
              </a:lnSpc>
              <a:buFont typeface="Wingdings" pitchFamily="2" charset="2"/>
              <a:buAutoNum type="alphaUcPeriod"/>
            </a:pPr>
            <a:r>
              <a:rPr lang="en-US" dirty="0" smtClean="0"/>
              <a:t>A management system restricted to use by government agencies and departments</a:t>
            </a:r>
          </a:p>
        </p:txBody>
      </p:sp>
    </p:spTree>
    <p:extLst>
      <p:ext uri="{BB962C8B-B14F-4D97-AF65-F5344CB8AC3E}">
        <p14:creationId xmlns:p14="http://schemas.microsoft.com/office/powerpoint/2010/main" val="296048288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62211">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62211">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Topic 16 Question</a:t>
            </a:r>
          </a:p>
        </p:txBody>
      </p:sp>
      <p:sp>
        <p:nvSpPr>
          <p:cNvPr id="863235" name="Rectangle 3"/>
          <p:cNvSpPr>
            <a:spLocks noGrp="1" noChangeArrowheads="1"/>
          </p:cNvSpPr>
          <p:nvPr>
            <p:ph type="body" idx="1"/>
          </p:nvPr>
        </p:nvSpPr>
        <p:spPr/>
        <p:txBody>
          <a:bodyPr/>
          <a:lstStyle/>
          <a:p>
            <a:pPr marL="495300" indent="-495300">
              <a:buFont typeface="Wingdings" pitchFamily="2" charset="2"/>
              <a:buAutoNum type="arabicPeriod" startAt="3"/>
            </a:pPr>
            <a:r>
              <a:rPr lang="en-US" b="1" dirty="0" smtClean="0"/>
              <a:t>The ICS has two interrelated parts. What are they?</a:t>
            </a:r>
          </a:p>
          <a:p>
            <a:pPr marL="952500" lvl="1" indent="-495300">
              <a:buFont typeface="Wingdings" pitchFamily="2" charset="2"/>
              <a:buAutoNum type="alphaUcPeriod"/>
            </a:pPr>
            <a:r>
              <a:rPr lang="en-US" dirty="0" smtClean="0"/>
              <a:t>A mission statement and management objectives</a:t>
            </a:r>
          </a:p>
          <a:p>
            <a:pPr marL="952500" lvl="1" indent="-495300">
              <a:buFont typeface="Wingdings" pitchFamily="2" charset="2"/>
              <a:buAutoNum type="alphaUcPeriod"/>
            </a:pPr>
            <a:r>
              <a:rPr lang="en-US" dirty="0" smtClean="0"/>
              <a:t>Management by objectives and organizational structure</a:t>
            </a:r>
          </a:p>
          <a:p>
            <a:pPr marL="952500" lvl="1" indent="-495300">
              <a:buFont typeface="Wingdings" pitchFamily="2" charset="2"/>
              <a:buAutoNum type="alphaUcPeriod"/>
            </a:pPr>
            <a:r>
              <a:rPr lang="en-US" dirty="0" smtClean="0"/>
              <a:t>Organizational structure and a financial plan</a:t>
            </a:r>
          </a:p>
          <a:p>
            <a:pPr marL="952500" lvl="1" indent="-495300">
              <a:buFont typeface="Wingdings" pitchFamily="2" charset="2"/>
              <a:buAutoNum type="alphaUcPeriod"/>
            </a:pPr>
            <a:r>
              <a:rPr lang="en-US" dirty="0" smtClean="0"/>
              <a:t>A financial plan and an operational plan</a:t>
            </a:r>
          </a:p>
        </p:txBody>
      </p:sp>
    </p:spTree>
    <p:extLst>
      <p:ext uri="{BB962C8B-B14F-4D97-AF65-F5344CB8AC3E}">
        <p14:creationId xmlns:p14="http://schemas.microsoft.com/office/powerpoint/2010/main" val="89611276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63235">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6323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Topic 16 Question</a:t>
            </a:r>
          </a:p>
        </p:txBody>
      </p:sp>
      <p:sp>
        <p:nvSpPr>
          <p:cNvPr id="864259" name="Rectangle 3"/>
          <p:cNvSpPr>
            <a:spLocks noGrp="1" noChangeArrowheads="1"/>
          </p:cNvSpPr>
          <p:nvPr>
            <p:ph type="body" idx="1"/>
          </p:nvPr>
        </p:nvSpPr>
        <p:spPr>
          <a:xfrm>
            <a:off x="609600" y="1600200"/>
            <a:ext cx="7848600" cy="4419600"/>
          </a:xfrm>
        </p:spPr>
        <p:txBody>
          <a:bodyPr>
            <a:normAutofit lnSpcReduction="10000"/>
          </a:bodyPr>
          <a:lstStyle/>
          <a:p>
            <a:pPr marL="495300" indent="-495300">
              <a:lnSpc>
                <a:spcPct val="90000"/>
              </a:lnSpc>
              <a:buFont typeface="Wingdings" pitchFamily="2" charset="2"/>
              <a:buAutoNum type="arabicPeriod" startAt="4"/>
            </a:pPr>
            <a:r>
              <a:rPr lang="en-US" b="1" dirty="0" smtClean="0"/>
              <a:t>Aside from the Incident Commander, there are four other major operating sections within an ICS. What are they?</a:t>
            </a:r>
          </a:p>
          <a:p>
            <a:pPr marL="952500" lvl="1" indent="-495300">
              <a:lnSpc>
                <a:spcPct val="90000"/>
              </a:lnSpc>
              <a:buFont typeface="Wingdings" pitchFamily="2" charset="2"/>
              <a:buAutoNum type="alphaUcPeriod"/>
            </a:pPr>
            <a:r>
              <a:rPr lang="en-US" dirty="0" smtClean="0"/>
              <a:t>Planning, Operations, Logistics and Public Relations</a:t>
            </a:r>
          </a:p>
          <a:p>
            <a:pPr marL="952500" lvl="1" indent="-495300">
              <a:lnSpc>
                <a:spcPct val="90000"/>
              </a:lnSpc>
              <a:buFont typeface="Wingdings" pitchFamily="2" charset="2"/>
              <a:buAutoNum type="alphaUcPeriod"/>
            </a:pPr>
            <a:r>
              <a:rPr lang="en-US" dirty="0" smtClean="0"/>
              <a:t>Personnel, Planning, Operations and Finance/Administration</a:t>
            </a:r>
          </a:p>
          <a:p>
            <a:pPr marL="952500" lvl="1" indent="-495300">
              <a:lnSpc>
                <a:spcPct val="90000"/>
              </a:lnSpc>
              <a:buFont typeface="Wingdings" pitchFamily="2" charset="2"/>
              <a:buAutoNum type="alphaUcPeriod"/>
            </a:pPr>
            <a:r>
              <a:rPr lang="en-US" dirty="0" smtClean="0"/>
              <a:t>Planning, Operations, Logistics, and Finance/Administration</a:t>
            </a:r>
          </a:p>
          <a:p>
            <a:pPr marL="952500" lvl="1" indent="-495300">
              <a:lnSpc>
                <a:spcPct val="90000"/>
              </a:lnSpc>
              <a:buFont typeface="Wingdings" pitchFamily="2" charset="2"/>
              <a:buAutoNum type="alphaUcPeriod"/>
            </a:pPr>
            <a:r>
              <a:rPr lang="en-US" dirty="0" smtClean="0"/>
              <a:t>Payroll, Finance/Administration, Logistics and Operations</a:t>
            </a:r>
          </a:p>
        </p:txBody>
      </p:sp>
    </p:spTree>
    <p:extLst>
      <p:ext uri="{BB962C8B-B14F-4D97-AF65-F5344CB8AC3E}">
        <p14:creationId xmlns:p14="http://schemas.microsoft.com/office/powerpoint/2010/main" val="75896085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64259">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64259">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Topic 16 Question</a:t>
            </a:r>
          </a:p>
        </p:txBody>
      </p:sp>
      <p:sp>
        <p:nvSpPr>
          <p:cNvPr id="865283" name="Rectangle 3"/>
          <p:cNvSpPr>
            <a:spLocks noGrp="1" noChangeArrowheads="1"/>
          </p:cNvSpPr>
          <p:nvPr>
            <p:ph type="body" idx="1"/>
          </p:nvPr>
        </p:nvSpPr>
        <p:spPr/>
        <p:txBody>
          <a:bodyPr>
            <a:normAutofit lnSpcReduction="10000"/>
          </a:bodyPr>
          <a:lstStyle/>
          <a:p>
            <a:pPr marL="495300" indent="-495300">
              <a:lnSpc>
                <a:spcPct val="90000"/>
              </a:lnSpc>
              <a:buFont typeface="Wingdings" pitchFamily="2" charset="2"/>
              <a:buAutoNum type="arabicPeriod" startAt="5"/>
            </a:pPr>
            <a:r>
              <a:rPr lang="en-US" b="1" dirty="0" smtClean="0"/>
              <a:t>What is an emcomm group's relationship to the ICS structure during an incident?</a:t>
            </a:r>
          </a:p>
          <a:p>
            <a:pPr marL="952500" lvl="1" indent="-495300">
              <a:lnSpc>
                <a:spcPct val="90000"/>
              </a:lnSpc>
              <a:buFont typeface="Wingdings" pitchFamily="2" charset="2"/>
              <a:buAutoNum type="alphaUcPeriod"/>
            </a:pPr>
            <a:r>
              <a:rPr lang="en-US" dirty="0" smtClean="0"/>
              <a:t>The emcomm group always serves within the Logistics area</a:t>
            </a:r>
          </a:p>
          <a:p>
            <a:pPr marL="952500" lvl="1" indent="-495300">
              <a:lnSpc>
                <a:spcPct val="90000"/>
              </a:lnSpc>
              <a:buFont typeface="Wingdings" pitchFamily="2" charset="2"/>
              <a:buAutoNum type="alphaUcPeriod"/>
            </a:pPr>
            <a:r>
              <a:rPr lang="en-US" dirty="0" smtClean="0"/>
              <a:t>The emcomm group may or may not be a formal part of the ICS structure</a:t>
            </a:r>
          </a:p>
          <a:p>
            <a:pPr marL="952500" lvl="1" indent="-495300">
              <a:lnSpc>
                <a:spcPct val="90000"/>
              </a:lnSpc>
              <a:buFont typeface="Wingdings" pitchFamily="2" charset="2"/>
              <a:buAutoNum type="alphaUcPeriod"/>
            </a:pPr>
            <a:r>
              <a:rPr lang="en-US" dirty="0" smtClean="0"/>
              <a:t>The emcomm group always serves the Task Force leader directly</a:t>
            </a:r>
          </a:p>
          <a:p>
            <a:pPr marL="952500" lvl="1" indent="-495300">
              <a:lnSpc>
                <a:spcPct val="90000"/>
              </a:lnSpc>
              <a:buFont typeface="Wingdings" pitchFamily="2" charset="2"/>
              <a:buAutoNum type="alphaUcPeriod"/>
            </a:pPr>
            <a:r>
              <a:rPr lang="en-US" dirty="0" smtClean="0"/>
              <a:t>The emcomm group always serves the Incident Commander directly</a:t>
            </a:r>
          </a:p>
        </p:txBody>
      </p:sp>
    </p:spTree>
    <p:extLst>
      <p:ext uri="{BB962C8B-B14F-4D97-AF65-F5344CB8AC3E}">
        <p14:creationId xmlns:p14="http://schemas.microsoft.com/office/powerpoint/2010/main" val="207829088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865283">
                                            <p:txEl>
                                              <p:pRg st="1" end="1"/>
                                            </p:txEl>
                                          </p:spTgt>
                                        </p:tgtEl>
                                        <p:attrNameLst>
                                          <p:attrName>style.color</p:attrName>
                                        </p:attrNameLst>
                                      </p:cBhvr>
                                      <p:to>
                                        <a:srgbClr val="F84628"/>
                                      </p:to>
                                    </p:animClr>
                                  </p:childTnLst>
                                </p:cTn>
                              </p:par>
                              <p:par>
                                <p:cTn id="7" presetID="8" presetClass="emph" presetSubtype="0" fill="hold" nodeType="withEffect">
                                  <p:stCondLst>
                                    <p:cond delay="0"/>
                                  </p:stCondLst>
                                  <p:childTnLst>
                                    <p:animRot by="21600000">
                                      <p:cBhvr>
                                        <p:cTn id="8" dur="1000" fill="hold"/>
                                        <p:tgtEl>
                                          <p:spTgt spid="86528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838200" y="2743200"/>
            <a:ext cx="7543800" cy="1362075"/>
          </a:xfrm>
        </p:spPr>
        <p:txBody>
          <a:bodyPr>
            <a:noAutofit/>
          </a:bodyPr>
          <a:lstStyle/>
          <a:p>
            <a:pPr algn="ctr">
              <a:defRPr/>
            </a:pPr>
            <a:r>
              <a:rPr lang="en-US" sz="4400" dirty="0" smtClean="0"/>
              <a:t>Any Questions Before Starting Topic 17?</a:t>
            </a:r>
          </a:p>
        </p:txBody>
      </p:sp>
    </p:spTree>
    <p:custDataLst>
      <p:tags r:id="rId1"/>
    </p:custDataLst>
    <p:extLst>
      <p:ext uri="{BB962C8B-B14F-4D97-AF65-F5344CB8AC3E}">
        <p14:creationId xmlns:p14="http://schemas.microsoft.com/office/powerpoint/2010/main" val="35013952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Four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solidFill>
                  <a:schemeClr val="bg1">
                    <a:lumMod val="85000"/>
                  </a:schemeClr>
                </a:solidFill>
              </a:rPr>
              <a:t>Session 2 – Topics 6, 7a, 7b, 7c, 7d, 8, 9, 10</a:t>
            </a:r>
          </a:p>
          <a:p>
            <a:pPr marL="0" indent="0">
              <a:buNone/>
            </a:pPr>
            <a:r>
              <a:rPr lang="en-US" dirty="0" smtClean="0">
                <a:solidFill>
                  <a:schemeClr val="bg1">
                    <a:lumMod val="85000"/>
                  </a:schemeClr>
                </a:solidFill>
              </a:rPr>
              <a:t>Session 3 – Topics 11,</a:t>
            </a:r>
            <a:r>
              <a:rPr lang="en-US" dirty="0" smtClean="0"/>
              <a:t> </a:t>
            </a:r>
            <a:r>
              <a:rPr lang="en-US" dirty="0" smtClean="0">
                <a:solidFill>
                  <a:schemeClr val="bg1">
                    <a:lumMod val="85000"/>
                  </a:schemeClr>
                </a:solidFill>
              </a:rPr>
              <a:t>12, 13,</a:t>
            </a:r>
            <a:r>
              <a:rPr lang="en-US" dirty="0" smtClean="0"/>
              <a:t> </a:t>
            </a:r>
            <a:r>
              <a:rPr lang="en-US" dirty="0" smtClean="0">
                <a:solidFill>
                  <a:schemeClr val="bg1">
                    <a:lumMod val="85000"/>
                  </a:schemeClr>
                </a:solidFill>
              </a:rPr>
              <a:t>14, 15</a:t>
            </a:r>
          </a:p>
          <a:p>
            <a:pPr marL="0" indent="0">
              <a:buNone/>
            </a:pPr>
            <a:r>
              <a:rPr lang="en-US" dirty="0" smtClean="0"/>
              <a:t>Session 4 – Topics </a:t>
            </a:r>
            <a:r>
              <a:rPr lang="en-US" dirty="0" smtClean="0">
                <a:solidFill>
                  <a:srgbClr val="FF0000"/>
                </a:solidFill>
              </a:rPr>
              <a:t>16</a:t>
            </a:r>
            <a:r>
              <a:rPr lang="en-US" dirty="0" smtClean="0"/>
              <a:t>, 17, 18, 19, 20</a:t>
            </a:r>
          </a:p>
          <a:p>
            <a:pPr marL="0" indent="0">
              <a:buNone/>
            </a:pPr>
            <a:r>
              <a:rPr lang="en-US" dirty="0" smtClean="0">
                <a:solidFill>
                  <a:schemeClr val="bg1">
                    <a:lumMod val="75000"/>
                  </a:schemeClr>
                </a:solidFill>
              </a:rPr>
              <a:t>Session 5 – Topics 21, 22, 23, 24, 25,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0"/>
            <a:ext cx="7772400" cy="1143000"/>
          </a:xfrm>
        </p:spPr>
        <p:txBody>
          <a:bodyPr>
            <a:normAutofit fontScale="90000"/>
          </a:bodyPr>
          <a:lstStyle/>
          <a:p>
            <a:pPr algn="ctr"/>
            <a:r>
              <a:rPr lang="en-US" sz="4000" b="1" dirty="0" smtClean="0">
                <a:solidFill>
                  <a:srgbClr val="0070C0"/>
                </a:solidFill>
              </a:rPr>
              <a:t>Topic 16 – The Incident Command System (ICS)</a:t>
            </a:r>
            <a:endParaRPr lang="en-US" dirty="0" smtClean="0"/>
          </a:p>
        </p:txBody>
      </p:sp>
    </p:spTree>
    <p:extLst>
      <p:ext uri="{BB962C8B-B14F-4D97-AF65-F5344CB8AC3E}">
        <p14:creationId xmlns:p14="http://schemas.microsoft.com/office/powerpoint/2010/main" val="1639139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normAutofit/>
          </a:bodyPr>
          <a:lstStyle/>
          <a:p>
            <a:r>
              <a:rPr lang="en-US" b="1" dirty="0" smtClean="0">
                <a:solidFill>
                  <a:srgbClr val="0070C0"/>
                </a:solidFill>
              </a:rPr>
              <a:t>The Beginnings</a:t>
            </a:r>
          </a:p>
        </p:txBody>
      </p:sp>
      <p:sp>
        <p:nvSpPr>
          <p:cNvPr id="4099" name="Rectangle 5"/>
          <p:cNvSpPr>
            <a:spLocks noGrp="1" noChangeArrowheads="1"/>
          </p:cNvSpPr>
          <p:nvPr>
            <p:ph type="body" idx="1"/>
          </p:nvPr>
        </p:nvSpPr>
        <p:spPr>
          <a:xfrm>
            <a:off x="762000" y="1371600"/>
            <a:ext cx="8077200" cy="5181599"/>
          </a:xfrm>
        </p:spPr>
        <p:txBody>
          <a:bodyPr>
            <a:normAutofit/>
          </a:bodyPr>
          <a:lstStyle/>
          <a:p>
            <a:pPr>
              <a:lnSpc>
                <a:spcPct val="90000"/>
              </a:lnSpc>
            </a:pPr>
            <a:r>
              <a:rPr lang="en-US" sz="2800" dirty="0" smtClean="0"/>
              <a:t>Major California wild fires</a:t>
            </a:r>
          </a:p>
          <a:p>
            <a:pPr>
              <a:lnSpc>
                <a:spcPct val="90000"/>
              </a:lnSpc>
            </a:pPr>
            <a:r>
              <a:rPr lang="en-US" sz="2800" dirty="0" smtClean="0"/>
              <a:t>Multi-agencies</a:t>
            </a:r>
          </a:p>
          <a:p>
            <a:pPr>
              <a:lnSpc>
                <a:spcPct val="90000"/>
              </a:lnSpc>
            </a:pPr>
            <a:r>
              <a:rPr lang="en-US" sz="2800" dirty="0" smtClean="0"/>
              <a:t>Coordination and cooperation</a:t>
            </a:r>
          </a:p>
          <a:p>
            <a:pPr>
              <a:lnSpc>
                <a:spcPct val="90000"/>
              </a:lnSpc>
            </a:pPr>
            <a:r>
              <a:rPr lang="en-US" sz="2800" dirty="0" smtClean="0"/>
              <a:t>Poor overall organization</a:t>
            </a:r>
          </a:p>
          <a:p>
            <a:pPr>
              <a:lnSpc>
                <a:spcPct val="90000"/>
              </a:lnSpc>
            </a:pPr>
            <a:endParaRPr lang="en-US" sz="2800" dirty="0" smtClean="0"/>
          </a:p>
          <a:p>
            <a:pPr>
              <a:lnSpc>
                <a:spcPct val="90000"/>
              </a:lnSpc>
            </a:pPr>
            <a:r>
              <a:rPr lang="en-US" sz="2800" b="1" dirty="0"/>
              <a:t>Fi</a:t>
            </a:r>
            <a:r>
              <a:rPr lang="en-US" sz="2800" dirty="0"/>
              <a:t>refighting </a:t>
            </a:r>
            <a:r>
              <a:rPr lang="en-US" sz="2800" b="1" dirty="0"/>
              <a:t>Res</a:t>
            </a:r>
            <a:r>
              <a:rPr lang="en-US" sz="2800" dirty="0"/>
              <a:t>ources of </a:t>
            </a:r>
            <a:r>
              <a:rPr lang="en-US" sz="2800" b="1" dirty="0"/>
              <a:t>C</a:t>
            </a:r>
            <a:r>
              <a:rPr lang="en-US" sz="2800" dirty="0"/>
              <a:t>alifornia </a:t>
            </a:r>
            <a:r>
              <a:rPr lang="en-US" sz="2800" b="1" dirty="0"/>
              <a:t>O</a:t>
            </a:r>
            <a:r>
              <a:rPr lang="en-US" sz="2800" dirty="0"/>
              <a:t>rganized for </a:t>
            </a:r>
            <a:r>
              <a:rPr lang="en-US" sz="2800" b="1" dirty="0"/>
              <a:t>P</a:t>
            </a:r>
            <a:r>
              <a:rPr lang="en-US" sz="2800" dirty="0"/>
              <a:t>otential </a:t>
            </a:r>
            <a:r>
              <a:rPr lang="en-US" sz="2800" b="1" dirty="0"/>
              <a:t>E</a:t>
            </a:r>
            <a:r>
              <a:rPr lang="en-US" sz="2800" dirty="0"/>
              <a:t>mergencies (</a:t>
            </a:r>
            <a:r>
              <a:rPr lang="en-US" sz="2800" b="1" dirty="0"/>
              <a:t>FIRESCOPE</a:t>
            </a:r>
            <a:r>
              <a:rPr lang="en-US" sz="2800" dirty="0"/>
              <a:t>) </a:t>
            </a:r>
          </a:p>
          <a:p>
            <a:pPr lvl="1">
              <a:lnSpc>
                <a:spcPct val="90000"/>
              </a:lnSpc>
            </a:pPr>
            <a:r>
              <a:rPr lang="en-US" dirty="0"/>
              <a:t>Formed in early </a:t>
            </a:r>
            <a:r>
              <a:rPr lang="en-US" dirty="0" smtClean="0"/>
              <a:t>1970s</a:t>
            </a:r>
          </a:p>
          <a:p>
            <a:pPr lvl="1">
              <a:lnSpc>
                <a:spcPct val="90000"/>
              </a:lnSpc>
            </a:pPr>
            <a:endParaRPr lang="en-US" dirty="0"/>
          </a:p>
          <a:p>
            <a:pPr>
              <a:lnSpc>
                <a:spcPct val="90000"/>
              </a:lnSpc>
            </a:pPr>
            <a:r>
              <a:rPr lang="en-US" sz="2800" dirty="0" smtClean="0"/>
              <a:t>National Fire Academy (NFA)</a:t>
            </a:r>
          </a:p>
          <a:p>
            <a:pPr lvl="1">
              <a:lnSpc>
                <a:spcPct val="90000"/>
              </a:lnSpc>
            </a:pPr>
            <a:r>
              <a:rPr lang="en-US" sz="2400" dirty="0" smtClean="0"/>
              <a:t>Developed the ICS</a:t>
            </a:r>
          </a:p>
          <a:p>
            <a:pPr>
              <a:lnSpc>
                <a:spcPct val="90000"/>
              </a:lnSpc>
            </a:pPr>
            <a:endParaRPr lang="en-US" sz="2800" dirty="0" smtClean="0"/>
          </a:p>
        </p:txBody>
      </p:sp>
    </p:spTree>
    <p:extLst>
      <p:ext uri="{BB962C8B-B14F-4D97-AF65-F5344CB8AC3E}">
        <p14:creationId xmlns:p14="http://schemas.microsoft.com/office/powerpoint/2010/main" val="3207346300"/>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normAutofit fontScale="90000"/>
          </a:bodyPr>
          <a:lstStyle/>
          <a:p>
            <a:r>
              <a:rPr lang="en-US" b="1" dirty="0" smtClean="0">
                <a:solidFill>
                  <a:srgbClr val="0070C0"/>
                </a:solidFill>
              </a:rPr>
              <a:t>National Incident Management System (NIMS)</a:t>
            </a:r>
          </a:p>
        </p:txBody>
      </p:sp>
      <p:sp>
        <p:nvSpPr>
          <p:cNvPr id="4099" name="Rectangle 5"/>
          <p:cNvSpPr>
            <a:spLocks noGrp="1" noChangeArrowheads="1"/>
          </p:cNvSpPr>
          <p:nvPr>
            <p:ph type="body" idx="1"/>
          </p:nvPr>
        </p:nvSpPr>
        <p:spPr>
          <a:xfrm>
            <a:off x="762000" y="1596413"/>
            <a:ext cx="8077200" cy="4804387"/>
          </a:xfrm>
        </p:spPr>
        <p:txBody>
          <a:bodyPr/>
          <a:lstStyle/>
          <a:p>
            <a:pPr>
              <a:lnSpc>
                <a:spcPct val="90000"/>
              </a:lnSpc>
            </a:pPr>
            <a:r>
              <a:rPr lang="en-US" sz="2800" dirty="0" smtClean="0"/>
              <a:t>A systematic proactive approach</a:t>
            </a:r>
          </a:p>
          <a:p>
            <a:pPr>
              <a:lnSpc>
                <a:spcPct val="90000"/>
              </a:lnSpc>
            </a:pPr>
            <a:r>
              <a:rPr lang="en-US" sz="2800" dirty="0" smtClean="0"/>
              <a:t>Guide departments and agencies at all levels of government, non-government and private sector</a:t>
            </a:r>
          </a:p>
          <a:p>
            <a:pPr>
              <a:lnSpc>
                <a:spcPct val="90000"/>
              </a:lnSpc>
            </a:pPr>
            <a:r>
              <a:rPr lang="en-US" sz="2800" dirty="0" smtClean="0"/>
              <a:t>National Response Framework (NRF)</a:t>
            </a:r>
          </a:p>
          <a:p>
            <a:pPr>
              <a:lnSpc>
                <a:spcPct val="90000"/>
              </a:lnSpc>
            </a:pPr>
            <a:endParaRPr lang="en-US" sz="2800" dirty="0" smtClean="0"/>
          </a:p>
          <a:p>
            <a:pPr>
              <a:lnSpc>
                <a:spcPct val="90000"/>
              </a:lnSpc>
            </a:pPr>
            <a:endParaRPr lang="en-US" sz="2800" dirty="0"/>
          </a:p>
          <a:p>
            <a:pPr>
              <a:lnSpc>
                <a:spcPct val="90000"/>
              </a:lnSpc>
            </a:pPr>
            <a:r>
              <a:rPr lang="en-US" sz="2800" dirty="0" smtClean="0"/>
              <a:t>NIMS provides the template</a:t>
            </a:r>
          </a:p>
          <a:p>
            <a:pPr>
              <a:lnSpc>
                <a:spcPct val="90000"/>
              </a:lnSpc>
            </a:pPr>
            <a:r>
              <a:rPr lang="en-US" sz="2800" dirty="0" smtClean="0"/>
              <a:t>NRF provides the structure and mechanisms</a:t>
            </a:r>
          </a:p>
          <a:p>
            <a:pPr>
              <a:lnSpc>
                <a:spcPct val="90000"/>
              </a:lnSpc>
            </a:pPr>
            <a:r>
              <a:rPr lang="en-US" sz="2800" dirty="0" smtClean="0"/>
              <a:t>ICS provides the accountability</a:t>
            </a:r>
          </a:p>
        </p:txBody>
      </p:sp>
    </p:spTree>
    <p:extLst>
      <p:ext uri="{BB962C8B-B14F-4D97-AF65-F5344CB8AC3E}">
        <p14:creationId xmlns:p14="http://schemas.microsoft.com/office/powerpoint/2010/main" val="252601352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b="1" dirty="0" smtClean="0">
                <a:solidFill>
                  <a:srgbClr val="0070C0"/>
                </a:solidFill>
              </a:rPr>
              <a:t>What is ICS?</a:t>
            </a:r>
          </a:p>
        </p:txBody>
      </p:sp>
      <p:sp>
        <p:nvSpPr>
          <p:cNvPr id="5123" name="Rectangle 5"/>
          <p:cNvSpPr>
            <a:spLocks noGrp="1" noChangeArrowheads="1"/>
          </p:cNvSpPr>
          <p:nvPr>
            <p:ph type="body" idx="1"/>
          </p:nvPr>
        </p:nvSpPr>
        <p:spPr>
          <a:xfrm>
            <a:off x="609600" y="1600200"/>
            <a:ext cx="7848600" cy="4419600"/>
          </a:xfrm>
        </p:spPr>
        <p:txBody>
          <a:bodyPr>
            <a:normAutofit fontScale="92500"/>
          </a:bodyPr>
          <a:lstStyle/>
          <a:p>
            <a:pPr>
              <a:lnSpc>
                <a:spcPct val="90000"/>
              </a:lnSpc>
            </a:pPr>
            <a:r>
              <a:rPr lang="en-US" smtClean="0"/>
              <a:t>Management tool designed to bring multiple responding agencies, including those from different jurisdictions, together under a single overall command structure </a:t>
            </a:r>
          </a:p>
          <a:p>
            <a:pPr>
              <a:lnSpc>
                <a:spcPct val="90000"/>
              </a:lnSpc>
            </a:pPr>
            <a:endParaRPr lang="en-US" smtClean="0"/>
          </a:p>
          <a:p>
            <a:pPr>
              <a:lnSpc>
                <a:spcPct val="90000"/>
              </a:lnSpc>
            </a:pPr>
            <a:r>
              <a:rPr lang="en-US" smtClean="0"/>
              <a:t>Based upon simple and proven business management principles </a:t>
            </a:r>
          </a:p>
          <a:p>
            <a:pPr lvl="1">
              <a:lnSpc>
                <a:spcPct val="90000"/>
              </a:lnSpc>
            </a:pPr>
            <a:r>
              <a:rPr lang="en-US" smtClean="0"/>
              <a:t>Managers and leaders perform the basic daily tasks of planning, directing, organizing, coordinating, communicating, delegating, and evaluating </a:t>
            </a:r>
          </a:p>
        </p:txBody>
      </p:sp>
    </p:spTree>
    <p:extLst>
      <p:ext uri="{BB962C8B-B14F-4D97-AF65-F5344CB8AC3E}">
        <p14:creationId xmlns:p14="http://schemas.microsoft.com/office/powerpoint/2010/main" val="4184727057"/>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r>
              <a:rPr lang="en-US" b="1" dirty="0" smtClean="0">
                <a:solidFill>
                  <a:srgbClr val="0070C0"/>
                </a:solidFill>
              </a:rPr>
              <a:t>What is ICS?</a:t>
            </a:r>
          </a:p>
        </p:txBody>
      </p:sp>
      <p:sp>
        <p:nvSpPr>
          <p:cNvPr id="6147" name="Rectangle 5"/>
          <p:cNvSpPr>
            <a:spLocks noGrp="1" noChangeArrowheads="1"/>
          </p:cNvSpPr>
          <p:nvPr>
            <p:ph type="body" idx="1"/>
          </p:nvPr>
        </p:nvSpPr>
        <p:spPr/>
        <p:txBody>
          <a:bodyPr/>
          <a:lstStyle/>
          <a:p>
            <a:r>
              <a:rPr lang="en-US" b="1" i="1" dirty="0" smtClean="0">
                <a:latin typeface="Times New Roman" pitchFamily="18" charset="0"/>
              </a:rPr>
              <a:t>Functional areas</a:t>
            </a:r>
            <a:r>
              <a:rPr lang="en-US" dirty="0" smtClean="0"/>
              <a:t> </a:t>
            </a:r>
          </a:p>
          <a:p>
            <a:pPr lvl="1"/>
            <a:r>
              <a:rPr lang="en-US" dirty="0" smtClean="0"/>
              <a:t>Performed under the overall direction of a single Incident Commander (IC) in a coordinated manner, even with multiple agencies and across jurisdictional lines </a:t>
            </a:r>
          </a:p>
          <a:p>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3960489"/>
            <a:ext cx="3962400" cy="2745111"/>
          </a:xfrm>
          <a:prstGeom prst="rect">
            <a:avLst/>
          </a:prstGeom>
        </p:spPr>
      </p:pic>
    </p:spTree>
    <p:extLst>
      <p:ext uri="{BB962C8B-B14F-4D97-AF65-F5344CB8AC3E}">
        <p14:creationId xmlns:p14="http://schemas.microsoft.com/office/powerpoint/2010/main" val="2718987500"/>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1477</Words>
  <Application>Microsoft Office PowerPoint</Application>
  <PresentationFormat>On-screen Show (4:3)</PresentationFormat>
  <Paragraphs>196</Paragraphs>
  <Slides>37</Slides>
  <Notes>7</Notes>
  <HiddenSlides>14</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Training</vt:lpstr>
      <vt:lpstr>Training Volunteers</vt:lpstr>
      <vt:lpstr>PowerPoint Presentation</vt:lpstr>
      <vt:lpstr>Reminder</vt:lpstr>
      <vt:lpstr>Session Four Topic</vt:lpstr>
      <vt:lpstr>Topic 16 – The Incident Command System (ICS)</vt:lpstr>
      <vt:lpstr>The Beginnings</vt:lpstr>
      <vt:lpstr>National Incident Management System (NIMS)</vt:lpstr>
      <vt:lpstr>What is ICS?</vt:lpstr>
      <vt:lpstr>What is ICS?</vt:lpstr>
      <vt:lpstr>What the ICS is not</vt:lpstr>
      <vt:lpstr>The ICS Structure</vt:lpstr>
      <vt:lpstr>Organizational Structure</vt:lpstr>
      <vt:lpstr>ICS</vt:lpstr>
      <vt:lpstr>Incident Commander (IC)</vt:lpstr>
      <vt:lpstr>How does an emcomm group "fit in" to the ICS</vt:lpstr>
      <vt:lpstr>PowerPoint Presentation</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16 Question</vt:lpstr>
      <vt:lpstr>Topic 16 Question</vt:lpstr>
      <vt:lpstr>Topic 16 Question</vt:lpstr>
      <vt:lpstr>Topic 16 Question</vt:lpstr>
      <vt:lpstr>Topic 16 Question</vt:lpstr>
      <vt:lpstr>Any Questions Before Starting Topic 17?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2012-03-04T20:21:50Z</dcterms:modified>
</cp:coreProperties>
</file>