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7"/>
  </p:notesMasterIdLst>
  <p:handoutMasterIdLst>
    <p:handoutMasterId r:id="rId38"/>
  </p:handoutMasterIdLst>
  <p:sldIdLst>
    <p:sldId id="384" r:id="rId2"/>
    <p:sldId id="261" r:id="rId3"/>
    <p:sldId id="289" r:id="rId4"/>
    <p:sldId id="693" r:id="rId5"/>
    <p:sldId id="844" r:id="rId6"/>
    <p:sldId id="845" r:id="rId7"/>
    <p:sldId id="846" r:id="rId8"/>
    <p:sldId id="847" r:id="rId9"/>
    <p:sldId id="848" r:id="rId10"/>
    <p:sldId id="858" r:id="rId11"/>
    <p:sldId id="849" r:id="rId12"/>
    <p:sldId id="850" r:id="rId13"/>
    <p:sldId id="851" r:id="rId14"/>
    <p:sldId id="852" r:id="rId15"/>
    <p:sldId id="859" r:id="rId16"/>
    <p:sldId id="860" r:id="rId17"/>
    <p:sldId id="861" r:id="rId18"/>
    <p:sldId id="862" r:id="rId19"/>
    <p:sldId id="863" r:id="rId20"/>
    <p:sldId id="864" r:id="rId21"/>
    <p:sldId id="865" r:id="rId22"/>
    <p:sldId id="866" r:id="rId23"/>
    <p:sldId id="867" r:id="rId24"/>
    <p:sldId id="868" r:id="rId25"/>
    <p:sldId id="869" r:id="rId26"/>
    <p:sldId id="870" r:id="rId27"/>
    <p:sldId id="871" r:id="rId28"/>
    <p:sldId id="872" r:id="rId29"/>
    <p:sldId id="873" r:id="rId30"/>
    <p:sldId id="853" r:id="rId31"/>
    <p:sldId id="854" r:id="rId32"/>
    <p:sldId id="855" r:id="rId33"/>
    <p:sldId id="856" r:id="rId34"/>
    <p:sldId id="857" r:id="rId35"/>
    <p:sldId id="84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44"/>
            <p14:sldId id="845"/>
            <p14:sldId id="846"/>
            <p14:sldId id="847"/>
            <p14:sldId id="848"/>
            <p14:sldId id="858"/>
            <p14:sldId id="849"/>
            <p14:sldId id="850"/>
            <p14:sldId id="851"/>
            <p14:sldId id="852"/>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853"/>
            <p14:sldId id="854"/>
            <p14:sldId id="855"/>
            <p14:sldId id="856"/>
            <p14:sldId id="857"/>
            <p14:sldId id="8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657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35</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mages.google.com/imgres?imgurl=http://www.oit.duke.edu/televid/pagers/images/alpha.gif&amp;imgrefurl=http://www.oit.duke.edu/resserv/paging.html&amp;h=144&amp;w=200&amp;sz=14&amp;tbnid=vLqlx9_3SF-N1M:&amp;tbnh=71&amp;tbnw=99&amp;hl=en&amp;start=1&amp;prev=/images?q=pager&amp;svnum=10&amp;hl=en&amp;lr="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mages.google.com/imgres?imgurl=http://www.oit.duke.edu/televid/pagers/images/alpha.gif&amp;imgrefurl=http://www.oit.duke.edu/resserv/paging.html&amp;h=144&amp;w=200&amp;sz=14&amp;tbnid=vLqlx9_3SF-N1M:&amp;tbnh=71&amp;tbnw=99&amp;hl=en&amp;start=1&amp;prev=/images?q=pager&amp;svnum=10&amp;hl=en&amp;lr="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585131"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Four</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title"/>
          </p:nvPr>
        </p:nvSpPr>
        <p:spPr/>
        <p:txBody>
          <a:bodyPr/>
          <a:lstStyle/>
          <a:p>
            <a:r>
              <a:rPr lang="en-US" b="1" dirty="0" smtClean="0">
                <a:solidFill>
                  <a:srgbClr val="0070C0"/>
                </a:solidFill>
              </a:rPr>
              <a:t>Group Alerting Systems </a:t>
            </a:r>
            <a:r>
              <a:rPr lang="en-US" sz="1200" b="1" dirty="0" smtClean="0">
                <a:solidFill>
                  <a:srgbClr val="0070C0"/>
                </a:solidFill>
              </a:rPr>
              <a:t>(</a:t>
            </a:r>
            <a:r>
              <a:rPr lang="en-US" sz="1200" b="1" dirty="0" err="1" smtClean="0">
                <a:solidFill>
                  <a:srgbClr val="0070C0"/>
                </a:solidFill>
              </a:rPr>
              <a:t>cont</a:t>
            </a:r>
            <a:r>
              <a:rPr lang="en-US" sz="1200" b="1" dirty="0" smtClean="0">
                <a:solidFill>
                  <a:srgbClr val="0070C0"/>
                </a:solidFill>
              </a:rPr>
              <a:t>)</a:t>
            </a:r>
          </a:p>
        </p:txBody>
      </p:sp>
      <p:sp>
        <p:nvSpPr>
          <p:cNvPr id="102403" name="Rectangle 7"/>
          <p:cNvSpPr>
            <a:spLocks noGrp="1" noChangeArrowheads="1"/>
          </p:cNvSpPr>
          <p:nvPr>
            <p:ph type="body" idx="1"/>
          </p:nvPr>
        </p:nvSpPr>
        <p:spPr>
          <a:xfrm>
            <a:off x="609600" y="1600200"/>
            <a:ext cx="7010400" cy="4114800"/>
          </a:xfrm>
        </p:spPr>
        <p:txBody>
          <a:bodyPr>
            <a:normAutofit/>
          </a:bodyPr>
          <a:lstStyle/>
          <a:p>
            <a:pPr>
              <a:lnSpc>
                <a:spcPct val="80000"/>
              </a:lnSpc>
            </a:pPr>
            <a:r>
              <a:rPr lang="en-US" dirty="0" smtClean="0"/>
              <a:t>Self-activation</a:t>
            </a:r>
          </a:p>
          <a:p>
            <a:pPr lvl="1">
              <a:lnSpc>
                <a:spcPct val="80000"/>
              </a:lnSpc>
            </a:pPr>
            <a:r>
              <a:rPr lang="en-US" dirty="0" smtClean="0"/>
              <a:t>Begin monitoring</a:t>
            </a:r>
          </a:p>
          <a:p>
            <a:pPr lvl="1">
              <a:lnSpc>
                <a:spcPct val="80000"/>
              </a:lnSpc>
            </a:pPr>
            <a:r>
              <a:rPr lang="en-US" dirty="0" smtClean="0"/>
              <a:t>Prepare for deployment</a:t>
            </a:r>
          </a:p>
          <a:p>
            <a:pPr lvl="1">
              <a:lnSpc>
                <a:spcPct val="80000"/>
              </a:lnSpc>
            </a:pPr>
            <a:r>
              <a:rPr lang="en-US" dirty="0" smtClean="0"/>
              <a:t>Follow the plan</a:t>
            </a:r>
          </a:p>
          <a:p>
            <a:pPr>
              <a:lnSpc>
                <a:spcPct val="80000"/>
              </a:lnSpc>
            </a:pPr>
            <a:endParaRPr lang="en-US" sz="2400" dirty="0"/>
          </a:p>
          <a:p>
            <a:pPr marL="0" indent="0">
              <a:lnSpc>
                <a:spcPct val="80000"/>
              </a:lnSpc>
              <a:buNone/>
            </a:pPr>
            <a:r>
              <a:rPr lang="en-US" sz="2800" dirty="0" smtClean="0"/>
              <a:t>Pros and Cons:</a:t>
            </a:r>
          </a:p>
        </p:txBody>
      </p:sp>
      <p:pic>
        <p:nvPicPr>
          <p:cNvPr id="966661" name="Picture 5" descr="alph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133600"/>
            <a:ext cx="12192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675793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childTnLst>
                                    <p:set>
                                      <p:cBhvr>
                                        <p:cTn id="6" dur="1" fill="hold">
                                          <p:stCondLst>
                                            <p:cond delay="0"/>
                                          </p:stCondLst>
                                        </p:cTn>
                                        <p:tgtEl>
                                          <p:spTgt spid="966661"/>
                                        </p:tgtEl>
                                        <p:attrNameLst>
                                          <p:attrName>style.visibility</p:attrName>
                                        </p:attrNameLst>
                                      </p:cBhvr>
                                      <p:to>
                                        <p:strVal val="visible"/>
                                      </p:to>
                                    </p:set>
                                    <p:anim calcmode="lin" valueType="num">
                                      <p:cBhvr additive="base">
                                        <p:cTn id="7" dur="1000" fill="hold"/>
                                        <p:tgtEl>
                                          <p:spTgt spid="966661"/>
                                        </p:tgtEl>
                                        <p:attrNameLst>
                                          <p:attrName>ppt_x</p:attrName>
                                        </p:attrNameLst>
                                      </p:cBhvr>
                                      <p:tavLst>
                                        <p:tav tm="0">
                                          <p:val>
                                            <p:strVal val="0-#ppt_w/2"/>
                                          </p:val>
                                        </p:tav>
                                        <p:tav tm="100000">
                                          <p:val>
                                            <p:strVal val="#ppt_x"/>
                                          </p:val>
                                        </p:tav>
                                      </p:tavLst>
                                    </p:anim>
                                    <p:anim calcmode="lin" valueType="num">
                                      <p:cBhvr additive="base">
                                        <p:cTn id="8" dur="1000" fill="hold"/>
                                        <p:tgtEl>
                                          <p:spTgt spid="9666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normAutofit fontScale="90000"/>
          </a:bodyPr>
          <a:lstStyle/>
          <a:p>
            <a:r>
              <a:rPr lang="en-US" b="1" dirty="0" smtClean="0">
                <a:solidFill>
                  <a:srgbClr val="0070C0"/>
                </a:solidFill>
              </a:rPr>
              <a:t>I Have Been Notified - Now What?</a:t>
            </a:r>
          </a:p>
        </p:txBody>
      </p:sp>
      <p:sp>
        <p:nvSpPr>
          <p:cNvPr id="103427" name="Rectangle 5"/>
          <p:cNvSpPr>
            <a:spLocks noGrp="1" noChangeArrowheads="1"/>
          </p:cNvSpPr>
          <p:nvPr>
            <p:ph type="body" idx="1"/>
          </p:nvPr>
        </p:nvSpPr>
        <p:spPr/>
        <p:txBody>
          <a:bodyPr/>
          <a:lstStyle/>
          <a:p>
            <a:pPr>
              <a:lnSpc>
                <a:spcPct val="90000"/>
              </a:lnSpc>
            </a:pPr>
            <a:r>
              <a:rPr lang="en-US" sz="2200" smtClean="0"/>
              <a:t>Activation plan should tell what steps to take </a:t>
            </a:r>
          </a:p>
          <a:p>
            <a:pPr>
              <a:lnSpc>
                <a:spcPct val="90000"/>
              </a:lnSpc>
            </a:pPr>
            <a:endParaRPr lang="en-US" sz="2200" smtClean="0"/>
          </a:p>
          <a:p>
            <a:pPr>
              <a:lnSpc>
                <a:spcPct val="90000"/>
              </a:lnSpc>
            </a:pPr>
            <a:r>
              <a:rPr lang="en-US" sz="2200" smtClean="0"/>
              <a:t>First step should be to check in on a specific frequency or repeater </a:t>
            </a:r>
          </a:p>
          <a:p>
            <a:pPr lvl="1">
              <a:lnSpc>
                <a:spcPct val="90000"/>
              </a:lnSpc>
            </a:pPr>
            <a:r>
              <a:rPr lang="en-US" sz="2200" smtClean="0"/>
              <a:t>Back-up simplex frequency should be specified in the event that the repeater is no longer operating </a:t>
            </a:r>
          </a:p>
          <a:p>
            <a:pPr lvl="1">
              <a:lnSpc>
                <a:spcPct val="90000"/>
              </a:lnSpc>
            </a:pPr>
            <a:endParaRPr lang="en-US" sz="2200" smtClean="0"/>
          </a:p>
          <a:p>
            <a:pPr>
              <a:lnSpc>
                <a:spcPct val="90000"/>
              </a:lnSpc>
            </a:pPr>
            <a:r>
              <a:rPr lang="en-US" sz="2200" smtClean="0"/>
              <a:t>Specific assignments</a:t>
            </a:r>
          </a:p>
          <a:p>
            <a:pPr lvl="1">
              <a:lnSpc>
                <a:spcPct val="90000"/>
              </a:lnSpc>
            </a:pPr>
            <a:r>
              <a:rPr lang="en-US" sz="2200" smtClean="0"/>
              <a:t>Making contact with the served agency</a:t>
            </a:r>
          </a:p>
          <a:p>
            <a:pPr lvl="1">
              <a:lnSpc>
                <a:spcPct val="90000"/>
              </a:lnSpc>
            </a:pPr>
            <a:r>
              <a:rPr lang="en-US" sz="2200" smtClean="0"/>
              <a:t>Going directly to a specific location such as an EOC </a:t>
            </a:r>
          </a:p>
          <a:p>
            <a:pPr lvl="1">
              <a:lnSpc>
                <a:spcPct val="90000"/>
              </a:lnSpc>
            </a:pPr>
            <a:r>
              <a:rPr lang="en-US" sz="2200" smtClean="0"/>
              <a:t>Making certain preparations </a:t>
            </a:r>
          </a:p>
        </p:txBody>
      </p:sp>
    </p:spTree>
    <p:extLst>
      <p:ext uri="{BB962C8B-B14F-4D97-AF65-F5344CB8AC3E}">
        <p14:creationId xmlns:p14="http://schemas.microsoft.com/office/powerpoint/2010/main" val="871091222"/>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title"/>
          </p:nvPr>
        </p:nvSpPr>
        <p:spPr/>
        <p:txBody>
          <a:bodyPr>
            <a:normAutofit fontScale="90000"/>
          </a:bodyPr>
          <a:lstStyle/>
          <a:p>
            <a:r>
              <a:rPr lang="en-US" b="1" dirty="0" smtClean="0">
                <a:solidFill>
                  <a:srgbClr val="0070C0"/>
                </a:solidFill>
              </a:rPr>
              <a:t>I Have Been Notified - Now What? </a:t>
            </a:r>
            <a:r>
              <a:rPr lang="en-US" sz="1300" b="1" dirty="0" smtClean="0">
                <a:solidFill>
                  <a:srgbClr val="0070C0"/>
                </a:solidFill>
              </a:rPr>
              <a:t>(</a:t>
            </a:r>
            <a:r>
              <a:rPr lang="en-US" sz="1300" b="1" dirty="0" err="1" smtClean="0">
                <a:solidFill>
                  <a:srgbClr val="0070C0"/>
                </a:solidFill>
              </a:rPr>
              <a:t>cont</a:t>
            </a:r>
            <a:r>
              <a:rPr lang="en-US" sz="1300" b="1" dirty="0" smtClean="0">
                <a:solidFill>
                  <a:srgbClr val="0070C0"/>
                </a:solidFill>
              </a:rPr>
              <a:t>)</a:t>
            </a:r>
          </a:p>
        </p:txBody>
      </p:sp>
      <p:sp>
        <p:nvSpPr>
          <p:cNvPr id="104451" name="Rectangle 5"/>
          <p:cNvSpPr>
            <a:spLocks noGrp="1" noChangeArrowheads="1"/>
          </p:cNvSpPr>
          <p:nvPr>
            <p:ph type="body" idx="1"/>
          </p:nvPr>
        </p:nvSpPr>
        <p:spPr/>
        <p:txBody>
          <a:bodyPr/>
          <a:lstStyle/>
          <a:p>
            <a:pPr>
              <a:lnSpc>
                <a:spcPct val="90000"/>
              </a:lnSpc>
            </a:pPr>
            <a:r>
              <a:rPr lang="en-US" sz="2200" smtClean="0"/>
              <a:t>If a member is pre-assigned to act as NCS for the "activation" net, that person should take over the task as soon as possible to free up the liaison to work with the served agency or take other action</a:t>
            </a:r>
          </a:p>
          <a:p>
            <a:pPr>
              <a:lnSpc>
                <a:spcPct val="90000"/>
              </a:lnSpc>
            </a:pPr>
            <a:endParaRPr lang="en-US" sz="2200" smtClean="0"/>
          </a:p>
          <a:p>
            <a:pPr lvl="1">
              <a:lnSpc>
                <a:spcPct val="90000"/>
              </a:lnSpc>
            </a:pPr>
            <a:r>
              <a:rPr lang="en-US" sz="2200" smtClean="0"/>
              <a:t>Some groups simply have the first person signing on act as a temporary NCS until an assigned NCS checks in </a:t>
            </a:r>
          </a:p>
          <a:p>
            <a:pPr lvl="1">
              <a:lnSpc>
                <a:spcPct val="90000"/>
              </a:lnSpc>
            </a:pPr>
            <a:endParaRPr lang="en-US" sz="2200" smtClean="0"/>
          </a:p>
          <a:p>
            <a:pPr lvl="1">
              <a:lnSpc>
                <a:spcPct val="90000"/>
              </a:lnSpc>
            </a:pPr>
            <a:r>
              <a:rPr lang="en-US" sz="2200" smtClean="0"/>
              <a:t>It is important to have more than one person assigned to take on the NCS duties in the event that anyone is unavailable</a:t>
            </a:r>
          </a:p>
        </p:txBody>
      </p:sp>
    </p:spTree>
    <p:extLst>
      <p:ext uri="{BB962C8B-B14F-4D97-AF65-F5344CB8AC3E}">
        <p14:creationId xmlns:p14="http://schemas.microsoft.com/office/powerpoint/2010/main" val="2093085410"/>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ChangeArrowheads="1"/>
          </p:cNvSpPr>
          <p:nvPr>
            <p:ph type="title"/>
          </p:nvPr>
        </p:nvSpPr>
        <p:spPr/>
        <p:txBody>
          <a:bodyPr/>
          <a:lstStyle/>
          <a:p>
            <a:r>
              <a:rPr lang="en-US" b="1" dirty="0" smtClean="0">
                <a:solidFill>
                  <a:srgbClr val="0070C0"/>
                </a:solidFill>
              </a:rPr>
              <a:t>En Route</a:t>
            </a:r>
          </a:p>
        </p:txBody>
      </p:sp>
      <p:sp>
        <p:nvSpPr>
          <p:cNvPr id="105475" name="Rectangle 5"/>
          <p:cNvSpPr>
            <a:spLocks noGrp="1" noChangeArrowheads="1"/>
          </p:cNvSpPr>
          <p:nvPr>
            <p:ph type="body" idx="1"/>
          </p:nvPr>
        </p:nvSpPr>
        <p:spPr/>
        <p:txBody>
          <a:bodyPr/>
          <a:lstStyle/>
          <a:p>
            <a:pPr>
              <a:lnSpc>
                <a:spcPct val="90000"/>
              </a:lnSpc>
            </a:pPr>
            <a:r>
              <a:rPr lang="en-US" sz="2200" smtClean="0"/>
              <a:t>Check into and continue to monitor the activation net for further information or instructions </a:t>
            </a:r>
          </a:p>
          <a:p>
            <a:pPr>
              <a:lnSpc>
                <a:spcPct val="90000"/>
              </a:lnSpc>
            </a:pPr>
            <a:endParaRPr lang="en-US" sz="2200" smtClean="0"/>
          </a:p>
          <a:p>
            <a:pPr>
              <a:lnSpc>
                <a:spcPct val="90000"/>
              </a:lnSpc>
            </a:pPr>
            <a:r>
              <a:rPr lang="en-US" sz="2200" smtClean="0"/>
              <a:t>Fill your vehicle with fuel and pick up any supplies you may need, including alkaline batteries for radios and lights, food, water, and other supplies on your checklist </a:t>
            </a:r>
          </a:p>
          <a:p>
            <a:pPr>
              <a:lnSpc>
                <a:spcPct val="90000"/>
              </a:lnSpc>
            </a:pPr>
            <a:endParaRPr lang="en-US" sz="2200" smtClean="0"/>
          </a:p>
          <a:p>
            <a:pPr>
              <a:lnSpc>
                <a:spcPct val="90000"/>
              </a:lnSpc>
            </a:pPr>
            <a:r>
              <a:rPr lang="en-US" sz="2200" smtClean="0"/>
              <a:t>Contact your spouse, children, or other family members to let them know what is happening and where you will be </a:t>
            </a:r>
          </a:p>
          <a:p>
            <a:pPr lvl="1">
              <a:lnSpc>
                <a:spcPct val="90000"/>
              </a:lnSpc>
            </a:pPr>
            <a:r>
              <a:rPr lang="en-US" sz="2200" smtClean="0"/>
              <a:t>Give them any instructions they will need to be safe. </a:t>
            </a:r>
          </a:p>
          <a:p>
            <a:pPr lvl="1">
              <a:lnSpc>
                <a:spcPct val="90000"/>
              </a:lnSpc>
            </a:pPr>
            <a:r>
              <a:rPr lang="en-US" sz="2200" smtClean="0"/>
              <a:t>Tell them when you will next try to contact them, and how to contact you if necessary </a:t>
            </a:r>
          </a:p>
        </p:txBody>
      </p:sp>
    </p:spTree>
    <p:extLst>
      <p:ext uri="{BB962C8B-B14F-4D97-AF65-F5344CB8AC3E}">
        <p14:creationId xmlns:p14="http://schemas.microsoft.com/office/powerpoint/2010/main" val="3680964265"/>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9" name="Text Box 3"/>
          <p:cNvSpPr txBox="1">
            <a:spLocks noChangeArrowheads="1"/>
          </p:cNvSpPr>
          <p:nvPr/>
        </p:nvSpPr>
        <p:spPr bwMode="auto">
          <a:xfrm>
            <a:off x="972574" y="1143000"/>
            <a:ext cx="779042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4000" dirty="0">
                <a:solidFill>
                  <a:srgbClr val="0070C0"/>
                </a:solidFill>
              </a:rPr>
              <a:t>Knowing that everyone is OK can let you do your job </a:t>
            </a:r>
          </a:p>
          <a:p>
            <a:pPr algn="ctr"/>
            <a:r>
              <a:rPr lang="en-US" sz="4000" dirty="0">
                <a:solidFill>
                  <a:srgbClr val="0070C0"/>
                </a:solidFill>
              </a:rPr>
              <a:t>without needless worry,  and, of course, </a:t>
            </a:r>
          </a:p>
          <a:p>
            <a:pPr algn="ctr"/>
            <a:r>
              <a:rPr lang="en-US" sz="4000" dirty="0">
                <a:solidFill>
                  <a:srgbClr val="0070C0"/>
                </a:solidFill>
              </a:rPr>
              <a:t>the same is true for them</a:t>
            </a:r>
          </a:p>
        </p:txBody>
      </p:sp>
    </p:spTree>
    <p:extLst>
      <p:ext uri="{BB962C8B-B14F-4D97-AF65-F5344CB8AC3E}">
        <p14:creationId xmlns:p14="http://schemas.microsoft.com/office/powerpoint/2010/main" val="34066814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71779"/>
                                        </p:tgtEl>
                                        <p:attrNameLst>
                                          <p:attrName>style.visibility</p:attrName>
                                        </p:attrNameLst>
                                      </p:cBhvr>
                                      <p:to>
                                        <p:strVal val="visible"/>
                                      </p:to>
                                    </p:set>
                                    <p:animEffect transition="in" filter="dissolve">
                                      <p:cBhvr>
                                        <p:cTn id="7" dur="500"/>
                                        <p:tgtEl>
                                          <p:spTgt spid="971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Four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t>Session 4 – Topics </a:t>
            </a:r>
            <a:r>
              <a:rPr lang="en-US" dirty="0" smtClean="0">
                <a:solidFill>
                  <a:schemeClr val="bg1">
                    <a:lumMod val="85000"/>
                  </a:schemeClr>
                </a:solidFill>
              </a:rPr>
              <a:t>16,</a:t>
            </a:r>
            <a:r>
              <a:rPr lang="en-US" dirty="0" smtClean="0"/>
              <a:t> </a:t>
            </a:r>
            <a:r>
              <a:rPr lang="en-US" dirty="0" smtClean="0">
                <a:solidFill>
                  <a:schemeClr val="bg1">
                    <a:lumMod val="85000"/>
                  </a:schemeClr>
                </a:solidFill>
              </a:rPr>
              <a:t>17,</a:t>
            </a:r>
            <a:r>
              <a:rPr lang="en-US" dirty="0" smtClean="0"/>
              <a:t> </a:t>
            </a:r>
            <a:r>
              <a:rPr lang="en-US" dirty="0" smtClean="0">
                <a:solidFill>
                  <a:schemeClr val="bg1">
                    <a:lumMod val="85000"/>
                  </a:schemeClr>
                </a:solidFill>
              </a:rPr>
              <a:t>18, </a:t>
            </a:r>
            <a:r>
              <a:rPr lang="en-US" dirty="0" smtClean="0">
                <a:solidFill>
                  <a:srgbClr val="FF0000"/>
                </a:solidFill>
              </a:rPr>
              <a:t>19</a:t>
            </a:r>
            <a:r>
              <a:rPr lang="en-US" dirty="0" smtClean="0"/>
              <a:t>,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smtClean="0"/>
              <a:t>Topic 19 Question</a:t>
            </a:r>
          </a:p>
        </p:txBody>
      </p:sp>
      <p:sp>
        <p:nvSpPr>
          <p:cNvPr id="957443" name="Rectangle 3"/>
          <p:cNvSpPr>
            <a:spLocks noGrp="1" noChangeArrowheads="1"/>
          </p:cNvSpPr>
          <p:nvPr>
            <p:ph type="body" idx="1"/>
          </p:nvPr>
        </p:nvSpPr>
        <p:spPr/>
        <p:txBody>
          <a:bodyPr>
            <a:normAutofit lnSpcReduction="10000"/>
          </a:bodyPr>
          <a:lstStyle/>
          <a:p>
            <a:pPr marL="495300" indent="-495300">
              <a:buFont typeface="Wingdings" pitchFamily="2" charset="2"/>
              <a:buAutoNum type="arabicPeriod"/>
            </a:pPr>
            <a:r>
              <a:rPr lang="en-US" b="1" dirty="0" smtClean="0"/>
              <a:t>When a telephone tree is activated, what should be done when a caller cannot reach one of their assigned contacts?</a:t>
            </a:r>
          </a:p>
          <a:p>
            <a:pPr marL="952500" lvl="1" indent="-495300">
              <a:buFont typeface="Wingdings" pitchFamily="2" charset="2"/>
              <a:buAutoNum type="alphaUcPeriod"/>
            </a:pPr>
            <a:r>
              <a:rPr lang="en-US" dirty="0" smtClean="0"/>
              <a:t>Call all those assigned to the person who cannot be reached</a:t>
            </a:r>
          </a:p>
          <a:p>
            <a:pPr marL="952500" lvl="1" indent="-495300">
              <a:buFont typeface="Wingdings" pitchFamily="2" charset="2"/>
              <a:buAutoNum type="alphaUcPeriod"/>
            </a:pPr>
            <a:r>
              <a:rPr lang="en-US" dirty="0" smtClean="0"/>
              <a:t>Call the liaison to report the difficulty</a:t>
            </a:r>
          </a:p>
          <a:p>
            <a:pPr marL="952500" lvl="1" indent="-495300">
              <a:buFont typeface="Wingdings" pitchFamily="2" charset="2"/>
              <a:buAutoNum type="alphaUcPeriod"/>
            </a:pPr>
            <a:r>
              <a:rPr lang="en-US" dirty="0" smtClean="0"/>
              <a:t>Ignore that person and go on to the next assigned contact</a:t>
            </a:r>
          </a:p>
          <a:p>
            <a:pPr marL="952500" lvl="1" indent="-495300">
              <a:buFont typeface="Wingdings" pitchFamily="2" charset="2"/>
              <a:buAutoNum type="alphaUcPeriod"/>
            </a:pPr>
            <a:r>
              <a:rPr lang="en-US" dirty="0" smtClean="0"/>
              <a:t>Stop calling at that point to "break" the tree</a:t>
            </a:r>
          </a:p>
        </p:txBody>
      </p:sp>
    </p:spTree>
    <p:extLst>
      <p:ext uri="{BB962C8B-B14F-4D97-AF65-F5344CB8AC3E}">
        <p14:creationId xmlns:p14="http://schemas.microsoft.com/office/powerpoint/2010/main" val="13017430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57443">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5744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Topic 19 Question</a:t>
            </a:r>
          </a:p>
        </p:txBody>
      </p:sp>
      <p:sp>
        <p:nvSpPr>
          <p:cNvPr id="958467"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2"/>
            </a:pPr>
            <a:r>
              <a:rPr lang="en-US" b="1" dirty="0" smtClean="0"/>
              <a:t>What is an "emcomm activation liaison" for a served agency?</a:t>
            </a:r>
          </a:p>
          <a:p>
            <a:pPr marL="952500" lvl="1" indent="-495300">
              <a:lnSpc>
                <a:spcPct val="90000"/>
              </a:lnSpc>
              <a:buFont typeface="Wingdings" pitchFamily="2" charset="2"/>
              <a:buAutoNum type="alphaUcPeriod"/>
            </a:pPr>
            <a:r>
              <a:rPr lang="en-US" dirty="0" smtClean="0"/>
              <a:t>A phone answering service employed by the agency</a:t>
            </a:r>
          </a:p>
          <a:p>
            <a:pPr marL="952500" lvl="1" indent="-495300">
              <a:lnSpc>
                <a:spcPct val="90000"/>
              </a:lnSpc>
              <a:buFont typeface="Wingdings" pitchFamily="2" charset="2"/>
              <a:buAutoNum type="alphaUcPeriod"/>
            </a:pPr>
            <a:r>
              <a:rPr lang="en-US" dirty="0" smtClean="0"/>
              <a:t>An automatic paging service employed by the agency</a:t>
            </a:r>
          </a:p>
          <a:p>
            <a:pPr marL="952500" lvl="1" indent="-495300">
              <a:lnSpc>
                <a:spcPct val="90000"/>
              </a:lnSpc>
              <a:buFont typeface="Wingdings" pitchFamily="2" charset="2"/>
              <a:buAutoNum type="alphaUcPeriod"/>
            </a:pPr>
            <a:r>
              <a:rPr lang="en-US" dirty="0" smtClean="0"/>
              <a:t>An agency employee who arrives early to turn on the equipment</a:t>
            </a:r>
          </a:p>
          <a:p>
            <a:pPr marL="952500" lvl="1" indent="-495300">
              <a:lnSpc>
                <a:spcPct val="90000"/>
              </a:lnSpc>
              <a:buFont typeface="Wingdings" pitchFamily="2" charset="2"/>
              <a:buAutoNum type="alphaUcPeriod"/>
            </a:pPr>
            <a:r>
              <a:rPr lang="en-US" dirty="0" smtClean="0"/>
              <a:t>A member of an emcomm group who is alerted first by the agency</a:t>
            </a:r>
          </a:p>
        </p:txBody>
      </p:sp>
    </p:spTree>
    <p:extLst>
      <p:ext uri="{BB962C8B-B14F-4D97-AF65-F5344CB8AC3E}">
        <p14:creationId xmlns:p14="http://schemas.microsoft.com/office/powerpoint/2010/main" val="69297058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58467">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58467">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smtClean="0"/>
              <a:t>Topic 19 Question</a:t>
            </a:r>
          </a:p>
        </p:txBody>
      </p:sp>
      <p:sp>
        <p:nvSpPr>
          <p:cNvPr id="959491" name="Rectangle 3"/>
          <p:cNvSpPr>
            <a:spLocks noGrp="1" noChangeArrowheads="1"/>
          </p:cNvSpPr>
          <p:nvPr>
            <p:ph type="body" idx="1"/>
          </p:nvPr>
        </p:nvSpPr>
        <p:spPr/>
        <p:txBody>
          <a:bodyPr>
            <a:normAutofit lnSpcReduction="10000"/>
          </a:bodyPr>
          <a:lstStyle/>
          <a:p>
            <a:pPr marL="495300" indent="-495300">
              <a:buFont typeface="Wingdings" pitchFamily="2" charset="2"/>
              <a:buAutoNum type="arabicPeriod" startAt="3"/>
            </a:pPr>
            <a:r>
              <a:rPr lang="en-US" b="1" dirty="0" smtClean="0"/>
              <a:t>Regarding emcomm alerting systems, which of the following is true?</a:t>
            </a:r>
          </a:p>
          <a:p>
            <a:pPr marL="952500" lvl="1" indent="-495300">
              <a:buFont typeface="Wingdings" pitchFamily="2" charset="2"/>
              <a:buAutoNum type="alphaUcPeriod"/>
            </a:pPr>
            <a:r>
              <a:rPr lang="en-US" dirty="0" smtClean="0"/>
              <a:t>All systems are equally useful</a:t>
            </a:r>
          </a:p>
          <a:p>
            <a:pPr marL="952500" lvl="1" indent="-495300">
              <a:buFont typeface="Wingdings" pitchFamily="2" charset="2"/>
              <a:buAutoNum type="alphaUcPeriod"/>
            </a:pPr>
            <a:r>
              <a:rPr lang="en-US" dirty="0" smtClean="0"/>
              <a:t>As an alerting system, commercial paging is clearly superior to all others</a:t>
            </a:r>
          </a:p>
          <a:p>
            <a:pPr marL="952500" lvl="1" indent="-495300">
              <a:buFont typeface="Wingdings" pitchFamily="2" charset="2"/>
              <a:buAutoNum type="alphaUcPeriod"/>
            </a:pPr>
            <a:r>
              <a:rPr lang="en-US" dirty="0" smtClean="0"/>
              <a:t>As an alerting system, the telephone tree is clearly superior to all others</a:t>
            </a:r>
          </a:p>
          <a:p>
            <a:pPr marL="952500" lvl="1" indent="-495300">
              <a:buFont typeface="Wingdings" pitchFamily="2" charset="2"/>
              <a:buAutoNum type="alphaUcPeriod"/>
            </a:pPr>
            <a:r>
              <a:rPr lang="en-US" dirty="0" smtClean="0"/>
              <a:t>It is best not to rely exclusively upon any single alerting system</a:t>
            </a:r>
          </a:p>
        </p:txBody>
      </p:sp>
    </p:spTree>
    <p:extLst>
      <p:ext uri="{BB962C8B-B14F-4D97-AF65-F5344CB8AC3E}">
        <p14:creationId xmlns:p14="http://schemas.microsoft.com/office/powerpoint/2010/main" val="60577583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59491">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59491">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smtClean="0"/>
              <a:t>Topic 19 Question</a:t>
            </a:r>
          </a:p>
        </p:txBody>
      </p:sp>
      <p:sp>
        <p:nvSpPr>
          <p:cNvPr id="960515" name="Rectangle 3"/>
          <p:cNvSpPr>
            <a:spLocks noGrp="1" noChangeArrowheads="1"/>
          </p:cNvSpPr>
          <p:nvPr>
            <p:ph type="body" idx="1"/>
          </p:nvPr>
        </p:nvSpPr>
        <p:spPr/>
        <p:txBody>
          <a:bodyPr/>
          <a:lstStyle/>
          <a:p>
            <a:pPr marL="495300" indent="-495300">
              <a:buFont typeface="Wingdings" pitchFamily="2" charset="2"/>
              <a:buAutoNum type="arabicPeriod" startAt="4"/>
            </a:pPr>
            <a:r>
              <a:rPr lang="en-US" b="1" dirty="0" smtClean="0"/>
              <a:t>Which of the following is true of e-mail as an alerting system?</a:t>
            </a:r>
          </a:p>
          <a:p>
            <a:pPr marL="952500" lvl="1" indent="-495300">
              <a:buFont typeface="Wingdings" pitchFamily="2" charset="2"/>
              <a:buAutoNum type="alphaUcPeriod"/>
            </a:pPr>
            <a:r>
              <a:rPr lang="en-US" sz="2200" dirty="0" smtClean="0"/>
              <a:t>With e-mail, emcomm members can be reached immediately anywhere they happen to be</a:t>
            </a:r>
          </a:p>
          <a:p>
            <a:pPr marL="952500" lvl="1" indent="-495300">
              <a:buFont typeface="Wingdings" pitchFamily="2" charset="2"/>
              <a:buAutoNum type="alphaUcPeriod"/>
            </a:pPr>
            <a:r>
              <a:rPr lang="en-US" sz="2200" dirty="0" smtClean="0"/>
              <a:t>With e-mail, high-speed Internet connections guarantee that messages will be received very quickly</a:t>
            </a:r>
          </a:p>
          <a:p>
            <a:pPr marL="952500" lvl="1" indent="-495300">
              <a:buFont typeface="Wingdings" pitchFamily="2" charset="2"/>
              <a:buAutoNum type="alphaUcPeriod"/>
            </a:pPr>
            <a:r>
              <a:rPr lang="en-US" sz="2200" dirty="0" smtClean="0"/>
              <a:t>E-mail is best used as a back up alerting system</a:t>
            </a:r>
          </a:p>
          <a:p>
            <a:pPr marL="952500" lvl="1" indent="-495300">
              <a:buFont typeface="Wingdings" pitchFamily="2" charset="2"/>
              <a:buAutoNum type="alphaUcPeriod"/>
            </a:pPr>
            <a:r>
              <a:rPr lang="en-US" sz="2200" dirty="0" smtClean="0"/>
              <a:t>With e-mail, the CTCSS tone assures that all members will be quickly alerted</a:t>
            </a:r>
          </a:p>
        </p:txBody>
      </p:sp>
    </p:spTree>
    <p:extLst>
      <p:ext uri="{BB962C8B-B14F-4D97-AF65-F5344CB8AC3E}">
        <p14:creationId xmlns:p14="http://schemas.microsoft.com/office/powerpoint/2010/main" val="217884426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60515">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6051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dirty="0" smtClean="0"/>
              <a:t>Topic 19 Question</a:t>
            </a:r>
          </a:p>
        </p:txBody>
      </p:sp>
      <p:sp>
        <p:nvSpPr>
          <p:cNvPr id="961539" name="Rectangle 3"/>
          <p:cNvSpPr>
            <a:spLocks noGrp="1" noChangeArrowheads="1"/>
          </p:cNvSpPr>
          <p:nvPr>
            <p:ph type="body" idx="1"/>
          </p:nvPr>
        </p:nvSpPr>
        <p:spPr/>
        <p:txBody>
          <a:bodyPr>
            <a:normAutofit/>
          </a:bodyPr>
          <a:lstStyle/>
          <a:p>
            <a:pPr marL="495300" indent="-495300">
              <a:buFont typeface="Wingdings" pitchFamily="2" charset="2"/>
              <a:buAutoNum type="arabicPeriod" startAt="5"/>
            </a:pPr>
            <a:r>
              <a:rPr lang="en-US" b="1" dirty="0" smtClean="0"/>
              <a:t>Which of the following statements is true about the NCS?</a:t>
            </a:r>
          </a:p>
          <a:p>
            <a:pPr marL="952500" lvl="1" indent="-495300">
              <a:buFont typeface="Wingdings" pitchFamily="2" charset="2"/>
              <a:buAutoNum type="alphaUcPeriod"/>
            </a:pPr>
            <a:r>
              <a:rPr lang="en-US" sz="2200" dirty="0" smtClean="0"/>
              <a:t>The NCS is so important that it should never be assigned on a temporary basis</a:t>
            </a:r>
          </a:p>
          <a:p>
            <a:pPr marL="952500" lvl="1" indent="-495300">
              <a:buFont typeface="Wingdings" pitchFamily="2" charset="2"/>
              <a:buAutoNum type="alphaUcPeriod"/>
            </a:pPr>
            <a:r>
              <a:rPr lang="en-US" sz="2200" dirty="0" smtClean="0"/>
              <a:t>The NCS is so important that temporary assignment as NCS should be limited to only one member of the group</a:t>
            </a:r>
          </a:p>
          <a:p>
            <a:pPr marL="952500" lvl="1" indent="-495300">
              <a:buFont typeface="Wingdings" pitchFamily="2" charset="2"/>
              <a:buAutoNum type="alphaUcPeriod"/>
            </a:pPr>
            <a:r>
              <a:rPr lang="en-US" sz="2200" dirty="0" smtClean="0"/>
              <a:t>The NCS is so important that several members should be trained to take on the duties until the assigned NCS checks in</a:t>
            </a:r>
          </a:p>
          <a:p>
            <a:pPr marL="952500" lvl="1" indent="-495300">
              <a:buFont typeface="Wingdings" pitchFamily="2" charset="2"/>
              <a:buAutoNum type="alphaUcPeriod"/>
            </a:pPr>
            <a:r>
              <a:rPr lang="en-US" sz="2200" dirty="0" smtClean="0"/>
              <a:t>The first member to sign on to a net is always the NCS for the duration of the incident</a:t>
            </a:r>
          </a:p>
        </p:txBody>
      </p:sp>
    </p:spTree>
    <p:extLst>
      <p:ext uri="{BB962C8B-B14F-4D97-AF65-F5344CB8AC3E}">
        <p14:creationId xmlns:p14="http://schemas.microsoft.com/office/powerpoint/2010/main" val="416324813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961539">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96153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smtClean="0"/>
              <a:t>Any Questions Before Starting Topic 20?</a:t>
            </a:r>
          </a:p>
        </p:txBody>
      </p:sp>
    </p:spTree>
    <p:custDataLst>
      <p:tags r:id="rId1"/>
    </p:custDataLst>
    <p:extLst>
      <p:ext uri="{BB962C8B-B14F-4D97-AF65-F5344CB8AC3E}">
        <p14:creationId xmlns:p14="http://schemas.microsoft.com/office/powerpoint/2010/main" val="35013952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a:bodyPr>
          <a:lstStyle/>
          <a:p>
            <a:pPr algn="ctr"/>
            <a:r>
              <a:rPr lang="en-US" sz="4000" b="1" dirty="0" smtClean="0">
                <a:solidFill>
                  <a:srgbClr val="0070C0"/>
                </a:solidFill>
              </a:rPr>
              <a:t>Topic 19 – Emergency Activation</a:t>
            </a:r>
            <a:endParaRPr lang="en-US" dirty="0" smtClean="0"/>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p:txBody>
          <a:bodyPr/>
          <a:lstStyle/>
          <a:p>
            <a:r>
              <a:rPr lang="en-US" b="1" dirty="0" smtClean="0">
                <a:solidFill>
                  <a:srgbClr val="0070C0"/>
                </a:solidFill>
              </a:rPr>
              <a:t>How Will I Know?</a:t>
            </a:r>
          </a:p>
        </p:txBody>
      </p:sp>
      <p:sp>
        <p:nvSpPr>
          <p:cNvPr id="98307" name="Rectangle 5"/>
          <p:cNvSpPr>
            <a:spLocks noGrp="1" noChangeArrowheads="1"/>
          </p:cNvSpPr>
          <p:nvPr>
            <p:ph type="body" idx="1"/>
          </p:nvPr>
        </p:nvSpPr>
        <p:spPr/>
        <p:txBody>
          <a:bodyPr/>
          <a:lstStyle/>
          <a:p>
            <a:r>
              <a:rPr lang="en-US" smtClean="0"/>
              <a:t>Actual method by which emcomm volunteers are notified of activation will be determined locally </a:t>
            </a:r>
          </a:p>
          <a:p>
            <a:pPr lvl="1"/>
            <a:r>
              <a:rPr lang="en-US" smtClean="0"/>
              <a:t>You must be registered with a local emcomm group in advance in order to be on their notification list </a:t>
            </a:r>
          </a:p>
          <a:p>
            <a:pPr lvl="1"/>
            <a:r>
              <a:rPr lang="en-US" smtClean="0"/>
              <a:t>"Last minute" volunteers are extremely difficult to integrate into an already confusing emergency response </a:t>
            </a:r>
          </a:p>
          <a:p>
            <a:endParaRPr lang="en-US" smtClean="0"/>
          </a:p>
        </p:txBody>
      </p:sp>
    </p:spTree>
    <p:extLst>
      <p:ext uri="{BB962C8B-B14F-4D97-AF65-F5344CB8AC3E}">
        <p14:creationId xmlns:p14="http://schemas.microsoft.com/office/powerpoint/2010/main" val="4014474582"/>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ChangeArrowheads="1"/>
          </p:cNvSpPr>
          <p:nvPr>
            <p:ph type="title"/>
          </p:nvPr>
        </p:nvSpPr>
        <p:spPr/>
        <p:txBody>
          <a:bodyPr/>
          <a:lstStyle/>
          <a:p>
            <a:r>
              <a:rPr lang="en-US" b="1" dirty="0" smtClean="0">
                <a:solidFill>
                  <a:srgbClr val="0070C0"/>
                </a:solidFill>
              </a:rPr>
              <a:t>The Activation Plan</a:t>
            </a:r>
          </a:p>
        </p:txBody>
      </p:sp>
      <p:sp>
        <p:nvSpPr>
          <p:cNvPr id="99331" name="Rectangle 5"/>
          <p:cNvSpPr>
            <a:spLocks noGrp="1" noChangeArrowheads="1"/>
          </p:cNvSpPr>
          <p:nvPr>
            <p:ph type="body" idx="1"/>
          </p:nvPr>
        </p:nvSpPr>
        <p:spPr/>
        <p:txBody>
          <a:bodyPr/>
          <a:lstStyle/>
          <a:p>
            <a:pPr>
              <a:lnSpc>
                <a:spcPct val="90000"/>
              </a:lnSpc>
            </a:pPr>
            <a:r>
              <a:rPr lang="en-US" sz="2200" smtClean="0"/>
              <a:t>Every emcomm group should have developed a formal, written plan with its served agency to activate their members when needed</a:t>
            </a:r>
          </a:p>
          <a:p>
            <a:pPr lvl="1">
              <a:lnSpc>
                <a:spcPct val="90000"/>
              </a:lnSpc>
            </a:pPr>
            <a:r>
              <a:rPr lang="en-US" sz="2200" smtClean="0"/>
              <a:t>Developed in detail </a:t>
            </a:r>
          </a:p>
          <a:p>
            <a:pPr lvl="1">
              <a:lnSpc>
                <a:spcPct val="90000"/>
              </a:lnSpc>
            </a:pPr>
            <a:r>
              <a:rPr lang="en-US" sz="2200" smtClean="0"/>
              <a:t>Reduced to a simple "checklist" that both served agency officials and emcomm managers can keep nearby at all times</a:t>
            </a:r>
          </a:p>
          <a:p>
            <a:pPr lvl="1">
              <a:lnSpc>
                <a:spcPct val="90000"/>
              </a:lnSpc>
            </a:pPr>
            <a:endParaRPr lang="en-US" sz="2200" smtClean="0"/>
          </a:p>
          <a:p>
            <a:pPr>
              <a:lnSpc>
                <a:spcPct val="90000"/>
              </a:lnSpc>
            </a:pPr>
            <a:r>
              <a:rPr lang="en-US" sz="2200" smtClean="0"/>
              <a:t>Contains circumstances under which emcomm activation might occur, who will call whom, and the various methods that can be used to contact them </a:t>
            </a:r>
          </a:p>
          <a:p>
            <a:pPr lvl="1">
              <a:lnSpc>
                <a:spcPct val="90000"/>
              </a:lnSpc>
            </a:pPr>
            <a:r>
              <a:rPr lang="en-US" sz="2200" smtClean="0"/>
              <a:t>List the actual telephone numbers and other information</a:t>
            </a:r>
          </a:p>
        </p:txBody>
      </p:sp>
    </p:spTree>
    <p:extLst>
      <p:ext uri="{BB962C8B-B14F-4D97-AF65-F5344CB8AC3E}">
        <p14:creationId xmlns:p14="http://schemas.microsoft.com/office/powerpoint/2010/main" val="1137300927"/>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normAutofit fontScale="90000"/>
          </a:bodyPr>
          <a:lstStyle/>
          <a:p>
            <a:r>
              <a:rPr lang="en-US" b="1" dirty="0" smtClean="0">
                <a:solidFill>
                  <a:srgbClr val="0070C0"/>
                </a:solidFill>
              </a:rPr>
              <a:t>Initial Notification by the Served Agency</a:t>
            </a:r>
          </a:p>
        </p:txBody>
      </p:sp>
      <p:sp>
        <p:nvSpPr>
          <p:cNvPr id="100355" name="Rectangle 5"/>
          <p:cNvSpPr>
            <a:spLocks noGrp="1" noChangeArrowheads="1"/>
          </p:cNvSpPr>
          <p:nvPr>
            <p:ph type="body" idx="1"/>
          </p:nvPr>
        </p:nvSpPr>
        <p:spPr/>
        <p:txBody>
          <a:bodyPr/>
          <a:lstStyle/>
          <a:p>
            <a:pPr>
              <a:lnSpc>
                <a:spcPct val="80000"/>
              </a:lnSpc>
            </a:pPr>
            <a:r>
              <a:rPr lang="en-US" sz="2200" b="1" i="1" smtClean="0"/>
              <a:t>Three</a:t>
            </a:r>
            <a:r>
              <a:rPr lang="en-US" sz="2200" smtClean="0"/>
              <a:t> or more members serve as "activation liaisons" to the served agency </a:t>
            </a:r>
          </a:p>
          <a:p>
            <a:pPr lvl="1">
              <a:lnSpc>
                <a:spcPct val="80000"/>
              </a:lnSpc>
            </a:pPr>
            <a:r>
              <a:rPr lang="en-US" sz="2200" smtClean="0"/>
              <a:t>One of these is called first </a:t>
            </a:r>
          </a:p>
          <a:p>
            <a:pPr lvl="1">
              <a:lnSpc>
                <a:spcPct val="80000"/>
              </a:lnSpc>
            </a:pPr>
            <a:endParaRPr lang="en-US" sz="2200" smtClean="0"/>
          </a:p>
          <a:p>
            <a:pPr>
              <a:lnSpc>
                <a:spcPct val="80000"/>
              </a:lnSpc>
            </a:pPr>
            <a:r>
              <a:rPr lang="en-US" sz="2200" smtClean="0"/>
              <a:t>Why 3 or more?</a:t>
            </a:r>
          </a:p>
          <a:p>
            <a:pPr lvl="1">
              <a:lnSpc>
                <a:spcPct val="80000"/>
              </a:lnSpc>
            </a:pPr>
            <a:r>
              <a:rPr lang="en-US" sz="2200" smtClean="0"/>
              <a:t>Never rely on a single point of contact </a:t>
            </a:r>
          </a:p>
          <a:p>
            <a:pPr lvl="1">
              <a:lnSpc>
                <a:spcPct val="80000"/>
              </a:lnSpc>
            </a:pPr>
            <a:endParaRPr lang="en-US" sz="2200" smtClean="0"/>
          </a:p>
          <a:p>
            <a:pPr>
              <a:lnSpc>
                <a:spcPct val="80000"/>
              </a:lnSpc>
            </a:pPr>
            <a:r>
              <a:rPr lang="en-US" sz="2200" smtClean="0"/>
              <a:t>Most reliable primary method is commercial radio paging (beepers) </a:t>
            </a:r>
          </a:p>
          <a:p>
            <a:pPr>
              <a:lnSpc>
                <a:spcPct val="80000"/>
              </a:lnSpc>
            </a:pPr>
            <a:endParaRPr lang="en-US" sz="2200" smtClean="0"/>
          </a:p>
          <a:p>
            <a:pPr>
              <a:lnSpc>
                <a:spcPct val="80000"/>
              </a:lnSpc>
            </a:pPr>
            <a:r>
              <a:rPr lang="en-US" sz="2200" smtClean="0"/>
              <a:t>No one method should be relied upon, since emergency conditions may render it useless </a:t>
            </a:r>
          </a:p>
        </p:txBody>
      </p:sp>
    </p:spTree>
    <p:extLst>
      <p:ext uri="{BB962C8B-B14F-4D97-AF65-F5344CB8AC3E}">
        <p14:creationId xmlns:p14="http://schemas.microsoft.com/office/powerpoint/2010/main" val="4119234869"/>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8"/>
          <p:cNvSpPr>
            <a:spLocks noGrp="1" noChangeArrowheads="1"/>
          </p:cNvSpPr>
          <p:nvPr>
            <p:ph type="title"/>
          </p:nvPr>
        </p:nvSpPr>
        <p:spPr/>
        <p:txBody>
          <a:bodyPr/>
          <a:lstStyle/>
          <a:p>
            <a:r>
              <a:rPr lang="en-US" b="1" dirty="0" smtClean="0">
                <a:solidFill>
                  <a:srgbClr val="0070C0"/>
                </a:solidFill>
              </a:rPr>
              <a:t>Group Alerting Systems</a:t>
            </a:r>
          </a:p>
        </p:txBody>
      </p:sp>
      <p:sp>
        <p:nvSpPr>
          <p:cNvPr id="101379" name="Rectangle 9"/>
          <p:cNvSpPr>
            <a:spLocks noGrp="1" noChangeArrowheads="1"/>
          </p:cNvSpPr>
          <p:nvPr>
            <p:ph type="body" idx="1"/>
          </p:nvPr>
        </p:nvSpPr>
        <p:spPr>
          <a:xfrm>
            <a:off x="609600" y="1447800"/>
            <a:ext cx="7848600" cy="4267200"/>
          </a:xfrm>
        </p:spPr>
        <p:txBody>
          <a:bodyPr/>
          <a:lstStyle/>
          <a:p>
            <a:r>
              <a:rPr lang="en-US" sz="2200" dirty="0" smtClean="0"/>
              <a:t>Telephone Tree</a:t>
            </a:r>
          </a:p>
          <a:p>
            <a:pPr lvl="1"/>
            <a:r>
              <a:rPr lang="en-US" sz="2200" dirty="0" smtClean="0"/>
              <a:t>Liaison calls two members, who each call two other members and so on until the entire group has been notified </a:t>
            </a:r>
          </a:p>
          <a:p>
            <a:pPr lvl="1"/>
            <a:r>
              <a:rPr lang="en-US" sz="2200" dirty="0" smtClean="0"/>
              <a:t>If any one person cannot be reached, the person calling must then call the members that person would have called had they been reached </a:t>
            </a:r>
          </a:p>
          <a:p>
            <a:pPr lvl="1"/>
            <a:r>
              <a:rPr lang="en-US" sz="2200" dirty="0" smtClean="0"/>
              <a:t>Messages should always be left on all answering machines and voice mailboxes</a:t>
            </a:r>
          </a:p>
          <a:p>
            <a:r>
              <a:rPr lang="en-US" sz="2600" dirty="0" smtClean="0"/>
              <a:t>Text Messaging</a:t>
            </a:r>
          </a:p>
          <a:p>
            <a:pPr lvl="1"/>
            <a:r>
              <a:rPr lang="en-US" sz="2200" dirty="0" smtClean="0"/>
              <a:t>May get through </a:t>
            </a:r>
          </a:p>
        </p:txBody>
      </p:sp>
    </p:spTree>
    <p:extLst>
      <p:ext uri="{BB962C8B-B14F-4D97-AF65-F5344CB8AC3E}">
        <p14:creationId xmlns:p14="http://schemas.microsoft.com/office/powerpoint/2010/main" val="86505376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title"/>
          </p:nvPr>
        </p:nvSpPr>
        <p:spPr/>
        <p:txBody>
          <a:bodyPr/>
          <a:lstStyle/>
          <a:p>
            <a:r>
              <a:rPr lang="en-US" b="1" dirty="0" smtClean="0">
                <a:solidFill>
                  <a:srgbClr val="0070C0"/>
                </a:solidFill>
              </a:rPr>
              <a:t>Group Alerting Systems </a:t>
            </a:r>
            <a:r>
              <a:rPr lang="en-US" sz="1200" b="1" dirty="0" smtClean="0">
                <a:solidFill>
                  <a:srgbClr val="0070C0"/>
                </a:solidFill>
              </a:rPr>
              <a:t>(</a:t>
            </a:r>
            <a:r>
              <a:rPr lang="en-US" sz="1200" b="1" dirty="0" err="1" smtClean="0">
                <a:solidFill>
                  <a:srgbClr val="0070C0"/>
                </a:solidFill>
              </a:rPr>
              <a:t>cont</a:t>
            </a:r>
            <a:r>
              <a:rPr lang="en-US" sz="1200" b="1" dirty="0" smtClean="0">
                <a:solidFill>
                  <a:srgbClr val="0070C0"/>
                </a:solidFill>
              </a:rPr>
              <a:t>)</a:t>
            </a:r>
          </a:p>
        </p:txBody>
      </p:sp>
      <p:sp>
        <p:nvSpPr>
          <p:cNvPr id="102403" name="Rectangle 7"/>
          <p:cNvSpPr>
            <a:spLocks noGrp="1" noChangeArrowheads="1"/>
          </p:cNvSpPr>
          <p:nvPr>
            <p:ph type="body" idx="1"/>
          </p:nvPr>
        </p:nvSpPr>
        <p:spPr>
          <a:xfrm>
            <a:off x="609600" y="1600200"/>
            <a:ext cx="7010400" cy="4114800"/>
          </a:xfrm>
        </p:spPr>
        <p:txBody>
          <a:bodyPr>
            <a:normAutofit/>
          </a:bodyPr>
          <a:lstStyle/>
          <a:p>
            <a:pPr>
              <a:lnSpc>
                <a:spcPct val="80000"/>
              </a:lnSpc>
            </a:pPr>
            <a:r>
              <a:rPr lang="en-US" sz="2000" dirty="0" smtClean="0"/>
              <a:t>Paging</a:t>
            </a:r>
          </a:p>
          <a:p>
            <a:pPr lvl="1">
              <a:lnSpc>
                <a:spcPct val="80000"/>
              </a:lnSpc>
            </a:pPr>
            <a:r>
              <a:rPr lang="en-US" sz="2000" dirty="0" smtClean="0"/>
              <a:t>Liaison calls each member's pager telephone number and sends a specific numeric emcomm activation code </a:t>
            </a:r>
          </a:p>
          <a:p>
            <a:pPr lvl="1">
              <a:lnSpc>
                <a:spcPct val="80000"/>
              </a:lnSpc>
            </a:pPr>
            <a:r>
              <a:rPr lang="en-US" sz="2000" dirty="0" smtClean="0"/>
              <a:t>Might indicate the six-digit frequency of a local repeater, followed by a three-digit "action" code (e.g.: 911 for an emergency, 000 for test). </a:t>
            </a:r>
          </a:p>
          <a:p>
            <a:pPr lvl="1">
              <a:lnSpc>
                <a:spcPct val="80000"/>
              </a:lnSpc>
            </a:pPr>
            <a:endParaRPr lang="en-US" sz="2000" dirty="0" smtClean="0"/>
          </a:p>
          <a:p>
            <a:pPr>
              <a:lnSpc>
                <a:spcPct val="80000"/>
              </a:lnSpc>
            </a:pPr>
            <a:r>
              <a:rPr lang="en-US" sz="2000" dirty="0" smtClean="0"/>
              <a:t>Continuous Tone Coded Squelch System (CTCSS) </a:t>
            </a:r>
          </a:p>
          <a:p>
            <a:pPr lvl="1">
              <a:lnSpc>
                <a:spcPct val="80000"/>
              </a:lnSpc>
            </a:pPr>
            <a:r>
              <a:rPr lang="en-US" sz="2000" dirty="0" smtClean="0"/>
              <a:t>Leave their radios turned on in the "CTCSS decode" mode</a:t>
            </a:r>
          </a:p>
          <a:p>
            <a:pPr lvl="1">
              <a:lnSpc>
                <a:spcPct val="80000"/>
              </a:lnSpc>
            </a:pPr>
            <a:r>
              <a:rPr lang="en-US" sz="2000" dirty="0" smtClean="0"/>
              <a:t>When the correct CTCSS tone is turned on for emcomm activation, everyone can hear the transmissions </a:t>
            </a:r>
          </a:p>
          <a:p>
            <a:pPr lvl="1">
              <a:lnSpc>
                <a:spcPct val="80000"/>
              </a:lnSpc>
            </a:pPr>
            <a:endParaRPr lang="en-US" sz="2000" dirty="0"/>
          </a:p>
          <a:p>
            <a:pPr>
              <a:lnSpc>
                <a:spcPct val="80000"/>
              </a:lnSpc>
            </a:pPr>
            <a:r>
              <a:rPr lang="en-US" sz="2400" dirty="0" smtClean="0"/>
              <a:t>Email</a:t>
            </a:r>
          </a:p>
          <a:p>
            <a:pPr lvl="1">
              <a:lnSpc>
                <a:spcPct val="80000"/>
              </a:lnSpc>
            </a:pPr>
            <a:r>
              <a:rPr lang="en-US" sz="2000" dirty="0" smtClean="0"/>
              <a:t>Good as a backup</a:t>
            </a:r>
          </a:p>
        </p:txBody>
      </p:sp>
      <p:pic>
        <p:nvPicPr>
          <p:cNvPr id="966661" name="Picture 5" descr="alph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133600"/>
            <a:ext cx="12192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140209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childTnLst>
                                    <p:set>
                                      <p:cBhvr>
                                        <p:cTn id="6" dur="1" fill="hold">
                                          <p:stCondLst>
                                            <p:cond delay="0"/>
                                          </p:stCondLst>
                                        </p:cTn>
                                        <p:tgtEl>
                                          <p:spTgt spid="966661"/>
                                        </p:tgtEl>
                                        <p:attrNameLst>
                                          <p:attrName>style.visibility</p:attrName>
                                        </p:attrNameLst>
                                      </p:cBhvr>
                                      <p:to>
                                        <p:strVal val="visible"/>
                                      </p:to>
                                    </p:set>
                                    <p:anim calcmode="lin" valueType="num">
                                      <p:cBhvr additive="base">
                                        <p:cTn id="7" dur="1000" fill="hold"/>
                                        <p:tgtEl>
                                          <p:spTgt spid="966661"/>
                                        </p:tgtEl>
                                        <p:attrNameLst>
                                          <p:attrName>ppt_x</p:attrName>
                                        </p:attrNameLst>
                                      </p:cBhvr>
                                      <p:tavLst>
                                        <p:tav tm="0">
                                          <p:val>
                                            <p:strVal val="0-#ppt_w/2"/>
                                          </p:val>
                                        </p:tav>
                                        <p:tav tm="100000">
                                          <p:val>
                                            <p:strVal val="#ppt_x"/>
                                          </p:val>
                                        </p:tav>
                                      </p:tavLst>
                                    </p:anim>
                                    <p:anim calcmode="lin" valueType="num">
                                      <p:cBhvr additive="base">
                                        <p:cTn id="8" dur="1000" fill="hold"/>
                                        <p:tgtEl>
                                          <p:spTgt spid="9666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1313</Words>
  <Application>Microsoft Office PowerPoint</Application>
  <PresentationFormat>On-screen Show (4:3)</PresentationFormat>
  <Paragraphs>179</Paragraphs>
  <Slides>35</Slides>
  <Notes>4</Notes>
  <HiddenSlides>14</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Training</vt:lpstr>
      <vt:lpstr>Training Volunteers</vt:lpstr>
      <vt:lpstr>Reminder</vt:lpstr>
      <vt:lpstr>Session Four Topic</vt:lpstr>
      <vt:lpstr>Topic 19 – Emergency Activation</vt:lpstr>
      <vt:lpstr>How Will I Know?</vt:lpstr>
      <vt:lpstr>The Activation Plan</vt:lpstr>
      <vt:lpstr>Initial Notification by the Served Agency</vt:lpstr>
      <vt:lpstr>Group Alerting Systems</vt:lpstr>
      <vt:lpstr>Group Alerting Systems (cont)</vt:lpstr>
      <vt:lpstr>Group Alerting Systems (cont)</vt:lpstr>
      <vt:lpstr>I Have Been Notified - Now What?</vt:lpstr>
      <vt:lpstr>I Have Been Notified - Now What? (cont)</vt:lpstr>
      <vt:lpstr>En Route</vt:lpstr>
      <vt:lpstr>PowerPoint Presentation</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19 Question</vt:lpstr>
      <vt:lpstr>Topic 19 Question</vt:lpstr>
      <vt:lpstr>Topic 19 Question</vt:lpstr>
      <vt:lpstr>Topic 19 Question</vt:lpstr>
      <vt:lpstr>Topic 19 Question</vt:lpstr>
      <vt:lpstr>Any Questions Before Starting Topic 20?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2012-03-04T20:22:33Z</dcterms:modified>
</cp:coreProperties>
</file>