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6"/>
  </p:notesMasterIdLst>
  <p:handoutMasterIdLst>
    <p:handoutMasterId r:id="rId47"/>
  </p:handoutMasterIdLst>
  <p:sldIdLst>
    <p:sldId id="384" r:id="rId2"/>
    <p:sldId id="261" r:id="rId3"/>
    <p:sldId id="289"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5" r:id="rId19"/>
    <p:sldId id="406" r:id="rId20"/>
    <p:sldId id="407" r:id="rId21"/>
    <p:sldId id="408" r:id="rId22"/>
    <p:sldId id="409" r:id="rId23"/>
    <p:sldId id="410" r:id="rId24"/>
    <p:sldId id="416" r:id="rId25"/>
    <p:sldId id="443" r:id="rId26"/>
    <p:sldId id="444" r:id="rId27"/>
    <p:sldId id="445" r:id="rId28"/>
    <p:sldId id="446" r:id="rId29"/>
    <p:sldId id="447" r:id="rId30"/>
    <p:sldId id="448" r:id="rId31"/>
    <p:sldId id="449" r:id="rId32"/>
    <p:sldId id="450" r:id="rId33"/>
    <p:sldId id="451" r:id="rId34"/>
    <p:sldId id="452" r:id="rId35"/>
    <p:sldId id="453" r:id="rId36"/>
    <p:sldId id="454" r:id="rId37"/>
    <p:sldId id="432" r:id="rId38"/>
    <p:sldId id="455" r:id="rId39"/>
    <p:sldId id="438" r:id="rId40"/>
    <p:sldId id="439" r:id="rId41"/>
    <p:sldId id="440" r:id="rId42"/>
    <p:sldId id="441" r:id="rId43"/>
    <p:sldId id="442" r:id="rId44"/>
    <p:sldId id="45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388"/>
            <p14:sldId id="389"/>
            <p14:sldId id="390"/>
            <p14:sldId id="391"/>
            <p14:sldId id="392"/>
            <p14:sldId id="393"/>
            <p14:sldId id="394"/>
            <p14:sldId id="395"/>
            <p14:sldId id="396"/>
            <p14:sldId id="397"/>
            <p14:sldId id="398"/>
            <p14:sldId id="399"/>
            <p14:sldId id="400"/>
            <p14:sldId id="401"/>
            <p14:sldId id="405"/>
            <p14:sldId id="406"/>
            <p14:sldId id="407"/>
            <p14:sldId id="408"/>
            <p14:sldId id="409"/>
            <p14:sldId id="410"/>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ldId id="455"/>
          </p14:sldIdLst>
        </p14:section>
        <p14:section name="Quiz" id="{4ADBE36C-3616-4F90-AF7A-AA71CE7C6B31}">
          <p14:sldIdLst>
            <p14:sldId id="438"/>
            <p14:sldId id="439"/>
            <p14:sldId id="440"/>
            <p14:sldId id="441"/>
            <p14:sldId id="442"/>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980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3/1/2012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27C6BC1B-3466-4310-8EAB-9AB6B04F281B}" type="slidenum">
              <a:rPr lang="en-US" smtClean="0"/>
              <a:pPr/>
              <a:t>17</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 are some examples of relationships:</a:t>
            </a:r>
          </a:p>
          <a:p>
            <a:pPr>
              <a:buFontTx/>
              <a:buChar char="•"/>
            </a:pPr>
            <a:r>
              <a:rPr lang="en-US" i="1" smtClean="0"/>
              <a:t>Department of Homeland Security (DHS)</a:t>
            </a:r>
            <a:r>
              <a:rPr lang="en-US" smtClean="0"/>
              <a:t>: In June 2003, ARRL and DHS signed a Statement of Affiliation, making ARES an affiliate member of DHS's Citizen's Corp community readiness program. The agreement provides for training and a accreditation of ARES members, raising public awareness of Amateur Radio's role in emergency communications, and coordination of shared activities.</a:t>
            </a:r>
          </a:p>
          <a:p>
            <a:pPr>
              <a:buFontTx/>
              <a:buChar char="•"/>
            </a:pPr>
            <a:r>
              <a:rPr lang="en-US" i="1" smtClean="0"/>
              <a:t>Federal Emergency Management Agency (FEMA)</a:t>
            </a:r>
            <a:r>
              <a:rPr lang="en-US" smtClean="0"/>
              <a:t>: In most cases Amateur Radio emcomm operators will have little direct contact with FEMA and other federal agencies, except within the Military Affiliate Radio System (MARS) and at the national level with ARRL.</a:t>
            </a:r>
          </a:p>
          <a:p>
            <a:pPr>
              <a:buFontTx/>
              <a:buChar char="•"/>
            </a:pPr>
            <a:r>
              <a:rPr lang="en-US" i="1" smtClean="0"/>
              <a:t>American Red Cross</a:t>
            </a:r>
            <a:r>
              <a:rPr lang="en-US" smtClean="0"/>
              <a:t> chapters may have their own communication teams that include Amateurs, or they may have a SOU with a local ARES group or radio club. Typical assignments include linking shelters and chapter houses, performing damage assessment, handling supply and personnel logistics, and handling health and welfare messages.</a:t>
            </a:r>
          </a:p>
          <a:p>
            <a:pPr>
              <a:buFontTx/>
              <a:buChar char="•"/>
            </a:pPr>
            <a:r>
              <a:rPr lang="en-US" i="1" smtClean="0"/>
              <a:t>The Salvation Army</a:t>
            </a:r>
            <a:r>
              <a:rPr lang="en-US" smtClean="0"/>
              <a:t> maintains its own internal Amateur Radio communication support group, known as the Salvation Army Team Emergency Radio Network (SATERN). In some areas, ARES or other groups provide local communication support. Assignments are similar to the Red Cross.</a:t>
            </a:r>
          </a:p>
          <a:p>
            <a:pPr>
              <a:buFontTx/>
              <a:buChar char="•"/>
            </a:pPr>
            <a:r>
              <a:rPr lang="en-US" i="1" smtClean="0"/>
              <a:t>State and Local Emergency Management:</a:t>
            </a:r>
            <a:r>
              <a:rPr lang="en-US" smtClean="0"/>
              <a:t> Some state and local emergency management agencies include Radio Amateur Civil Emergency Service (RACES) teams as part of their own emergency communication plan. Others use "outside" groups such as the ARES. In a growing trend around the country, all ARES members are also RACES registered operators and vice versa. Communication assignments may be similar to the Red Cross and Salvation Army, but may also include government command and control, and inter-agency communications.</a:t>
            </a:r>
          </a:p>
          <a:p>
            <a:pPr>
              <a:buFontTx/>
              <a:buChar char="•"/>
            </a:pPr>
            <a:r>
              <a:rPr lang="en-US" i="1" smtClean="0"/>
              <a:t>SKYWARN</a:t>
            </a:r>
            <a:r>
              <a:rPr lang="en-US" smtClean="0"/>
              <a:t> is a self-contained program sponsored by the National Weather Service, and not all members are Amateur Radio operators. Many use other radio systems or telephone, fax or email to send in weather observations. SKYWARN volunteers collect on the spot weather observations that will allow forecasters to create forecasts that are more accurate, and issue timely warnings.</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8B378566-B4F0-471A-A8AF-D55595807BE5}" type="slidenum">
              <a:rPr lang="en-US" smtClean="0"/>
              <a:pPr/>
              <a:t>18</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Katrina Example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4C1AEC61-3E8F-4B37-98B2-C9BDB878D5A1}" type="slidenum">
              <a:rPr lang="en-US" smtClean="0"/>
              <a:pPr/>
              <a:t>19</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any event, the best time to offer your services to an emcomm group is well before any emergency occurs. This will allow you to obtain the proper training and credentials, and to become known to the group's managers. When the time comes to serve, you will be ready for your job, and a job will be ready for you.</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44</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271E2953-EF7D-4140-932D-48D911F57D53}" type="slidenum">
              <a:rPr lang="en-US" smtClean="0"/>
              <a:pPr/>
              <a:t>6</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 matter which agency you serve – emcomm volunteers are like unpaid employees. Maintain the attitude that you are an employee of the agency you are serving. You are there to help solve their communication problems. Do whatever you can within reason to accomplish that goal and avoid becoming part of the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D134DBA2-AACF-44FC-B3BA-88EB5EDE7F50}" type="slidenum">
              <a:rPr lang="en-US" smtClean="0"/>
              <a:pPr/>
              <a:t>7</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job is not to show off fancy equipment, impress anyone with your knowledge of radio and electronics. It is communication – period!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DA4A92B3-61FE-46AD-BB4A-9C61E2220F02}" type="slidenum">
              <a:rPr lang="en-US" smtClean="0"/>
              <a:pPr/>
              <a:t>8</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6AAADABB-17E0-444E-88BC-020FF33C4E5D}" type="slidenum">
              <a:rPr lang="en-US" smtClean="0"/>
              <a:pPr/>
              <a:t>11</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Why? Fire departments have a long history of competitiveness between volunteer and professional firefighters, so this may carry over to other volunteers. Police agencies are often distrustful of outsiders (maybe for security concerns).</a:t>
            </a:r>
          </a:p>
          <a:p>
            <a:r>
              <a:rPr lang="en-US" smtClean="0"/>
              <a:t>Don’t be offended if this attitude is obvious – it can’t be changed overnight. It takes time to prove yourselves.</a:t>
            </a:r>
          </a:p>
          <a:p>
            <a:r>
              <a:rPr lang="en-US" smtClean="0"/>
              <a:t>If your offer for assistance is rejected, do not press the issue.</a:t>
            </a:r>
          </a:p>
          <a:p>
            <a:r>
              <a:rPr lang="en-US" smtClean="0"/>
              <a:t>The served agency’s authority should never be challenged – they are in charge, and you are not.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1294003B-A494-4492-A9FF-88616951EC57}" type="slidenum">
              <a:rPr lang="en-US" smtClean="0"/>
              <a:pPr/>
              <a:t>14</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Some emcomm groups may still enforce a “communication only” policy, and in some agencies the old model may still apply. Discuss with your EC.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fld id="{5CBD3AAC-12C6-4533-85AF-CD84A1F5C27C}" type="slidenum">
              <a:rPr lang="en-US" smtClean="0"/>
              <a:pPr/>
              <a:t>15</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Different people have different ideas and management styles, agencies in one area can have different needs from others, and these can affect the working relationship between the agency and its emcomm volunteers.</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2455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3/1/2012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Emergency </a:t>
            </a:r>
            <a:r>
              <a:rPr lang="en-US" sz="2400" b="1" dirty="0"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1222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mtClean="0">
                <a:solidFill>
                  <a:srgbClr val="FF0000"/>
                </a:solidFill>
              </a:rPr>
              <a:t>Session One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dirty="0" smtClean="0">
                <a:solidFill>
                  <a:srgbClr val="0070C0"/>
                </a:solidFill>
              </a:rPr>
              <a:t>Scenario</a:t>
            </a:r>
          </a:p>
        </p:txBody>
      </p:sp>
      <p:sp>
        <p:nvSpPr>
          <p:cNvPr id="9219" name="Rectangle 3"/>
          <p:cNvSpPr>
            <a:spLocks noGrp="1" noChangeArrowheads="1"/>
          </p:cNvSpPr>
          <p:nvPr>
            <p:ph type="body" idx="1"/>
          </p:nvPr>
        </p:nvSpPr>
        <p:spPr/>
        <p:txBody>
          <a:bodyPr/>
          <a:lstStyle/>
          <a:p>
            <a:pPr marL="495300" indent="-495300">
              <a:lnSpc>
                <a:spcPct val="80000"/>
              </a:lnSpc>
            </a:pPr>
            <a:r>
              <a:rPr lang="en-US" sz="2200" smtClean="0"/>
              <a:t>What would you do in these circumstances?</a:t>
            </a:r>
          </a:p>
          <a:p>
            <a:pPr marL="495300" indent="-495300">
              <a:lnSpc>
                <a:spcPct val="80000"/>
              </a:lnSpc>
            </a:pPr>
            <a:endParaRPr lang="en-US" sz="2200" smtClean="0"/>
          </a:p>
          <a:p>
            <a:pPr marL="952500" lvl="1" indent="-495300">
              <a:lnSpc>
                <a:spcPct val="80000"/>
              </a:lnSpc>
              <a:buFont typeface="Wingdings" pitchFamily="2" charset="2"/>
              <a:buAutoNum type="arabicPeriod"/>
            </a:pPr>
            <a:r>
              <a:rPr lang="en-US" sz="2200" smtClean="0"/>
              <a:t>Your agency has asked you to relay a message on their 800MHz system.  You have not been trained on this system. </a:t>
            </a:r>
          </a:p>
          <a:p>
            <a:pPr marL="952500" lvl="1" indent="-495300">
              <a:lnSpc>
                <a:spcPct val="80000"/>
              </a:lnSpc>
              <a:buFont typeface="Wingdings" pitchFamily="2" charset="2"/>
              <a:buAutoNum type="arabicPeriod"/>
            </a:pPr>
            <a:endParaRPr lang="en-US" sz="2200" smtClean="0"/>
          </a:p>
          <a:p>
            <a:pPr marL="952500" lvl="1" indent="-495300">
              <a:lnSpc>
                <a:spcPct val="80000"/>
              </a:lnSpc>
              <a:buFont typeface="Wingdings" pitchFamily="2" charset="2"/>
              <a:buAutoNum type="arabicPeriod"/>
            </a:pPr>
            <a:r>
              <a:rPr lang="en-US" sz="2200" smtClean="0"/>
              <a:t>Your agency has asked you to pass a patient’s name and specific health details to another hospital.</a:t>
            </a:r>
          </a:p>
          <a:p>
            <a:pPr marL="952500" lvl="1" indent="-495300">
              <a:lnSpc>
                <a:spcPct val="80000"/>
              </a:lnSpc>
              <a:buFont typeface="Wingdings" pitchFamily="2" charset="2"/>
              <a:buAutoNum type="arabicPeriod"/>
            </a:pPr>
            <a:endParaRPr lang="en-US" sz="2200" smtClean="0"/>
          </a:p>
          <a:p>
            <a:pPr marL="952500" lvl="1" indent="-495300">
              <a:lnSpc>
                <a:spcPct val="80000"/>
              </a:lnSpc>
              <a:buFont typeface="Wingdings" pitchFamily="2" charset="2"/>
              <a:buAutoNum type="arabicPeriod"/>
            </a:pPr>
            <a:r>
              <a:rPr lang="en-US" sz="2200" smtClean="0"/>
              <a:t>Your agency representative (non-licensed) tells you to run an errand and while you are gone, he will operate the amateur radio station and pass several messages that he has written.</a:t>
            </a:r>
          </a:p>
        </p:txBody>
      </p:sp>
    </p:spTree>
    <p:extLst>
      <p:ext uri="{BB962C8B-B14F-4D97-AF65-F5344CB8AC3E}">
        <p14:creationId xmlns:p14="http://schemas.microsoft.com/office/powerpoint/2010/main" val="885865845"/>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smtClean="0">
                <a:solidFill>
                  <a:srgbClr val="0070C0"/>
                </a:solidFill>
              </a:rPr>
              <a:t>How are Volunteers Viewed?</a:t>
            </a:r>
          </a:p>
        </p:txBody>
      </p:sp>
      <p:sp>
        <p:nvSpPr>
          <p:cNvPr id="10243" name="Rectangle 3"/>
          <p:cNvSpPr>
            <a:spLocks noGrp="1" noChangeArrowheads="1"/>
          </p:cNvSpPr>
          <p:nvPr>
            <p:ph type="body" idx="1"/>
          </p:nvPr>
        </p:nvSpPr>
        <p:spPr>
          <a:xfrm>
            <a:off x="609600" y="1600200"/>
            <a:ext cx="7848600" cy="3581400"/>
          </a:xfrm>
        </p:spPr>
        <p:txBody>
          <a:bodyPr/>
          <a:lstStyle/>
          <a:p>
            <a:pPr>
              <a:lnSpc>
                <a:spcPct val="80000"/>
              </a:lnSpc>
            </a:pPr>
            <a:r>
              <a:rPr lang="en-US" sz="2200" smtClean="0"/>
              <a:t>“Less than useful” or “Part timers”</a:t>
            </a:r>
          </a:p>
          <a:p>
            <a:pPr lvl="1">
              <a:lnSpc>
                <a:spcPct val="80000"/>
              </a:lnSpc>
            </a:pPr>
            <a:r>
              <a:rPr lang="en-US" sz="2200" smtClean="0"/>
              <a:t>Professionals view when they don’t work regularly with competent volunteers</a:t>
            </a:r>
          </a:p>
          <a:p>
            <a:pPr lvl="1">
              <a:lnSpc>
                <a:spcPct val="80000"/>
              </a:lnSpc>
            </a:pPr>
            <a:r>
              <a:rPr lang="en-US" sz="2200" smtClean="0"/>
              <a:t>Some agencies have learned volunteers cannot be depended upon when needed most</a:t>
            </a:r>
          </a:p>
          <a:p>
            <a:pPr lvl="1">
              <a:lnSpc>
                <a:spcPct val="80000"/>
              </a:lnSpc>
            </a:pPr>
            <a:r>
              <a:rPr lang="en-US" sz="2200" smtClean="0"/>
              <a:t>Need a positive, and long established relationship</a:t>
            </a:r>
          </a:p>
          <a:p>
            <a:pPr lvl="1">
              <a:lnSpc>
                <a:spcPct val="80000"/>
              </a:lnSpc>
            </a:pPr>
            <a:endParaRPr lang="en-US" sz="2200" smtClean="0"/>
          </a:p>
          <a:p>
            <a:pPr>
              <a:lnSpc>
                <a:spcPct val="80000"/>
              </a:lnSpc>
            </a:pPr>
            <a:r>
              <a:rPr lang="en-US" sz="2200" smtClean="0"/>
              <a:t>Professionals</a:t>
            </a:r>
          </a:p>
          <a:p>
            <a:pPr lvl="1">
              <a:lnSpc>
                <a:spcPct val="80000"/>
              </a:lnSpc>
            </a:pPr>
            <a:r>
              <a:rPr lang="en-US" sz="2200" smtClean="0"/>
              <a:t>Great amount of time and effort into skills and training</a:t>
            </a:r>
          </a:p>
          <a:p>
            <a:pPr lvl="1">
              <a:lnSpc>
                <a:spcPct val="80000"/>
              </a:lnSpc>
            </a:pPr>
            <a:r>
              <a:rPr lang="en-US" sz="2200" smtClean="0"/>
              <a:t>“able to handle all possible situations without outside assistance”</a:t>
            </a:r>
          </a:p>
        </p:txBody>
      </p:sp>
      <p:sp>
        <p:nvSpPr>
          <p:cNvPr id="483332" name="Text Box 4"/>
          <p:cNvSpPr txBox="1">
            <a:spLocks noChangeArrowheads="1"/>
          </p:cNvSpPr>
          <p:nvPr/>
        </p:nvSpPr>
        <p:spPr bwMode="auto">
          <a:xfrm>
            <a:off x="1465263" y="5410200"/>
            <a:ext cx="6429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i="1">
                <a:solidFill>
                  <a:srgbClr val="FF3300"/>
                </a:solidFill>
              </a:rPr>
              <a:t>In the middle of Incident is not the time to change</a:t>
            </a:r>
          </a:p>
          <a:p>
            <a:pPr algn="ctr"/>
            <a:r>
              <a:rPr lang="en-US" sz="2000" i="1">
                <a:solidFill>
                  <a:srgbClr val="FF3300"/>
                </a:solidFill>
              </a:rPr>
              <a:t> “we don’t need you” attitude</a:t>
            </a:r>
          </a:p>
        </p:txBody>
      </p:sp>
    </p:spTree>
    <p:extLst>
      <p:ext uri="{BB962C8B-B14F-4D97-AF65-F5344CB8AC3E}">
        <p14:creationId xmlns:p14="http://schemas.microsoft.com/office/powerpoint/2010/main" val="42501573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483332"/>
                                        </p:tgtEl>
                                        <p:attrNameLst>
                                          <p:attrName>style.visibility</p:attrName>
                                        </p:attrNameLst>
                                      </p:cBhvr>
                                      <p:to>
                                        <p:strVal val="visible"/>
                                      </p:to>
                                    </p:set>
                                    <p:anim calcmode="lin" valueType="num">
                                      <p:cBhvr additive="base">
                                        <p:cTn id="7" dur="500" fill="hold"/>
                                        <p:tgtEl>
                                          <p:spTgt spid="483332"/>
                                        </p:tgtEl>
                                        <p:attrNameLst>
                                          <p:attrName>ppt_x</p:attrName>
                                        </p:attrNameLst>
                                      </p:cBhvr>
                                      <p:tavLst>
                                        <p:tav tm="0">
                                          <p:val>
                                            <p:strVal val="#ppt_x"/>
                                          </p:val>
                                        </p:tav>
                                        <p:tav tm="100000">
                                          <p:val>
                                            <p:strVal val="#ppt_x"/>
                                          </p:val>
                                        </p:tav>
                                      </p:tavLst>
                                    </p:anim>
                                    <p:anim calcmode="lin" valueType="num">
                                      <p:cBhvr additive="base">
                                        <p:cTn id="8" dur="500" fill="hold"/>
                                        <p:tgtEl>
                                          <p:spTgt spid="483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dirty="0" smtClean="0">
                <a:solidFill>
                  <a:srgbClr val="0070C0"/>
                </a:solidFill>
              </a:rPr>
              <a:t>Non-Communicating Roles</a:t>
            </a:r>
          </a:p>
        </p:txBody>
      </p:sp>
      <p:sp>
        <p:nvSpPr>
          <p:cNvPr id="11267" name="Rectangle 3"/>
          <p:cNvSpPr>
            <a:spLocks noGrp="1" noChangeArrowheads="1"/>
          </p:cNvSpPr>
          <p:nvPr>
            <p:ph type="body" idx="1"/>
          </p:nvPr>
        </p:nvSpPr>
        <p:spPr>
          <a:xfrm>
            <a:off x="609600" y="1600200"/>
            <a:ext cx="8153400" cy="4114800"/>
          </a:xfrm>
        </p:spPr>
        <p:txBody>
          <a:bodyPr/>
          <a:lstStyle/>
          <a:p>
            <a:r>
              <a:rPr lang="en-US" sz="2200" smtClean="0"/>
              <a:t>I thought you said our job should be limited to “communicating”?</a:t>
            </a:r>
          </a:p>
          <a:p>
            <a:pPr lvl="1"/>
            <a:r>
              <a:rPr lang="en-US" sz="2200" smtClean="0"/>
              <a:t>Yes and no…</a:t>
            </a:r>
          </a:p>
          <a:p>
            <a:pPr lvl="1"/>
            <a:endParaRPr lang="en-US" sz="2200" smtClean="0"/>
          </a:p>
          <a:p>
            <a:r>
              <a:rPr lang="en-US" sz="2200" smtClean="0"/>
              <a:t>Events happen quickly, agency’s communications must move fast  too</a:t>
            </a:r>
          </a:p>
          <a:p>
            <a:endParaRPr lang="en-US" sz="2200" smtClean="0"/>
          </a:p>
          <a:p>
            <a:r>
              <a:rPr lang="en-US" sz="2200" smtClean="0"/>
              <a:t>Job description is more like….</a:t>
            </a:r>
          </a:p>
          <a:p>
            <a:pPr lvl="1"/>
            <a:r>
              <a:rPr lang="en-US" sz="2200" smtClean="0"/>
              <a:t>“any function that also </a:t>
            </a:r>
            <a:r>
              <a:rPr lang="en-US" sz="2200" b="1" i="1" smtClean="0"/>
              <a:t>includes</a:t>
            </a:r>
            <a:r>
              <a:rPr lang="en-US" sz="2200" smtClean="0"/>
              <a:t> communication”</a:t>
            </a:r>
          </a:p>
          <a:p>
            <a:pPr lvl="1"/>
            <a:r>
              <a:rPr lang="en-US" sz="2200" smtClean="0"/>
              <a:t>Defined by the served agency</a:t>
            </a:r>
          </a:p>
        </p:txBody>
      </p:sp>
    </p:spTree>
    <p:extLst>
      <p:ext uri="{BB962C8B-B14F-4D97-AF65-F5344CB8AC3E}">
        <p14:creationId xmlns:p14="http://schemas.microsoft.com/office/powerpoint/2010/main" val="3228294360"/>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smtClean="0">
                <a:solidFill>
                  <a:srgbClr val="0070C0"/>
                </a:solidFill>
              </a:rPr>
              <a:t>Non-communicating Roles</a:t>
            </a:r>
          </a:p>
        </p:txBody>
      </p:sp>
      <p:sp>
        <p:nvSpPr>
          <p:cNvPr id="12291" name="Rectangle 3"/>
          <p:cNvSpPr>
            <a:spLocks noGrp="1" noChangeArrowheads="1"/>
          </p:cNvSpPr>
          <p:nvPr>
            <p:ph type="body" idx="1"/>
          </p:nvPr>
        </p:nvSpPr>
        <p:spPr/>
        <p:txBody>
          <a:bodyPr/>
          <a:lstStyle/>
          <a:p>
            <a:r>
              <a:rPr lang="en-US" smtClean="0"/>
              <a:t>Because the job description may be broad…</a:t>
            </a:r>
          </a:p>
          <a:p>
            <a:pPr lvl="1"/>
            <a:r>
              <a:rPr lang="en-US" smtClean="0"/>
              <a:t>Pre-planning to clearly define jobs is essential</a:t>
            </a:r>
          </a:p>
          <a:p>
            <a:pPr lvl="1"/>
            <a:r>
              <a:rPr lang="en-US" smtClean="0"/>
              <a:t>Obtain job-specific training in advance</a:t>
            </a:r>
          </a:p>
          <a:p>
            <a:pPr lvl="1"/>
            <a:r>
              <a:rPr lang="en-US" smtClean="0"/>
              <a:t>Take part in exercises and drills</a:t>
            </a:r>
          </a:p>
        </p:txBody>
      </p:sp>
      <p:sp>
        <p:nvSpPr>
          <p:cNvPr id="486404" name="Text Box 4"/>
          <p:cNvSpPr txBox="1">
            <a:spLocks noChangeArrowheads="1"/>
          </p:cNvSpPr>
          <p:nvPr/>
        </p:nvSpPr>
        <p:spPr bwMode="auto">
          <a:xfrm>
            <a:off x="1828800" y="4419600"/>
            <a:ext cx="58404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i="1">
                <a:solidFill>
                  <a:srgbClr val="FF3300"/>
                </a:solidFill>
              </a:rPr>
              <a:t>Flexibility is becoming increasingly important to continue our contribution to public safety as Amateur Radio Operators</a:t>
            </a:r>
          </a:p>
        </p:txBody>
      </p:sp>
    </p:spTree>
    <p:extLst>
      <p:ext uri="{BB962C8B-B14F-4D97-AF65-F5344CB8AC3E}">
        <p14:creationId xmlns:p14="http://schemas.microsoft.com/office/powerpoint/2010/main" val="3337065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1000"/>
                                  </p:stCondLst>
                                  <p:childTnLst>
                                    <p:set>
                                      <p:cBhvr>
                                        <p:cTn id="6" dur="1" fill="hold">
                                          <p:stCondLst>
                                            <p:cond delay="0"/>
                                          </p:stCondLst>
                                        </p:cTn>
                                        <p:tgtEl>
                                          <p:spTgt spid="486404"/>
                                        </p:tgtEl>
                                        <p:attrNameLst>
                                          <p:attrName>style.visibility</p:attrName>
                                        </p:attrNameLst>
                                      </p:cBhvr>
                                      <p:to>
                                        <p:strVal val="visible"/>
                                      </p:to>
                                    </p:set>
                                    <p:anim calcmode="lin" valueType="num">
                                      <p:cBhvr additive="base">
                                        <p:cTn id="7" dur="500" fill="hold"/>
                                        <p:tgtEl>
                                          <p:spTgt spid="486404"/>
                                        </p:tgtEl>
                                        <p:attrNameLst>
                                          <p:attrName>ppt_x</p:attrName>
                                        </p:attrNameLst>
                                      </p:cBhvr>
                                      <p:tavLst>
                                        <p:tav tm="0">
                                          <p:val>
                                            <p:strVal val="1+#ppt_w/2"/>
                                          </p:val>
                                        </p:tav>
                                        <p:tav tm="100000">
                                          <p:val>
                                            <p:strVal val="#ppt_x"/>
                                          </p:val>
                                        </p:tav>
                                      </p:tavLst>
                                    </p:anim>
                                    <p:anim calcmode="lin" valueType="num">
                                      <p:cBhvr additive="base">
                                        <p:cTn id="8" dur="500" fill="hold"/>
                                        <p:tgtEl>
                                          <p:spTgt spid="4864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r>
              <a:rPr lang="en-US" b="1" dirty="0" smtClean="0">
                <a:solidFill>
                  <a:srgbClr val="0070C0"/>
                </a:solidFill>
              </a:rPr>
              <a:t>Example Job Descriptions</a:t>
            </a:r>
          </a:p>
        </p:txBody>
      </p:sp>
      <p:sp>
        <p:nvSpPr>
          <p:cNvPr id="13315" name="Rectangle 1027"/>
          <p:cNvSpPr>
            <a:spLocks noGrp="1" noChangeArrowheads="1"/>
          </p:cNvSpPr>
          <p:nvPr>
            <p:ph type="body" idx="1"/>
          </p:nvPr>
        </p:nvSpPr>
        <p:spPr>
          <a:xfrm>
            <a:off x="609600" y="1219200"/>
            <a:ext cx="7848600" cy="4495800"/>
          </a:xfrm>
        </p:spPr>
        <p:txBody>
          <a:bodyPr/>
          <a:lstStyle/>
          <a:p>
            <a:pPr>
              <a:lnSpc>
                <a:spcPct val="80000"/>
              </a:lnSpc>
            </a:pPr>
            <a:r>
              <a:rPr lang="en-US" sz="2000" b="1" smtClean="0"/>
              <a:t>Radio operator</a:t>
            </a:r>
            <a:r>
              <a:rPr lang="en-US" sz="2000" smtClean="0"/>
              <a:t>, using Amateur or served agency’s radio systems</a:t>
            </a:r>
          </a:p>
          <a:p>
            <a:pPr>
              <a:lnSpc>
                <a:spcPct val="80000"/>
              </a:lnSpc>
            </a:pPr>
            <a:endParaRPr lang="en-US" sz="2000" smtClean="0"/>
          </a:p>
          <a:p>
            <a:pPr>
              <a:lnSpc>
                <a:spcPct val="80000"/>
              </a:lnSpc>
            </a:pPr>
            <a:r>
              <a:rPr lang="en-US" sz="2000" b="1" smtClean="0"/>
              <a:t>Dispatcher</a:t>
            </a:r>
            <a:r>
              <a:rPr lang="en-US" sz="2000" smtClean="0"/>
              <a:t>, organizing the flow of personnel, vehicles, and supplies</a:t>
            </a:r>
          </a:p>
          <a:p>
            <a:pPr>
              <a:lnSpc>
                <a:spcPct val="80000"/>
              </a:lnSpc>
            </a:pPr>
            <a:endParaRPr lang="en-US" sz="2000" smtClean="0"/>
          </a:p>
          <a:p>
            <a:pPr>
              <a:lnSpc>
                <a:spcPct val="80000"/>
              </a:lnSpc>
            </a:pPr>
            <a:r>
              <a:rPr lang="en-US" sz="2000" b="1" smtClean="0"/>
              <a:t>Resource coordinator</a:t>
            </a:r>
            <a:r>
              <a:rPr lang="en-US" sz="2000" smtClean="0"/>
              <a:t>, organizing assignments of disaster relief volunteers</a:t>
            </a:r>
          </a:p>
          <a:p>
            <a:pPr>
              <a:lnSpc>
                <a:spcPct val="80000"/>
              </a:lnSpc>
            </a:pPr>
            <a:endParaRPr lang="en-US" sz="2000" smtClean="0"/>
          </a:p>
          <a:p>
            <a:pPr>
              <a:lnSpc>
                <a:spcPct val="80000"/>
              </a:lnSpc>
            </a:pPr>
            <a:r>
              <a:rPr lang="en-US" sz="2000" b="1" smtClean="0"/>
              <a:t>Damage assessor</a:t>
            </a:r>
            <a:r>
              <a:rPr lang="en-US" sz="2000" smtClean="0"/>
              <a:t>, evaluating and reporting damage conditions</a:t>
            </a:r>
          </a:p>
          <a:p>
            <a:pPr>
              <a:lnSpc>
                <a:spcPct val="80000"/>
              </a:lnSpc>
            </a:pPr>
            <a:endParaRPr lang="en-US" sz="2000" smtClean="0"/>
          </a:p>
          <a:p>
            <a:pPr>
              <a:lnSpc>
                <a:spcPct val="80000"/>
              </a:lnSpc>
            </a:pPr>
            <a:r>
              <a:rPr lang="en-US" sz="2000" b="1" smtClean="0"/>
              <a:t>Van driver</a:t>
            </a:r>
            <a:r>
              <a:rPr lang="en-US" sz="2000" smtClean="0"/>
              <a:t>, moving people and supplies from location to location</a:t>
            </a:r>
          </a:p>
          <a:p>
            <a:pPr>
              <a:lnSpc>
                <a:spcPct val="80000"/>
              </a:lnSpc>
            </a:pPr>
            <a:endParaRPr lang="en-US" sz="2000" smtClean="0"/>
          </a:p>
          <a:p>
            <a:pPr>
              <a:lnSpc>
                <a:spcPct val="80000"/>
              </a:lnSpc>
            </a:pPr>
            <a:r>
              <a:rPr lang="en-US" sz="2000" b="1" smtClean="0"/>
              <a:t>Searcher</a:t>
            </a:r>
            <a:r>
              <a:rPr lang="en-US" sz="2000" smtClean="0"/>
              <a:t>, also providing communication for a search and rescue team</a:t>
            </a:r>
          </a:p>
        </p:txBody>
      </p:sp>
      <p:sp>
        <p:nvSpPr>
          <p:cNvPr id="508932" name="Text Box 1028"/>
          <p:cNvSpPr txBox="1">
            <a:spLocks noChangeArrowheads="1"/>
          </p:cNvSpPr>
          <p:nvPr/>
        </p:nvSpPr>
        <p:spPr bwMode="auto">
          <a:xfrm>
            <a:off x="1828800" y="57912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2400">
                <a:solidFill>
                  <a:srgbClr val="FF3300"/>
                </a:solidFill>
              </a:rPr>
              <a:t>What are some other examples?</a:t>
            </a:r>
          </a:p>
        </p:txBody>
      </p:sp>
    </p:spTree>
    <p:extLst>
      <p:ext uri="{BB962C8B-B14F-4D97-AF65-F5344CB8AC3E}">
        <p14:creationId xmlns:p14="http://schemas.microsoft.com/office/powerpoint/2010/main" val="12645438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508932"/>
                                        </p:tgtEl>
                                        <p:attrNameLst>
                                          <p:attrName>style.visibility</p:attrName>
                                        </p:attrNameLst>
                                      </p:cBhvr>
                                      <p:to>
                                        <p:strVal val="visible"/>
                                      </p:to>
                                    </p:set>
                                    <p:anim calcmode="lin" valueType="num">
                                      <p:cBhvr additive="base">
                                        <p:cTn id="7" dur="500" fill="hold"/>
                                        <p:tgtEl>
                                          <p:spTgt spid="508932"/>
                                        </p:tgtEl>
                                        <p:attrNameLst>
                                          <p:attrName>ppt_x</p:attrName>
                                        </p:attrNameLst>
                                      </p:cBhvr>
                                      <p:tavLst>
                                        <p:tav tm="0">
                                          <p:val>
                                            <p:strVal val="#ppt_x"/>
                                          </p:val>
                                        </p:tav>
                                        <p:tav tm="100000">
                                          <p:val>
                                            <p:strVal val="#ppt_x"/>
                                          </p:val>
                                        </p:tav>
                                      </p:tavLst>
                                    </p:anim>
                                    <p:anim calcmode="lin" valueType="num">
                                      <p:cBhvr additive="base">
                                        <p:cTn id="8" dur="500" fill="hold"/>
                                        <p:tgtEl>
                                          <p:spTgt spid="508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dirty="0" smtClean="0">
                <a:solidFill>
                  <a:srgbClr val="0070C0"/>
                </a:solidFill>
              </a:rPr>
              <a:t>Served Agency Relationships</a:t>
            </a:r>
          </a:p>
        </p:txBody>
      </p:sp>
      <p:sp>
        <p:nvSpPr>
          <p:cNvPr id="14339" name="Rectangle 3"/>
          <p:cNvSpPr>
            <a:spLocks noGrp="1" noChangeArrowheads="1"/>
          </p:cNvSpPr>
          <p:nvPr>
            <p:ph type="body" idx="1"/>
          </p:nvPr>
        </p:nvSpPr>
        <p:spPr>
          <a:xfrm>
            <a:off x="609600" y="1295400"/>
            <a:ext cx="7848600" cy="4114800"/>
          </a:xfrm>
        </p:spPr>
        <p:txBody>
          <a:bodyPr/>
          <a:lstStyle/>
          <a:p>
            <a:r>
              <a:rPr lang="en-US" smtClean="0"/>
              <a:t>Define general relationships</a:t>
            </a:r>
          </a:p>
          <a:p>
            <a:pPr lvl="1"/>
            <a:r>
              <a:rPr lang="en-US" smtClean="0"/>
              <a:t>Memorandum of Understanding (MoU)</a:t>
            </a:r>
          </a:p>
          <a:p>
            <a:pPr lvl="1"/>
            <a:r>
              <a:rPr lang="en-US" smtClean="0"/>
              <a:t>Statement of Understanding (SOU)</a:t>
            </a:r>
          </a:p>
          <a:p>
            <a:pPr lvl="1"/>
            <a:r>
              <a:rPr lang="en-US" smtClean="0"/>
              <a:t>Statement of Affiliation (SOA)</a:t>
            </a:r>
          </a:p>
          <a:p>
            <a:pPr lvl="1"/>
            <a:endParaRPr lang="en-US" smtClean="0"/>
          </a:p>
          <a:p>
            <a:r>
              <a:rPr lang="en-US" smtClean="0"/>
              <a:t>Actual working relationships are more precisely defined at the local level</a:t>
            </a:r>
          </a:p>
        </p:txBody>
      </p:sp>
      <p:pic>
        <p:nvPicPr>
          <p:cNvPr id="489476" name="Picture 4" descr="pcs_popular_20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00800" y="4900612"/>
            <a:ext cx="1981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6390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89476"/>
                                        </p:tgtEl>
                                        <p:attrNameLst>
                                          <p:attrName>style.visibility</p:attrName>
                                        </p:attrNameLst>
                                      </p:cBhvr>
                                      <p:to>
                                        <p:strVal val="visible"/>
                                      </p:to>
                                    </p:set>
                                    <p:animEffect transition="in" filter="box(in)">
                                      <p:cBhvr>
                                        <p:cTn id="7" dur="500"/>
                                        <p:tgtEl>
                                          <p:spTgt spid="48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r>
              <a:rPr lang="en-US" b="1" dirty="0" smtClean="0">
                <a:solidFill>
                  <a:srgbClr val="0070C0"/>
                </a:solidFill>
              </a:rPr>
              <a:t>Example Relationships</a:t>
            </a:r>
          </a:p>
        </p:txBody>
      </p:sp>
      <p:sp>
        <p:nvSpPr>
          <p:cNvPr id="823302" name="Rectangle 6"/>
          <p:cNvSpPr>
            <a:spLocks noGrp="1" noChangeArrowheads="1"/>
          </p:cNvSpPr>
          <p:nvPr>
            <p:ph type="body" sz="half" idx="1"/>
          </p:nvPr>
        </p:nvSpPr>
        <p:spPr/>
        <p:txBody>
          <a:bodyPr/>
          <a:lstStyle/>
          <a:p>
            <a:pPr>
              <a:lnSpc>
                <a:spcPct val="80000"/>
              </a:lnSpc>
            </a:pPr>
            <a:r>
              <a:rPr lang="en-US" sz="2000" b="1" i="1" smtClean="0"/>
              <a:t>Department of Homeland Security (DHS)</a:t>
            </a:r>
          </a:p>
          <a:p>
            <a:pPr lvl="1">
              <a:lnSpc>
                <a:spcPct val="80000"/>
              </a:lnSpc>
            </a:pPr>
            <a:r>
              <a:rPr lang="en-US" sz="2000" smtClean="0"/>
              <a:t>Statement of Affiliation, making </a:t>
            </a:r>
            <a:r>
              <a:rPr lang="en-US" sz="2000" smtClean="0">
                <a:solidFill>
                  <a:srgbClr val="FF0000"/>
                </a:solidFill>
              </a:rPr>
              <a:t>ARES</a:t>
            </a:r>
            <a:r>
              <a:rPr lang="en-US" sz="2000" smtClean="0"/>
              <a:t> an affiliate member of DHS's Citizen's Corp community readiness program</a:t>
            </a:r>
          </a:p>
          <a:p>
            <a:pPr lvl="1">
              <a:lnSpc>
                <a:spcPct val="80000"/>
              </a:lnSpc>
            </a:pPr>
            <a:endParaRPr lang="en-US" sz="2000" smtClean="0"/>
          </a:p>
          <a:p>
            <a:pPr>
              <a:lnSpc>
                <a:spcPct val="80000"/>
              </a:lnSpc>
            </a:pPr>
            <a:r>
              <a:rPr lang="en-US" sz="2000" b="1" i="1" smtClean="0"/>
              <a:t>Federal Emergency Management Agency (FEMA)</a:t>
            </a:r>
          </a:p>
          <a:p>
            <a:pPr lvl="1">
              <a:lnSpc>
                <a:spcPct val="80000"/>
              </a:lnSpc>
            </a:pPr>
            <a:r>
              <a:rPr lang="en-US" sz="2000" smtClean="0"/>
              <a:t>Military Affiliate Radio System (MARS) and at the national level with </a:t>
            </a:r>
            <a:r>
              <a:rPr lang="en-US" sz="2000" smtClean="0">
                <a:solidFill>
                  <a:srgbClr val="FF0000"/>
                </a:solidFill>
              </a:rPr>
              <a:t>ARRL</a:t>
            </a:r>
            <a:r>
              <a:rPr lang="en-US" sz="2000" smtClean="0"/>
              <a:t> </a:t>
            </a:r>
          </a:p>
        </p:txBody>
      </p:sp>
      <p:sp>
        <p:nvSpPr>
          <p:cNvPr id="823303" name="Rectangle 7"/>
          <p:cNvSpPr>
            <a:spLocks noGrp="1" noChangeArrowheads="1"/>
          </p:cNvSpPr>
          <p:nvPr>
            <p:ph type="body" sz="half" idx="2"/>
          </p:nvPr>
        </p:nvSpPr>
        <p:spPr/>
        <p:txBody>
          <a:bodyPr/>
          <a:lstStyle/>
          <a:p>
            <a:pPr>
              <a:lnSpc>
                <a:spcPct val="80000"/>
              </a:lnSpc>
            </a:pPr>
            <a:r>
              <a:rPr lang="en-US" sz="2000" b="1" i="1" smtClean="0"/>
              <a:t>American Red Cross</a:t>
            </a:r>
            <a:r>
              <a:rPr lang="en-US" sz="2000" smtClean="0"/>
              <a:t> </a:t>
            </a:r>
          </a:p>
          <a:p>
            <a:pPr lvl="1">
              <a:lnSpc>
                <a:spcPct val="80000"/>
              </a:lnSpc>
            </a:pPr>
            <a:r>
              <a:rPr lang="en-US" sz="2000" smtClean="0"/>
              <a:t>Chapters may have their own communication teams, or they may have a SOU with a local </a:t>
            </a:r>
            <a:r>
              <a:rPr lang="en-US" sz="2000" smtClean="0">
                <a:solidFill>
                  <a:srgbClr val="FF0000"/>
                </a:solidFill>
              </a:rPr>
              <a:t>ARES</a:t>
            </a:r>
            <a:r>
              <a:rPr lang="en-US" sz="2000" smtClean="0"/>
              <a:t> group</a:t>
            </a:r>
          </a:p>
          <a:p>
            <a:pPr lvl="1">
              <a:lnSpc>
                <a:spcPct val="80000"/>
              </a:lnSpc>
            </a:pPr>
            <a:endParaRPr lang="en-US" sz="2000" smtClean="0"/>
          </a:p>
          <a:p>
            <a:pPr>
              <a:lnSpc>
                <a:spcPct val="80000"/>
              </a:lnSpc>
            </a:pPr>
            <a:r>
              <a:rPr lang="en-US" sz="2000" b="1" i="1" smtClean="0"/>
              <a:t>The Salvation Army</a:t>
            </a:r>
            <a:r>
              <a:rPr lang="en-US" sz="2000" smtClean="0"/>
              <a:t> </a:t>
            </a:r>
          </a:p>
          <a:p>
            <a:pPr lvl="1">
              <a:lnSpc>
                <a:spcPct val="80000"/>
              </a:lnSpc>
            </a:pPr>
            <a:r>
              <a:rPr lang="en-US" sz="2000" smtClean="0"/>
              <a:t>Salvation Army Team Emergency Radio Network (SATERN) </a:t>
            </a:r>
          </a:p>
        </p:txBody>
      </p:sp>
    </p:spTree>
    <p:extLst>
      <p:ext uri="{BB962C8B-B14F-4D97-AF65-F5344CB8AC3E}">
        <p14:creationId xmlns:p14="http://schemas.microsoft.com/office/powerpoint/2010/main" val="12123860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823302">
                                            <p:txEl>
                                              <p:pRg st="0" end="0"/>
                                            </p:txEl>
                                          </p:spTgt>
                                        </p:tgtEl>
                                        <p:attrNameLst>
                                          <p:attrName>style.visibility</p:attrName>
                                        </p:attrNameLst>
                                      </p:cBhvr>
                                      <p:to>
                                        <p:strVal val="visible"/>
                                      </p:to>
                                    </p:set>
                                    <p:anim calcmode="lin" valueType="num">
                                      <p:cBhvr additive="base">
                                        <p:cTn id="7" dur="500" fill="hold"/>
                                        <p:tgtEl>
                                          <p:spTgt spid="8233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3302">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823302">
                                            <p:txEl>
                                              <p:pRg st="1" end="1"/>
                                            </p:txEl>
                                          </p:spTgt>
                                        </p:tgtEl>
                                        <p:attrNameLst>
                                          <p:attrName>style.visibility</p:attrName>
                                        </p:attrNameLst>
                                      </p:cBhvr>
                                      <p:to>
                                        <p:strVal val="visible"/>
                                      </p:to>
                                    </p:set>
                                    <p:anim calcmode="lin" valueType="num">
                                      <p:cBhvr additive="base">
                                        <p:cTn id="12" dur="500" fill="hold"/>
                                        <p:tgtEl>
                                          <p:spTgt spid="82330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23302">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2" fill="hold" grpId="0" nodeType="afterEffect">
                                  <p:stCondLst>
                                    <p:cond delay="500"/>
                                  </p:stCondLst>
                                  <p:childTnLst>
                                    <p:set>
                                      <p:cBhvr>
                                        <p:cTn id="16" dur="1" fill="hold">
                                          <p:stCondLst>
                                            <p:cond delay="0"/>
                                          </p:stCondLst>
                                        </p:cTn>
                                        <p:tgtEl>
                                          <p:spTgt spid="823302">
                                            <p:txEl>
                                              <p:pRg st="3" end="3"/>
                                            </p:txEl>
                                          </p:spTgt>
                                        </p:tgtEl>
                                        <p:attrNameLst>
                                          <p:attrName>style.visibility</p:attrName>
                                        </p:attrNameLst>
                                      </p:cBhvr>
                                      <p:to>
                                        <p:strVal val="visible"/>
                                      </p:to>
                                    </p:set>
                                    <p:anim calcmode="lin" valueType="num">
                                      <p:cBhvr additive="base">
                                        <p:cTn id="17" dur="500" fill="hold"/>
                                        <p:tgtEl>
                                          <p:spTgt spid="823302">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23302">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 presetClass="entr" presetSubtype="12" fill="hold" grpId="0" nodeType="afterEffect">
                                  <p:stCondLst>
                                    <p:cond delay="0"/>
                                  </p:stCondLst>
                                  <p:childTnLst>
                                    <p:set>
                                      <p:cBhvr>
                                        <p:cTn id="21" dur="1" fill="hold">
                                          <p:stCondLst>
                                            <p:cond delay="0"/>
                                          </p:stCondLst>
                                        </p:cTn>
                                        <p:tgtEl>
                                          <p:spTgt spid="823302">
                                            <p:txEl>
                                              <p:pRg st="4" end="4"/>
                                            </p:txEl>
                                          </p:spTgt>
                                        </p:tgtEl>
                                        <p:attrNameLst>
                                          <p:attrName>style.visibility</p:attrName>
                                        </p:attrNameLst>
                                      </p:cBhvr>
                                      <p:to>
                                        <p:strVal val="visible"/>
                                      </p:to>
                                    </p:set>
                                    <p:anim calcmode="lin" valueType="num">
                                      <p:cBhvr additive="base">
                                        <p:cTn id="22" dur="500" fill="hold"/>
                                        <p:tgtEl>
                                          <p:spTgt spid="823302">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23302">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500"/>
                            </p:stCondLst>
                            <p:childTnLst>
                              <p:par>
                                <p:cTn id="25" presetID="2" presetClass="entr" presetSubtype="3" fill="hold" grpId="0" nodeType="afterEffect">
                                  <p:stCondLst>
                                    <p:cond delay="500"/>
                                  </p:stCondLst>
                                  <p:childTnLst>
                                    <p:set>
                                      <p:cBhvr>
                                        <p:cTn id="26" dur="1" fill="hold">
                                          <p:stCondLst>
                                            <p:cond delay="0"/>
                                          </p:stCondLst>
                                        </p:cTn>
                                        <p:tgtEl>
                                          <p:spTgt spid="823303">
                                            <p:txEl>
                                              <p:pRg st="0" end="0"/>
                                            </p:txEl>
                                          </p:spTgt>
                                        </p:tgtEl>
                                        <p:attrNameLst>
                                          <p:attrName>style.visibility</p:attrName>
                                        </p:attrNameLst>
                                      </p:cBhvr>
                                      <p:to>
                                        <p:strVal val="visible"/>
                                      </p:to>
                                    </p:set>
                                    <p:anim calcmode="lin" valueType="num">
                                      <p:cBhvr additive="base">
                                        <p:cTn id="27" dur="500" fill="hold"/>
                                        <p:tgtEl>
                                          <p:spTgt spid="823303">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23303">
                                            <p:txEl>
                                              <p:pRg st="0" end="0"/>
                                            </p:txEl>
                                          </p:spTgt>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3500"/>
                            </p:stCondLst>
                            <p:childTnLst>
                              <p:par>
                                <p:cTn id="30" presetID="2" presetClass="entr" presetSubtype="3" fill="hold" grpId="0" nodeType="afterEffect">
                                  <p:stCondLst>
                                    <p:cond delay="0"/>
                                  </p:stCondLst>
                                  <p:childTnLst>
                                    <p:set>
                                      <p:cBhvr>
                                        <p:cTn id="31" dur="1" fill="hold">
                                          <p:stCondLst>
                                            <p:cond delay="0"/>
                                          </p:stCondLst>
                                        </p:cTn>
                                        <p:tgtEl>
                                          <p:spTgt spid="823303">
                                            <p:txEl>
                                              <p:pRg st="1" end="1"/>
                                            </p:txEl>
                                          </p:spTgt>
                                        </p:tgtEl>
                                        <p:attrNameLst>
                                          <p:attrName>style.visibility</p:attrName>
                                        </p:attrNameLst>
                                      </p:cBhvr>
                                      <p:to>
                                        <p:strVal val="visible"/>
                                      </p:to>
                                    </p:set>
                                    <p:anim calcmode="lin" valueType="num">
                                      <p:cBhvr additive="base">
                                        <p:cTn id="32" dur="500" fill="hold"/>
                                        <p:tgtEl>
                                          <p:spTgt spid="823303">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823303">
                                            <p:txEl>
                                              <p:pRg st="1" end="1"/>
                                            </p:txEl>
                                          </p:spTgt>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4000"/>
                            </p:stCondLst>
                            <p:childTnLst>
                              <p:par>
                                <p:cTn id="35" presetID="2" presetClass="entr" presetSubtype="6" fill="hold" grpId="0" nodeType="afterEffect">
                                  <p:stCondLst>
                                    <p:cond delay="500"/>
                                  </p:stCondLst>
                                  <p:childTnLst>
                                    <p:set>
                                      <p:cBhvr>
                                        <p:cTn id="36" dur="1" fill="hold">
                                          <p:stCondLst>
                                            <p:cond delay="0"/>
                                          </p:stCondLst>
                                        </p:cTn>
                                        <p:tgtEl>
                                          <p:spTgt spid="823303">
                                            <p:txEl>
                                              <p:pRg st="3" end="3"/>
                                            </p:txEl>
                                          </p:spTgt>
                                        </p:tgtEl>
                                        <p:attrNameLst>
                                          <p:attrName>style.visibility</p:attrName>
                                        </p:attrNameLst>
                                      </p:cBhvr>
                                      <p:to>
                                        <p:strVal val="visible"/>
                                      </p:to>
                                    </p:set>
                                    <p:anim calcmode="lin" valueType="num">
                                      <p:cBhvr additive="base">
                                        <p:cTn id="37" dur="500" fill="hold"/>
                                        <p:tgtEl>
                                          <p:spTgt spid="823303">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23303">
                                            <p:txEl>
                                              <p:pRg st="3" end="3"/>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0"/>
                            </p:stCondLst>
                            <p:childTnLst>
                              <p:par>
                                <p:cTn id="40" presetID="2" presetClass="entr" presetSubtype="6" fill="hold" grpId="0" nodeType="afterEffect">
                                  <p:stCondLst>
                                    <p:cond delay="0"/>
                                  </p:stCondLst>
                                  <p:childTnLst>
                                    <p:set>
                                      <p:cBhvr>
                                        <p:cTn id="41" dur="1" fill="hold">
                                          <p:stCondLst>
                                            <p:cond delay="0"/>
                                          </p:stCondLst>
                                        </p:cTn>
                                        <p:tgtEl>
                                          <p:spTgt spid="823303">
                                            <p:txEl>
                                              <p:pRg st="4" end="4"/>
                                            </p:txEl>
                                          </p:spTgt>
                                        </p:tgtEl>
                                        <p:attrNameLst>
                                          <p:attrName>style.visibility</p:attrName>
                                        </p:attrNameLst>
                                      </p:cBhvr>
                                      <p:to>
                                        <p:strVal val="visible"/>
                                      </p:to>
                                    </p:set>
                                    <p:anim calcmode="lin" valueType="num">
                                      <p:cBhvr additive="base">
                                        <p:cTn id="42" dur="500" fill="hold"/>
                                        <p:tgtEl>
                                          <p:spTgt spid="823303">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8233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2" grpId="0" build="p"/>
      <p:bldP spid="82330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077"/>
          <p:cNvSpPr>
            <a:spLocks noGrp="1" noChangeArrowheads="1"/>
          </p:cNvSpPr>
          <p:nvPr>
            <p:ph type="title"/>
          </p:nvPr>
        </p:nvSpPr>
        <p:spPr/>
        <p:txBody>
          <a:bodyPr/>
          <a:lstStyle/>
          <a:p>
            <a:r>
              <a:rPr lang="en-US" b="1" dirty="0" smtClean="0">
                <a:solidFill>
                  <a:srgbClr val="0070C0"/>
                </a:solidFill>
              </a:rPr>
              <a:t>Example Relationships</a:t>
            </a:r>
          </a:p>
        </p:txBody>
      </p:sp>
      <p:sp>
        <p:nvSpPr>
          <p:cNvPr id="526342" name="Rectangle 3078"/>
          <p:cNvSpPr>
            <a:spLocks noGrp="1" noChangeArrowheads="1"/>
          </p:cNvSpPr>
          <p:nvPr>
            <p:ph type="body" sz="half" idx="1"/>
          </p:nvPr>
        </p:nvSpPr>
        <p:spPr/>
        <p:txBody>
          <a:bodyPr/>
          <a:lstStyle/>
          <a:p>
            <a:r>
              <a:rPr lang="en-US" sz="2200" b="1" i="1" smtClean="0"/>
              <a:t>State and Local Emergency Management</a:t>
            </a:r>
          </a:p>
          <a:p>
            <a:pPr lvl="1"/>
            <a:r>
              <a:rPr lang="en-US" sz="2200" smtClean="0"/>
              <a:t>Radio Amateur Civil Emergency Service (</a:t>
            </a:r>
            <a:r>
              <a:rPr lang="en-US" sz="2200" smtClean="0">
                <a:solidFill>
                  <a:srgbClr val="FF0000"/>
                </a:solidFill>
              </a:rPr>
              <a:t>RACES</a:t>
            </a:r>
            <a:r>
              <a:rPr lang="en-US" sz="2200" smtClean="0"/>
              <a:t>) </a:t>
            </a:r>
          </a:p>
          <a:p>
            <a:endParaRPr lang="en-US" sz="2200" smtClean="0"/>
          </a:p>
          <a:p>
            <a:pPr lvl="1"/>
            <a:endParaRPr lang="en-US" sz="2200" smtClean="0"/>
          </a:p>
        </p:txBody>
      </p:sp>
      <p:sp>
        <p:nvSpPr>
          <p:cNvPr id="526343" name="Rectangle 3079"/>
          <p:cNvSpPr>
            <a:spLocks noGrp="1" noChangeArrowheads="1"/>
          </p:cNvSpPr>
          <p:nvPr>
            <p:ph type="body" sz="half" idx="2"/>
          </p:nvPr>
        </p:nvSpPr>
        <p:spPr/>
        <p:txBody>
          <a:bodyPr/>
          <a:lstStyle/>
          <a:p>
            <a:r>
              <a:rPr lang="en-US" sz="2200" b="1" i="1" smtClean="0"/>
              <a:t>SKYWARN</a:t>
            </a:r>
          </a:p>
          <a:p>
            <a:pPr lvl="1"/>
            <a:r>
              <a:rPr lang="en-US" sz="2200" smtClean="0"/>
              <a:t>Sponsored by the National Weather Service </a:t>
            </a:r>
          </a:p>
          <a:p>
            <a:pPr lvl="1"/>
            <a:r>
              <a:rPr lang="en-US" sz="2200" smtClean="0"/>
              <a:t>SKYWARN volunteers collect on the spot weather observations</a:t>
            </a:r>
          </a:p>
        </p:txBody>
      </p:sp>
    </p:spTree>
    <p:extLst>
      <p:ext uri="{BB962C8B-B14F-4D97-AF65-F5344CB8AC3E}">
        <p14:creationId xmlns:p14="http://schemas.microsoft.com/office/powerpoint/2010/main" val="39046165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6342">
                                            <p:txEl>
                                              <p:pRg st="0" end="0"/>
                                            </p:txEl>
                                          </p:spTgt>
                                        </p:tgtEl>
                                        <p:attrNameLst>
                                          <p:attrName>style.visibility</p:attrName>
                                        </p:attrNameLst>
                                      </p:cBhvr>
                                      <p:to>
                                        <p:strVal val="visible"/>
                                      </p:to>
                                    </p:set>
                                    <p:anim calcmode="lin" valueType="num">
                                      <p:cBhvr additive="base">
                                        <p:cTn id="7" dur="500" fill="hold"/>
                                        <p:tgtEl>
                                          <p:spTgt spid="5263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6342">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26342">
                                            <p:txEl>
                                              <p:pRg st="1" end="1"/>
                                            </p:txEl>
                                          </p:spTgt>
                                        </p:tgtEl>
                                        <p:attrNameLst>
                                          <p:attrName>style.visibility</p:attrName>
                                        </p:attrNameLst>
                                      </p:cBhvr>
                                      <p:to>
                                        <p:strVal val="visible"/>
                                      </p:to>
                                    </p:set>
                                    <p:anim calcmode="lin" valueType="num">
                                      <p:cBhvr additive="base">
                                        <p:cTn id="12" dur="500" fill="hold"/>
                                        <p:tgtEl>
                                          <p:spTgt spid="52634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26342">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500"/>
                                  </p:stCondLst>
                                  <p:childTnLst>
                                    <p:set>
                                      <p:cBhvr>
                                        <p:cTn id="16" dur="1" fill="hold">
                                          <p:stCondLst>
                                            <p:cond delay="0"/>
                                          </p:stCondLst>
                                        </p:cTn>
                                        <p:tgtEl>
                                          <p:spTgt spid="526343">
                                            <p:txEl>
                                              <p:pRg st="0" end="0"/>
                                            </p:txEl>
                                          </p:spTgt>
                                        </p:tgtEl>
                                        <p:attrNameLst>
                                          <p:attrName>style.visibility</p:attrName>
                                        </p:attrNameLst>
                                      </p:cBhvr>
                                      <p:to>
                                        <p:strVal val="visible"/>
                                      </p:to>
                                    </p:set>
                                    <p:anim calcmode="lin" valueType="num">
                                      <p:cBhvr additive="base">
                                        <p:cTn id="17" dur="500" fill="hold"/>
                                        <p:tgtEl>
                                          <p:spTgt spid="52634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26343">
                                            <p:txEl>
                                              <p:pRg st="0" end="0"/>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000"/>
                            </p:stCondLst>
                            <p:childTnLst>
                              <p:par>
                                <p:cTn id="20" presetID="2" presetClass="entr" presetSubtype="2" fill="hold" grpId="0" nodeType="afterEffect">
                                  <p:stCondLst>
                                    <p:cond delay="0"/>
                                  </p:stCondLst>
                                  <p:childTnLst>
                                    <p:set>
                                      <p:cBhvr>
                                        <p:cTn id="21" dur="1" fill="hold">
                                          <p:stCondLst>
                                            <p:cond delay="0"/>
                                          </p:stCondLst>
                                        </p:cTn>
                                        <p:tgtEl>
                                          <p:spTgt spid="526343">
                                            <p:txEl>
                                              <p:pRg st="1" end="1"/>
                                            </p:txEl>
                                          </p:spTgt>
                                        </p:tgtEl>
                                        <p:attrNameLst>
                                          <p:attrName>style.visibility</p:attrName>
                                        </p:attrNameLst>
                                      </p:cBhvr>
                                      <p:to>
                                        <p:strVal val="visible"/>
                                      </p:to>
                                    </p:set>
                                    <p:anim calcmode="lin" valueType="num">
                                      <p:cBhvr additive="base">
                                        <p:cTn id="22" dur="500" fill="hold"/>
                                        <p:tgtEl>
                                          <p:spTgt spid="526343">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26343">
                                            <p:txEl>
                                              <p:pRg st="1" end="1"/>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500"/>
                            </p:stCondLst>
                            <p:childTnLst>
                              <p:par>
                                <p:cTn id="25" presetID="2" presetClass="entr" presetSubtype="2" fill="hold" grpId="0" nodeType="afterEffect">
                                  <p:stCondLst>
                                    <p:cond delay="0"/>
                                  </p:stCondLst>
                                  <p:childTnLst>
                                    <p:set>
                                      <p:cBhvr>
                                        <p:cTn id="26" dur="1" fill="hold">
                                          <p:stCondLst>
                                            <p:cond delay="0"/>
                                          </p:stCondLst>
                                        </p:cTn>
                                        <p:tgtEl>
                                          <p:spTgt spid="526343">
                                            <p:txEl>
                                              <p:pRg st="2" end="2"/>
                                            </p:txEl>
                                          </p:spTgt>
                                        </p:tgtEl>
                                        <p:attrNameLst>
                                          <p:attrName>style.visibility</p:attrName>
                                        </p:attrNameLst>
                                      </p:cBhvr>
                                      <p:to>
                                        <p:strVal val="visible"/>
                                      </p:to>
                                    </p:set>
                                    <p:anim calcmode="lin" valueType="num">
                                      <p:cBhvr additive="base">
                                        <p:cTn id="27" dur="500" fill="hold"/>
                                        <p:tgtEl>
                                          <p:spTgt spid="526343">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2" grpId="0" build="p"/>
      <p:bldP spid="5263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9"/>
          <p:cNvSpPr>
            <a:spLocks noGrp="1" noChangeArrowheads="1"/>
          </p:cNvSpPr>
          <p:nvPr>
            <p:ph type="title"/>
          </p:nvPr>
        </p:nvSpPr>
        <p:spPr/>
        <p:txBody>
          <a:bodyPr>
            <a:normAutofit/>
          </a:bodyPr>
          <a:lstStyle/>
          <a:p>
            <a:r>
              <a:rPr lang="en-US" sz="3600" b="1" dirty="0" smtClean="0">
                <a:solidFill>
                  <a:srgbClr val="0070C0"/>
                </a:solidFill>
              </a:rPr>
              <a:t>Volunteering Where You are Not Known</a:t>
            </a:r>
          </a:p>
        </p:txBody>
      </p:sp>
      <p:sp>
        <p:nvSpPr>
          <p:cNvPr id="20483" name="Rectangle 1030"/>
          <p:cNvSpPr>
            <a:spLocks noGrp="1" noChangeArrowheads="1"/>
          </p:cNvSpPr>
          <p:nvPr>
            <p:ph type="body" idx="1"/>
          </p:nvPr>
        </p:nvSpPr>
        <p:spPr>
          <a:xfrm>
            <a:off x="609600" y="1219200"/>
            <a:ext cx="7848600" cy="4191000"/>
          </a:xfrm>
        </p:spPr>
        <p:txBody>
          <a:bodyPr>
            <a:normAutofit lnSpcReduction="10000"/>
          </a:bodyPr>
          <a:lstStyle/>
          <a:p>
            <a:pPr>
              <a:lnSpc>
                <a:spcPct val="80000"/>
              </a:lnSpc>
            </a:pPr>
            <a:r>
              <a:rPr lang="en-US" sz="2000" dirty="0" smtClean="0"/>
              <a:t>Emergency occurs in a neighboring area</a:t>
            </a:r>
          </a:p>
          <a:p>
            <a:pPr lvl="1">
              <a:lnSpc>
                <a:spcPct val="80000"/>
              </a:lnSpc>
            </a:pPr>
            <a:r>
              <a:rPr lang="en-US" sz="2000" dirty="0" smtClean="0"/>
              <a:t>Where you are not a member </a:t>
            </a:r>
          </a:p>
          <a:p>
            <a:pPr lvl="1">
              <a:lnSpc>
                <a:spcPct val="80000"/>
              </a:lnSpc>
            </a:pPr>
            <a:r>
              <a:rPr lang="en-US" sz="2000" dirty="0" smtClean="0"/>
              <a:t>Or perhaps you have not been active</a:t>
            </a:r>
          </a:p>
          <a:p>
            <a:pPr lvl="1">
              <a:lnSpc>
                <a:spcPct val="80000"/>
              </a:lnSpc>
            </a:pPr>
            <a:endParaRPr lang="en-US" sz="2000" dirty="0" smtClean="0"/>
          </a:p>
          <a:p>
            <a:pPr>
              <a:lnSpc>
                <a:spcPct val="80000"/>
              </a:lnSpc>
            </a:pPr>
            <a:r>
              <a:rPr lang="en-US" sz="2000" dirty="0" smtClean="0"/>
              <a:t>It is best to make your offer before making any significant preparations, or leaving home </a:t>
            </a:r>
          </a:p>
          <a:p>
            <a:pPr>
              <a:lnSpc>
                <a:spcPct val="80000"/>
              </a:lnSpc>
            </a:pPr>
            <a:endParaRPr lang="en-US" sz="2000" dirty="0" smtClean="0"/>
          </a:p>
          <a:p>
            <a:pPr>
              <a:lnSpc>
                <a:spcPct val="80000"/>
              </a:lnSpc>
            </a:pPr>
            <a:r>
              <a:rPr lang="en-US" sz="2000" dirty="0" smtClean="0"/>
              <a:t>It is possible that your offer might be welcomed, but it is equally possible that it will be refused</a:t>
            </a:r>
          </a:p>
          <a:p>
            <a:pPr lvl="1">
              <a:lnSpc>
                <a:spcPct val="80000"/>
              </a:lnSpc>
            </a:pPr>
            <a:r>
              <a:rPr lang="en-US" sz="2000" dirty="0" smtClean="0"/>
              <a:t>Served agency</a:t>
            </a:r>
          </a:p>
          <a:p>
            <a:pPr lvl="2">
              <a:lnSpc>
                <a:spcPct val="80000"/>
              </a:lnSpc>
            </a:pPr>
            <a:r>
              <a:rPr lang="en-US" sz="2000" dirty="0" smtClean="0"/>
              <a:t>specific requirements</a:t>
            </a:r>
          </a:p>
          <a:p>
            <a:pPr lvl="2">
              <a:lnSpc>
                <a:spcPct val="80000"/>
              </a:lnSpc>
            </a:pPr>
            <a:r>
              <a:rPr lang="en-US" sz="2000" dirty="0" smtClean="0"/>
              <a:t>specialized training</a:t>
            </a:r>
          </a:p>
          <a:p>
            <a:pPr lvl="2">
              <a:lnSpc>
                <a:spcPct val="80000"/>
              </a:lnSpc>
            </a:pPr>
            <a:r>
              <a:rPr lang="en-US" sz="2000" dirty="0" smtClean="0"/>
              <a:t>official IDs</a:t>
            </a:r>
          </a:p>
          <a:p>
            <a:pPr lvl="2">
              <a:lnSpc>
                <a:spcPct val="80000"/>
              </a:lnSpc>
            </a:pPr>
            <a:r>
              <a:rPr lang="en-US" sz="2000" dirty="0" smtClean="0"/>
              <a:t>Most emcomm managers prefer to work only with operators whose abilities and limitations they know </a:t>
            </a:r>
          </a:p>
        </p:txBody>
      </p:sp>
      <p:sp>
        <p:nvSpPr>
          <p:cNvPr id="498692" name="Text Box 4"/>
          <p:cNvSpPr txBox="1">
            <a:spLocks noChangeArrowheads="1"/>
          </p:cNvSpPr>
          <p:nvPr/>
        </p:nvSpPr>
        <p:spPr bwMode="auto">
          <a:xfrm>
            <a:off x="1600200" y="5715000"/>
            <a:ext cx="678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a:solidFill>
                  <a:srgbClr val="FF3300"/>
                </a:solidFill>
              </a:rPr>
              <a:t>If you are turned away, accept the situation gracefully</a:t>
            </a:r>
          </a:p>
        </p:txBody>
      </p:sp>
    </p:spTree>
    <p:extLst>
      <p:ext uri="{BB962C8B-B14F-4D97-AF65-F5344CB8AC3E}">
        <p14:creationId xmlns:p14="http://schemas.microsoft.com/office/powerpoint/2010/main" val="12343992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2000"/>
                                  </p:stCondLst>
                                  <p:childTnLst>
                                    <p:set>
                                      <p:cBhvr>
                                        <p:cTn id="6" dur="1" fill="hold">
                                          <p:stCondLst>
                                            <p:cond delay="0"/>
                                          </p:stCondLst>
                                        </p:cTn>
                                        <p:tgtEl>
                                          <p:spTgt spid="498692"/>
                                        </p:tgtEl>
                                        <p:attrNameLst>
                                          <p:attrName>style.visibility</p:attrName>
                                        </p:attrNameLst>
                                      </p:cBhvr>
                                      <p:to>
                                        <p:strVal val="visible"/>
                                      </p:to>
                                    </p:set>
                                    <p:anim calcmode="lin" valueType="num">
                                      <p:cBhvr additive="base">
                                        <p:cTn id="7" dur="500" fill="hold"/>
                                        <p:tgtEl>
                                          <p:spTgt spid="498692"/>
                                        </p:tgtEl>
                                        <p:attrNameLst>
                                          <p:attrName>ppt_x</p:attrName>
                                        </p:attrNameLst>
                                      </p:cBhvr>
                                      <p:tavLst>
                                        <p:tav tm="0">
                                          <p:val>
                                            <p:strVal val="1+#ppt_w/2"/>
                                          </p:val>
                                        </p:tav>
                                        <p:tav tm="100000">
                                          <p:val>
                                            <p:strVal val="#ppt_x"/>
                                          </p:val>
                                        </p:tav>
                                      </p:tavLst>
                                    </p:anim>
                                    <p:anim calcmode="lin" valueType="num">
                                      <p:cBhvr additive="base">
                                        <p:cTn id="8" dur="500" fill="hold"/>
                                        <p:tgtEl>
                                          <p:spTgt spid="498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normAutofit/>
          </a:bodyPr>
          <a:lstStyle/>
          <a:p>
            <a:r>
              <a:rPr lang="en-US" sz="3600" b="1" dirty="0" smtClean="0">
                <a:solidFill>
                  <a:srgbClr val="0070C0"/>
                </a:solidFill>
              </a:rPr>
              <a:t>Volunteering Where You are Not Known</a:t>
            </a:r>
          </a:p>
        </p:txBody>
      </p:sp>
      <p:sp>
        <p:nvSpPr>
          <p:cNvPr id="21507" name="Rectangle 5"/>
          <p:cNvSpPr>
            <a:spLocks noGrp="1" noChangeArrowheads="1"/>
          </p:cNvSpPr>
          <p:nvPr>
            <p:ph type="body" idx="1"/>
          </p:nvPr>
        </p:nvSpPr>
        <p:spPr>
          <a:xfrm>
            <a:off x="609600" y="1295400"/>
            <a:ext cx="7848600" cy="4038600"/>
          </a:xfrm>
        </p:spPr>
        <p:txBody>
          <a:bodyPr/>
          <a:lstStyle/>
          <a:p>
            <a:pPr>
              <a:lnSpc>
                <a:spcPct val="90000"/>
              </a:lnSpc>
            </a:pPr>
            <a:r>
              <a:rPr lang="en-US" sz="2200" smtClean="0"/>
              <a:t>If your offer of assistance is accepted, the situation you find may vary quite a bit</a:t>
            </a:r>
          </a:p>
          <a:p>
            <a:pPr lvl="1">
              <a:lnSpc>
                <a:spcPct val="90000"/>
              </a:lnSpc>
            </a:pPr>
            <a:endParaRPr lang="en-US" sz="2200" smtClean="0"/>
          </a:p>
          <a:p>
            <a:pPr lvl="1">
              <a:lnSpc>
                <a:spcPct val="90000"/>
              </a:lnSpc>
            </a:pPr>
            <a:r>
              <a:rPr lang="en-US" sz="2200" smtClean="0"/>
              <a:t>Well-organized effort </a:t>
            </a:r>
          </a:p>
          <a:p>
            <a:pPr lvl="2">
              <a:lnSpc>
                <a:spcPct val="90000"/>
              </a:lnSpc>
            </a:pPr>
            <a:endParaRPr lang="en-US" sz="2200" smtClean="0"/>
          </a:p>
          <a:p>
            <a:pPr lvl="1">
              <a:lnSpc>
                <a:spcPct val="90000"/>
              </a:lnSpc>
            </a:pPr>
            <a:r>
              <a:rPr lang="en-US" sz="2200" smtClean="0"/>
              <a:t>Not so well-organized effort</a:t>
            </a:r>
          </a:p>
        </p:txBody>
      </p:sp>
      <p:sp>
        <p:nvSpPr>
          <p:cNvPr id="499716" name="Text Box 4"/>
          <p:cNvSpPr txBox="1">
            <a:spLocks noChangeArrowheads="1"/>
          </p:cNvSpPr>
          <p:nvPr/>
        </p:nvSpPr>
        <p:spPr bwMode="auto">
          <a:xfrm>
            <a:off x="1752600" y="5562600"/>
            <a:ext cx="60626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a:solidFill>
                  <a:srgbClr val="FF3300"/>
                </a:solidFill>
              </a:rPr>
              <a:t>Best time to offer your services to an emcomm group is well before any emergency occurs </a:t>
            </a:r>
          </a:p>
        </p:txBody>
      </p:sp>
    </p:spTree>
    <p:extLst>
      <p:ext uri="{BB962C8B-B14F-4D97-AF65-F5344CB8AC3E}">
        <p14:creationId xmlns:p14="http://schemas.microsoft.com/office/powerpoint/2010/main" val="42709263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2000"/>
                                  </p:stCondLst>
                                  <p:childTnLst>
                                    <p:set>
                                      <p:cBhvr>
                                        <p:cTn id="6" dur="1" fill="hold">
                                          <p:stCondLst>
                                            <p:cond delay="0"/>
                                          </p:stCondLst>
                                        </p:cTn>
                                        <p:tgtEl>
                                          <p:spTgt spid="499716"/>
                                        </p:tgtEl>
                                        <p:attrNameLst>
                                          <p:attrName>style.visibility</p:attrName>
                                        </p:attrNameLst>
                                      </p:cBhvr>
                                      <p:to>
                                        <p:strVal val="visible"/>
                                      </p:to>
                                    </p:set>
                                    <p:anim calcmode="lin" valueType="num">
                                      <p:cBhvr additive="base">
                                        <p:cTn id="7" dur="500" fill="hold"/>
                                        <p:tgtEl>
                                          <p:spTgt spid="499716"/>
                                        </p:tgtEl>
                                        <p:attrNameLst>
                                          <p:attrName>ppt_x</p:attrName>
                                        </p:attrNameLst>
                                      </p:cBhvr>
                                      <p:tavLst>
                                        <p:tav tm="0">
                                          <p:val>
                                            <p:strVal val="0-#ppt_w/2"/>
                                          </p:val>
                                        </p:tav>
                                        <p:tav tm="100000">
                                          <p:val>
                                            <p:strVal val="#ppt_x"/>
                                          </p:val>
                                        </p:tav>
                                      </p:tavLst>
                                    </p:anim>
                                    <p:anim calcmode="lin" valueType="num">
                                      <p:cBhvr additive="base">
                                        <p:cTn id="8" dur="500" fill="hold"/>
                                        <p:tgtEl>
                                          <p:spTgt spid="49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dirty="0" smtClean="0">
                <a:solidFill>
                  <a:srgbClr val="0070C0"/>
                </a:solidFill>
              </a:rPr>
              <a:t>Mutual Assistance</a:t>
            </a:r>
          </a:p>
        </p:txBody>
      </p:sp>
      <p:sp>
        <p:nvSpPr>
          <p:cNvPr id="22531" name="Content Placeholder 2"/>
          <p:cNvSpPr>
            <a:spLocks noGrp="1"/>
          </p:cNvSpPr>
          <p:nvPr>
            <p:ph idx="1"/>
          </p:nvPr>
        </p:nvSpPr>
        <p:spPr/>
        <p:txBody>
          <a:bodyPr/>
          <a:lstStyle/>
          <a:p>
            <a:r>
              <a:rPr lang="en-US" smtClean="0"/>
              <a:t>An emcomm group should define in advance procedures for supporting the mission</a:t>
            </a:r>
          </a:p>
          <a:p>
            <a:pPr lvl="1"/>
            <a:endParaRPr lang="en-US" smtClean="0"/>
          </a:p>
          <a:p>
            <a:pPr lvl="1"/>
            <a:r>
              <a:rPr lang="en-US" smtClean="0"/>
              <a:t>With team members you are familiar with</a:t>
            </a:r>
          </a:p>
          <a:p>
            <a:pPr lvl="1"/>
            <a:endParaRPr lang="en-US" smtClean="0"/>
          </a:p>
          <a:p>
            <a:pPr lvl="1"/>
            <a:r>
              <a:rPr lang="en-US" smtClean="0"/>
              <a:t>With “spontaneous volunteers” which includes:</a:t>
            </a:r>
          </a:p>
          <a:p>
            <a:pPr lvl="1"/>
            <a:endParaRPr lang="en-US" smtClean="0"/>
          </a:p>
        </p:txBody>
      </p:sp>
    </p:spTree>
    <p:extLst>
      <p:ext uri="{BB962C8B-B14F-4D97-AF65-F5344CB8AC3E}">
        <p14:creationId xmlns:p14="http://schemas.microsoft.com/office/powerpoint/2010/main" val="2773064984"/>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1" dirty="0" smtClean="0">
                <a:solidFill>
                  <a:srgbClr val="0070C0"/>
                </a:solidFill>
              </a:rPr>
              <a:t>Mutual Assistance Resources</a:t>
            </a:r>
          </a:p>
        </p:txBody>
      </p:sp>
      <p:sp>
        <p:nvSpPr>
          <p:cNvPr id="23555" name="Content Placeholder 2"/>
          <p:cNvSpPr>
            <a:spLocks noGrp="1"/>
          </p:cNvSpPr>
          <p:nvPr>
            <p:ph idx="1"/>
          </p:nvPr>
        </p:nvSpPr>
        <p:spPr/>
        <p:txBody>
          <a:bodyPr>
            <a:normAutofit lnSpcReduction="10000"/>
          </a:bodyPr>
          <a:lstStyle/>
          <a:p>
            <a:r>
              <a:rPr lang="en-US" smtClean="0"/>
              <a:t>First Resource</a:t>
            </a:r>
          </a:p>
          <a:p>
            <a:pPr lvl="1"/>
            <a:r>
              <a:rPr lang="en-US" smtClean="0"/>
              <a:t>Locally registered, trained, and equipped team members </a:t>
            </a:r>
          </a:p>
          <a:p>
            <a:r>
              <a:rPr lang="en-US" smtClean="0"/>
              <a:t>Second Resource</a:t>
            </a:r>
          </a:p>
          <a:p>
            <a:pPr lvl="1"/>
            <a:r>
              <a:rPr lang="en-US" smtClean="0"/>
              <a:t>Registered and trained members/team from a nearby jurisdiction</a:t>
            </a:r>
          </a:p>
          <a:p>
            <a:r>
              <a:rPr lang="en-US" smtClean="0"/>
              <a:t>Third Resource</a:t>
            </a:r>
          </a:p>
          <a:p>
            <a:pPr marL="914400" lvl="2" indent="0">
              <a:buFontTx/>
              <a:buNone/>
            </a:pPr>
            <a:r>
              <a:rPr lang="en-US" smtClean="0"/>
              <a:t>Spontaneous volunteers, those that just “show up”</a:t>
            </a:r>
          </a:p>
          <a:p>
            <a:pPr marL="914400" lvl="2" indent="0" algn="ctr">
              <a:buFontTx/>
              <a:buNone/>
            </a:pPr>
            <a:r>
              <a:rPr lang="en-US" sz="2200" smtClean="0">
                <a:solidFill>
                  <a:schemeClr val="tx1"/>
                </a:solidFill>
              </a:rPr>
              <a:t>(Can cause problems)</a:t>
            </a:r>
          </a:p>
        </p:txBody>
      </p:sp>
    </p:spTree>
    <p:extLst>
      <p:ext uri="{BB962C8B-B14F-4D97-AF65-F5344CB8AC3E}">
        <p14:creationId xmlns:p14="http://schemas.microsoft.com/office/powerpoint/2010/main" val="4147297857"/>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dirty="0" smtClean="0">
                <a:solidFill>
                  <a:srgbClr val="0070C0"/>
                </a:solidFill>
              </a:rPr>
              <a:t>Worker’s Compensation</a:t>
            </a:r>
          </a:p>
        </p:txBody>
      </p:sp>
      <p:sp>
        <p:nvSpPr>
          <p:cNvPr id="24579" name="Rectangle 3"/>
          <p:cNvSpPr>
            <a:spLocks noGrp="1" noChangeArrowheads="1"/>
          </p:cNvSpPr>
          <p:nvPr>
            <p:ph type="body" idx="1"/>
          </p:nvPr>
        </p:nvSpPr>
        <p:spPr/>
        <p:txBody>
          <a:bodyPr/>
          <a:lstStyle/>
          <a:p>
            <a:pPr>
              <a:lnSpc>
                <a:spcPct val="80000"/>
              </a:lnSpc>
            </a:pPr>
            <a:r>
              <a:rPr lang="en-US" sz="2000" smtClean="0"/>
              <a:t>Worker’s Compensation Law is Complex</a:t>
            </a:r>
          </a:p>
          <a:p>
            <a:pPr lvl="1">
              <a:lnSpc>
                <a:spcPct val="80000"/>
              </a:lnSpc>
            </a:pPr>
            <a:endParaRPr lang="en-US" sz="2000" smtClean="0"/>
          </a:p>
          <a:p>
            <a:pPr lvl="1">
              <a:lnSpc>
                <a:spcPct val="80000"/>
              </a:lnSpc>
            </a:pPr>
            <a:r>
              <a:rPr lang="en-US" sz="2000" smtClean="0"/>
              <a:t>Regulated by individual state’s laws</a:t>
            </a:r>
          </a:p>
          <a:p>
            <a:pPr lvl="1">
              <a:lnSpc>
                <a:spcPct val="80000"/>
              </a:lnSpc>
            </a:pPr>
            <a:endParaRPr lang="en-US" sz="2000" smtClean="0"/>
          </a:p>
          <a:p>
            <a:pPr lvl="1">
              <a:lnSpc>
                <a:spcPct val="80000"/>
              </a:lnSpc>
            </a:pPr>
            <a:r>
              <a:rPr lang="en-US" sz="2000" smtClean="0"/>
              <a:t>Some states, Worker’s Compensation insurance coverage may be extended to volunteers</a:t>
            </a:r>
          </a:p>
          <a:p>
            <a:pPr lvl="2">
              <a:lnSpc>
                <a:spcPct val="80000"/>
              </a:lnSpc>
            </a:pPr>
            <a:r>
              <a:rPr lang="en-US" sz="2000" smtClean="0"/>
              <a:t>Working on behalf of a government or non-profit agency</a:t>
            </a:r>
          </a:p>
          <a:p>
            <a:pPr lvl="1">
              <a:lnSpc>
                <a:spcPct val="80000"/>
              </a:lnSpc>
            </a:pPr>
            <a:endParaRPr lang="en-US" sz="2000" smtClean="0"/>
          </a:p>
          <a:p>
            <a:pPr lvl="1">
              <a:lnSpc>
                <a:spcPct val="80000"/>
              </a:lnSpc>
            </a:pPr>
            <a:r>
              <a:rPr lang="en-US" sz="2000" smtClean="0"/>
              <a:t>In many cases, volunteers are not paid employees of the served agency, and are not covered</a:t>
            </a:r>
          </a:p>
          <a:p>
            <a:pPr lvl="1">
              <a:lnSpc>
                <a:spcPct val="80000"/>
              </a:lnSpc>
            </a:pPr>
            <a:endParaRPr lang="en-US" sz="2000" smtClean="0"/>
          </a:p>
        </p:txBody>
      </p:sp>
    </p:spTree>
    <p:extLst>
      <p:ext uri="{BB962C8B-B14F-4D97-AF65-F5344CB8AC3E}">
        <p14:creationId xmlns:p14="http://schemas.microsoft.com/office/powerpoint/2010/main" val="474754700"/>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smtClean="0">
                <a:solidFill>
                  <a:srgbClr val="0070C0"/>
                </a:solidFill>
              </a:rPr>
              <a:t>Other Legal Protections</a:t>
            </a:r>
          </a:p>
        </p:txBody>
      </p:sp>
      <p:sp>
        <p:nvSpPr>
          <p:cNvPr id="25603" name="Rectangle 3"/>
          <p:cNvSpPr>
            <a:spLocks noGrp="1" noChangeArrowheads="1"/>
          </p:cNvSpPr>
          <p:nvPr>
            <p:ph type="body" idx="1"/>
          </p:nvPr>
        </p:nvSpPr>
        <p:spPr>
          <a:xfrm>
            <a:off x="609600" y="1371600"/>
            <a:ext cx="7848600" cy="4343400"/>
          </a:xfrm>
        </p:spPr>
        <p:txBody>
          <a:bodyPr/>
          <a:lstStyle/>
          <a:p>
            <a:pPr>
              <a:lnSpc>
                <a:spcPct val="80000"/>
              </a:lnSpc>
            </a:pPr>
            <a:r>
              <a:rPr lang="en-US" sz="2000" smtClean="0"/>
              <a:t>Federal Volunteer Protection Act of 1997</a:t>
            </a:r>
          </a:p>
          <a:p>
            <a:pPr lvl="1">
              <a:lnSpc>
                <a:spcPct val="80000"/>
              </a:lnSpc>
            </a:pPr>
            <a:endParaRPr lang="en-US" sz="2000" smtClean="0"/>
          </a:p>
          <a:p>
            <a:pPr lvl="1">
              <a:lnSpc>
                <a:spcPct val="80000"/>
              </a:lnSpc>
            </a:pPr>
            <a:r>
              <a:rPr lang="en-US" sz="2000" smtClean="0"/>
              <a:t>Services to government agencies or Section 501c(3) organizations are provided immunity from liability</a:t>
            </a:r>
          </a:p>
          <a:p>
            <a:pPr lvl="2">
              <a:lnSpc>
                <a:spcPct val="80000"/>
              </a:lnSpc>
            </a:pPr>
            <a:r>
              <a:rPr lang="en-US" sz="2000" smtClean="0"/>
              <a:t>If acting within scope of official duties</a:t>
            </a:r>
          </a:p>
          <a:p>
            <a:pPr lvl="2">
              <a:lnSpc>
                <a:spcPct val="80000"/>
              </a:lnSpc>
            </a:pPr>
            <a:endParaRPr lang="en-US" sz="2000" smtClean="0"/>
          </a:p>
          <a:p>
            <a:pPr lvl="1">
              <a:lnSpc>
                <a:spcPct val="80000"/>
              </a:lnSpc>
            </a:pPr>
            <a:r>
              <a:rPr lang="en-US" sz="2000" smtClean="0"/>
              <a:t>Provides broad liability protection for Amateurs in most contexts, especially under ARES</a:t>
            </a:r>
          </a:p>
          <a:p>
            <a:pPr lvl="1">
              <a:lnSpc>
                <a:spcPct val="80000"/>
              </a:lnSpc>
            </a:pPr>
            <a:endParaRPr lang="en-US" sz="2000" smtClean="0"/>
          </a:p>
          <a:p>
            <a:pPr lvl="1">
              <a:lnSpc>
                <a:spcPct val="80000"/>
              </a:lnSpc>
            </a:pPr>
            <a:r>
              <a:rPr lang="en-US" sz="2000" smtClean="0"/>
              <a:t>Exceptions:</a:t>
            </a:r>
          </a:p>
          <a:p>
            <a:pPr lvl="2">
              <a:lnSpc>
                <a:spcPct val="80000"/>
              </a:lnSpc>
            </a:pPr>
            <a:r>
              <a:rPr lang="en-US" sz="2000" smtClean="0"/>
              <a:t>Cause harm while operating a motor vehicle</a:t>
            </a:r>
          </a:p>
          <a:p>
            <a:pPr lvl="2">
              <a:lnSpc>
                <a:spcPct val="80000"/>
              </a:lnSpc>
            </a:pPr>
            <a:r>
              <a:rPr lang="en-US" sz="2000" smtClean="0"/>
              <a:t>Grossly negligent</a:t>
            </a:r>
          </a:p>
          <a:p>
            <a:pPr lvl="2">
              <a:lnSpc>
                <a:spcPct val="80000"/>
              </a:lnSpc>
            </a:pPr>
            <a:r>
              <a:rPr lang="en-US" sz="2000" smtClean="0"/>
              <a:t>Engages in criminal acts</a:t>
            </a:r>
          </a:p>
          <a:p>
            <a:pPr lvl="2">
              <a:lnSpc>
                <a:spcPct val="80000"/>
              </a:lnSpc>
            </a:pPr>
            <a:endParaRPr lang="en-US" sz="2000" smtClean="0"/>
          </a:p>
        </p:txBody>
      </p:sp>
    </p:spTree>
    <p:extLst>
      <p:ext uri="{BB962C8B-B14F-4D97-AF65-F5344CB8AC3E}">
        <p14:creationId xmlns:p14="http://schemas.microsoft.com/office/powerpoint/2010/main" val="307635458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One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t>Session 1 – Topics </a:t>
            </a:r>
            <a:r>
              <a:rPr lang="en-US" dirty="0" smtClean="0">
                <a:solidFill>
                  <a:schemeClr val="bg1">
                    <a:lumMod val="85000"/>
                  </a:schemeClr>
                </a:solidFill>
              </a:rPr>
              <a:t>1,</a:t>
            </a:r>
            <a:r>
              <a:rPr lang="en-US" dirty="0" smtClean="0"/>
              <a:t> </a:t>
            </a:r>
            <a:r>
              <a:rPr lang="en-US" b="1" dirty="0" smtClean="0">
                <a:solidFill>
                  <a:srgbClr val="FF0000"/>
                </a:solidFill>
              </a:rPr>
              <a:t>2</a:t>
            </a:r>
            <a:r>
              <a:rPr lang="en-US" dirty="0" smtClean="0"/>
              <a:t>, 3, 4, 5a, 5b</a:t>
            </a:r>
          </a:p>
          <a:p>
            <a:pPr marL="0" indent="0">
              <a:buNone/>
            </a:pPr>
            <a:r>
              <a:rPr lang="en-US" dirty="0" smtClean="0">
                <a:solidFill>
                  <a:schemeClr val="bg1">
                    <a:lumMod val="75000"/>
                  </a:schemeClr>
                </a:solidFill>
              </a:rPr>
              <a:t>Session 2 – Topics 6, 7a, 7b, 7c,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533400" y="1549400"/>
            <a:ext cx="8001000" cy="3556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2500123451"/>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Topic </a:t>
            </a:r>
            <a:r>
              <a:rPr lang="en-US" dirty="0" smtClean="0"/>
              <a:t>2 Question</a:t>
            </a:r>
          </a:p>
        </p:txBody>
      </p:sp>
      <p:sp>
        <p:nvSpPr>
          <p:cNvPr id="842755"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a:pPr>
            <a:r>
              <a:rPr lang="en-US" b="1" dirty="0" smtClean="0"/>
              <a:t>Which of the following best describes your </a:t>
            </a:r>
            <a:r>
              <a:rPr lang="en-US" b="1" u="sng" dirty="0" smtClean="0"/>
              <a:t>main job </a:t>
            </a:r>
            <a:r>
              <a:rPr lang="en-US" b="1" dirty="0" smtClean="0"/>
              <a:t>as an emergency communicator?</a:t>
            </a:r>
          </a:p>
          <a:p>
            <a:pPr marL="952500" lvl="1" indent="-495300">
              <a:buFont typeface="Wingdings" pitchFamily="2" charset="2"/>
              <a:buAutoNum type="alphaUcPeriod"/>
            </a:pPr>
            <a:r>
              <a:rPr lang="en-US" dirty="0" smtClean="0"/>
              <a:t>Dispatcher, organizing the flow of vehicles, personnel, and supplies</a:t>
            </a:r>
          </a:p>
          <a:p>
            <a:pPr marL="952500" lvl="1" indent="-495300">
              <a:buFont typeface="Wingdings" pitchFamily="2" charset="2"/>
              <a:buAutoNum type="alphaUcPeriod"/>
            </a:pPr>
            <a:r>
              <a:rPr lang="en-US" dirty="0" smtClean="0"/>
              <a:t>Weather spotter</a:t>
            </a:r>
          </a:p>
          <a:p>
            <a:pPr marL="952500" lvl="1" indent="-495300">
              <a:buFont typeface="Wingdings" pitchFamily="2" charset="2"/>
              <a:buAutoNum type="alphaUcPeriod"/>
            </a:pPr>
            <a:r>
              <a:rPr lang="en-US" dirty="0" smtClean="0"/>
              <a:t>Radio operator, using Amateur or served agency radio systems</a:t>
            </a:r>
          </a:p>
          <a:p>
            <a:pPr marL="952500" lvl="1" indent="-495300">
              <a:buFont typeface="Wingdings" pitchFamily="2" charset="2"/>
              <a:buAutoNum type="alphaUcPeriod"/>
            </a:pPr>
            <a:r>
              <a:rPr lang="en-US" dirty="0" smtClean="0"/>
              <a:t>Resource coordinator, organizing the assignments of disaster relief volunteers</a:t>
            </a:r>
          </a:p>
        </p:txBody>
      </p:sp>
    </p:spTree>
    <p:extLst>
      <p:ext uri="{BB962C8B-B14F-4D97-AF65-F5344CB8AC3E}">
        <p14:creationId xmlns:p14="http://schemas.microsoft.com/office/powerpoint/2010/main" val="31282867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4275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4275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ormAutofit fontScale="90000"/>
          </a:bodyPr>
          <a:lstStyle/>
          <a:p>
            <a:r>
              <a:rPr lang="en-US" b="1" dirty="0" smtClean="0">
                <a:solidFill>
                  <a:srgbClr val="0070C0"/>
                </a:solidFill>
              </a:rPr>
              <a:t>Topic 2 – The Served Agency Relationship</a:t>
            </a:r>
          </a:p>
        </p:txBody>
      </p:sp>
    </p:spTree>
    <p:extLst>
      <p:ext uri="{BB962C8B-B14F-4D97-AF65-F5344CB8AC3E}">
        <p14:creationId xmlns:p14="http://schemas.microsoft.com/office/powerpoint/2010/main" val="221248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Topic </a:t>
            </a:r>
            <a:r>
              <a:rPr lang="en-US" dirty="0" smtClean="0"/>
              <a:t>2 Question</a:t>
            </a:r>
          </a:p>
        </p:txBody>
      </p:sp>
      <p:sp>
        <p:nvSpPr>
          <p:cNvPr id="846851"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startAt="2"/>
            </a:pPr>
            <a:r>
              <a:rPr lang="en-US" b="1" dirty="0" smtClean="0"/>
              <a:t>Which of the following best describes the </a:t>
            </a:r>
            <a:r>
              <a:rPr lang="en-US" b="1" u="sng" dirty="0" smtClean="0"/>
              <a:t>role</a:t>
            </a:r>
            <a:r>
              <a:rPr lang="en-US" b="1" dirty="0" smtClean="0"/>
              <a:t> of a modern emergency communicator?</a:t>
            </a:r>
          </a:p>
          <a:p>
            <a:pPr marL="952500" lvl="1" indent="-495300">
              <a:buFont typeface="Wingdings" pitchFamily="2" charset="2"/>
              <a:buAutoNum type="alphaUcPeriod"/>
            </a:pPr>
            <a:r>
              <a:rPr lang="en-US" dirty="0" smtClean="0"/>
              <a:t>You are strictly limited to communication tasks</a:t>
            </a:r>
          </a:p>
          <a:p>
            <a:pPr marL="952500" lvl="1" indent="-495300">
              <a:buFont typeface="Wingdings" pitchFamily="2" charset="2"/>
              <a:buAutoNum type="alphaUcPeriod"/>
            </a:pPr>
            <a:r>
              <a:rPr lang="en-US" dirty="0" smtClean="0"/>
              <a:t>You may be asked to serve any function that includes communication</a:t>
            </a:r>
          </a:p>
          <a:p>
            <a:pPr marL="952500" lvl="1" indent="-495300">
              <a:buFont typeface="Wingdings" pitchFamily="2" charset="2"/>
              <a:buAutoNum type="alphaUcPeriod"/>
            </a:pPr>
            <a:r>
              <a:rPr lang="en-US" dirty="0" smtClean="0"/>
              <a:t>You do anything a served agency asks</a:t>
            </a:r>
          </a:p>
          <a:p>
            <a:pPr marL="952500" lvl="1" indent="-495300">
              <a:buFont typeface="Wingdings" pitchFamily="2" charset="2"/>
              <a:buAutoNum type="alphaUcPeriod"/>
            </a:pPr>
            <a:r>
              <a:rPr lang="en-US" dirty="0" smtClean="0"/>
              <a:t>Discuss the situation with the served agency, and develop an alternative solution</a:t>
            </a:r>
          </a:p>
        </p:txBody>
      </p:sp>
    </p:spTree>
    <p:extLst>
      <p:ext uri="{BB962C8B-B14F-4D97-AF65-F5344CB8AC3E}">
        <p14:creationId xmlns:p14="http://schemas.microsoft.com/office/powerpoint/2010/main" val="9448597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46851">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46851">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Topic </a:t>
            </a:r>
            <a:r>
              <a:rPr lang="en-US" dirty="0" smtClean="0"/>
              <a:t>2 Question</a:t>
            </a:r>
          </a:p>
        </p:txBody>
      </p:sp>
      <p:sp>
        <p:nvSpPr>
          <p:cNvPr id="849923" name="Rectangle 3"/>
          <p:cNvSpPr>
            <a:spLocks noGrp="1" noChangeArrowheads="1"/>
          </p:cNvSpPr>
          <p:nvPr>
            <p:ph type="body" idx="1"/>
          </p:nvPr>
        </p:nvSpPr>
        <p:spPr/>
        <p:txBody>
          <a:bodyPr>
            <a:normAutofit fontScale="92500" lnSpcReduction="10000"/>
          </a:bodyPr>
          <a:lstStyle/>
          <a:p>
            <a:pPr marL="495300" indent="-495300">
              <a:buFont typeface="Wingdings" pitchFamily="2" charset="2"/>
              <a:buAutoNum type="arabicPeriod" startAt="3"/>
            </a:pPr>
            <a:r>
              <a:rPr lang="en-US" sz="3500" b="1" dirty="0" smtClean="0"/>
              <a:t>If you are asked by a served agency to perform a task that falls outside FCC rules, which of the following is a proper response?</a:t>
            </a:r>
          </a:p>
          <a:p>
            <a:pPr marL="952500" lvl="1" indent="-495300">
              <a:buFont typeface="Wingdings" pitchFamily="2" charset="2"/>
              <a:buAutoNum type="alphaUcPeriod"/>
            </a:pPr>
            <a:r>
              <a:rPr lang="en-US" dirty="0" smtClean="0"/>
              <a:t>Document the request, and then do what is asked</a:t>
            </a:r>
          </a:p>
          <a:p>
            <a:pPr marL="952500" lvl="1" indent="-495300">
              <a:buFont typeface="Wingdings" pitchFamily="2" charset="2"/>
              <a:buAutoNum type="alphaUcPeriod"/>
            </a:pPr>
            <a:r>
              <a:rPr lang="en-US" dirty="0" smtClean="0"/>
              <a:t>Document the request, but refuse to do it</a:t>
            </a:r>
          </a:p>
          <a:p>
            <a:pPr marL="952500" lvl="1" indent="-495300">
              <a:buFont typeface="Wingdings" pitchFamily="2" charset="2"/>
              <a:buAutoNum type="alphaUcPeriod"/>
            </a:pPr>
            <a:r>
              <a:rPr lang="en-US" dirty="0" smtClean="0"/>
              <a:t>Leave immediately</a:t>
            </a:r>
          </a:p>
          <a:p>
            <a:pPr marL="952500" lvl="1" indent="-495300">
              <a:buFont typeface="Wingdings" pitchFamily="2" charset="2"/>
              <a:buAutoNum type="alphaUcPeriod"/>
            </a:pPr>
            <a:r>
              <a:rPr lang="en-US" dirty="0" smtClean="0"/>
              <a:t>Discuss the situation with the served agency, and develop an alternative solution</a:t>
            </a:r>
          </a:p>
        </p:txBody>
      </p:sp>
    </p:spTree>
    <p:extLst>
      <p:ext uri="{BB962C8B-B14F-4D97-AF65-F5344CB8AC3E}">
        <p14:creationId xmlns:p14="http://schemas.microsoft.com/office/powerpoint/2010/main" val="38492754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49923">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4992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Topic </a:t>
            </a:r>
            <a:r>
              <a:rPr lang="en-US" dirty="0" smtClean="0"/>
              <a:t>2 Question</a:t>
            </a:r>
          </a:p>
        </p:txBody>
      </p:sp>
      <p:sp>
        <p:nvSpPr>
          <p:cNvPr id="848899"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4"/>
            </a:pPr>
            <a:r>
              <a:rPr lang="en-US" b="1" dirty="0" smtClean="0"/>
              <a:t>In an emergency situation, which of the following is the most appropriate response that you as an emcomm group member can make to an inquiry from the press?</a:t>
            </a:r>
          </a:p>
          <a:p>
            <a:pPr marL="952500" lvl="1" indent="-495300">
              <a:lnSpc>
                <a:spcPct val="90000"/>
              </a:lnSpc>
              <a:buFont typeface="Wingdings" pitchFamily="2" charset="2"/>
              <a:buAutoNum type="alphaUcPeriod"/>
            </a:pPr>
            <a:r>
              <a:rPr lang="en-US" dirty="0" smtClean="0"/>
              <a:t>Answer any question that you are asked</a:t>
            </a:r>
          </a:p>
          <a:p>
            <a:pPr marL="952500" lvl="1" indent="-495300">
              <a:lnSpc>
                <a:spcPct val="90000"/>
              </a:lnSpc>
              <a:buFont typeface="Wingdings" pitchFamily="2" charset="2"/>
              <a:buAutoNum type="alphaUcPeriod"/>
            </a:pPr>
            <a:r>
              <a:rPr lang="en-US" dirty="0" smtClean="0"/>
              <a:t>Volunteer information and make yourself helpful to them</a:t>
            </a:r>
          </a:p>
          <a:p>
            <a:pPr marL="952500" lvl="1" indent="-495300">
              <a:lnSpc>
                <a:spcPct val="90000"/>
              </a:lnSpc>
              <a:buFont typeface="Wingdings" pitchFamily="2" charset="2"/>
              <a:buAutoNum type="alphaUcPeriod"/>
            </a:pPr>
            <a:r>
              <a:rPr lang="en-US" dirty="0" smtClean="0"/>
              <a:t>Refer all inquiries to the served agency's public information officer (PIO)</a:t>
            </a:r>
          </a:p>
          <a:p>
            <a:pPr marL="952500" lvl="1" indent="-495300">
              <a:lnSpc>
                <a:spcPct val="90000"/>
              </a:lnSpc>
              <a:buFont typeface="Wingdings" pitchFamily="2" charset="2"/>
              <a:buAutoNum type="alphaUcPeriod"/>
            </a:pPr>
            <a:r>
              <a:rPr lang="en-US" dirty="0" smtClean="0"/>
              <a:t>Ignore them and hope they will go away</a:t>
            </a:r>
          </a:p>
        </p:txBody>
      </p:sp>
    </p:spTree>
    <p:extLst>
      <p:ext uri="{BB962C8B-B14F-4D97-AF65-F5344CB8AC3E}">
        <p14:creationId xmlns:p14="http://schemas.microsoft.com/office/powerpoint/2010/main" val="6177325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48899">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4889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Topic </a:t>
            </a:r>
            <a:r>
              <a:rPr lang="en-US" dirty="0" smtClean="0"/>
              <a:t>2 Question</a:t>
            </a:r>
          </a:p>
        </p:txBody>
      </p:sp>
      <p:sp>
        <p:nvSpPr>
          <p:cNvPr id="847875"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Which of the following will most affect your relationship with a served agency?</a:t>
            </a:r>
          </a:p>
          <a:p>
            <a:pPr marL="952500" lvl="1" indent="-495300">
              <a:buFont typeface="Wingdings" pitchFamily="2" charset="2"/>
              <a:buAutoNum type="alphaUcPeriod"/>
            </a:pPr>
            <a:r>
              <a:rPr lang="en-US" dirty="0" smtClean="0"/>
              <a:t>Your radio and electronic equipment</a:t>
            </a:r>
          </a:p>
          <a:p>
            <a:pPr marL="952500" lvl="1" indent="-495300">
              <a:buFont typeface="Wingdings" pitchFamily="2" charset="2"/>
              <a:buAutoNum type="alphaUcPeriod"/>
            </a:pPr>
            <a:r>
              <a:rPr lang="en-US" dirty="0" smtClean="0"/>
              <a:t>Your knowledge of FCC regulations</a:t>
            </a:r>
          </a:p>
          <a:p>
            <a:pPr marL="952500" lvl="1" indent="-495300">
              <a:buFont typeface="Wingdings" pitchFamily="2" charset="2"/>
              <a:buAutoNum type="alphaUcPeriod"/>
            </a:pPr>
            <a:r>
              <a:rPr lang="en-US" dirty="0" smtClean="0"/>
              <a:t>Your attitude</a:t>
            </a:r>
          </a:p>
          <a:p>
            <a:pPr marL="952500" lvl="1" indent="-495300">
              <a:buFont typeface="Wingdings" pitchFamily="2" charset="2"/>
              <a:buAutoNum type="alphaUcPeriod"/>
            </a:pPr>
            <a:r>
              <a:rPr lang="en-US" dirty="0" smtClean="0"/>
              <a:t>Your </a:t>
            </a:r>
            <a:r>
              <a:rPr lang="en-US" smtClean="0"/>
              <a:t>radio skills</a:t>
            </a:r>
            <a:endParaRPr lang="en-US" dirty="0" smtClean="0"/>
          </a:p>
        </p:txBody>
      </p:sp>
    </p:spTree>
    <p:extLst>
      <p:ext uri="{BB962C8B-B14F-4D97-AF65-F5344CB8AC3E}">
        <p14:creationId xmlns:p14="http://schemas.microsoft.com/office/powerpoint/2010/main" val="21710297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4787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4787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Topic 3?</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5140" name="Picture 4" descr="df20021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00150"/>
            <a:ext cx="66294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5550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box(in)">
                                      <p:cBhvr>
                                        <p:cTn id="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dirty="0" smtClean="0">
                <a:solidFill>
                  <a:srgbClr val="0070C0"/>
                </a:solidFill>
              </a:rPr>
              <a:t>Attitude is Everything</a:t>
            </a:r>
          </a:p>
        </p:txBody>
      </p:sp>
      <p:sp>
        <p:nvSpPr>
          <p:cNvPr id="65539" name="Rectangle 3"/>
          <p:cNvSpPr>
            <a:spLocks noGrp="1" noChangeArrowheads="1"/>
          </p:cNvSpPr>
          <p:nvPr>
            <p:ph type="body" idx="1"/>
          </p:nvPr>
        </p:nvSpPr>
        <p:spPr>
          <a:xfrm>
            <a:off x="609600" y="1219200"/>
            <a:ext cx="7848600" cy="4267200"/>
          </a:xfrm>
        </p:spPr>
        <p:txBody>
          <a:bodyPr/>
          <a:lstStyle/>
          <a:p>
            <a:pPr marL="342900" lvl="1" indent="-342900">
              <a:lnSpc>
                <a:spcPct val="80000"/>
              </a:lnSpc>
              <a:buSzPct val="120000"/>
              <a:buFont typeface="Wingdings" pitchFamily="2" charset="2"/>
              <a:buChar char="w"/>
              <a:defRPr/>
            </a:pPr>
            <a:r>
              <a:rPr lang="en-US" sz="2200" dirty="0" smtClean="0"/>
              <a:t>Words of one emergency management official</a:t>
            </a:r>
          </a:p>
          <a:p>
            <a:pPr marL="457200" lvl="1" indent="0" algn="ctr">
              <a:lnSpc>
                <a:spcPct val="80000"/>
              </a:lnSpc>
              <a:buFont typeface="Wingdings" pitchFamily="2" charset="2"/>
              <a:buNone/>
              <a:defRPr/>
            </a:pPr>
            <a:r>
              <a:rPr lang="en-US" sz="2200" dirty="0" smtClean="0">
                <a:solidFill>
                  <a:srgbClr val="FF0000"/>
                </a:solidFill>
              </a:rPr>
              <a:t>“Working with ham radio operators is like herding cats.. Get them the heck out of here!”</a:t>
            </a:r>
          </a:p>
          <a:p>
            <a:pPr lvl="1">
              <a:lnSpc>
                <a:spcPct val="80000"/>
              </a:lnSpc>
              <a:defRPr/>
            </a:pPr>
            <a:endParaRPr lang="en-US" sz="2200" dirty="0" smtClean="0"/>
          </a:p>
          <a:p>
            <a:pPr>
              <a:lnSpc>
                <a:spcPct val="80000"/>
              </a:lnSpc>
              <a:defRPr/>
            </a:pPr>
            <a:r>
              <a:rPr lang="en-US" sz="2200" b="1" dirty="0" smtClean="0"/>
              <a:t>Attitude is everything!</a:t>
            </a:r>
          </a:p>
          <a:p>
            <a:pPr lvl="1">
              <a:lnSpc>
                <a:spcPct val="80000"/>
              </a:lnSpc>
              <a:defRPr/>
            </a:pPr>
            <a:r>
              <a:rPr lang="en-US" sz="2200" dirty="0" smtClean="0"/>
              <a:t>This has been a weak point for amateurs historically</a:t>
            </a:r>
          </a:p>
          <a:p>
            <a:pPr lvl="1">
              <a:lnSpc>
                <a:spcPct val="80000"/>
              </a:lnSpc>
              <a:defRPr/>
            </a:pPr>
            <a:r>
              <a:rPr lang="en-US" sz="2200" dirty="0" smtClean="0"/>
              <a:t>Will most affect your relationship with the served agency</a:t>
            </a:r>
          </a:p>
          <a:p>
            <a:pPr lvl="1">
              <a:lnSpc>
                <a:spcPct val="80000"/>
              </a:lnSpc>
              <a:defRPr/>
            </a:pPr>
            <a:endParaRPr lang="en-US" sz="2200" dirty="0" smtClean="0"/>
          </a:p>
          <a:p>
            <a:pPr>
              <a:lnSpc>
                <a:spcPct val="80000"/>
              </a:lnSpc>
              <a:defRPr/>
            </a:pPr>
            <a:r>
              <a:rPr lang="en-US" sz="2200" b="1" i="1" dirty="0" smtClean="0"/>
              <a:t>Amateur</a:t>
            </a:r>
            <a:r>
              <a:rPr lang="en-US" sz="2200" dirty="0" smtClean="0"/>
              <a:t> means we are not paid for our efforts</a:t>
            </a:r>
          </a:p>
          <a:p>
            <a:pPr>
              <a:lnSpc>
                <a:spcPct val="80000"/>
              </a:lnSpc>
              <a:defRPr/>
            </a:pPr>
            <a:endParaRPr lang="en-US" sz="2200" dirty="0" smtClean="0"/>
          </a:p>
          <a:p>
            <a:pPr>
              <a:lnSpc>
                <a:spcPct val="80000"/>
              </a:lnSpc>
              <a:defRPr/>
            </a:pPr>
            <a:r>
              <a:rPr lang="en-US" sz="2200" b="1" i="1" dirty="0" smtClean="0"/>
              <a:t>Professionalism</a:t>
            </a:r>
            <a:r>
              <a:rPr lang="en-US" sz="2200" dirty="0" smtClean="0"/>
              <a:t> means getting the job done efficiently – with a minimum of fuss!</a:t>
            </a:r>
          </a:p>
        </p:txBody>
      </p:sp>
      <p:sp>
        <p:nvSpPr>
          <p:cNvPr id="474116" name="Text Box 4"/>
          <p:cNvSpPr txBox="1">
            <a:spLocks noChangeArrowheads="1"/>
          </p:cNvSpPr>
          <p:nvPr/>
        </p:nvSpPr>
        <p:spPr bwMode="auto">
          <a:xfrm>
            <a:off x="2286000" y="5638800"/>
            <a:ext cx="467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i="1">
                <a:solidFill>
                  <a:srgbClr val="FF3300"/>
                </a:solidFill>
              </a:rPr>
              <a:t>Think of Yourself as an Unpaid Employee</a:t>
            </a:r>
          </a:p>
        </p:txBody>
      </p:sp>
    </p:spTree>
    <p:extLst>
      <p:ext uri="{BB962C8B-B14F-4D97-AF65-F5344CB8AC3E}">
        <p14:creationId xmlns:p14="http://schemas.microsoft.com/office/powerpoint/2010/main" val="24524809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474116"/>
                                        </p:tgtEl>
                                        <p:attrNameLst>
                                          <p:attrName>style.visibility</p:attrName>
                                        </p:attrNameLst>
                                      </p:cBhvr>
                                      <p:to>
                                        <p:strVal val="visible"/>
                                      </p:to>
                                    </p:set>
                                    <p:anim calcmode="lin" valueType="num">
                                      <p:cBhvr additive="base">
                                        <p:cTn id="7" dur="500" fill="hold"/>
                                        <p:tgtEl>
                                          <p:spTgt spid="474116"/>
                                        </p:tgtEl>
                                        <p:attrNameLst>
                                          <p:attrName>ppt_x</p:attrName>
                                        </p:attrNameLst>
                                      </p:cBhvr>
                                      <p:tavLst>
                                        <p:tav tm="0">
                                          <p:val>
                                            <p:strVal val="#ppt_x"/>
                                          </p:val>
                                        </p:tav>
                                        <p:tav tm="100000">
                                          <p:val>
                                            <p:strVal val="#ppt_x"/>
                                          </p:val>
                                        </p:tav>
                                      </p:tavLst>
                                    </p:anim>
                                    <p:anim calcmode="lin" valueType="num">
                                      <p:cBhvr additive="base">
                                        <p:cTn id="8" dur="500" fill="hold"/>
                                        <p:tgtEl>
                                          <p:spTgt spid="474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dirty="0" smtClean="0">
                <a:solidFill>
                  <a:srgbClr val="0070C0"/>
                </a:solidFill>
              </a:rPr>
              <a:t>Who Works for Whom?</a:t>
            </a:r>
          </a:p>
        </p:txBody>
      </p:sp>
      <p:sp>
        <p:nvSpPr>
          <p:cNvPr id="6147" name="Rectangle 3"/>
          <p:cNvSpPr>
            <a:spLocks noGrp="1" noChangeArrowheads="1"/>
          </p:cNvSpPr>
          <p:nvPr>
            <p:ph type="body" idx="1"/>
          </p:nvPr>
        </p:nvSpPr>
        <p:spPr>
          <a:xfrm>
            <a:off x="609600" y="1219200"/>
            <a:ext cx="7848600" cy="4191000"/>
          </a:xfrm>
        </p:spPr>
        <p:txBody>
          <a:bodyPr/>
          <a:lstStyle/>
          <a:p>
            <a:r>
              <a:rPr lang="en-US" sz="2200" smtClean="0"/>
              <a:t>You work for them!</a:t>
            </a:r>
          </a:p>
          <a:p>
            <a:pPr lvl="1"/>
            <a:r>
              <a:rPr lang="en-US" sz="2200" smtClean="0"/>
              <a:t>“Them” being the served agency</a:t>
            </a:r>
          </a:p>
          <a:p>
            <a:pPr lvl="1"/>
            <a:endParaRPr lang="en-US" sz="2200" smtClean="0"/>
          </a:p>
          <a:p>
            <a:r>
              <a:rPr lang="en-US" sz="2200" smtClean="0"/>
              <a:t>Your job?</a:t>
            </a:r>
          </a:p>
          <a:p>
            <a:pPr lvl="1"/>
            <a:r>
              <a:rPr lang="en-US" sz="2200" smtClean="0"/>
              <a:t>Meet the </a:t>
            </a:r>
            <a:r>
              <a:rPr lang="en-US" sz="2200" b="1" smtClean="0"/>
              <a:t>communication</a:t>
            </a:r>
            <a:r>
              <a:rPr lang="en-US" sz="2200" smtClean="0"/>
              <a:t> needs of the served agency</a:t>
            </a:r>
          </a:p>
          <a:p>
            <a:pPr lvl="1"/>
            <a:endParaRPr lang="en-US" sz="2200" smtClean="0"/>
          </a:p>
          <a:p>
            <a:r>
              <a:rPr lang="en-US" sz="2200" smtClean="0"/>
              <a:t>How to end a relationship with an agency:</a:t>
            </a:r>
          </a:p>
          <a:p>
            <a:pPr lvl="1"/>
            <a:r>
              <a:rPr lang="en-US" sz="2200" smtClean="0"/>
              <a:t>Be a “Know it all”</a:t>
            </a:r>
          </a:p>
          <a:p>
            <a:pPr lvl="1"/>
            <a:r>
              <a:rPr lang="en-US" sz="2200" smtClean="0"/>
              <a:t>“I will show you how inadequate you are”</a:t>
            </a:r>
          </a:p>
          <a:p>
            <a:pPr lvl="1"/>
            <a:r>
              <a:rPr lang="en-US" sz="2200" smtClean="0"/>
              <a:t>“I can do this better than you!”</a:t>
            </a:r>
          </a:p>
        </p:txBody>
      </p:sp>
      <p:sp>
        <p:nvSpPr>
          <p:cNvPr id="477188" name="Text Box 4"/>
          <p:cNvSpPr txBox="1">
            <a:spLocks noChangeArrowheads="1"/>
          </p:cNvSpPr>
          <p:nvPr/>
        </p:nvSpPr>
        <p:spPr bwMode="auto">
          <a:xfrm>
            <a:off x="1600200" y="5791200"/>
            <a:ext cx="6869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a:solidFill>
                  <a:srgbClr val="FF3300"/>
                </a:solidFill>
              </a:rPr>
              <a:t>But I thought “volunteers” do not have to take orders…</a:t>
            </a:r>
          </a:p>
        </p:txBody>
      </p:sp>
    </p:spTree>
    <p:extLst>
      <p:ext uri="{BB962C8B-B14F-4D97-AF65-F5344CB8AC3E}">
        <p14:creationId xmlns:p14="http://schemas.microsoft.com/office/powerpoint/2010/main" val="31982835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2000"/>
                                  </p:stCondLst>
                                  <p:childTnLst>
                                    <p:set>
                                      <p:cBhvr>
                                        <p:cTn id="6" dur="1" fill="hold">
                                          <p:stCondLst>
                                            <p:cond delay="0"/>
                                          </p:stCondLst>
                                        </p:cTn>
                                        <p:tgtEl>
                                          <p:spTgt spid="477188"/>
                                        </p:tgtEl>
                                        <p:attrNameLst>
                                          <p:attrName>style.visibility</p:attrName>
                                        </p:attrNameLst>
                                      </p:cBhvr>
                                      <p:to>
                                        <p:strVal val="visible"/>
                                      </p:to>
                                    </p:set>
                                    <p:anim calcmode="lin" valueType="num">
                                      <p:cBhvr additive="base">
                                        <p:cTn id="7" dur="500" fill="hold"/>
                                        <p:tgtEl>
                                          <p:spTgt spid="477188"/>
                                        </p:tgtEl>
                                        <p:attrNameLst>
                                          <p:attrName>ppt_x</p:attrName>
                                        </p:attrNameLst>
                                      </p:cBhvr>
                                      <p:tavLst>
                                        <p:tav tm="0">
                                          <p:val>
                                            <p:strVal val="1+#ppt_w/2"/>
                                          </p:val>
                                        </p:tav>
                                        <p:tav tm="100000">
                                          <p:val>
                                            <p:strVal val="#ppt_x"/>
                                          </p:val>
                                        </p:tav>
                                      </p:tavLst>
                                    </p:anim>
                                    <p:anim calcmode="lin" valueType="num">
                                      <p:cBhvr additive="base">
                                        <p:cTn id="8" dur="500" fill="hold"/>
                                        <p:tgtEl>
                                          <p:spTgt spid="477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smtClean="0">
                <a:solidFill>
                  <a:srgbClr val="0070C0"/>
                </a:solidFill>
              </a:rPr>
              <a:t>Taking Orders</a:t>
            </a:r>
          </a:p>
        </p:txBody>
      </p:sp>
      <p:sp>
        <p:nvSpPr>
          <p:cNvPr id="7171" name="Rectangle 3"/>
          <p:cNvSpPr>
            <a:spLocks noGrp="1" noChangeArrowheads="1"/>
          </p:cNvSpPr>
          <p:nvPr>
            <p:ph type="body" idx="1"/>
          </p:nvPr>
        </p:nvSpPr>
        <p:spPr>
          <a:xfrm>
            <a:off x="609600" y="1600200"/>
            <a:ext cx="7848600" cy="3505200"/>
          </a:xfrm>
        </p:spPr>
        <p:txBody>
          <a:bodyPr>
            <a:normAutofit fontScale="92500"/>
          </a:bodyPr>
          <a:lstStyle/>
          <a:p>
            <a:pPr>
              <a:lnSpc>
                <a:spcPct val="90000"/>
              </a:lnSpc>
            </a:pPr>
            <a:r>
              <a:rPr lang="en-US" smtClean="0"/>
              <a:t>You do not have to “take orders” as a volunteer</a:t>
            </a:r>
          </a:p>
          <a:p>
            <a:pPr>
              <a:lnSpc>
                <a:spcPct val="90000"/>
              </a:lnSpc>
            </a:pPr>
            <a:endParaRPr lang="en-US" smtClean="0"/>
          </a:p>
          <a:p>
            <a:pPr>
              <a:lnSpc>
                <a:spcPct val="90000"/>
              </a:lnSpc>
            </a:pPr>
            <a:r>
              <a:rPr lang="en-US" smtClean="0"/>
              <a:t>However…as a volunteer…</a:t>
            </a:r>
          </a:p>
          <a:p>
            <a:pPr lvl="1">
              <a:lnSpc>
                <a:spcPct val="90000"/>
              </a:lnSpc>
            </a:pPr>
            <a:r>
              <a:rPr lang="en-US" smtClean="0"/>
              <a:t>You implicitly agree to accept and comply with reasonable orders and requests from your “employer”</a:t>
            </a:r>
          </a:p>
          <a:p>
            <a:pPr lvl="1">
              <a:lnSpc>
                <a:spcPct val="90000"/>
              </a:lnSpc>
            </a:pPr>
            <a:r>
              <a:rPr lang="en-US" smtClean="0"/>
              <a:t>If you are not comfortable with this, then don’t volunteer</a:t>
            </a:r>
          </a:p>
        </p:txBody>
      </p:sp>
      <p:sp>
        <p:nvSpPr>
          <p:cNvPr id="479236" name="Text Box 4"/>
          <p:cNvSpPr txBox="1">
            <a:spLocks noChangeArrowheads="1"/>
          </p:cNvSpPr>
          <p:nvPr/>
        </p:nvSpPr>
        <p:spPr bwMode="auto">
          <a:xfrm>
            <a:off x="1447800" y="5410200"/>
            <a:ext cx="6989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a:solidFill>
                  <a:srgbClr val="FF3300"/>
                </a:solidFill>
              </a:rPr>
              <a:t>But what if there is a situation where you can’t comply…</a:t>
            </a:r>
          </a:p>
        </p:txBody>
      </p:sp>
    </p:spTree>
    <p:extLst>
      <p:ext uri="{BB962C8B-B14F-4D97-AF65-F5344CB8AC3E}">
        <p14:creationId xmlns:p14="http://schemas.microsoft.com/office/powerpoint/2010/main" val="1299717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500"/>
                                  </p:stCondLst>
                                  <p:childTnLst>
                                    <p:set>
                                      <p:cBhvr>
                                        <p:cTn id="6" dur="1" fill="hold">
                                          <p:stCondLst>
                                            <p:cond delay="0"/>
                                          </p:stCondLst>
                                        </p:cTn>
                                        <p:tgtEl>
                                          <p:spTgt spid="479236"/>
                                        </p:tgtEl>
                                        <p:attrNameLst>
                                          <p:attrName>style.visibility</p:attrName>
                                        </p:attrNameLst>
                                      </p:cBhvr>
                                      <p:to>
                                        <p:strVal val="visible"/>
                                      </p:to>
                                    </p:set>
                                    <p:anim calcmode="lin" valueType="num">
                                      <p:cBhvr additive="base">
                                        <p:cTn id="7" dur="500" fill="hold"/>
                                        <p:tgtEl>
                                          <p:spTgt spid="479236"/>
                                        </p:tgtEl>
                                        <p:attrNameLst>
                                          <p:attrName>ppt_x</p:attrName>
                                        </p:attrNameLst>
                                      </p:cBhvr>
                                      <p:tavLst>
                                        <p:tav tm="0">
                                          <p:val>
                                            <p:strVal val="0-#ppt_w/2"/>
                                          </p:val>
                                        </p:tav>
                                        <p:tav tm="100000">
                                          <p:val>
                                            <p:strVal val="#ppt_x"/>
                                          </p:val>
                                        </p:tav>
                                      </p:tavLst>
                                    </p:anim>
                                    <p:anim calcmode="lin" valueType="num">
                                      <p:cBhvr additive="base">
                                        <p:cTn id="8" dur="500" fill="hold"/>
                                        <p:tgtEl>
                                          <p:spTgt spid="479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3200" b="1" dirty="0" smtClean="0">
                <a:solidFill>
                  <a:srgbClr val="0070C0"/>
                </a:solidFill>
              </a:rPr>
              <a:t>Handling Situations Where You Can’t Comply</a:t>
            </a:r>
          </a:p>
        </p:txBody>
      </p:sp>
      <p:sp>
        <p:nvSpPr>
          <p:cNvPr id="482307" name="Rectangle 3"/>
          <p:cNvSpPr>
            <a:spLocks noGrp="1" noChangeArrowheads="1"/>
          </p:cNvSpPr>
          <p:nvPr>
            <p:ph type="body" sz="half" idx="1"/>
          </p:nvPr>
        </p:nvSpPr>
        <p:spPr/>
        <p:txBody>
          <a:bodyPr/>
          <a:lstStyle/>
          <a:p>
            <a:r>
              <a:rPr lang="en-US" sz="1800" smtClean="0"/>
              <a:t>Situations where you may not be able to comply include:</a:t>
            </a:r>
          </a:p>
          <a:p>
            <a:pPr lvl="1"/>
            <a:r>
              <a:rPr lang="en-US" sz="1800" smtClean="0"/>
              <a:t>Personal, </a:t>
            </a:r>
          </a:p>
          <a:p>
            <a:pPr lvl="1"/>
            <a:r>
              <a:rPr lang="en-US" sz="1800" smtClean="0"/>
              <a:t>Related to safety and health, </a:t>
            </a:r>
          </a:p>
          <a:p>
            <a:pPr lvl="1"/>
            <a:r>
              <a:rPr lang="en-US" sz="1800" smtClean="0"/>
              <a:t>You do not consider yourself qualified or capable of meeting the demand, </a:t>
            </a:r>
          </a:p>
          <a:p>
            <a:pPr lvl="1"/>
            <a:r>
              <a:rPr lang="en-US" sz="1800" smtClean="0"/>
              <a:t>Or perhaps the request is something that is not permitted under FCC rules</a:t>
            </a:r>
          </a:p>
        </p:txBody>
      </p:sp>
      <p:sp>
        <p:nvSpPr>
          <p:cNvPr id="482308" name="Rectangle 4"/>
          <p:cNvSpPr>
            <a:spLocks noGrp="1" noChangeArrowheads="1"/>
          </p:cNvSpPr>
          <p:nvPr>
            <p:ph type="body" sz="half" idx="2"/>
          </p:nvPr>
        </p:nvSpPr>
        <p:spPr/>
        <p:txBody>
          <a:bodyPr/>
          <a:lstStyle/>
          <a:p>
            <a:pPr>
              <a:lnSpc>
                <a:spcPct val="90000"/>
              </a:lnSpc>
            </a:pPr>
            <a:r>
              <a:rPr lang="en-US" sz="1800" smtClean="0"/>
              <a:t>How to Handle:</a:t>
            </a:r>
          </a:p>
          <a:p>
            <a:pPr lvl="1">
              <a:lnSpc>
                <a:spcPct val="90000"/>
              </a:lnSpc>
            </a:pPr>
            <a:r>
              <a:rPr lang="en-US" sz="1800" smtClean="0"/>
              <a:t>Respectfully explain the situation</a:t>
            </a:r>
          </a:p>
          <a:p>
            <a:pPr lvl="1">
              <a:lnSpc>
                <a:spcPct val="90000"/>
              </a:lnSpc>
            </a:pPr>
            <a:r>
              <a:rPr lang="en-US" sz="1800" smtClean="0"/>
              <a:t>Work with the served agency or your superiors in the communications group</a:t>
            </a:r>
          </a:p>
          <a:p>
            <a:pPr lvl="1">
              <a:lnSpc>
                <a:spcPct val="90000"/>
              </a:lnSpc>
            </a:pPr>
            <a:r>
              <a:rPr lang="en-US" sz="1800" smtClean="0"/>
              <a:t>Come up with an alternate solution</a:t>
            </a:r>
          </a:p>
          <a:p>
            <a:pPr lvl="1">
              <a:lnSpc>
                <a:spcPct val="90000"/>
              </a:lnSpc>
            </a:pPr>
            <a:endParaRPr lang="en-US" sz="1800" smtClean="0"/>
          </a:p>
          <a:p>
            <a:pPr>
              <a:lnSpc>
                <a:spcPct val="90000"/>
              </a:lnSpc>
            </a:pPr>
            <a:r>
              <a:rPr lang="en-US" sz="1800" smtClean="0"/>
              <a:t>If discussion becomes difficult or uncomfortable</a:t>
            </a:r>
          </a:p>
          <a:p>
            <a:pPr lvl="1">
              <a:lnSpc>
                <a:spcPct val="90000"/>
              </a:lnSpc>
            </a:pPr>
            <a:r>
              <a:rPr lang="en-US" sz="1800" smtClean="0"/>
              <a:t>Pass the discussion to your emcomm superiors to handle</a:t>
            </a:r>
          </a:p>
        </p:txBody>
      </p:sp>
    </p:spTree>
    <p:extLst>
      <p:ext uri="{BB962C8B-B14F-4D97-AF65-F5344CB8AC3E}">
        <p14:creationId xmlns:p14="http://schemas.microsoft.com/office/powerpoint/2010/main" val="268688350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 calcmode="lin" valueType="num">
                                      <p:cBhvr additive="base">
                                        <p:cTn id="7" dur="500" fill="hold"/>
                                        <p:tgtEl>
                                          <p:spTgt spid="482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2307">
                                            <p:txEl>
                                              <p:pRg st="1" end="1"/>
                                            </p:txEl>
                                          </p:spTgt>
                                        </p:tgtEl>
                                        <p:attrNameLst>
                                          <p:attrName>style.visibility</p:attrName>
                                        </p:attrNameLst>
                                      </p:cBhvr>
                                      <p:to>
                                        <p:strVal val="visible"/>
                                      </p:to>
                                    </p:set>
                                    <p:anim calcmode="lin" valueType="num">
                                      <p:cBhvr additive="base">
                                        <p:cTn id="11" dur="500" fill="hold"/>
                                        <p:tgtEl>
                                          <p:spTgt spid="4823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23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2307">
                                            <p:txEl>
                                              <p:pRg st="2" end="2"/>
                                            </p:txEl>
                                          </p:spTgt>
                                        </p:tgtEl>
                                        <p:attrNameLst>
                                          <p:attrName>style.visibility</p:attrName>
                                        </p:attrNameLst>
                                      </p:cBhvr>
                                      <p:to>
                                        <p:strVal val="visible"/>
                                      </p:to>
                                    </p:set>
                                    <p:anim calcmode="lin" valueType="num">
                                      <p:cBhvr additive="base">
                                        <p:cTn id="15" dur="500" fill="hold"/>
                                        <p:tgtEl>
                                          <p:spTgt spid="48230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23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82307">
                                            <p:txEl>
                                              <p:pRg st="3" end="3"/>
                                            </p:txEl>
                                          </p:spTgt>
                                        </p:tgtEl>
                                        <p:attrNameLst>
                                          <p:attrName>style.visibility</p:attrName>
                                        </p:attrNameLst>
                                      </p:cBhvr>
                                      <p:to>
                                        <p:strVal val="visible"/>
                                      </p:to>
                                    </p:set>
                                    <p:anim calcmode="lin" valueType="num">
                                      <p:cBhvr additive="base">
                                        <p:cTn id="19" dur="500" fill="hold"/>
                                        <p:tgtEl>
                                          <p:spTgt spid="4823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230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82307">
                                            <p:txEl>
                                              <p:pRg st="4" end="4"/>
                                            </p:txEl>
                                          </p:spTgt>
                                        </p:tgtEl>
                                        <p:attrNameLst>
                                          <p:attrName>style.visibility</p:attrName>
                                        </p:attrNameLst>
                                      </p:cBhvr>
                                      <p:to>
                                        <p:strVal val="visible"/>
                                      </p:to>
                                    </p:set>
                                    <p:anim calcmode="lin" valueType="num">
                                      <p:cBhvr additive="base">
                                        <p:cTn id="23" dur="500" fill="hold"/>
                                        <p:tgtEl>
                                          <p:spTgt spid="48230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82307">
                                            <p:txEl>
                                              <p:pRg st="4" end="4"/>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0"/>
                                  </p:stCondLst>
                                  <p:childTnLst>
                                    <p:set>
                                      <p:cBhvr>
                                        <p:cTn id="27" dur="1" fill="hold">
                                          <p:stCondLst>
                                            <p:cond delay="0"/>
                                          </p:stCondLst>
                                        </p:cTn>
                                        <p:tgtEl>
                                          <p:spTgt spid="482308">
                                            <p:txEl>
                                              <p:pRg st="0" end="0"/>
                                            </p:txEl>
                                          </p:spTgt>
                                        </p:tgtEl>
                                        <p:attrNameLst>
                                          <p:attrName>style.visibility</p:attrName>
                                        </p:attrNameLst>
                                      </p:cBhvr>
                                      <p:to>
                                        <p:strVal val="visible"/>
                                      </p:to>
                                    </p:set>
                                    <p:anim calcmode="lin" valueType="num">
                                      <p:cBhvr additive="base">
                                        <p:cTn id="28" dur="500" fill="hold"/>
                                        <p:tgtEl>
                                          <p:spTgt spid="48230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8230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000"/>
                                  </p:stCondLst>
                                  <p:childTnLst>
                                    <p:set>
                                      <p:cBhvr>
                                        <p:cTn id="31" dur="1" fill="hold">
                                          <p:stCondLst>
                                            <p:cond delay="0"/>
                                          </p:stCondLst>
                                        </p:cTn>
                                        <p:tgtEl>
                                          <p:spTgt spid="482308">
                                            <p:txEl>
                                              <p:pRg st="1" end="1"/>
                                            </p:txEl>
                                          </p:spTgt>
                                        </p:tgtEl>
                                        <p:attrNameLst>
                                          <p:attrName>style.visibility</p:attrName>
                                        </p:attrNameLst>
                                      </p:cBhvr>
                                      <p:to>
                                        <p:strVal val="visible"/>
                                      </p:to>
                                    </p:set>
                                    <p:anim calcmode="lin" valueType="num">
                                      <p:cBhvr additive="base">
                                        <p:cTn id="32" dur="500" fill="hold"/>
                                        <p:tgtEl>
                                          <p:spTgt spid="482308">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82308">
                                            <p:txEl>
                                              <p:pRg st="1" end="1"/>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000"/>
                                  </p:stCondLst>
                                  <p:childTnLst>
                                    <p:set>
                                      <p:cBhvr>
                                        <p:cTn id="35" dur="1" fill="hold">
                                          <p:stCondLst>
                                            <p:cond delay="0"/>
                                          </p:stCondLst>
                                        </p:cTn>
                                        <p:tgtEl>
                                          <p:spTgt spid="482308">
                                            <p:txEl>
                                              <p:pRg st="2" end="2"/>
                                            </p:txEl>
                                          </p:spTgt>
                                        </p:tgtEl>
                                        <p:attrNameLst>
                                          <p:attrName>style.visibility</p:attrName>
                                        </p:attrNameLst>
                                      </p:cBhvr>
                                      <p:to>
                                        <p:strVal val="visible"/>
                                      </p:to>
                                    </p:set>
                                    <p:anim calcmode="lin" valueType="num">
                                      <p:cBhvr additive="base">
                                        <p:cTn id="36" dur="500" fill="hold"/>
                                        <p:tgtEl>
                                          <p:spTgt spid="482308">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82308">
                                            <p:txEl>
                                              <p:pRg st="2" end="2"/>
                                            </p:txEl>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2000"/>
                                  </p:stCondLst>
                                  <p:childTnLst>
                                    <p:set>
                                      <p:cBhvr>
                                        <p:cTn id="39" dur="1" fill="hold">
                                          <p:stCondLst>
                                            <p:cond delay="0"/>
                                          </p:stCondLst>
                                        </p:cTn>
                                        <p:tgtEl>
                                          <p:spTgt spid="482308">
                                            <p:txEl>
                                              <p:pRg st="3" end="3"/>
                                            </p:txEl>
                                          </p:spTgt>
                                        </p:tgtEl>
                                        <p:attrNameLst>
                                          <p:attrName>style.visibility</p:attrName>
                                        </p:attrNameLst>
                                      </p:cBhvr>
                                      <p:to>
                                        <p:strVal val="visible"/>
                                      </p:to>
                                    </p:set>
                                    <p:anim calcmode="lin" valueType="num">
                                      <p:cBhvr additive="base">
                                        <p:cTn id="40" dur="500" fill="hold"/>
                                        <p:tgtEl>
                                          <p:spTgt spid="482308">
                                            <p:txEl>
                                              <p:pRg st="3" end="3"/>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482308">
                                            <p:txEl>
                                              <p:pRg st="3" end="3"/>
                                            </p:txEl>
                                          </p:spTgt>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3000"/>
                            </p:stCondLst>
                            <p:childTnLst>
                              <p:par>
                                <p:cTn id="43" presetID="2" presetClass="entr" presetSubtype="4" fill="hold" grpId="0" nodeType="afterEffect">
                                  <p:stCondLst>
                                    <p:cond delay="2000"/>
                                  </p:stCondLst>
                                  <p:childTnLst>
                                    <p:set>
                                      <p:cBhvr>
                                        <p:cTn id="44" dur="1" fill="hold">
                                          <p:stCondLst>
                                            <p:cond delay="0"/>
                                          </p:stCondLst>
                                        </p:cTn>
                                        <p:tgtEl>
                                          <p:spTgt spid="482308">
                                            <p:txEl>
                                              <p:pRg st="5" end="5"/>
                                            </p:txEl>
                                          </p:spTgt>
                                        </p:tgtEl>
                                        <p:attrNameLst>
                                          <p:attrName>style.visibility</p:attrName>
                                        </p:attrNameLst>
                                      </p:cBhvr>
                                      <p:to>
                                        <p:strVal val="visible"/>
                                      </p:to>
                                    </p:set>
                                    <p:anim calcmode="lin" valueType="num">
                                      <p:cBhvr additive="base">
                                        <p:cTn id="45" dur="500" fill="hold"/>
                                        <p:tgtEl>
                                          <p:spTgt spid="482308">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82308">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2000"/>
                                  </p:stCondLst>
                                  <p:childTnLst>
                                    <p:set>
                                      <p:cBhvr>
                                        <p:cTn id="48" dur="1" fill="hold">
                                          <p:stCondLst>
                                            <p:cond delay="0"/>
                                          </p:stCondLst>
                                        </p:cTn>
                                        <p:tgtEl>
                                          <p:spTgt spid="482308">
                                            <p:txEl>
                                              <p:pRg st="6" end="6"/>
                                            </p:txEl>
                                          </p:spTgt>
                                        </p:tgtEl>
                                        <p:attrNameLst>
                                          <p:attrName>style.visibility</p:attrName>
                                        </p:attrNameLst>
                                      </p:cBhvr>
                                      <p:to>
                                        <p:strVal val="visible"/>
                                      </p:to>
                                    </p:set>
                                    <p:anim calcmode="lin" valueType="num">
                                      <p:cBhvr additive="base">
                                        <p:cTn id="49" dur="500" fill="hold"/>
                                        <p:tgtEl>
                                          <p:spTgt spid="48230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230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P spid="48230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2365</Words>
  <Application>Microsoft Office PowerPoint</Application>
  <PresentationFormat>On-screen Show (4:3)</PresentationFormat>
  <Paragraphs>303</Paragraphs>
  <Slides>44</Slides>
  <Notes>13</Notes>
  <HiddenSlides>14</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Training</vt:lpstr>
      <vt:lpstr>Training Volunteers</vt:lpstr>
      <vt:lpstr>Reminder</vt:lpstr>
      <vt:lpstr>Session One Topic</vt:lpstr>
      <vt:lpstr>Topic 2 – The Served Agency Relationship</vt:lpstr>
      <vt:lpstr>PowerPoint Presentation</vt:lpstr>
      <vt:lpstr>Attitude is Everything</vt:lpstr>
      <vt:lpstr>Who Works for Whom?</vt:lpstr>
      <vt:lpstr>Taking Orders</vt:lpstr>
      <vt:lpstr>Handling Situations Where You Can’t Comply</vt:lpstr>
      <vt:lpstr>Scenario</vt:lpstr>
      <vt:lpstr>How are Volunteers Viewed?</vt:lpstr>
      <vt:lpstr>Non-Communicating Roles</vt:lpstr>
      <vt:lpstr>Non-communicating Roles</vt:lpstr>
      <vt:lpstr>Example Job Descriptions</vt:lpstr>
      <vt:lpstr>Served Agency Relationships</vt:lpstr>
      <vt:lpstr>Example Relationships</vt:lpstr>
      <vt:lpstr>Example Relationships</vt:lpstr>
      <vt:lpstr>Volunteering Where You are Not Known</vt:lpstr>
      <vt:lpstr>Volunteering Where You are Not Known</vt:lpstr>
      <vt:lpstr>Mutual Assistance</vt:lpstr>
      <vt:lpstr>Mutual Assistance Resources</vt:lpstr>
      <vt:lpstr>Worker’s Compensation</vt:lpstr>
      <vt:lpstr>Other Legal Protections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Topic 2 Question</vt:lpstr>
      <vt:lpstr>Topic 2 Question</vt:lpstr>
      <vt:lpstr>Topic 2 Question</vt:lpstr>
      <vt:lpstr>Topic 2 Question</vt:lpstr>
      <vt:lpstr>Topic 2 Question</vt:lpstr>
      <vt:lpstr>Any Questions Before Starting Topic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2012-03-01T22:25:29Z</dcterms:modified>
</cp:coreProperties>
</file>