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handoutMasterIdLst>
    <p:handoutMasterId r:id="rId43"/>
  </p:handoutMasterIdLst>
  <p:sldIdLst>
    <p:sldId id="384" r:id="rId2"/>
    <p:sldId id="261" r:id="rId3"/>
    <p:sldId id="289" r:id="rId4"/>
    <p:sldId id="693" r:id="rId5"/>
    <p:sldId id="875" r:id="rId6"/>
    <p:sldId id="876" r:id="rId7"/>
    <p:sldId id="877" r:id="rId8"/>
    <p:sldId id="878" r:id="rId9"/>
    <p:sldId id="879" r:id="rId10"/>
    <p:sldId id="880" r:id="rId11"/>
    <p:sldId id="881" r:id="rId12"/>
    <p:sldId id="882" r:id="rId13"/>
    <p:sldId id="883" r:id="rId14"/>
    <p:sldId id="884" r:id="rId15"/>
    <p:sldId id="885" r:id="rId16"/>
    <p:sldId id="886" r:id="rId17"/>
    <p:sldId id="887" r:id="rId18"/>
    <p:sldId id="888" r:id="rId19"/>
    <p:sldId id="889" r:id="rId20"/>
    <p:sldId id="859" r:id="rId21"/>
    <p:sldId id="860" r:id="rId22"/>
    <p:sldId id="861" r:id="rId23"/>
    <p:sldId id="862" r:id="rId24"/>
    <p:sldId id="863" r:id="rId25"/>
    <p:sldId id="864" r:id="rId26"/>
    <p:sldId id="865" r:id="rId27"/>
    <p:sldId id="866" r:id="rId28"/>
    <p:sldId id="867" r:id="rId29"/>
    <p:sldId id="868" r:id="rId30"/>
    <p:sldId id="869" r:id="rId31"/>
    <p:sldId id="870" r:id="rId32"/>
    <p:sldId id="871" r:id="rId33"/>
    <p:sldId id="872" r:id="rId34"/>
    <p:sldId id="873" r:id="rId35"/>
    <p:sldId id="890" r:id="rId36"/>
    <p:sldId id="891" r:id="rId37"/>
    <p:sldId id="892" r:id="rId38"/>
    <p:sldId id="893" r:id="rId39"/>
    <p:sldId id="894" r:id="rId40"/>
    <p:sldId id="8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75"/>
            <p14:sldId id="876"/>
            <p14:sldId id="877"/>
            <p14:sldId id="878"/>
            <p14:sldId id="879"/>
            <p14:sldId id="880"/>
            <p14:sldId id="881"/>
            <p14:sldId id="882"/>
            <p14:sldId id="883"/>
            <p14:sldId id="884"/>
            <p14:sldId id="885"/>
            <p14:sldId id="886"/>
            <p14:sldId id="887"/>
            <p14:sldId id="888"/>
            <p14:sldId id="889"/>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890"/>
            <p14:sldId id="891"/>
            <p14:sldId id="892"/>
            <p14:sldId id="893"/>
            <p14:sldId id="894"/>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59B43EC1-2E24-4900-A6BB-87BEC6F930D1}" type="slidenum">
              <a:rPr lang="en-US" smtClean="0"/>
              <a:pPr/>
              <a:t>8</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you are assigned to a facility operated by the served agency, such as a shelter, introduce yourself to the person in charge as an "emergency communicator" assigned to serve that location. They will be busy, so get right to the point.</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40</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85131"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Four</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Grp="1" noChangeArrowheads="1"/>
          </p:cNvSpPr>
          <p:nvPr>
            <p:ph type="title"/>
          </p:nvPr>
        </p:nvSpPr>
        <p:spPr/>
        <p:txBody>
          <a:bodyPr>
            <a:normAutofit/>
          </a:bodyPr>
          <a:lstStyle/>
          <a:p>
            <a:r>
              <a:rPr lang="en-US" sz="3600" b="1" dirty="0" smtClean="0">
                <a:solidFill>
                  <a:srgbClr val="0070C0"/>
                </a:solidFill>
              </a:rPr>
              <a:t>Initial Set Up &amp; Information Gathering</a:t>
            </a:r>
          </a:p>
        </p:txBody>
      </p:sp>
      <p:sp>
        <p:nvSpPr>
          <p:cNvPr id="118787" name="Rectangle 5"/>
          <p:cNvSpPr>
            <a:spLocks noGrp="1" noChangeArrowheads="1"/>
          </p:cNvSpPr>
          <p:nvPr>
            <p:ph type="body" idx="1"/>
          </p:nvPr>
        </p:nvSpPr>
        <p:spPr/>
        <p:txBody>
          <a:bodyPr/>
          <a:lstStyle/>
          <a:p>
            <a:pPr>
              <a:lnSpc>
                <a:spcPct val="90000"/>
              </a:lnSpc>
            </a:pPr>
            <a:r>
              <a:rPr lang="en-US" sz="2200" dirty="0" smtClean="0"/>
              <a:t>First priority</a:t>
            </a:r>
          </a:p>
          <a:p>
            <a:pPr lvl="1">
              <a:lnSpc>
                <a:spcPct val="90000"/>
              </a:lnSpc>
            </a:pPr>
            <a:r>
              <a:rPr lang="en-US" sz="2200" dirty="0" smtClean="0"/>
              <a:t>Set up a basic station to establish contact with net </a:t>
            </a:r>
          </a:p>
          <a:p>
            <a:pPr lvl="1">
              <a:lnSpc>
                <a:spcPct val="90000"/>
              </a:lnSpc>
            </a:pPr>
            <a:endParaRPr lang="en-US" sz="2200" dirty="0" smtClean="0"/>
          </a:p>
          <a:p>
            <a:pPr>
              <a:lnSpc>
                <a:spcPct val="90000"/>
              </a:lnSpc>
            </a:pPr>
            <a:r>
              <a:rPr lang="en-US" sz="2200" dirty="0" smtClean="0"/>
              <a:t>Set up and test the antenna for proper SWR, and then check into the net</a:t>
            </a:r>
          </a:p>
          <a:p>
            <a:pPr>
              <a:lnSpc>
                <a:spcPct val="90000"/>
              </a:lnSpc>
            </a:pPr>
            <a:endParaRPr lang="en-US" sz="2200" dirty="0" smtClean="0"/>
          </a:p>
          <a:p>
            <a:pPr>
              <a:lnSpc>
                <a:spcPct val="90000"/>
              </a:lnSpc>
            </a:pPr>
            <a:r>
              <a:rPr lang="en-US" sz="2200" dirty="0" smtClean="0"/>
              <a:t>Test to find the lowest power setting that produces reliable communication </a:t>
            </a:r>
          </a:p>
          <a:p>
            <a:pPr lvl="1">
              <a:lnSpc>
                <a:spcPct val="90000"/>
              </a:lnSpc>
            </a:pPr>
            <a:r>
              <a:rPr lang="en-US" sz="2200" dirty="0" smtClean="0"/>
              <a:t>High power should be avoided whenever lower power will work to prevent interference with other radio systems, telephones, and electronic equipment </a:t>
            </a:r>
          </a:p>
        </p:txBody>
      </p:sp>
    </p:spTree>
    <p:extLst>
      <p:ext uri="{BB962C8B-B14F-4D97-AF65-F5344CB8AC3E}">
        <p14:creationId xmlns:p14="http://schemas.microsoft.com/office/powerpoint/2010/main" val="396818694"/>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title"/>
          </p:nvPr>
        </p:nvSpPr>
        <p:spPr/>
        <p:txBody>
          <a:bodyPr>
            <a:normAutofit/>
          </a:bodyPr>
          <a:lstStyle/>
          <a:p>
            <a:r>
              <a:rPr lang="en-US" sz="3600" b="1" dirty="0" smtClean="0">
                <a:solidFill>
                  <a:srgbClr val="0070C0"/>
                </a:solidFill>
              </a:rPr>
              <a:t>Initial Set Up &amp; Information Gathering </a:t>
            </a:r>
            <a:r>
              <a:rPr lang="en-US" sz="1300" b="1" dirty="0" smtClean="0">
                <a:solidFill>
                  <a:srgbClr val="0070C0"/>
                </a:solidFill>
              </a:rPr>
              <a:t>(</a:t>
            </a:r>
            <a:r>
              <a:rPr lang="en-US" sz="1300" b="1" dirty="0" err="1" smtClean="0">
                <a:solidFill>
                  <a:srgbClr val="0070C0"/>
                </a:solidFill>
              </a:rPr>
              <a:t>cont</a:t>
            </a:r>
            <a:r>
              <a:rPr lang="en-US" sz="1300" b="1" dirty="0" smtClean="0">
                <a:solidFill>
                  <a:srgbClr val="0070C0"/>
                </a:solidFill>
              </a:rPr>
              <a:t>)</a:t>
            </a:r>
          </a:p>
        </p:txBody>
      </p:sp>
      <p:sp>
        <p:nvSpPr>
          <p:cNvPr id="119811" name="Rectangle 7"/>
          <p:cNvSpPr>
            <a:spLocks noGrp="1" noChangeArrowheads="1"/>
          </p:cNvSpPr>
          <p:nvPr>
            <p:ph type="body" idx="1"/>
          </p:nvPr>
        </p:nvSpPr>
        <p:spPr/>
        <p:txBody>
          <a:bodyPr/>
          <a:lstStyle/>
          <a:p>
            <a:pPr>
              <a:lnSpc>
                <a:spcPct val="80000"/>
              </a:lnSpc>
            </a:pPr>
            <a:r>
              <a:rPr lang="en-US" sz="1500" smtClean="0"/>
              <a:t>Check for working telephones, faxes, Internet and other means of communications </a:t>
            </a:r>
          </a:p>
          <a:p>
            <a:pPr>
              <a:lnSpc>
                <a:spcPct val="80000"/>
              </a:lnSpc>
            </a:pPr>
            <a:endParaRPr lang="en-US" sz="1500" smtClean="0"/>
          </a:p>
          <a:p>
            <a:pPr>
              <a:lnSpc>
                <a:spcPct val="80000"/>
              </a:lnSpc>
            </a:pPr>
            <a:r>
              <a:rPr lang="en-US" sz="1500" smtClean="0"/>
              <a:t>Learn about the served agency's operations and immediate needs at that site </a:t>
            </a:r>
          </a:p>
          <a:p>
            <a:pPr>
              <a:lnSpc>
                <a:spcPct val="80000"/>
              </a:lnSpc>
            </a:pPr>
            <a:endParaRPr lang="en-US" sz="1500" smtClean="0"/>
          </a:p>
          <a:p>
            <a:pPr>
              <a:lnSpc>
                <a:spcPct val="80000"/>
              </a:lnSpc>
            </a:pPr>
            <a:r>
              <a:rPr lang="en-US" sz="1500" smtClean="0"/>
              <a:t>Install additional stations or support equipment </a:t>
            </a:r>
          </a:p>
          <a:p>
            <a:pPr>
              <a:lnSpc>
                <a:spcPct val="80000"/>
              </a:lnSpc>
            </a:pPr>
            <a:endParaRPr lang="en-US" sz="1500" smtClean="0"/>
          </a:p>
          <a:p>
            <a:pPr>
              <a:lnSpc>
                <a:spcPct val="80000"/>
              </a:lnSpc>
            </a:pPr>
            <a:r>
              <a:rPr lang="en-US" sz="1500" smtClean="0"/>
              <a:t>Make a list of stations within simplex range </a:t>
            </a:r>
          </a:p>
          <a:p>
            <a:pPr>
              <a:lnSpc>
                <a:spcPct val="80000"/>
              </a:lnSpc>
            </a:pPr>
            <a:endParaRPr lang="en-US" sz="1500" smtClean="0"/>
          </a:p>
          <a:p>
            <a:pPr>
              <a:lnSpc>
                <a:spcPct val="80000"/>
              </a:lnSpc>
            </a:pPr>
            <a:r>
              <a:rPr lang="en-US" sz="1500" smtClean="0"/>
              <a:t>Identify possible alternative message paths </a:t>
            </a:r>
          </a:p>
          <a:p>
            <a:pPr>
              <a:lnSpc>
                <a:spcPct val="80000"/>
              </a:lnSpc>
            </a:pPr>
            <a:endParaRPr lang="en-US" sz="1500" smtClean="0"/>
          </a:p>
          <a:p>
            <a:pPr>
              <a:lnSpc>
                <a:spcPct val="80000"/>
              </a:lnSpc>
            </a:pPr>
            <a:r>
              <a:rPr lang="en-US" sz="1500" smtClean="0"/>
              <a:t>Find sanitary facilities </a:t>
            </a:r>
          </a:p>
          <a:p>
            <a:pPr>
              <a:lnSpc>
                <a:spcPct val="80000"/>
              </a:lnSpc>
            </a:pPr>
            <a:endParaRPr lang="en-US" sz="1500" smtClean="0"/>
          </a:p>
          <a:p>
            <a:pPr>
              <a:lnSpc>
                <a:spcPct val="80000"/>
              </a:lnSpc>
            </a:pPr>
            <a:r>
              <a:rPr lang="en-US" sz="1500" smtClean="0"/>
              <a:t>Determine water and food sources, eating arrangements </a:t>
            </a:r>
          </a:p>
          <a:p>
            <a:pPr>
              <a:lnSpc>
                <a:spcPct val="80000"/>
              </a:lnSpc>
            </a:pPr>
            <a:endParaRPr lang="en-US" sz="1500" smtClean="0"/>
          </a:p>
          <a:p>
            <a:pPr>
              <a:lnSpc>
                <a:spcPct val="80000"/>
              </a:lnSpc>
            </a:pPr>
            <a:r>
              <a:rPr lang="en-US" sz="1500" smtClean="0"/>
              <a:t>Review overall conditions at the site, and how they will affect your operations </a:t>
            </a:r>
          </a:p>
          <a:p>
            <a:pPr>
              <a:lnSpc>
                <a:spcPct val="80000"/>
              </a:lnSpc>
            </a:pPr>
            <a:endParaRPr lang="en-US" sz="1500" smtClean="0"/>
          </a:p>
          <a:p>
            <a:pPr>
              <a:lnSpc>
                <a:spcPct val="80000"/>
              </a:lnSpc>
            </a:pPr>
            <a:r>
              <a:rPr lang="en-US" sz="1500" smtClean="0"/>
              <a:t>Find a place to get some occasional rest </a:t>
            </a:r>
          </a:p>
        </p:txBody>
      </p:sp>
    </p:spTree>
    <p:extLst>
      <p:ext uri="{BB962C8B-B14F-4D97-AF65-F5344CB8AC3E}">
        <p14:creationId xmlns:p14="http://schemas.microsoft.com/office/powerpoint/2010/main" val="1613535255"/>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title"/>
          </p:nvPr>
        </p:nvSpPr>
        <p:spPr/>
        <p:txBody>
          <a:bodyPr>
            <a:normAutofit/>
          </a:bodyPr>
          <a:lstStyle/>
          <a:p>
            <a:r>
              <a:rPr lang="en-US" sz="3600" b="1" dirty="0">
                <a:solidFill>
                  <a:srgbClr val="0070C0"/>
                </a:solidFill>
              </a:rPr>
              <a:t>Initial Set Up &amp; Information Gathering </a:t>
            </a:r>
            <a:r>
              <a:rPr lang="en-US" sz="1400" b="1" dirty="0">
                <a:solidFill>
                  <a:srgbClr val="0070C0"/>
                </a:solidFill>
              </a:rPr>
              <a:t>(</a:t>
            </a:r>
            <a:r>
              <a:rPr lang="en-US" sz="1400" b="1" dirty="0" err="1">
                <a:solidFill>
                  <a:srgbClr val="0070C0"/>
                </a:solidFill>
              </a:rPr>
              <a:t>cont</a:t>
            </a:r>
            <a:r>
              <a:rPr lang="en-US" sz="1400" b="1" dirty="0">
                <a:solidFill>
                  <a:srgbClr val="0070C0"/>
                </a:solidFill>
              </a:rPr>
              <a:t>)</a:t>
            </a:r>
            <a:endParaRPr lang="en-US" sz="3600" dirty="0" smtClean="0"/>
          </a:p>
        </p:txBody>
      </p:sp>
      <p:sp>
        <p:nvSpPr>
          <p:cNvPr id="120835" name="Rectangle 5"/>
          <p:cNvSpPr>
            <a:spLocks noGrp="1" noChangeArrowheads="1"/>
          </p:cNvSpPr>
          <p:nvPr>
            <p:ph type="body" idx="1"/>
          </p:nvPr>
        </p:nvSpPr>
        <p:spPr/>
        <p:txBody>
          <a:bodyPr/>
          <a:lstStyle/>
          <a:p>
            <a:pPr>
              <a:lnSpc>
                <a:spcPct val="90000"/>
              </a:lnSpc>
            </a:pPr>
            <a:r>
              <a:rPr lang="en-US" sz="2200" smtClean="0"/>
              <a:t>Discuss the agency's operational needs </a:t>
            </a:r>
          </a:p>
          <a:p>
            <a:pPr lvl="1">
              <a:lnSpc>
                <a:spcPct val="90000"/>
              </a:lnSpc>
            </a:pPr>
            <a:r>
              <a:rPr lang="en-US" sz="2200" smtClean="0"/>
              <a:t>What are the most critical needs? </a:t>
            </a:r>
          </a:p>
          <a:p>
            <a:pPr lvl="1">
              <a:lnSpc>
                <a:spcPct val="90000"/>
              </a:lnSpc>
            </a:pPr>
            <a:r>
              <a:rPr lang="en-US" sz="2200" smtClean="0"/>
              <a:t>Whom do they need to communicate with, and what sort of information will need to be transmitted? </a:t>
            </a:r>
          </a:p>
          <a:p>
            <a:pPr lvl="1">
              <a:lnSpc>
                <a:spcPct val="90000"/>
              </a:lnSpc>
            </a:pPr>
            <a:r>
              <a:rPr lang="en-US" sz="2200" smtClean="0"/>
              <a:t>Will most messages be short and tactical in nature, or consist of long lists? </a:t>
            </a:r>
          </a:p>
          <a:p>
            <a:pPr lvl="1">
              <a:lnSpc>
                <a:spcPct val="90000"/>
              </a:lnSpc>
            </a:pPr>
            <a:r>
              <a:rPr lang="en-US" sz="2200" smtClean="0"/>
              <a:t>Will any messages be too confidential for radio? </a:t>
            </a:r>
          </a:p>
          <a:p>
            <a:pPr lvl="1">
              <a:lnSpc>
                <a:spcPct val="90000"/>
              </a:lnSpc>
            </a:pPr>
            <a:r>
              <a:rPr lang="en-US" sz="2200" smtClean="0"/>
              <a:t>Are phones and fax still working? </a:t>
            </a:r>
          </a:p>
          <a:p>
            <a:pPr lvl="1">
              <a:lnSpc>
                <a:spcPct val="90000"/>
              </a:lnSpc>
            </a:pPr>
            <a:r>
              <a:rPr lang="en-US" sz="2200" smtClean="0"/>
              <a:t>What will traffic needs be at different times of day? </a:t>
            </a:r>
          </a:p>
          <a:p>
            <a:pPr lvl="1">
              <a:lnSpc>
                <a:spcPct val="90000"/>
              </a:lnSpc>
            </a:pPr>
            <a:r>
              <a:rPr lang="en-US" sz="2200" smtClean="0"/>
              <a:t>How long is the site anticipated to be open? </a:t>
            </a:r>
          </a:p>
          <a:p>
            <a:pPr lvl="1">
              <a:lnSpc>
                <a:spcPct val="90000"/>
              </a:lnSpc>
            </a:pPr>
            <a:r>
              <a:rPr lang="en-US" sz="2200" smtClean="0"/>
              <a:t>Will there be periodic changes in key agency staff?</a:t>
            </a:r>
          </a:p>
          <a:p>
            <a:pPr>
              <a:lnSpc>
                <a:spcPct val="90000"/>
              </a:lnSpc>
            </a:pPr>
            <a:endParaRPr lang="en-US" sz="2200" smtClean="0"/>
          </a:p>
        </p:txBody>
      </p:sp>
    </p:spTree>
    <p:extLst>
      <p:ext uri="{BB962C8B-B14F-4D97-AF65-F5344CB8AC3E}">
        <p14:creationId xmlns:p14="http://schemas.microsoft.com/office/powerpoint/2010/main" val="259015446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ChangeArrowheads="1"/>
          </p:cNvSpPr>
          <p:nvPr>
            <p:ph type="title"/>
          </p:nvPr>
        </p:nvSpPr>
        <p:spPr/>
        <p:txBody>
          <a:bodyPr>
            <a:normAutofit/>
          </a:bodyPr>
          <a:lstStyle/>
          <a:p>
            <a:r>
              <a:rPr lang="en-US" sz="3600" b="1" dirty="0">
                <a:solidFill>
                  <a:srgbClr val="0070C0"/>
                </a:solidFill>
              </a:rPr>
              <a:t>Initial Set Up &amp; Information Gathering </a:t>
            </a:r>
            <a:r>
              <a:rPr lang="en-US" sz="1400" b="1" dirty="0">
                <a:solidFill>
                  <a:srgbClr val="0070C0"/>
                </a:solidFill>
              </a:rPr>
              <a:t>(</a:t>
            </a:r>
            <a:r>
              <a:rPr lang="en-US" sz="1400" b="1" dirty="0" err="1">
                <a:solidFill>
                  <a:srgbClr val="0070C0"/>
                </a:solidFill>
              </a:rPr>
              <a:t>cont</a:t>
            </a:r>
            <a:r>
              <a:rPr lang="en-US" sz="1400" b="1" dirty="0">
                <a:solidFill>
                  <a:srgbClr val="0070C0"/>
                </a:solidFill>
              </a:rPr>
              <a:t>)</a:t>
            </a:r>
            <a:endParaRPr lang="en-US" sz="3600" dirty="0" smtClean="0"/>
          </a:p>
        </p:txBody>
      </p:sp>
      <p:sp>
        <p:nvSpPr>
          <p:cNvPr id="121859" name="Rectangle 5"/>
          <p:cNvSpPr>
            <a:spLocks noGrp="1" noChangeArrowheads="1"/>
          </p:cNvSpPr>
          <p:nvPr>
            <p:ph type="body" idx="1"/>
          </p:nvPr>
        </p:nvSpPr>
        <p:spPr/>
        <p:txBody>
          <a:bodyPr>
            <a:normAutofit lnSpcReduction="10000"/>
          </a:bodyPr>
          <a:lstStyle/>
          <a:p>
            <a:r>
              <a:rPr lang="en-US" smtClean="0"/>
              <a:t>Provide agency staff with some basic information on how to create a message</a:t>
            </a:r>
          </a:p>
          <a:p>
            <a:pPr lvl="1"/>
            <a:r>
              <a:rPr lang="en-US" smtClean="0"/>
              <a:t>Show them how to use message forms</a:t>
            </a:r>
          </a:p>
          <a:p>
            <a:pPr lvl="1"/>
            <a:r>
              <a:rPr lang="en-US" smtClean="0"/>
              <a:t>Instruct them on basic procedures to follow</a:t>
            </a:r>
          </a:p>
          <a:p>
            <a:pPr lvl="1"/>
            <a:endParaRPr lang="en-US" smtClean="0"/>
          </a:p>
          <a:p>
            <a:r>
              <a:rPr lang="en-US" smtClean="0"/>
              <a:t>Be sure to let them know that their communications will not be private and "secure" if sent by Amateur Radio, and discuss possible alternatives.</a:t>
            </a:r>
          </a:p>
          <a:p>
            <a:endParaRPr lang="en-US" smtClean="0"/>
          </a:p>
        </p:txBody>
      </p:sp>
    </p:spTree>
    <p:extLst>
      <p:ext uri="{BB962C8B-B14F-4D97-AF65-F5344CB8AC3E}">
        <p14:creationId xmlns:p14="http://schemas.microsoft.com/office/powerpoint/2010/main" val="3589001896"/>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Grp="1" noChangeArrowheads="1"/>
          </p:cNvSpPr>
          <p:nvPr>
            <p:ph type="title"/>
          </p:nvPr>
        </p:nvSpPr>
        <p:spPr/>
        <p:txBody>
          <a:bodyPr/>
          <a:lstStyle/>
          <a:p>
            <a:r>
              <a:rPr lang="en-US" b="1" dirty="0" smtClean="0">
                <a:solidFill>
                  <a:srgbClr val="0070C0"/>
                </a:solidFill>
              </a:rPr>
              <a:t>Ending Operations</a:t>
            </a:r>
          </a:p>
        </p:txBody>
      </p:sp>
      <p:sp>
        <p:nvSpPr>
          <p:cNvPr id="122883" name="Rectangle 5"/>
          <p:cNvSpPr>
            <a:spLocks noGrp="1" noChangeArrowheads="1"/>
          </p:cNvSpPr>
          <p:nvPr>
            <p:ph type="body" idx="1"/>
          </p:nvPr>
        </p:nvSpPr>
        <p:spPr/>
        <p:txBody>
          <a:bodyPr>
            <a:normAutofit lnSpcReduction="10000"/>
          </a:bodyPr>
          <a:lstStyle/>
          <a:p>
            <a:pPr>
              <a:lnSpc>
                <a:spcPct val="90000"/>
              </a:lnSpc>
            </a:pPr>
            <a:r>
              <a:rPr lang="en-US" smtClean="0"/>
              <a:t>How you are notified to end operations will depend on the policies of your emcomm group and served agency, and the specific situation</a:t>
            </a:r>
          </a:p>
          <a:p>
            <a:pPr lvl="1">
              <a:lnSpc>
                <a:spcPct val="90000"/>
              </a:lnSpc>
            </a:pPr>
            <a:r>
              <a:rPr lang="en-US" smtClean="0"/>
              <a:t>Even though a shelter manager has been told to shut down by the served agency, your orders may normally come from a different person who may not be immediately aware of the shelter's closing </a:t>
            </a:r>
          </a:p>
          <a:p>
            <a:pPr lvl="1">
              <a:lnSpc>
                <a:spcPct val="90000"/>
              </a:lnSpc>
            </a:pPr>
            <a:r>
              <a:rPr lang="en-US" smtClean="0"/>
              <a:t>You might need to check with the appropriate emcomm manager before closing your station </a:t>
            </a:r>
          </a:p>
        </p:txBody>
      </p:sp>
    </p:spTree>
    <p:extLst>
      <p:ext uri="{BB962C8B-B14F-4D97-AF65-F5344CB8AC3E}">
        <p14:creationId xmlns:p14="http://schemas.microsoft.com/office/powerpoint/2010/main" val="721984331"/>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p:cNvSpPr>
            <a:spLocks noGrp="1" noChangeArrowheads="1"/>
          </p:cNvSpPr>
          <p:nvPr>
            <p:ph type="title"/>
          </p:nvPr>
        </p:nvSpPr>
        <p:spPr/>
        <p:txBody>
          <a:bodyPr/>
          <a:lstStyle/>
          <a:p>
            <a:r>
              <a:rPr lang="en-US" b="1" dirty="0" smtClean="0">
                <a:solidFill>
                  <a:srgbClr val="0070C0"/>
                </a:solidFill>
              </a:rPr>
              <a:t>Ending Operations </a:t>
            </a:r>
            <a:r>
              <a:rPr lang="en-US" sz="1200" b="1" dirty="0" smtClean="0">
                <a:solidFill>
                  <a:srgbClr val="0070C0"/>
                </a:solidFill>
              </a:rPr>
              <a:t>(</a:t>
            </a:r>
            <a:r>
              <a:rPr lang="en-US" sz="1200" b="1" dirty="0" err="1" smtClean="0">
                <a:solidFill>
                  <a:srgbClr val="0070C0"/>
                </a:solidFill>
              </a:rPr>
              <a:t>cont</a:t>
            </a:r>
            <a:r>
              <a:rPr lang="en-US" sz="1200" b="1" dirty="0" smtClean="0">
                <a:solidFill>
                  <a:srgbClr val="0070C0"/>
                </a:solidFill>
              </a:rPr>
              <a:t>)</a:t>
            </a:r>
          </a:p>
        </p:txBody>
      </p:sp>
      <p:sp>
        <p:nvSpPr>
          <p:cNvPr id="123907" name="Rectangle 5"/>
          <p:cNvSpPr>
            <a:spLocks noGrp="1" noChangeArrowheads="1"/>
          </p:cNvSpPr>
          <p:nvPr>
            <p:ph type="body" idx="1"/>
          </p:nvPr>
        </p:nvSpPr>
        <p:spPr/>
        <p:txBody>
          <a:bodyPr/>
          <a:lstStyle/>
          <a:p>
            <a:pPr>
              <a:lnSpc>
                <a:spcPct val="90000"/>
              </a:lnSpc>
            </a:pPr>
            <a:r>
              <a:rPr lang="en-US" sz="2200" smtClean="0"/>
              <a:t>File and package all messages, logs, and other paperwork for travel</a:t>
            </a:r>
          </a:p>
          <a:p>
            <a:pPr>
              <a:lnSpc>
                <a:spcPct val="90000"/>
              </a:lnSpc>
            </a:pPr>
            <a:endParaRPr lang="en-US" sz="2200" smtClean="0"/>
          </a:p>
          <a:p>
            <a:pPr>
              <a:lnSpc>
                <a:spcPct val="90000"/>
              </a:lnSpc>
            </a:pPr>
            <a:r>
              <a:rPr lang="en-US" sz="2200" smtClean="0"/>
              <a:t>Return any borrowed equipment or materials </a:t>
            </a:r>
          </a:p>
          <a:p>
            <a:pPr>
              <a:lnSpc>
                <a:spcPct val="90000"/>
              </a:lnSpc>
            </a:pPr>
            <a:endParaRPr lang="en-US" sz="2200" smtClean="0"/>
          </a:p>
          <a:p>
            <a:pPr>
              <a:lnSpc>
                <a:spcPct val="90000"/>
              </a:lnSpc>
            </a:pPr>
            <a:r>
              <a:rPr lang="en-US" sz="2200" smtClean="0"/>
              <a:t>Carefully remove all antennas and equipment, taking care to package and store it correctly and safely</a:t>
            </a:r>
          </a:p>
          <a:p>
            <a:pPr>
              <a:lnSpc>
                <a:spcPct val="90000"/>
              </a:lnSpc>
            </a:pPr>
            <a:endParaRPr lang="en-US" sz="2200" smtClean="0"/>
          </a:p>
          <a:p>
            <a:pPr>
              <a:lnSpc>
                <a:spcPct val="90000"/>
              </a:lnSpc>
            </a:pPr>
            <a:r>
              <a:rPr lang="en-US" sz="2200" smtClean="0"/>
              <a:t>Avoid the temptation to toss everything into a box with the intention to "sort it out later" </a:t>
            </a:r>
          </a:p>
          <a:p>
            <a:pPr lvl="1">
              <a:lnSpc>
                <a:spcPct val="90000"/>
              </a:lnSpc>
            </a:pPr>
            <a:r>
              <a:rPr lang="en-US" sz="2200" smtClean="0"/>
              <a:t>Unless you are under pressure to leave in a hurry </a:t>
            </a:r>
          </a:p>
        </p:txBody>
      </p:sp>
    </p:spTree>
    <p:extLst>
      <p:ext uri="{BB962C8B-B14F-4D97-AF65-F5344CB8AC3E}">
        <p14:creationId xmlns:p14="http://schemas.microsoft.com/office/powerpoint/2010/main" val="1970297572"/>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p:cNvSpPr>
            <a:spLocks noGrp="1" noChangeArrowheads="1"/>
          </p:cNvSpPr>
          <p:nvPr>
            <p:ph type="title"/>
          </p:nvPr>
        </p:nvSpPr>
        <p:spPr/>
        <p:txBody>
          <a:bodyPr/>
          <a:lstStyle/>
          <a:p>
            <a:r>
              <a:rPr lang="en-US" b="1" dirty="0" smtClean="0">
                <a:solidFill>
                  <a:srgbClr val="0070C0"/>
                </a:solidFill>
              </a:rPr>
              <a:t>Departure</a:t>
            </a:r>
          </a:p>
        </p:txBody>
      </p:sp>
      <p:sp>
        <p:nvSpPr>
          <p:cNvPr id="124931" name="Rectangle 5"/>
          <p:cNvSpPr>
            <a:spLocks noGrp="1" noChangeArrowheads="1"/>
          </p:cNvSpPr>
          <p:nvPr>
            <p:ph type="body" idx="1"/>
          </p:nvPr>
        </p:nvSpPr>
        <p:spPr>
          <a:xfrm>
            <a:off x="609600" y="1371600"/>
            <a:ext cx="7848600" cy="4114800"/>
          </a:xfrm>
        </p:spPr>
        <p:txBody>
          <a:bodyPr/>
          <a:lstStyle/>
          <a:p>
            <a:pPr>
              <a:lnSpc>
                <a:spcPct val="90000"/>
              </a:lnSpc>
            </a:pPr>
            <a:r>
              <a:rPr lang="en-US" sz="2200" smtClean="0"/>
              <a:t>Be sure to leave the space you used in as good a condition as possible </a:t>
            </a:r>
          </a:p>
          <a:p>
            <a:pPr lvl="1">
              <a:lnSpc>
                <a:spcPct val="90000"/>
              </a:lnSpc>
            </a:pPr>
            <a:r>
              <a:rPr lang="en-US" sz="2200" smtClean="0"/>
              <a:t>Clean up any messes, remove trash, and put any furniture or equipment back where it was when you arrived </a:t>
            </a:r>
          </a:p>
          <a:p>
            <a:pPr lvl="1">
              <a:lnSpc>
                <a:spcPct val="90000"/>
              </a:lnSpc>
            </a:pPr>
            <a:r>
              <a:rPr lang="en-US" sz="2200" smtClean="0"/>
              <a:t>If you sealed desktop items in a box for safekeeping, place the box on the cleaned desk. </a:t>
            </a:r>
          </a:p>
          <a:p>
            <a:pPr lvl="2">
              <a:lnSpc>
                <a:spcPct val="90000"/>
              </a:lnSpc>
            </a:pPr>
            <a:r>
              <a:rPr lang="en-US" sz="2200" smtClean="0"/>
              <a:t>Do not unpack the items and attempt to replace them on the desk </a:t>
            </a:r>
          </a:p>
          <a:p>
            <a:pPr lvl="2">
              <a:lnSpc>
                <a:spcPct val="90000"/>
              </a:lnSpc>
            </a:pPr>
            <a:endParaRPr lang="en-US" sz="2200" smtClean="0"/>
          </a:p>
          <a:p>
            <a:pPr>
              <a:lnSpc>
                <a:spcPct val="90000"/>
              </a:lnSpc>
            </a:pPr>
            <a:r>
              <a:rPr lang="en-US" sz="2200" smtClean="0"/>
              <a:t>Do not remove tamper evident tape or similar seals placed by others unless told to do so by the appropriate person </a:t>
            </a:r>
          </a:p>
        </p:txBody>
      </p:sp>
    </p:spTree>
    <p:extLst>
      <p:ext uri="{BB962C8B-B14F-4D97-AF65-F5344CB8AC3E}">
        <p14:creationId xmlns:p14="http://schemas.microsoft.com/office/powerpoint/2010/main" val="3521415109"/>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4"/>
          <p:cNvSpPr>
            <a:spLocks noGrp="1" noChangeArrowheads="1"/>
          </p:cNvSpPr>
          <p:nvPr>
            <p:ph type="title"/>
          </p:nvPr>
        </p:nvSpPr>
        <p:spPr/>
        <p:txBody>
          <a:bodyPr/>
          <a:lstStyle/>
          <a:p>
            <a:r>
              <a:rPr lang="en-US" b="1" dirty="0" smtClean="0">
                <a:solidFill>
                  <a:srgbClr val="0070C0"/>
                </a:solidFill>
              </a:rPr>
              <a:t>Departure </a:t>
            </a:r>
            <a:r>
              <a:rPr lang="en-US" sz="1200" b="1" dirty="0" smtClean="0">
                <a:solidFill>
                  <a:srgbClr val="0070C0"/>
                </a:solidFill>
              </a:rPr>
              <a:t>(</a:t>
            </a:r>
            <a:r>
              <a:rPr lang="en-US" sz="1200" b="1" dirty="0" err="1" smtClean="0">
                <a:solidFill>
                  <a:srgbClr val="0070C0"/>
                </a:solidFill>
              </a:rPr>
              <a:t>cont</a:t>
            </a:r>
            <a:r>
              <a:rPr lang="en-US" sz="1200" b="1" dirty="0" smtClean="0">
                <a:solidFill>
                  <a:srgbClr val="0070C0"/>
                </a:solidFill>
              </a:rPr>
              <a:t>)</a:t>
            </a:r>
          </a:p>
        </p:txBody>
      </p:sp>
      <p:sp>
        <p:nvSpPr>
          <p:cNvPr id="125955" name="Rectangle 5"/>
          <p:cNvSpPr>
            <a:spLocks noGrp="1" noChangeArrowheads="1"/>
          </p:cNvSpPr>
          <p:nvPr>
            <p:ph type="body" idx="1"/>
          </p:nvPr>
        </p:nvSpPr>
        <p:spPr>
          <a:xfrm>
            <a:off x="685800" y="1371600"/>
            <a:ext cx="7848600" cy="4114800"/>
          </a:xfrm>
        </p:spPr>
        <p:txBody>
          <a:bodyPr/>
          <a:lstStyle/>
          <a:p>
            <a:pPr>
              <a:lnSpc>
                <a:spcPct val="80000"/>
              </a:lnSpc>
            </a:pPr>
            <a:r>
              <a:rPr lang="en-US" sz="2000" smtClean="0"/>
              <a:t>Thank all those who worked with you. </a:t>
            </a:r>
          </a:p>
          <a:p>
            <a:pPr lvl="1">
              <a:lnSpc>
                <a:spcPct val="80000"/>
              </a:lnSpc>
            </a:pPr>
            <a:r>
              <a:rPr lang="en-US" sz="2000" smtClean="0"/>
              <a:t>Even a simple verbal "thanks" goes a long way, compared to hearing not a single word. </a:t>
            </a:r>
          </a:p>
          <a:p>
            <a:pPr lvl="1">
              <a:lnSpc>
                <a:spcPct val="80000"/>
              </a:lnSpc>
            </a:pPr>
            <a:r>
              <a:rPr lang="en-US" sz="2000" smtClean="0"/>
              <a:t>Do not forget the building's owners or staff, the served agency staff or others you worked with, and any other emcomm personnel. </a:t>
            </a:r>
          </a:p>
          <a:p>
            <a:pPr lvl="1">
              <a:lnSpc>
                <a:spcPct val="80000"/>
              </a:lnSpc>
            </a:pPr>
            <a:endParaRPr lang="en-US" sz="2000" smtClean="0"/>
          </a:p>
          <a:p>
            <a:pPr>
              <a:lnSpc>
                <a:spcPct val="80000"/>
              </a:lnSpc>
            </a:pPr>
            <a:r>
              <a:rPr lang="en-US" sz="2000" smtClean="0"/>
              <a:t>This is also the time for any apologies. </a:t>
            </a:r>
          </a:p>
          <a:p>
            <a:pPr lvl="1">
              <a:lnSpc>
                <a:spcPct val="80000"/>
              </a:lnSpc>
            </a:pPr>
            <a:r>
              <a:rPr lang="en-US" sz="2000" smtClean="0"/>
              <a:t>If things did not always go well, or if any damage was caused, do your best to repair the relationship before departing. </a:t>
            </a:r>
          </a:p>
          <a:p>
            <a:pPr lvl="1">
              <a:lnSpc>
                <a:spcPct val="80000"/>
              </a:lnSpc>
            </a:pPr>
            <a:endParaRPr lang="en-US" sz="2000" smtClean="0"/>
          </a:p>
          <a:p>
            <a:pPr>
              <a:lnSpc>
                <a:spcPct val="80000"/>
              </a:lnSpc>
            </a:pPr>
            <a:r>
              <a:rPr lang="en-US" sz="2000" smtClean="0"/>
              <a:t>These simple efforts can go a long way toward protecting relationships between all groups and individuals involved.</a:t>
            </a:r>
          </a:p>
        </p:txBody>
      </p:sp>
    </p:spTree>
    <p:extLst>
      <p:ext uri="{BB962C8B-B14F-4D97-AF65-F5344CB8AC3E}">
        <p14:creationId xmlns:p14="http://schemas.microsoft.com/office/powerpoint/2010/main" val="2167018582"/>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p:cNvSpPr>
            <a:spLocks noGrp="1" noChangeArrowheads="1"/>
          </p:cNvSpPr>
          <p:nvPr>
            <p:ph type="title"/>
          </p:nvPr>
        </p:nvSpPr>
        <p:spPr/>
        <p:txBody>
          <a:bodyPr/>
          <a:lstStyle/>
          <a:p>
            <a:r>
              <a:rPr lang="en-US" b="1" dirty="0" smtClean="0">
                <a:solidFill>
                  <a:srgbClr val="0070C0"/>
                </a:solidFill>
              </a:rPr>
              <a:t>The Debriefing</a:t>
            </a:r>
          </a:p>
        </p:txBody>
      </p:sp>
      <p:sp>
        <p:nvSpPr>
          <p:cNvPr id="128003" name="Rectangle 5"/>
          <p:cNvSpPr>
            <a:spLocks noGrp="1" noChangeArrowheads="1"/>
          </p:cNvSpPr>
          <p:nvPr>
            <p:ph type="body" idx="1"/>
          </p:nvPr>
        </p:nvSpPr>
        <p:spPr/>
        <p:txBody>
          <a:bodyPr/>
          <a:lstStyle/>
          <a:p>
            <a:pPr>
              <a:lnSpc>
                <a:spcPct val="80000"/>
              </a:lnSpc>
            </a:pPr>
            <a:r>
              <a:rPr lang="en-US" sz="2200" smtClean="0"/>
              <a:t>During the de-briefing, organize the session</a:t>
            </a:r>
          </a:p>
          <a:p>
            <a:pPr lvl="1">
              <a:lnSpc>
                <a:spcPct val="80000"/>
              </a:lnSpc>
            </a:pPr>
            <a:r>
              <a:rPr lang="en-US" sz="2200" smtClean="0"/>
              <a:t>What worked well</a:t>
            </a:r>
          </a:p>
          <a:p>
            <a:pPr lvl="1">
              <a:lnSpc>
                <a:spcPct val="80000"/>
              </a:lnSpc>
            </a:pPr>
            <a:r>
              <a:rPr lang="en-US" sz="2200" smtClean="0"/>
              <a:t>What could be improved for the next operation </a:t>
            </a:r>
          </a:p>
          <a:p>
            <a:pPr lvl="1">
              <a:lnSpc>
                <a:spcPct val="80000"/>
              </a:lnSpc>
            </a:pPr>
            <a:endParaRPr lang="en-US" sz="2200" smtClean="0"/>
          </a:p>
          <a:p>
            <a:pPr>
              <a:lnSpc>
                <a:spcPct val="80000"/>
              </a:lnSpc>
            </a:pPr>
            <a:r>
              <a:rPr lang="en-US" sz="2200" smtClean="0"/>
              <a:t>Change criticisms and judgment statements into a constructive manner</a:t>
            </a:r>
          </a:p>
          <a:p>
            <a:pPr lvl="1">
              <a:lnSpc>
                <a:spcPct val="80000"/>
              </a:lnSpc>
            </a:pPr>
            <a:r>
              <a:rPr lang="en-US" sz="2200" smtClean="0"/>
              <a:t>"This method might have worked better if..." </a:t>
            </a:r>
          </a:p>
          <a:p>
            <a:pPr lvl="1">
              <a:lnSpc>
                <a:spcPct val="80000"/>
              </a:lnSpc>
            </a:pPr>
            <a:r>
              <a:rPr lang="en-US" sz="2200" smtClean="0">
                <a:solidFill>
                  <a:srgbClr val="FF0000"/>
                </a:solidFill>
              </a:rPr>
              <a:t>NOT</a:t>
            </a:r>
            <a:r>
              <a:rPr lang="en-US" sz="2200" smtClean="0"/>
              <a:t> "This method was stupid" </a:t>
            </a:r>
          </a:p>
          <a:p>
            <a:pPr lvl="1">
              <a:lnSpc>
                <a:spcPct val="80000"/>
              </a:lnSpc>
            </a:pPr>
            <a:endParaRPr lang="en-US" sz="2200" smtClean="0"/>
          </a:p>
          <a:p>
            <a:pPr>
              <a:lnSpc>
                <a:spcPct val="80000"/>
              </a:lnSpc>
            </a:pPr>
            <a:r>
              <a:rPr lang="en-US" sz="2200" smtClean="0"/>
              <a:t>Avoid personal attacks and finger pointing </a:t>
            </a:r>
          </a:p>
          <a:p>
            <a:pPr lvl="1">
              <a:lnSpc>
                <a:spcPct val="80000"/>
              </a:lnSpc>
            </a:pPr>
            <a:r>
              <a:rPr lang="en-US" sz="2200" smtClean="0"/>
              <a:t>Interpersonal issues are dealt with most effectively away from the group meeting</a:t>
            </a:r>
          </a:p>
        </p:txBody>
      </p:sp>
    </p:spTree>
    <p:extLst>
      <p:ext uri="{BB962C8B-B14F-4D97-AF65-F5344CB8AC3E}">
        <p14:creationId xmlns:p14="http://schemas.microsoft.com/office/powerpoint/2010/main" val="2348677643"/>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Grp="1" noChangeArrowheads="1"/>
          </p:cNvSpPr>
          <p:nvPr>
            <p:ph type="title"/>
          </p:nvPr>
        </p:nvSpPr>
        <p:spPr/>
        <p:txBody>
          <a:bodyPr/>
          <a:lstStyle/>
          <a:p>
            <a:r>
              <a:rPr lang="en-US" b="1" dirty="0" smtClean="0">
                <a:solidFill>
                  <a:srgbClr val="0070C0"/>
                </a:solidFill>
              </a:rPr>
              <a:t>The Debriefing </a:t>
            </a:r>
            <a:r>
              <a:rPr lang="en-US" sz="1200" b="1" dirty="0" smtClean="0">
                <a:solidFill>
                  <a:srgbClr val="0070C0"/>
                </a:solidFill>
              </a:rPr>
              <a:t>(</a:t>
            </a:r>
            <a:r>
              <a:rPr lang="en-US" sz="1200" b="1" dirty="0" err="1" smtClean="0">
                <a:solidFill>
                  <a:srgbClr val="0070C0"/>
                </a:solidFill>
              </a:rPr>
              <a:t>cont</a:t>
            </a:r>
            <a:r>
              <a:rPr lang="en-US" sz="1200" b="1" dirty="0" smtClean="0">
                <a:solidFill>
                  <a:srgbClr val="0070C0"/>
                </a:solidFill>
              </a:rPr>
              <a:t>)</a:t>
            </a:r>
          </a:p>
        </p:txBody>
      </p:sp>
      <p:sp>
        <p:nvSpPr>
          <p:cNvPr id="126979" name="Rectangle 5"/>
          <p:cNvSpPr>
            <a:spLocks noGrp="1" noChangeArrowheads="1"/>
          </p:cNvSpPr>
          <p:nvPr>
            <p:ph type="body" idx="1"/>
          </p:nvPr>
        </p:nvSpPr>
        <p:spPr/>
        <p:txBody>
          <a:bodyPr/>
          <a:lstStyle/>
          <a:p>
            <a:pPr>
              <a:lnSpc>
                <a:spcPct val="80000"/>
              </a:lnSpc>
            </a:pPr>
            <a:r>
              <a:rPr lang="en-US" sz="2000" smtClean="0"/>
              <a:t>After each operation, your emcomm group, and perhaps even the served agency, will want to hold a meeting to review the effectiveness of the operation</a:t>
            </a:r>
          </a:p>
          <a:p>
            <a:pPr>
              <a:lnSpc>
                <a:spcPct val="80000"/>
              </a:lnSpc>
            </a:pPr>
            <a:endParaRPr lang="en-US" sz="2000" smtClean="0"/>
          </a:p>
          <a:p>
            <a:pPr>
              <a:lnSpc>
                <a:spcPct val="80000"/>
              </a:lnSpc>
            </a:pPr>
            <a:r>
              <a:rPr lang="en-US" sz="2000" smtClean="0"/>
              <a:t>Keep a separate "de-briefing" diary </a:t>
            </a:r>
          </a:p>
          <a:p>
            <a:pPr lvl="1">
              <a:lnSpc>
                <a:spcPct val="80000"/>
              </a:lnSpc>
            </a:pPr>
            <a:r>
              <a:rPr lang="en-US" sz="2000" smtClean="0"/>
              <a:t>What was accomplished? </a:t>
            </a:r>
          </a:p>
          <a:p>
            <a:pPr lvl="1">
              <a:lnSpc>
                <a:spcPct val="80000"/>
              </a:lnSpc>
            </a:pPr>
            <a:r>
              <a:rPr lang="en-US" sz="2000" smtClean="0"/>
              <a:t>Is anything still pending? Note unfinished items for follow-up. </a:t>
            </a:r>
          </a:p>
          <a:p>
            <a:pPr lvl="1">
              <a:lnSpc>
                <a:spcPct val="80000"/>
              </a:lnSpc>
            </a:pPr>
            <a:r>
              <a:rPr lang="en-US" sz="2000" smtClean="0"/>
              <a:t>What worked well? Keep track of things that worked in your favor. </a:t>
            </a:r>
          </a:p>
          <a:p>
            <a:pPr lvl="1">
              <a:lnSpc>
                <a:spcPct val="80000"/>
              </a:lnSpc>
            </a:pPr>
            <a:r>
              <a:rPr lang="en-US" sz="2000" smtClean="0"/>
              <a:t>What needed improvement? </a:t>
            </a:r>
          </a:p>
          <a:p>
            <a:pPr lvl="1">
              <a:lnSpc>
                <a:spcPct val="80000"/>
              </a:lnSpc>
            </a:pPr>
            <a:r>
              <a:rPr lang="en-US" sz="2000" smtClean="0"/>
              <a:t>Ideas to solve known problems in the future. </a:t>
            </a:r>
          </a:p>
          <a:p>
            <a:pPr lvl="1">
              <a:lnSpc>
                <a:spcPct val="80000"/>
              </a:lnSpc>
            </a:pPr>
            <a:r>
              <a:rPr lang="en-US" sz="2000" smtClean="0"/>
              <a:t>Key events </a:t>
            </a:r>
          </a:p>
          <a:p>
            <a:pPr lvl="1">
              <a:lnSpc>
                <a:spcPct val="80000"/>
              </a:lnSpc>
            </a:pPr>
            <a:r>
              <a:rPr lang="en-US" sz="2000" smtClean="0"/>
              <a:t>Conflicts and resolutions </a:t>
            </a:r>
          </a:p>
        </p:txBody>
      </p:sp>
    </p:spTree>
    <p:extLst>
      <p:ext uri="{BB962C8B-B14F-4D97-AF65-F5344CB8AC3E}">
        <p14:creationId xmlns:p14="http://schemas.microsoft.com/office/powerpoint/2010/main" val="1316942916"/>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Four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t>Session 4 – Topics </a:t>
            </a:r>
            <a:r>
              <a:rPr lang="en-US" dirty="0" smtClean="0">
                <a:solidFill>
                  <a:schemeClr val="bg1">
                    <a:lumMod val="85000"/>
                  </a:schemeClr>
                </a:solidFill>
              </a:rPr>
              <a:t>16,</a:t>
            </a:r>
            <a:r>
              <a:rPr lang="en-US" dirty="0" smtClean="0"/>
              <a:t> </a:t>
            </a:r>
            <a:r>
              <a:rPr lang="en-US" dirty="0" smtClean="0">
                <a:solidFill>
                  <a:schemeClr val="bg1">
                    <a:lumMod val="85000"/>
                  </a:schemeClr>
                </a:solidFill>
              </a:rPr>
              <a:t>17,</a:t>
            </a:r>
            <a:r>
              <a:rPr lang="en-US" dirty="0" smtClean="0"/>
              <a:t> </a:t>
            </a:r>
            <a:r>
              <a:rPr lang="en-US" dirty="0" smtClean="0">
                <a:solidFill>
                  <a:schemeClr val="bg1">
                    <a:lumMod val="85000"/>
                  </a:schemeClr>
                </a:solidFill>
              </a:rPr>
              <a:t>18, 19,</a:t>
            </a:r>
            <a:r>
              <a:rPr lang="en-US" dirty="0" smtClean="0"/>
              <a:t> </a:t>
            </a:r>
            <a:r>
              <a:rPr lang="en-US" dirty="0" smtClean="0">
                <a:solidFill>
                  <a:srgbClr val="FF0000"/>
                </a:solidFill>
              </a:rPr>
              <a:t>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smtClean="0"/>
              <a:t>Topic 20 Question</a:t>
            </a:r>
          </a:p>
        </p:txBody>
      </p:sp>
      <p:sp>
        <p:nvSpPr>
          <p:cNvPr id="976899" name="Rectangle 3"/>
          <p:cNvSpPr>
            <a:spLocks noGrp="1" noChangeArrowheads="1"/>
          </p:cNvSpPr>
          <p:nvPr>
            <p:ph type="body" idx="1"/>
          </p:nvPr>
        </p:nvSpPr>
        <p:spPr>
          <a:xfrm>
            <a:off x="762000" y="1596413"/>
            <a:ext cx="8077200" cy="5032987"/>
          </a:xfrm>
        </p:spPr>
        <p:txBody>
          <a:bodyPr>
            <a:normAutofit/>
          </a:bodyPr>
          <a:lstStyle/>
          <a:p>
            <a:pPr marL="495300" indent="-495300">
              <a:lnSpc>
                <a:spcPct val="80000"/>
              </a:lnSpc>
              <a:buFont typeface="Wingdings" pitchFamily="2" charset="2"/>
              <a:buAutoNum type="arabicPeriod"/>
            </a:pPr>
            <a:r>
              <a:rPr lang="en-US" sz="2800" b="1" dirty="0" smtClean="0"/>
              <a:t>Suppose that you have been activated during an emergency and have been told to report to an agency that is different from your usual assignment. Which of the following is your best course of action upon arriving at the new agency?</a:t>
            </a:r>
          </a:p>
          <a:p>
            <a:pPr marL="952500" lvl="1" indent="-495300">
              <a:lnSpc>
                <a:spcPct val="80000"/>
              </a:lnSpc>
              <a:buFont typeface="Wingdings" pitchFamily="2" charset="2"/>
              <a:buAutoNum type="alphaUcPeriod"/>
            </a:pPr>
            <a:r>
              <a:rPr lang="en-US" sz="2400" dirty="0" smtClean="0"/>
              <a:t>Take charge and set up a communication center right away</a:t>
            </a:r>
          </a:p>
          <a:p>
            <a:pPr marL="952500" lvl="1" indent="-495300">
              <a:lnSpc>
                <a:spcPct val="80000"/>
              </a:lnSpc>
              <a:buFont typeface="Wingdings" pitchFamily="2" charset="2"/>
              <a:buAutoNum type="alphaUcPeriod"/>
            </a:pPr>
            <a:r>
              <a:rPr lang="en-US" sz="2400" dirty="0" smtClean="0"/>
              <a:t>Check around the site and find the best place to set up a communication center</a:t>
            </a:r>
          </a:p>
          <a:p>
            <a:pPr marL="952500" lvl="1" indent="-495300">
              <a:lnSpc>
                <a:spcPct val="80000"/>
              </a:lnSpc>
              <a:buFont typeface="Wingdings" pitchFamily="2" charset="2"/>
              <a:buAutoNum type="alphaUcPeriod"/>
            </a:pPr>
            <a:r>
              <a:rPr lang="en-US" sz="2400" dirty="0" smtClean="0"/>
              <a:t>Ask the receptionist about the best location for setting up a communication center</a:t>
            </a:r>
          </a:p>
          <a:p>
            <a:pPr marL="952500" lvl="1" indent="-495300">
              <a:lnSpc>
                <a:spcPct val="80000"/>
              </a:lnSpc>
              <a:buFont typeface="Wingdings" pitchFamily="2" charset="2"/>
              <a:buAutoNum type="alphaUcPeriod"/>
            </a:pPr>
            <a:r>
              <a:rPr lang="en-US" sz="2400" dirty="0" smtClean="0"/>
              <a:t>Introduce yourself to the person in charge as the emergency communicator assigned to that location</a:t>
            </a:r>
          </a:p>
        </p:txBody>
      </p:sp>
    </p:spTree>
    <p:extLst>
      <p:ext uri="{BB962C8B-B14F-4D97-AF65-F5344CB8AC3E}">
        <p14:creationId xmlns:p14="http://schemas.microsoft.com/office/powerpoint/2010/main" val="13793895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76899">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7689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Topic 20 Question</a:t>
            </a:r>
          </a:p>
        </p:txBody>
      </p:sp>
      <p:sp>
        <p:nvSpPr>
          <p:cNvPr id="977923" name="Rectangle 3"/>
          <p:cNvSpPr>
            <a:spLocks noGrp="1" noChangeArrowheads="1"/>
          </p:cNvSpPr>
          <p:nvPr>
            <p:ph type="body" idx="1"/>
          </p:nvPr>
        </p:nvSpPr>
        <p:spPr>
          <a:xfrm>
            <a:off x="762000" y="1596413"/>
            <a:ext cx="8077200" cy="4804387"/>
          </a:xfrm>
        </p:spPr>
        <p:txBody>
          <a:bodyPr>
            <a:normAutofit fontScale="92500"/>
          </a:bodyPr>
          <a:lstStyle/>
          <a:p>
            <a:pPr marL="495300" indent="-495300">
              <a:buFont typeface="Wingdings" pitchFamily="2" charset="2"/>
              <a:buAutoNum type="arabicPeriod" startAt="2"/>
            </a:pPr>
            <a:r>
              <a:rPr lang="en-US" sz="3500" b="1" dirty="0" smtClean="0"/>
              <a:t>You are to brief the staff of a served agency about privacy on Amateur Radio. Which of the following is the most accurate statement you can make?</a:t>
            </a:r>
          </a:p>
          <a:p>
            <a:pPr marL="952500" lvl="1" indent="-495300">
              <a:buFont typeface="Wingdings" pitchFamily="2" charset="2"/>
              <a:buAutoNum type="alphaUcPeriod"/>
            </a:pPr>
            <a:r>
              <a:rPr lang="en-US" sz="2200" dirty="0" smtClean="0"/>
              <a:t>Speaking quietly into a microphone assures that no one will overhear private information</a:t>
            </a:r>
          </a:p>
          <a:p>
            <a:pPr marL="952500" lvl="1" indent="-495300">
              <a:buFont typeface="Wingdings" pitchFamily="2" charset="2"/>
              <a:buAutoNum type="alphaUcPeriod"/>
            </a:pPr>
            <a:r>
              <a:rPr lang="en-US" sz="2200" dirty="0" smtClean="0"/>
              <a:t>It is permissible to use code words to assure privacy on the air</a:t>
            </a:r>
          </a:p>
          <a:p>
            <a:pPr marL="952500" lvl="1" indent="-495300">
              <a:buFont typeface="Wingdings" pitchFamily="2" charset="2"/>
              <a:buAutoNum type="alphaUcPeriod"/>
            </a:pPr>
            <a:r>
              <a:rPr lang="en-US" sz="2200" dirty="0" smtClean="0"/>
              <a:t>There is no privacy with Amateur Radio voice communications</a:t>
            </a:r>
          </a:p>
          <a:p>
            <a:pPr marL="952500" lvl="1" indent="-495300">
              <a:buFont typeface="Wingdings" pitchFamily="2" charset="2"/>
              <a:buAutoNum type="alphaUcPeriod"/>
            </a:pPr>
            <a:r>
              <a:rPr lang="en-US" sz="2200" dirty="0" smtClean="0"/>
              <a:t>There are NO methods by which the security of any message can be assured on Amateur Radio</a:t>
            </a:r>
          </a:p>
        </p:txBody>
      </p:sp>
    </p:spTree>
    <p:extLst>
      <p:ext uri="{BB962C8B-B14F-4D97-AF65-F5344CB8AC3E}">
        <p14:creationId xmlns:p14="http://schemas.microsoft.com/office/powerpoint/2010/main" val="116664167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77923">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7792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smtClean="0"/>
              <a:t>Topic 20 Question</a:t>
            </a:r>
          </a:p>
        </p:txBody>
      </p:sp>
      <p:sp>
        <p:nvSpPr>
          <p:cNvPr id="978947" name="Rectangle 3"/>
          <p:cNvSpPr>
            <a:spLocks noGrp="1" noChangeArrowheads="1"/>
          </p:cNvSpPr>
          <p:nvPr>
            <p:ph type="body" idx="1"/>
          </p:nvPr>
        </p:nvSpPr>
        <p:spPr/>
        <p:txBody>
          <a:bodyPr>
            <a:normAutofit fontScale="92500" lnSpcReduction="10000"/>
          </a:bodyPr>
          <a:lstStyle/>
          <a:p>
            <a:pPr marL="495300" indent="-495300">
              <a:buFont typeface="Wingdings" pitchFamily="2" charset="2"/>
              <a:buAutoNum type="arabicPeriod" startAt="3"/>
            </a:pPr>
            <a:r>
              <a:rPr lang="en-US" sz="3500" b="1" dirty="0" smtClean="0"/>
              <a:t>Suppose that you have been assigned to a site and the emergency ends. If the site manager asks you to close your station, what is your best course of action?</a:t>
            </a:r>
          </a:p>
          <a:p>
            <a:pPr marL="952500" lvl="1" indent="-495300">
              <a:buFont typeface="Wingdings" pitchFamily="2" charset="2"/>
              <a:buAutoNum type="alphaUcPeriod"/>
            </a:pPr>
            <a:r>
              <a:rPr lang="en-US" sz="2200" dirty="0" smtClean="0"/>
              <a:t>Do as the site manager tells you and close down your station immediately</a:t>
            </a:r>
          </a:p>
          <a:p>
            <a:pPr marL="952500" lvl="1" indent="-495300">
              <a:buFont typeface="Wingdings" pitchFamily="2" charset="2"/>
              <a:buAutoNum type="alphaUcPeriod"/>
            </a:pPr>
            <a:r>
              <a:rPr lang="en-US" sz="2200" dirty="0" smtClean="0"/>
              <a:t>Ignore the site manager and await further instructions from higher authority</a:t>
            </a:r>
          </a:p>
          <a:p>
            <a:pPr marL="952500" lvl="1" indent="-495300">
              <a:buFont typeface="Wingdings" pitchFamily="2" charset="2"/>
              <a:buAutoNum type="alphaUcPeriod"/>
            </a:pPr>
            <a:r>
              <a:rPr lang="en-US" sz="2200" dirty="0" smtClean="0"/>
              <a:t>Check in with the emcomm manager or NCS before closing down</a:t>
            </a:r>
          </a:p>
          <a:p>
            <a:pPr marL="952500" lvl="1" indent="-495300">
              <a:buFont typeface="Wingdings" pitchFamily="2" charset="2"/>
              <a:buAutoNum type="alphaUcPeriod"/>
            </a:pPr>
            <a:r>
              <a:rPr lang="en-US" sz="2200" dirty="0" smtClean="0"/>
              <a:t>Have your emcomm manager or NCS speak directly with the site manager before you take any action</a:t>
            </a:r>
          </a:p>
        </p:txBody>
      </p:sp>
    </p:spTree>
    <p:extLst>
      <p:ext uri="{BB962C8B-B14F-4D97-AF65-F5344CB8AC3E}">
        <p14:creationId xmlns:p14="http://schemas.microsoft.com/office/powerpoint/2010/main" val="296414531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7894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7894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smtClean="0"/>
              <a:t>Topic 20 Question</a:t>
            </a:r>
          </a:p>
        </p:txBody>
      </p:sp>
      <p:sp>
        <p:nvSpPr>
          <p:cNvPr id="979971"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In preparing to leave a site after an emcomm event, which of the following actions is NOT appropriate?</a:t>
            </a:r>
          </a:p>
          <a:p>
            <a:pPr marL="952500" lvl="1" indent="-495300">
              <a:buFont typeface="Wingdings" pitchFamily="2" charset="2"/>
              <a:buAutoNum type="alphaUcPeriod"/>
            </a:pPr>
            <a:r>
              <a:rPr lang="en-US" sz="2200" dirty="0" smtClean="0"/>
              <a:t>Clean up any mess, discard trash, and move furniture back to its original position</a:t>
            </a:r>
          </a:p>
          <a:p>
            <a:pPr marL="952500" lvl="1" indent="-495300">
              <a:buFont typeface="Wingdings" pitchFamily="2" charset="2"/>
              <a:buAutoNum type="alphaUcPeriod"/>
            </a:pPr>
            <a:r>
              <a:rPr lang="en-US" sz="2200" dirty="0" smtClean="0"/>
              <a:t>Unpack all desk items that you have placed in boxes and put them back in their original locations</a:t>
            </a:r>
          </a:p>
          <a:p>
            <a:pPr marL="952500" lvl="1" indent="-495300">
              <a:buFont typeface="Wingdings" pitchFamily="2" charset="2"/>
              <a:buAutoNum type="alphaUcPeriod"/>
            </a:pPr>
            <a:r>
              <a:rPr lang="en-US" sz="2200" dirty="0" smtClean="0"/>
              <a:t>Thank all of those who worked with you</a:t>
            </a:r>
          </a:p>
          <a:p>
            <a:pPr marL="952500" lvl="1" indent="-495300">
              <a:buFont typeface="Wingdings" pitchFamily="2" charset="2"/>
              <a:buAutoNum type="alphaUcPeriod"/>
            </a:pPr>
            <a:r>
              <a:rPr lang="en-US" sz="2200" dirty="0" smtClean="0"/>
              <a:t>Repair any relationships that may have been strained during the event</a:t>
            </a:r>
          </a:p>
        </p:txBody>
      </p:sp>
    </p:spTree>
    <p:extLst>
      <p:ext uri="{BB962C8B-B14F-4D97-AF65-F5344CB8AC3E}">
        <p14:creationId xmlns:p14="http://schemas.microsoft.com/office/powerpoint/2010/main" val="8077588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79971">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79971">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dirty="0" smtClean="0"/>
              <a:t>Topic 20 Question</a:t>
            </a:r>
          </a:p>
        </p:txBody>
      </p:sp>
      <p:sp>
        <p:nvSpPr>
          <p:cNvPr id="980995"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A debriefing should be scheduled after each emcomm event. What is the primary purpose of the debriefing?</a:t>
            </a:r>
          </a:p>
          <a:p>
            <a:pPr marL="952500" lvl="1" indent="-495300">
              <a:buFont typeface="Wingdings" pitchFamily="2" charset="2"/>
              <a:buAutoNum type="alphaUcPeriod"/>
            </a:pPr>
            <a:r>
              <a:rPr lang="en-US" dirty="0" smtClean="0"/>
              <a:t>It provides an occasion to swap "war stories“</a:t>
            </a:r>
          </a:p>
          <a:p>
            <a:pPr marL="952500" lvl="1" indent="-495300">
              <a:buFont typeface="Wingdings" pitchFamily="2" charset="2"/>
              <a:buAutoNum type="alphaUcPeriod"/>
            </a:pPr>
            <a:r>
              <a:rPr lang="en-US" dirty="0" smtClean="0"/>
              <a:t>It serves as a legitimate forum for complaints</a:t>
            </a:r>
          </a:p>
          <a:p>
            <a:pPr marL="952500" lvl="1" indent="-495300">
              <a:buFont typeface="Wingdings" pitchFamily="2" charset="2"/>
              <a:buAutoNum type="alphaUcPeriod"/>
            </a:pPr>
            <a:r>
              <a:rPr lang="en-US" dirty="0" smtClean="0"/>
              <a:t>It serves to improve future emcomm activities</a:t>
            </a:r>
          </a:p>
          <a:p>
            <a:pPr marL="952500" lvl="1" indent="-495300">
              <a:buFont typeface="Wingdings" pitchFamily="2" charset="2"/>
              <a:buAutoNum type="alphaUcPeriod"/>
            </a:pPr>
            <a:r>
              <a:rPr lang="en-US" dirty="0" smtClean="0"/>
              <a:t>It provides an occasion for resolving interpersonal issues</a:t>
            </a:r>
          </a:p>
        </p:txBody>
      </p:sp>
    </p:spTree>
    <p:extLst>
      <p:ext uri="{BB962C8B-B14F-4D97-AF65-F5344CB8AC3E}">
        <p14:creationId xmlns:p14="http://schemas.microsoft.com/office/powerpoint/2010/main" val="5635594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8099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8099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19 – </a:t>
            </a:r>
            <a:r>
              <a:rPr lang="en-US" sz="4000" b="1" dirty="0">
                <a:solidFill>
                  <a:srgbClr val="0070C0"/>
                </a:solidFill>
              </a:rPr>
              <a:t>Setup, Initial Operations, and Shutdown</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a:t>Any Questions Before Ending This Session?</a:t>
            </a:r>
            <a:endParaRPr lang="en-US" sz="4400" dirty="0" smtClean="0"/>
          </a:p>
        </p:txBody>
      </p:sp>
      <p:sp>
        <p:nvSpPr>
          <p:cNvPr id="4" name="TextBox 3"/>
          <p:cNvSpPr txBox="1"/>
          <p:nvPr/>
        </p:nvSpPr>
        <p:spPr>
          <a:xfrm>
            <a:off x="6629400" y="6248400"/>
            <a:ext cx="1143000" cy="307777"/>
          </a:xfrm>
          <a:prstGeom prst="rect">
            <a:avLst/>
          </a:prstGeom>
          <a:solidFill>
            <a:schemeClr val="tx2">
              <a:lumMod val="60000"/>
              <a:lumOff val="40000"/>
            </a:schemeClr>
          </a:solidFill>
        </p:spPr>
        <p:txBody>
          <a:bodyPr wrap="square" rtlCol="0">
            <a:spAutoFit/>
          </a:bodyPr>
          <a:lstStyle/>
          <a:p>
            <a:pPr algn="ctr"/>
            <a:r>
              <a:rPr lang="en-US" sz="1400" b="1" dirty="0" smtClean="0"/>
              <a:t>End Session</a:t>
            </a:r>
            <a:endParaRPr lang="en-US" sz="1400" b="1" dirty="0"/>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title"/>
          </p:nvPr>
        </p:nvSpPr>
        <p:spPr/>
        <p:txBody>
          <a:bodyPr/>
          <a:lstStyle/>
          <a:p>
            <a:r>
              <a:rPr lang="en-US" b="1" dirty="0" smtClean="0">
                <a:solidFill>
                  <a:srgbClr val="0070C0"/>
                </a:solidFill>
              </a:rPr>
              <a:t>Responding After The Activation</a:t>
            </a:r>
          </a:p>
        </p:txBody>
      </p:sp>
      <p:sp>
        <p:nvSpPr>
          <p:cNvPr id="113667" name="Rectangle 5"/>
          <p:cNvSpPr>
            <a:spLocks noGrp="1" noChangeArrowheads="1"/>
          </p:cNvSpPr>
          <p:nvPr>
            <p:ph type="body" idx="1"/>
          </p:nvPr>
        </p:nvSpPr>
        <p:spPr/>
        <p:txBody>
          <a:bodyPr>
            <a:normAutofit fontScale="92500" lnSpcReduction="10000"/>
          </a:bodyPr>
          <a:lstStyle/>
          <a:p>
            <a:r>
              <a:rPr lang="en-US" smtClean="0"/>
              <a:t>If you already have your assignment, confirm that it is being activated by monitoring and checking into the local activation net</a:t>
            </a:r>
          </a:p>
          <a:p>
            <a:pPr lvl="1"/>
            <a:r>
              <a:rPr lang="en-US" smtClean="0"/>
              <a:t>If you do not have a standing assignment, you should check into an activation net and make yourself available for an assignment</a:t>
            </a:r>
          </a:p>
          <a:p>
            <a:pPr lvl="1"/>
            <a:endParaRPr lang="en-US" smtClean="0"/>
          </a:p>
          <a:p>
            <a:r>
              <a:rPr lang="en-US" smtClean="0"/>
              <a:t>You may be asked to proceed to a "staging" or "volunteer intake" area to wait for an assignment </a:t>
            </a:r>
          </a:p>
        </p:txBody>
      </p:sp>
    </p:spTree>
    <p:extLst>
      <p:ext uri="{BB962C8B-B14F-4D97-AF65-F5344CB8AC3E}">
        <p14:creationId xmlns:p14="http://schemas.microsoft.com/office/powerpoint/2010/main" val="1862039473"/>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title"/>
          </p:nvPr>
        </p:nvSpPr>
        <p:spPr/>
        <p:txBody>
          <a:bodyPr/>
          <a:lstStyle/>
          <a:p>
            <a:r>
              <a:rPr lang="en-US" b="1" dirty="0" smtClean="0">
                <a:solidFill>
                  <a:srgbClr val="0070C0"/>
                </a:solidFill>
              </a:rPr>
              <a:t>Who Is In Charge?</a:t>
            </a:r>
          </a:p>
        </p:txBody>
      </p:sp>
      <p:sp>
        <p:nvSpPr>
          <p:cNvPr id="114691" name="Rectangle 5"/>
          <p:cNvSpPr>
            <a:spLocks noGrp="1" noChangeArrowheads="1"/>
          </p:cNvSpPr>
          <p:nvPr>
            <p:ph type="body" idx="1"/>
          </p:nvPr>
        </p:nvSpPr>
        <p:spPr/>
        <p:txBody>
          <a:bodyPr/>
          <a:lstStyle/>
          <a:p>
            <a:pPr>
              <a:lnSpc>
                <a:spcPct val="90000"/>
              </a:lnSpc>
            </a:pPr>
            <a:r>
              <a:rPr lang="en-US" sz="2200" smtClean="0"/>
              <a:t>EC or other emcomm manager </a:t>
            </a:r>
          </a:p>
          <a:p>
            <a:pPr lvl="1">
              <a:lnSpc>
                <a:spcPct val="90000"/>
              </a:lnSpc>
            </a:pPr>
            <a:r>
              <a:rPr lang="en-US" sz="2200" smtClean="0"/>
              <a:t>Appoints one member of the emcomm group to take a leadership role as "station manager” </a:t>
            </a:r>
          </a:p>
          <a:p>
            <a:pPr lvl="1">
              <a:lnSpc>
                <a:spcPct val="90000"/>
              </a:lnSpc>
            </a:pPr>
            <a:r>
              <a:rPr lang="en-US" sz="2200" smtClean="0"/>
              <a:t>Full responsibility for all operations at that site</a:t>
            </a:r>
          </a:p>
          <a:p>
            <a:pPr lvl="1">
              <a:lnSpc>
                <a:spcPct val="90000"/>
              </a:lnSpc>
            </a:pPr>
            <a:endParaRPr lang="en-US" sz="2200" smtClean="0"/>
          </a:p>
          <a:p>
            <a:pPr>
              <a:lnSpc>
                <a:spcPct val="90000"/>
              </a:lnSpc>
            </a:pPr>
            <a:r>
              <a:rPr lang="en-US" sz="2200" smtClean="0"/>
              <a:t>When you accept a position as an emcomm volunteer, you do so knowing that you will often need to follow the directions of another person</a:t>
            </a:r>
          </a:p>
          <a:p>
            <a:pPr>
              <a:lnSpc>
                <a:spcPct val="90000"/>
              </a:lnSpc>
            </a:pPr>
            <a:endParaRPr lang="en-US" sz="2200" smtClean="0"/>
          </a:p>
          <a:p>
            <a:pPr>
              <a:lnSpc>
                <a:spcPct val="90000"/>
              </a:lnSpc>
            </a:pPr>
            <a:r>
              <a:rPr lang="en-US" sz="2200" smtClean="0"/>
              <a:t>Cooperation and good teamwork are key elements that result in an efficient and effective emcomm operation </a:t>
            </a:r>
          </a:p>
        </p:txBody>
      </p:sp>
    </p:spTree>
    <p:extLst>
      <p:ext uri="{BB962C8B-B14F-4D97-AF65-F5344CB8AC3E}">
        <p14:creationId xmlns:p14="http://schemas.microsoft.com/office/powerpoint/2010/main" val="3116630596"/>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7" name="Rectangle 3"/>
          <p:cNvSpPr>
            <a:spLocks noChangeArrowheads="1"/>
          </p:cNvSpPr>
          <p:nvPr/>
        </p:nvSpPr>
        <p:spPr bwMode="auto">
          <a:xfrm>
            <a:off x="1371600" y="990600"/>
            <a:ext cx="6553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000" b="1" dirty="0">
                <a:solidFill>
                  <a:srgbClr val="0070C0"/>
                </a:solidFill>
                <a:latin typeface="Times New Roman" pitchFamily="18" charset="0"/>
              </a:rPr>
              <a:t>Expect to work with others. </a:t>
            </a:r>
          </a:p>
          <a:p>
            <a:pPr algn="ctr"/>
            <a:endParaRPr lang="en-US" sz="4000" b="1" dirty="0">
              <a:solidFill>
                <a:srgbClr val="0070C0"/>
              </a:solidFill>
              <a:latin typeface="Times New Roman" pitchFamily="18" charset="0"/>
            </a:endParaRPr>
          </a:p>
          <a:p>
            <a:pPr algn="ctr"/>
            <a:r>
              <a:rPr lang="en-US" sz="4000" b="1" dirty="0">
                <a:solidFill>
                  <a:srgbClr val="0070C0"/>
                </a:solidFill>
                <a:latin typeface="Times New Roman" pitchFamily="18" charset="0"/>
              </a:rPr>
              <a:t>Expect that there are times you are the follower.</a:t>
            </a:r>
          </a:p>
          <a:p>
            <a:pPr algn="ctr"/>
            <a:r>
              <a:rPr lang="en-US" sz="4000" b="1" dirty="0">
                <a:solidFill>
                  <a:srgbClr val="0070C0"/>
                </a:solidFill>
                <a:latin typeface="Times New Roman" pitchFamily="18" charset="0"/>
              </a:rPr>
              <a:t> </a:t>
            </a:r>
          </a:p>
          <a:p>
            <a:pPr algn="ctr"/>
            <a:r>
              <a:rPr lang="en-US" sz="4000" b="1" dirty="0">
                <a:solidFill>
                  <a:srgbClr val="0070C0"/>
                </a:solidFill>
                <a:latin typeface="Times New Roman" pitchFamily="18" charset="0"/>
              </a:rPr>
              <a:t>Expect that other times, you may be the leader.</a:t>
            </a:r>
          </a:p>
        </p:txBody>
      </p:sp>
    </p:spTree>
    <p:extLst>
      <p:ext uri="{BB962C8B-B14F-4D97-AF65-F5344CB8AC3E}">
        <p14:creationId xmlns:p14="http://schemas.microsoft.com/office/powerpoint/2010/main" val="25837868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84067"/>
                                        </p:tgtEl>
                                        <p:attrNameLst>
                                          <p:attrName>style.visibility</p:attrName>
                                        </p:attrNameLst>
                                      </p:cBhvr>
                                      <p:to>
                                        <p:strVal val="visible"/>
                                      </p:to>
                                    </p:set>
                                    <p:animEffect transition="in" filter="wipe(up)">
                                      <p:cBhvr>
                                        <p:cTn id="7" dur="1000"/>
                                        <p:tgtEl>
                                          <p:spTgt spid="98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title"/>
          </p:nvPr>
        </p:nvSpPr>
        <p:spPr/>
        <p:txBody>
          <a:bodyPr/>
          <a:lstStyle/>
          <a:p>
            <a:r>
              <a:rPr lang="en-US" b="1" dirty="0" smtClean="0">
                <a:solidFill>
                  <a:srgbClr val="0070C0"/>
                </a:solidFill>
              </a:rPr>
              <a:t>Arriving at the Site</a:t>
            </a:r>
          </a:p>
        </p:txBody>
      </p:sp>
      <p:sp>
        <p:nvSpPr>
          <p:cNvPr id="116739" name="Rectangle 5"/>
          <p:cNvSpPr>
            <a:spLocks noGrp="1" noChangeArrowheads="1"/>
          </p:cNvSpPr>
          <p:nvPr>
            <p:ph type="body" idx="1"/>
          </p:nvPr>
        </p:nvSpPr>
        <p:spPr/>
        <p:txBody>
          <a:bodyPr/>
          <a:lstStyle/>
          <a:p>
            <a:pPr>
              <a:lnSpc>
                <a:spcPct val="80000"/>
              </a:lnSpc>
            </a:pPr>
            <a:r>
              <a:rPr lang="en-US" sz="1900" smtClean="0"/>
              <a:t>Identify yourself and explain that you have been assigned to set up a communication station for that location, and by whom. </a:t>
            </a:r>
          </a:p>
          <a:p>
            <a:pPr>
              <a:lnSpc>
                <a:spcPct val="80000"/>
              </a:lnSpc>
            </a:pPr>
            <a:endParaRPr lang="en-US" sz="1900" smtClean="0"/>
          </a:p>
          <a:p>
            <a:pPr>
              <a:lnSpc>
                <a:spcPct val="80000"/>
              </a:lnSpc>
            </a:pPr>
            <a:r>
              <a:rPr lang="en-US" sz="1900" smtClean="0"/>
              <a:t>Inform them that you would like to set up your equipment and get on the air. Ask if another communicator has already arrived. Ask if they have a preference for the station's location and explain your needs. </a:t>
            </a:r>
          </a:p>
          <a:p>
            <a:pPr>
              <a:lnSpc>
                <a:spcPct val="80000"/>
              </a:lnSpc>
            </a:pPr>
            <a:endParaRPr lang="en-US" sz="1900" smtClean="0"/>
          </a:p>
          <a:p>
            <a:pPr>
              <a:lnSpc>
                <a:spcPct val="80000"/>
              </a:lnSpc>
            </a:pPr>
            <a:r>
              <a:rPr lang="en-US" sz="1900" smtClean="0"/>
              <a:t>If you are the first communicator to arrive, be prepared to suggest an appropriate location - one that can serve as both an operating and message desk, has feedline access to a suitable antenna location, access to power and telephone, and is just isolated enough from the command center to avoid disturbing each other. </a:t>
            </a:r>
          </a:p>
          <a:p>
            <a:pPr>
              <a:lnSpc>
                <a:spcPct val="80000"/>
              </a:lnSpc>
            </a:pPr>
            <a:endParaRPr lang="en-US" sz="1900" smtClean="0"/>
          </a:p>
          <a:p>
            <a:pPr>
              <a:lnSpc>
                <a:spcPct val="80000"/>
              </a:lnSpc>
            </a:pPr>
            <a:r>
              <a:rPr lang="en-US" sz="1900" smtClean="0"/>
              <a:t>Ask if there are any hazards or considerations in the immediate area that you should be aware of, or cause you to relocate later.</a:t>
            </a:r>
          </a:p>
        </p:txBody>
      </p:sp>
    </p:spTree>
    <p:extLst>
      <p:ext uri="{BB962C8B-B14F-4D97-AF65-F5344CB8AC3E}">
        <p14:creationId xmlns:p14="http://schemas.microsoft.com/office/powerpoint/2010/main" val="227144286"/>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ChangeArrowheads="1"/>
          </p:cNvSpPr>
          <p:nvPr>
            <p:ph type="title"/>
          </p:nvPr>
        </p:nvSpPr>
        <p:spPr/>
        <p:txBody>
          <a:bodyPr/>
          <a:lstStyle/>
          <a:p>
            <a:r>
              <a:rPr lang="en-US" b="1" dirty="0" smtClean="0">
                <a:solidFill>
                  <a:srgbClr val="0070C0"/>
                </a:solidFill>
              </a:rPr>
              <a:t>Being a Good Guest</a:t>
            </a:r>
          </a:p>
        </p:txBody>
      </p:sp>
      <p:sp>
        <p:nvSpPr>
          <p:cNvPr id="117763" name="Rectangle 5"/>
          <p:cNvSpPr>
            <a:spLocks noGrp="1" noChangeArrowheads="1"/>
          </p:cNvSpPr>
          <p:nvPr>
            <p:ph type="body" idx="1"/>
          </p:nvPr>
        </p:nvSpPr>
        <p:spPr>
          <a:xfrm>
            <a:off x="609600" y="1600200"/>
            <a:ext cx="7848600" cy="4343400"/>
          </a:xfrm>
        </p:spPr>
        <p:txBody>
          <a:bodyPr/>
          <a:lstStyle/>
          <a:p>
            <a:pPr>
              <a:lnSpc>
                <a:spcPct val="80000"/>
              </a:lnSpc>
            </a:pPr>
            <a:r>
              <a:rPr lang="en-US" sz="2000" dirty="0" smtClean="0"/>
              <a:t>You will be occupying a space that is normally used by someone else for another purpose </a:t>
            </a:r>
          </a:p>
          <a:p>
            <a:pPr lvl="1">
              <a:lnSpc>
                <a:spcPct val="80000"/>
              </a:lnSpc>
            </a:pPr>
            <a:r>
              <a:rPr lang="en-US" sz="2000" dirty="0" smtClean="0"/>
              <a:t>Respect and protect their belongings and equipment in every way possible </a:t>
            </a:r>
          </a:p>
          <a:p>
            <a:pPr lvl="1">
              <a:lnSpc>
                <a:spcPct val="80000"/>
              </a:lnSpc>
            </a:pPr>
            <a:endParaRPr lang="en-US" sz="2000" dirty="0" smtClean="0"/>
          </a:p>
          <a:p>
            <a:pPr>
              <a:lnSpc>
                <a:spcPct val="80000"/>
              </a:lnSpc>
            </a:pPr>
            <a:r>
              <a:rPr lang="en-US" sz="2000" dirty="0" smtClean="0"/>
              <a:t>Do not use their office supplies or equipment, or enter desk drawers or other storage areas without specific permission from a representative of the building's owners </a:t>
            </a:r>
          </a:p>
          <a:p>
            <a:pPr>
              <a:lnSpc>
                <a:spcPct val="80000"/>
              </a:lnSpc>
            </a:pPr>
            <a:endParaRPr lang="en-US" sz="2000" dirty="0" smtClean="0"/>
          </a:p>
          <a:p>
            <a:pPr>
              <a:lnSpc>
                <a:spcPct val="80000"/>
              </a:lnSpc>
            </a:pPr>
            <a:r>
              <a:rPr lang="en-US" sz="2000" dirty="0" smtClean="0"/>
              <a:t>When installing antennas, equipment, and cables, take care not to damage anything</a:t>
            </a:r>
          </a:p>
          <a:p>
            <a:pPr>
              <a:lnSpc>
                <a:spcPct val="80000"/>
              </a:lnSpc>
            </a:pPr>
            <a:endParaRPr lang="en-US" sz="2000" dirty="0" smtClean="0"/>
          </a:p>
          <a:p>
            <a:pPr>
              <a:lnSpc>
                <a:spcPct val="80000"/>
              </a:lnSpc>
            </a:pPr>
            <a:r>
              <a:rPr lang="en-US" sz="2000" dirty="0" smtClean="0"/>
              <a:t>If damage is caused for any reason, make note of it in your log and report it to the appropriate person as soon as possible </a:t>
            </a:r>
          </a:p>
        </p:txBody>
      </p:sp>
    </p:spTree>
    <p:extLst>
      <p:ext uri="{BB962C8B-B14F-4D97-AF65-F5344CB8AC3E}">
        <p14:creationId xmlns:p14="http://schemas.microsoft.com/office/powerpoint/2010/main" val="123873955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2008</Words>
  <Application>Microsoft Office PowerPoint</Application>
  <PresentationFormat>On-screen Show (4:3)</PresentationFormat>
  <Paragraphs>237</Paragraphs>
  <Slides>40</Slides>
  <Notes>5</Notes>
  <HiddenSlides>14</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Training</vt:lpstr>
      <vt:lpstr>Training Volunteers</vt:lpstr>
      <vt:lpstr>Reminder</vt:lpstr>
      <vt:lpstr>Session Four Topic</vt:lpstr>
      <vt:lpstr>Topic 19 – Setup, Initial Operations, and Shutdown</vt:lpstr>
      <vt:lpstr>Responding After The Activation</vt:lpstr>
      <vt:lpstr>Who Is In Charge?</vt:lpstr>
      <vt:lpstr>PowerPoint Presentation</vt:lpstr>
      <vt:lpstr>Arriving at the Site</vt:lpstr>
      <vt:lpstr>Being a Good Guest</vt:lpstr>
      <vt:lpstr>Initial Set Up &amp; Information Gathering</vt:lpstr>
      <vt:lpstr>Initial Set Up &amp; Information Gathering (cont)</vt:lpstr>
      <vt:lpstr>Initial Set Up &amp; Information Gathering (cont)</vt:lpstr>
      <vt:lpstr>Initial Set Up &amp; Information Gathering (cont)</vt:lpstr>
      <vt:lpstr>Ending Operations</vt:lpstr>
      <vt:lpstr>Ending Operations (cont)</vt:lpstr>
      <vt:lpstr>Departure</vt:lpstr>
      <vt:lpstr>Departure (cont)</vt:lpstr>
      <vt:lpstr>The Debriefing</vt:lpstr>
      <vt:lpstr>The Debriefing (cont)</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20 Question</vt:lpstr>
      <vt:lpstr>Topic 20 Question</vt:lpstr>
      <vt:lpstr>Topic 20 Question</vt:lpstr>
      <vt:lpstr>Topic 20 Question</vt:lpstr>
      <vt:lpstr>Topic 20 Question</vt:lpstr>
      <vt:lpstr>Any Questions Before Ending This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2012-03-04T20:22:48Z</dcterms:modified>
</cp:coreProperties>
</file>