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8"/>
  </p:notesMasterIdLst>
  <p:handoutMasterIdLst>
    <p:handoutMasterId r:id="rId79"/>
  </p:handoutMasterIdLst>
  <p:sldIdLst>
    <p:sldId id="384" r:id="rId2"/>
    <p:sldId id="261" r:id="rId3"/>
    <p:sldId id="289" r:id="rId4"/>
    <p:sldId id="693" r:id="rId5"/>
    <p:sldId id="898" r:id="rId6"/>
    <p:sldId id="899" r:id="rId7"/>
    <p:sldId id="901" r:id="rId8"/>
    <p:sldId id="902" r:id="rId9"/>
    <p:sldId id="903" r:id="rId10"/>
    <p:sldId id="904" r:id="rId11"/>
    <p:sldId id="905" r:id="rId12"/>
    <p:sldId id="959" r:id="rId13"/>
    <p:sldId id="906" r:id="rId14"/>
    <p:sldId id="907" r:id="rId15"/>
    <p:sldId id="908" r:id="rId16"/>
    <p:sldId id="909" r:id="rId17"/>
    <p:sldId id="914" r:id="rId18"/>
    <p:sldId id="915" r:id="rId19"/>
    <p:sldId id="916" r:id="rId20"/>
    <p:sldId id="917" r:id="rId21"/>
    <p:sldId id="918" r:id="rId22"/>
    <p:sldId id="919" r:id="rId23"/>
    <p:sldId id="920" r:id="rId24"/>
    <p:sldId id="921" r:id="rId25"/>
    <p:sldId id="922" r:id="rId26"/>
    <p:sldId id="923" r:id="rId27"/>
    <p:sldId id="926" r:id="rId28"/>
    <p:sldId id="927" r:id="rId29"/>
    <p:sldId id="928" r:id="rId30"/>
    <p:sldId id="929" r:id="rId31"/>
    <p:sldId id="960" r:id="rId32"/>
    <p:sldId id="961" r:id="rId33"/>
    <p:sldId id="930" r:id="rId34"/>
    <p:sldId id="931" r:id="rId35"/>
    <p:sldId id="932" r:id="rId36"/>
    <p:sldId id="933" r:id="rId37"/>
    <p:sldId id="934" r:id="rId38"/>
    <p:sldId id="935" r:id="rId39"/>
    <p:sldId id="936" r:id="rId40"/>
    <p:sldId id="937" r:id="rId41"/>
    <p:sldId id="938" r:id="rId42"/>
    <p:sldId id="939" r:id="rId43"/>
    <p:sldId id="940" r:id="rId44"/>
    <p:sldId id="941" r:id="rId45"/>
    <p:sldId id="942" r:id="rId46"/>
    <p:sldId id="943" r:id="rId47"/>
    <p:sldId id="944" r:id="rId48"/>
    <p:sldId id="945" r:id="rId49"/>
    <p:sldId id="946" r:id="rId50"/>
    <p:sldId id="947" r:id="rId51"/>
    <p:sldId id="948" r:id="rId52"/>
    <p:sldId id="949" r:id="rId53"/>
    <p:sldId id="950" r:id="rId54"/>
    <p:sldId id="951" r:id="rId55"/>
    <p:sldId id="952" r:id="rId56"/>
    <p:sldId id="953" r:id="rId57"/>
    <p:sldId id="859"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954" r:id="rId73"/>
    <p:sldId id="955" r:id="rId74"/>
    <p:sldId id="956" r:id="rId75"/>
    <p:sldId id="958" r:id="rId76"/>
    <p:sldId id="89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1"/>
            <p14:sldId id="902"/>
            <p14:sldId id="903"/>
            <p14:sldId id="904"/>
            <p14:sldId id="905"/>
            <p14:sldId id="959"/>
            <p14:sldId id="906"/>
            <p14:sldId id="907"/>
            <p14:sldId id="908"/>
            <p14:sldId id="909"/>
            <p14:sldId id="914"/>
            <p14:sldId id="915"/>
            <p14:sldId id="916"/>
            <p14:sldId id="917"/>
            <p14:sldId id="918"/>
            <p14:sldId id="919"/>
            <p14:sldId id="920"/>
            <p14:sldId id="921"/>
            <p14:sldId id="922"/>
            <p14:sldId id="923"/>
            <p14:sldId id="926"/>
            <p14:sldId id="927"/>
            <p14:sldId id="928"/>
            <p14:sldId id="929"/>
            <p14:sldId id="960"/>
            <p14:sldId id="961"/>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54"/>
            <p14:sldId id="955"/>
            <p14:sldId id="956"/>
            <p14:sldId id="958"/>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884"/>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EE3F4B7F-AB04-47FD-8616-C07334DCD5F3}" type="slidenum">
              <a:rPr lang="en-US" smtClean="0"/>
              <a:pPr/>
              <a:t>14</a:t>
            </a:fld>
            <a:endParaRPr lang="en-US"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 fast moving situation with poor simplex coverage and no repeater, it can be helpful to place a mobile station on a hilltop or office building where they can communicate with, and relay for, any station in the net. A mobile relay station can also allow communications to follow a moving event, such a wildfire or flash flood. That station becomes, in effect, a "human repeater". Although an expedient "work-around", this is a slow and cumbersome process that can reduce net efficiency by more than half. A modern aid to this kind of operation is the "simplex repeater". This device automatically records a transmission, and immediately re-transmits it on the same frequency. Remember that FCC rules do not allow unattended operation of simplex repeaters, and that you must manually identify 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EADF9A16-916F-4589-B852-203B2A53690C}" type="slidenum">
              <a:rPr lang="en-US" smtClean="0"/>
              <a:pPr/>
              <a:t>36</a:t>
            </a:fld>
            <a:endParaRPr lang="en-US"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Even when vehicles are not included, internal combustion engines are still the number one cause of carbon monoxide poisoning in the United States. Propane powered engines produce as much or more CO as gasoline or diesel engines.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76</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jpeg"/><Relationship Id="rId2" Type="http://schemas.openxmlformats.org/officeDocument/2006/relationships/hyperlink" Target="http://images.google.com/imgres?imgurl=http://oak.cats.ohiou.edu/~cookt/images/family/fam0019.jpg&amp;imgrefurl=http://oak.cats.ohiou.edu/~cookt/images/family/&amp;h=432&amp;w=260&amp;sz=18&amp;tbnid=RoQPdhUFwP6fCM:&amp;tbnh=123&amp;tbnw=74&amp;hl=en&amp;start=3&amp;prev=/images?q=ham+antenna&amp;svnum=10&amp;hl=en&amp;lr=" TargetMode="External"/><Relationship Id="rId1" Type="http://schemas.openxmlformats.org/officeDocument/2006/relationships/slideLayout" Target="../slideLayouts/slideLayout3.xml"/><Relationship Id="rId6" Type="http://schemas.openxmlformats.org/officeDocument/2006/relationships/hyperlink" Target="http://www.ussc.com/~uarc/rptr/76_cov1d.gif" TargetMode="External"/><Relationship Id="rId5" Type="http://schemas.openxmlformats.org/officeDocument/2006/relationships/image" Target="../media/image14.jpeg"/><Relationship Id="rId4" Type="http://schemas.openxmlformats.org/officeDocument/2006/relationships/hyperlink" Target="http://images.google.com/imgres?imgurl=http://www.ci.seattle.wa.us/projectimpact/maps/cityrel.jpg&amp;imgrefurl=http://www.ci.seattle.wa.us/projectimpact/pages/pioverview/hazardmapping/cityrel.htm&amp;h=674&amp;w=436&amp;sz=80&amp;tbnid=PFAVLCfN6zbmhM:&amp;tbnh=137&amp;tbnw=88&amp;hl=en&amp;start=8&amp;prev=/images?q=seattle+terrain&amp;svnum=10&amp;hl=en&amp;lr="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s.google.com/imgres?imgurl=http://www.arrl.org/contests/soapbox/large/4270.jpg&amp;imgrefurl=http://www.arrl.org/contests/soapbox/?con_id=90&amp;ofst=100&amp;h=450&amp;w=600&amp;sz=92&amp;tbnid=n_Ju3tC-upuYCM:&amp;tbnh=99&amp;tbnw=133&amp;hl=en&amp;start=18&amp;prev=/images?q=+portable+repeater&amp;svnum=10&amp;hl=en&amp;lr=" TargetMode="Externa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hyperlink" Target="http://images.google.com/imgres?imgurl=http://www.astrosurf.org/lombry/Radio/repeater-fm-remote-area-weathers.jpg&amp;imgrefurl=http://www.astrosurf.org/lombry/qsl-ham-history13.htm&amp;h=170&amp;w=148&amp;sz=10&amp;tbnid=LMD_E-Zz9jDAkM:&amp;tbnh=94&amp;tbnw=81&amp;hl=en&amp;start=36&amp;prev=/images?q=+portable+repeater&amp;start=20&amp;svnum=10&amp;hl=en&amp;lr=&amp;sa=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jpeg"/><Relationship Id="rId2" Type="http://schemas.openxmlformats.org/officeDocument/2006/relationships/hyperlink" Target="http://images.google.com/imgres?imgurl=http://www.concordma.com/magazine/spring03/ham.jpeg&amp;imgrefurl=http://www.concordma.com/magazine/spring03/hamradio.html&amp;h=275&amp;w=183&amp;sz=15&amp;tbnid=BNNX6JNVznYNGM:&amp;tbnh=109&amp;tbnw=72&amp;hl=en&amp;start=13&amp;prev=/images?q=ham+operator&amp;svnum=10&amp;hl=en&amp;lr=" TargetMode="External"/><Relationship Id="rId1" Type="http://schemas.openxmlformats.org/officeDocument/2006/relationships/slideLayout" Target="../slideLayouts/slideLayout3.xml"/><Relationship Id="rId6" Type="http://schemas.openxmlformats.org/officeDocument/2006/relationships/hyperlink" Target="http://images.google.com/imgres?imgurl=http://www.arrl.org/sections/large/2941.jpg&amp;imgrefurl=http://www.arrl.org/sections/SNJ.html&amp;h=450&amp;w=600&amp;sz=45&amp;tbnid=dcy3baaYcrwVhM:&amp;tbnh=99&amp;tbnw=133&amp;hl=en&amp;start=11&amp;prev=/images?q=net+control+station&amp;svnum=10&amp;hl=en&amp;lr=" TargetMode="External"/><Relationship Id="rId5" Type="http://schemas.openxmlformats.org/officeDocument/2006/relationships/image" Target="../media/image21.jpeg"/><Relationship Id="rId4" Type="http://schemas.openxmlformats.org/officeDocument/2006/relationships/hyperlink" Target="http://images.google.com/imgres?imgurl=http://www.ohsep.org/mac.jpg&amp;imgrefurl=http://www.ohsep.org/&amp;h=263&amp;w=350&amp;sz=28&amp;tbnid=xGhjPPhXEIdMhM:&amp;tbnh=87&amp;tbnw=116&amp;hl=en&amp;start=2&amp;prev=/images?q=red+cross+shelter+communications&amp;svnum=10&amp;hl=en&amp;lr="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images.google.com/imgres?imgurl=http://www.bettymills.com/store/images/product/FELD3219.JPG&amp;imgrefurl=http://stores.a2z-automation.net/&amp;h=240&amp;w=240&amp;sz=8&amp;tbnid=P9K4Q1SNhWhVdM:&amp;tbnh=104&amp;tbnw=104&amp;hl=en&amp;start=13&amp;prev=/images?q=portable+file&amp;svnum=10&amp;hl=en&amp;lr="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images.google.com/imgres?imgurl=http://www.2kstore.com/pramac/images/s10000.JPG&amp;imgrefurl=http://www.2kstore.com/pramac/lftr7.htm&amp;h=312&amp;w=420&amp;sz=28&amp;tbnid=Ip8RAT5poIuufM:&amp;tbnh=90&amp;tbnw=122&amp;hl=en&amp;start=4&amp;prev=/images?q=portable+generator&amp;svnum=10&amp;hl=en&amp;l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4.jpeg"/><Relationship Id="rId2" Type="http://schemas.openxmlformats.org/officeDocument/2006/relationships/hyperlink" Target="http://images.google.com/imgres?imgurl=http://www.homedepot.com/cmc_upload/HDUS/EN_US/asset/images/eplus/341159_3.jpg&amp;imgrefurl=http://www.homedepot.com/prel80/HDUS/EN_US/jsearch/product.jsp?pn=341159&amp;h=230&amp;w=230&amp;sz=11&amp;tbnid=c-5OkqYUzWJVCM:&amp;tbnh=103&amp;tbnw=103&amp;hl=en&amp;start=7&amp;prev=/images?q=ground+fault+interrupter&amp;svnum=10&amp;hl=en&amp;lr=" TargetMode="External"/><Relationship Id="rId1" Type="http://schemas.openxmlformats.org/officeDocument/2006/relationships/slideLayout" Target="../slideLayouts/slideLayout3.xml"/><Relationship Id="rId6" Type="http://schemas.openxmlformats.org/officeDocument/2006/relationships/hyperlink" Target="http://images.google.com/imgres?imgurl=http://www.firstaidandsafetyonline.com/files/categories/Allegro/Allegro%20%209540%20GroundFaultInter%20%20lg.jpg&amp;imgrefurl=http://www.firstaidandsafetyonline.com/prod_details~catid~111~id~609.asp&amp;h=144&amp;w=144&amp;sz=7&amp;tbnid=p5vUYbIki9pJBM:&amp;tbnh=89&amp;tbnw=89&amp;hl=en&amp;start=22&amp;prev=/images?q=ground+fault+interrupter&amp;start=20&amp;svnum=10&amp;hl=en&amp;lr=&amp;sa=N" TargetMode="External"/><Relationship Id="rId5" Type="http://schemas.openxmlformats.org/officeDocument/2006/relationships/image" Target="../media/image33.jpeg"/><Relationship Id="rId4" Type="http://schemas.openxmlformats.org/officeDocument/2006/relationships/hyperlink" Target="http://images.google.com/imgres?imgurl=http://www.eastwood.com/images/us/local/products/detail/p20410.jpg&amp;imgrefurl=http://www.homeandofficebargains.com/ShoppingLists-1.html&amp;h=212&amp;w=250&amp;sz=15&amp;tbnid=X4J57IPPVGbyxM:&amp;tbnh=89&amp;tbnw=106&amp;hl=en&amp;start=9&amp;prev=/images?q=ground+fault+interrupter&amp;svnum=10&amp;hl=en&amp;l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images.google.com/imgres?imgurl=http://www.allelectronics.com/images/gold/full/PT-38100.jpg&amp;imgrefurl=http://www.allelectronics.com/cgi-bin/category.cgi?item=PT-38100&amp;h=200&amp;w=200&amp;sz=12&amp;tbnid=Zk-hKwnUeou3OM:&amp;tbnh=99&amp;tbnw=99&amp;hl=en&amp;start=9&amp;prev=/images?q=extension+cord&amp;svnum=10&amp;hl=en&amp;lr="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images.google.com/imgres?imgurl=http://www.foxelectricsupply.com/Content/Media/Images/Product/non62gw.jpg&amp;imgrefurl=http://www.foxelectricsupply.com/PRODUCTS/WIRE_and_CABLE/WIRE/ROMEX/NON83GW/&amp;h=214&amp;w=200&amp;sz=14&amp;tbnid=JyRqy_ylB3W1HM:&amp;tbnh=101&amp;tbnw=94&amp;hl=en&amp;start=23&amp;prev=/images?q=romex+cable&amp;start=20&amp;svnum=10&amp;hl=en&amp;lr=&amp;sa=N"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images.google.com/imgres?imgurl=http://www.gloriacenter.com/figuras/maior/ic-706mkii.jpg&amp;imgrefurl=http://www.gloriacenter.com/item.php?&amp;m=427&amp;h=350&amp;w=650&amp;sz=35&amp;tbnid=p2_38HLPkvmziM:&amp;tbnh=72&amp;tbnw=135&amp;hl=en&amp;start=33&amp;prev=/images?q=icom+706mkii&amp;start=20&amp;svnum=10&amp;hl=en&amp;lr=&amp;sa=N" TargetMode="External"/><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hyperlink" Target="http://images.google.com/imgres?imgurl=http://www.radaufunk.com/ft-8800a.jpg&amp;imgrefurl=http://www.radaufunk.com/yaesu1.htm&amp;h=303&amp;w=450&amp;sz=28&amp;tbnid=mXCT5ikTyyTroM:&amp;tbnh=83&amp;tbnw=124&amp;hl=en&amp;start=8&amp;prev=/images?q=yaesu+8800&amp;svnum=10&amp;hl=en&amp;lr=" TargetMode="External"/><Relationship Id="rId1" Type="http://schemas.openxmlformats.org/officeDocument/2006/relationships/slideLayout" Target="../slideLayouts/slideLayout3.xml"/><Relationship Id="rId6" Type="http://schemas.openxmlformats.org/officeDocument/2006/relationships/hyperlink" Target="http://images.google.com/imgres?imgurl=http://www.qsl.net/sv1grb/images/about/tmd700e.gif&amp;imgrefurl=http://www.qsl.net/sv1grb/about.htm&amp;h=256&amp;w=500&amp;sz=25&amp;tbnid=_VAEP0e_WxjmyM:&amp;tbnh=65&amp;tbnw=127&amp;hl=en&amp;start=5&amp;prev=/images?q=kenwood+d700&amp;svnum=10&amp;hl=en&amp;lr=" TargetMode="External"/><Relationship Id="rId5" Type="http://schemas.openxmlformats.org/officeDocument/2006/relationships/image" Target="../media/image10.jpeg"/><Relationship Id="rId4" Type="http://schemas.openxmlformats.org/officeDocument/2006/relationships/hyperlink" Target="http://images.google.com/imgres?imgurl=http://auto.tom.com/img/assets/200408/ICOM-2720.jpg&amp;imgrefurl=http://auto.tom.com/2136/2004831-58378.html&amp;h=190&amp;w=210&amp;sz=8&amp;tbnid=ZmxdcD2oId4kaM:&amp;tbnh=90&amp;tbnw=100&amp;hl=en&amp;start=2&amp;prev=/images?q=icom+2720&amp;svnum=10&amp;hl=en&amp;lr=" TargetMode="External"/><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normAutofit/>
          </a:bodyPr>
          <a:lstStyle/>
          <a:p>
            <a:r>
              <a:rPr lang="en-US" sz="4000" b="1" dirty="0" smtClean="0">
                <a:solidFill>
                  <a:srgbClr val="0070C0"/>
                </a:solidFill>
              </a:rPr>
              <a:t>Know Your Resources “In Advance”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0243" name="Rectangle 5"/>
          <p:cNvSpPr>
            <a:spLocks noGrp="1" noChangeArrowheads="1"/>
          </p:cNvSpPr>
          <p:nvPr>
            <p:ph type="body" idx="1"/>
          </p:nvPr>
        </p:nvSpPr>
        <p:spPr/>
        <p:txBody>
          <a:bodyPr/>
          <a:lstStyle/>
          <a:p>
            <a:r>
              <a:rPr lang="en-US" sz="2200" smtClean="0"/>
              <a:t>Net frequencies that support digital communication systems, such as packet radio bulletin board messaging systems, AMTOR, PSK31 and RTTY:</a:t>
            </a:r>
          </a:p>
          <a:p>
            <a:pPr lvl="1"/>
            <a:r>
              <a:rPr lang="en-US" sz="2200" smtClean="0"/>
              <a:t>Which software do they use? ARESPACK, Fnpack, FNpsk? </a:t>
            </a:r>
          </a:p>
          <a:p>
            <a:pPr lvl="1"/>
            <a:r>
              <a:rPr lang="en-US" sz="2200" smtClean="0"/>
              <a:t>Do the digital systems have mailboxes or digipeater functions? </a:t>
            </a:r>
          </a:p>
          <a:p>
            <a:pPr lvl="1"/>
            <a:r>
              <a:rPr lang="en-US" sz="2200" smtClean="0"/>
              <a:t>Which other nodes can they connect to? Can traffic be passed over an Internet link automatically or manually? </a:t>
            </a:r>
          </a:p>
          <a:p>
            <a:pPr lvl="1"/>
            <a:r>
              <a:rPr lang="en-US" sz="2200" smtClean="0"/>
              <a:t>How many connections can they support at once? </a:t>
            </a:r>
          </a:p>
          <a:p>
            <a:endParaRPr lang="en-US" sz="2200" smtClean="0"/>
          </a:p>
        </p:txBody>
      </p:sp>
    </p:spTree>
    <p:extLst>
      <p:ext uri="{BB962C8B-B14F-4D97-AF65-F5344CB8AC3E}">
        <p14:creationId xmlns:p14="http://schemas.microsoft.com/office/powerpoint/2010/main" val="3019289615"/>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b="1" dirty="0" smtClean="0">
                <a:solidFill>
                  <a:srgbClr val="0070C0"/>
                </a:solidFill>
              </a:rPr>
              <a:t>Network Coverage Concerns </a:t>
            </a:r>
          </a:p>
        </p:txBody>
      </p:sp>
      <p:sp>
        <p:nvSpPr>
          <p:cNvPr id="11267" name="Rectangle 5"/>
          <p:cNvSpPr>
            <a:spLocks noGrp="1" noChangeArrowheads="1"/>
          </p:cNvSpPr>
          <p:nvPr>
            <p:ph type="body" idx="1"/>
          </p:nvPr>
        </p:nvSpPr>
        <p:spPr/>
        <p:txBody>
          <a:bodyPr/>
          <a:lstStyle/>
          <a:p>
            <a:pPr>
              <a:lnSpc>
                <a:spcPct val="80000"/>
              </a:lnSpc>
            </a:pPr>
            <a:r>
              <a:rPr lang="en-US" sz="2200" smtClean="0"/>
              <a:t>Emcomm managers rely on simplex operation when planning their VHF or UHF FM nets</a:t>
            </a:r>
          </a:p>
          <a:p>
            <a:pPr lvl="1">
              <a:lnSpc>
                <a:spcPct val="80000"/>
              </a:lnSpc>
            </a:pPr>
            <a:r>
              <a:rPr lang="en-US" sz="2200" smtClean="0"/>
              <a:t>Repeaters often do not survive disasters or are overwhelmed with the amount of traffic</a:t>
            </a:r>
          </a:p>
          <a:p>
            <a:pPr lvl="1">
              <a:lnSpc>
                <a:spcPct val="80000"/>
              </a:lnSpc>
            </a:pPr>
            <a:endParaRPr lang="en-US" sz="2200" smtClean="0"/>
          </a:p>
          <a:p>
            <a:pPr>
              <a:lnSpc>
                <a:spcPct val="80000"/>
              </a:lnSpc>
            </a:pPr>
            <a:r>
              <a:rPr lang="en-US" sz="2200" smtClean="0"/>
              <a:t>Simplex range is limited by </a:t>
            </a:r>
          </a:p>
          <a:p>
            <a:pPr lvl="1">
              <a:lnSpc>
                <a:spcPct val="80000"/>
              </a:lnSpc>
            </a:pPr>
            <a:r>
              <a:rPr lang="en-US" sz="2200" smtClean="0"/>
              <a:t>Terrain</a:t>
            </a:r>
          </a:p>
          <a:p>
            <a:pPr lvl="1">
              <a:lnSpc>
                <a:spcPct val="80000"/>
              </a:lnSpc>
            </a:pPr>
            <a:r>
              <a:rPr lang="en-US" sz="2200" smtClean="0"/>
              <a:t>Output power</a:t>
            </a:r>
          </a:p>
          <a:p>
            <a:pPr lvl="1">
              <a:lnSpc>
                <a:spcPct val="80000"/>
              </a:lnSpc>
            </a:pPr>
            <a:r>
              <a:rPr lang="en-US" sz="2200" smtClean="0"/>
              <a:t>Antenna gain </a:t>
            </a:r>
          </a:p>
          <a:p>
            <a:pPr lvl="1">
              <a:lnSpc>
                <a:spcPct val="80000"/>
              </a:lnSpc>
            </a:pPr>
            <a:r>
              <a:rPr lang="en-US" sz="2200" smtClean="0"/>
              <a:t>Height </a:t>
            </a:r>
          </a:p>
          <a:p>
            <a:pPr lvl="1">
              <a:lnSpc>
                <a:spcPct val="80000"/>
              </a:lnSpc>
            </a:pPr>
            <a:endParaRPr lang="en-US" sz="2200" smtClean="0"/>
          </a:p>
          <a:p>
            <a:pPr>
              <a:lnSpc>
                <a:spcPct val="80000"/>
              </a:lnSpc>
            </a:pPr>
            <a:r>
              <a:rPr lang="en-US" sz="2200" smtClean="0"/>
              <a:t>Operation over a wide area can be a challenge  </a:t>
            </a:r>
          </a:p>
        </p:txBody>
      </p:sp>
    </p:spTree>
    <p:extLst>
      <p:ext uri="{BB962C8B-B14F-4D97-AF65-F5344CB8AC3E}">
        <p14:creationId xmlns:p14="http://schemas.microsoft.com/office/powerpoint/2010/main" val="240816785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dirty="0" smtClean="0">
                <a:solidFill>
                  <a:srgbClr val="0070C0"/>
                </a:solidFill>
              </a:rPr>
              <a:t>VHF and UHF Range </a:t>
            </a:r>
          </a:p>
        </p:txBody>
      </p:sp>
      <p:grpSp>
        <p:nvGrpSpPr>
          <p:cNvPr id="2" name="Group 15"/>
          <p:cNvGrpSpPr>
            <a:grpSpLocks/>
          </p:cNvGrpSpPr>
          <p:nvPr/>
        </p:nvGrpSpPr>
        <p:grpSpPr bwMode="auto">
          <a:xfrm>
            <a:off x="3810000" y="2362200"/>
            <a:ext cx="1873250" cy="2652713"/>
            <a:chOff x="2400" y="1488"/>
            <a:chExt cx="1180" cy="1671"/>
          </a:xfrm>
        </p:grpSpPr>
        <p:pic>
          <p:nvPicPr>
            <p:cNvPr id="6154" name="Picture 9" descr="fam0019">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1488"/>
              <a:ext cx="867"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 Box 10"/>
            <p:cNvSpPr txBox="1">
              <a:spLocks noChangeArrowheads="1"/>
            </p:cNvSpPr>
            <p:nvPr/>
          </p:nvSpPr>
          <p:spPr bwMode="auto">
            <a:xfrm>
              <a:off x="2400" y="2928"/>
              <a:ext cx="1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Antenna Height</a:t>
              </a:r>
            </a:p>
          </p:txBody>
        </p:sp>
      </p:grpSp>
      <p:grpSp>
        <p:nvGrpSpPr>
          <p:cNvPr id="3" name="Group 16"/>
          <p:cNvGrpSpPr>
            <a:grpSpLocks/>
          </p:cNvGrpSpPr>
          <p:nvPr/>
        </p:nvGrpSpPr>
        <p:grpSpPr bwMode="auto">
          <a:xfrm>
            <a:off x="6172200" y="1676400"/>
            <a:ext cx="2154238" cy="3810000"/>
            <a:chOff x="3888" y="1056"/>
            <a:chExt cx="1357" cy="2400"/>
          </a:xfrm>
        </p:grpSpPr>
        <p:pic>
          <p:nvPicPr>
            <p:cNvPr id="6152" name="Picture 5" descr="cityrel">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1344"/>
              <a:ext cx="1357"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11"/>
            <p:cNvSpPr txBox="1">
              <a:spLocks noChangeArrowheads="1"/>
            </p:cNvSpPr>
            <p:nvPr/>
          </p:nvSpPr>
          <p:spPr bwMode="auto">
            <a:xfrm>
              <a:off x="4272" y="1056"/>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Terrain</a:t>
              </a:r>
            </a:p>
          </p:txBody>
        </p:sp>
      </p:grpSp>
      <p:grpSp>
        <p:nvGrpSpPr>
          <p:cNvPr id="4" name="Group 14"/>
          <p:cNvGrpSpPr>
            <a:grpSpLocks/>
          </p:cNvGrpSpPr>
          <p:nvPr/>
        </p:nvGrpSpPr>
        <p:grpSpPr bwMode="auto">
          <a:xfrm>
            <a:off x="1066800" y="1981200"/>
            <a:ext cx="2286000" cy="2667000"/>
            <a:chOff x="672" y="1248"/>
            <a:chExt cx="1440" cy="1680"/>
          </a:xfrm>
        </p:grpSpPr>
        <p:pic>
          <p:nvPicPr>
            <p:cNvPr id="6150" name="Picture 7" descr="Map of the transmit coverage area of the '76 repeater">
              <a:hlinkClick r:id="rId6"/>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20" y="1536"/>
              <a:ext cx="139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12"/>
            <p:cNvSpPr txBox="1">
              <a:spLocks noChangeArrowheads="1"/>
            </p:cNvSpPr>
            <p:nvPr/>
          </p:nvSpPr>
          <p:spPr bwMode="auto">
            <a:xfrm>
              <a:off x="672" y="1248"/>
              <a:ext cx="1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Repeater Coverage</a:t>
              </a:r>
            </a:p>
          </p:txBody>
        </p:sp>
      </p:grpSp>
    </p:spTree>
    <p:extLst>
      <p:ext uri="{BB962C8B-B14F-4D97-AF65-F5344CB8AC3E}">
        <p14:creationId xmlns:p14="http://schemas.microsoft.com/office/powerpoint/2010/main" val="37378634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p:txBody>
          <a:bodyPr/>
          <a:lstStyle/>
          <a:p>
            <a:r>
              <a:rPr lang="en-US" b="1" dirty="0" smtClean="0">
                <a:solidFill>
                  <a:srgbClr val="0070C0"/>
                </a:solidFill>
              </a:rPr>
              <a:t>Avoid Last Minute Surprises</a:t>
            </a:r>
          </a:p>
        </p:txBody>
      </p:sp>
      <p:sp>
        <p:nvSpPr>
          <p:cNvPr id="12291" name="Rectangle 9"/>
          <p:cNvSpPr>
            <a:spLocks noGrp="1" noChangeArrowheads="1"/>
          </p:cNvSpPr>
          <p:nvPr>
            <p:ph type="body" sz="half" idx="1"/>
          </p:nvPr>
        </p:nvSpPr>
        <p:spPr/>
        <p:txBody>
          <a:bodyPr/>
          <a:lstStyle/>
          <a:p>
            <a:pPr>
              <a:lnSpc>
                <a:spcPct val="90000"/>
              </a:lnSpc>
            </a:pPr>
            <a:r>
              <a:rPr lang="en-US" sz="2200" smtClean="0"/>
              <a:t>Pre-test all known fixed locations in your area for coverage</a:t>
            </a:r>
          </a:p>
          <a:p>
            <a:pPr lvl="1">
              <a:lnSpc>
                <a:spcPct val="90000"/>
              </a:lnSpc>
            </a:pPr>
            <a:r>
              <a:rPr lang="en-US" sz="2200" smtClean="0"/>
              <a:t>If you are serving the Red Cross, test simplex coverage from each official shelter to the Red Cross office and the city's EOC or other key locations, and mobile coverage in the same areas  </a:t>
            </a:r>
          </a:p>
        </p:txBody>
      </p:sp>
      <p:pic>
        <p:nvPicPr>
          <p:cNvPr id="1011716" name="Picture 4" descr="MCj0078748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00" y="1447800"/>
            <a:ext cx="2713038"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775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011716"/>
                                        </p:tgtEl>
                                        <p:attrNameLst>
                                          <p:attrName>style.visibility</p:attrName>
                                        </p:attrNameLst>
                                      </p:cBhvr>
                                      <p:to>
                                        <p:strVal val="visible"/>
                                      </p:to>
                                    </p:set>
                                    <p:animEffect transition="in" filter="barn(outVertical)">
                                      <p:cBhvr>
                                        <p:cTn id="7" dur="500"/>
                                        <p:tgtEl>
                                          <p:spTgt spid="1011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b="1" dirty="0" smtClean="0">
                <a:solidFill>
                  <a:srgbClr val="0070C0"/>
                </a:solidFill>
              </a:rPr>
              <a:t>Improving Simplex Range </a:t>
            </a:r>
          </a:p>
        </p:txBody>
      </p:sp>
      <p:sp>
        <p:nvSpPr>
          <p:cNvPr id="13315" name="Rectangle 3"/>
          <p:cNvSpPr>
            <a:spLocks noGrp="1" noChangeArrowheads="1"/>
          </p:cNvSpPr>
          <p:nvPr>
            <p:ph type="body" idx="1"/>
          </p:nvPr>
        </p:nvSpPr>
        <p:spPr/>
        <p:txBody>
          <a:bodyPr>
            <a:normAutofit fontScale="92500" lnSpcReduction="20000"/>
          </a:bodyPr>
          <a:lstStyle/>
          <a:p>
            <a:pPr>
              <a:lnSpc>
                <a:spcPct val="90000"/>
              </a:lnSpc>
            </a:pPr>
            <a:r>
              <a:rPr lang="en-US" smtClean="0"/>
              <a:t>Use an antenna with greater gain </a:t>
            </a:r>
          </a:p>
          <a:p>
            <a:pPr>
              <a:lnSpc>
                <a:spcPct val="90000"/>
              </a:lnSpc>
            </a:pPr>
            <a:endParaRPr lang="en-US" smtClean="0"/>
          </a:p>
          <a:p>
            <a:pPr>
              <a:lnSpc>
                <a:spcPct val="90000"/>
              </a:lnSpc>
            </a:pPr>
            <a:r>
              <a:rPr lang="en-US" smtClean="0"/>
              <a:t>Move the antenna away from obstructions </a:t>
            </a:r>
          </a:p>
          <a:p>
            <a:pPr>
              <a:lnSpc>
                <a:spcPct val="90000"/>
              </a:lnSpc>
            </a:pPr>
            <a:endParaRPr lang="en-US" smtClean="0"/>
          </a:p>
          <a:p>
            <a:pPr>
              <a:lnSpc>
                <a:spcPct val="90000"/>
              </a:lnSpc>
            </a:pPr>
            <a:r>
              <a:rPr lang="en-US" smtClean="0"/>
              <a:t>Use a directional antenna </a:t>
            </a:r>
          </a:p>
          <a:p>
            <a:pPr>
              <a:lnSpc>
                <a:spcPct val="90000"/>
              </a:lnSpc>
            </a:pPr>
            <a:endParaRPr lang="en-US" smtClean="0"/>
          </a:p>
          <a:p>
            <a:pPr>
              <a:lnSpc>
                <a:spcPct val="90000"/>
              </a:lnSpc>
            </a:pPr>
            <a:r>
              <a:rPr lang="en-US" smtClean="0"/>
              <a:t>Increase antenna height </a:t>
            </a:r>
          </a:p>
          <a:p>
            <a:pPr>
              <a:lnSpc>
                <a:spcPct val="90000"/>
              </a:lnSpc>
            </a:pPr>
            <a:endParaRPr lang="en-US" smtClean="0"/>
          </a:p>
          <a:p>
            <a:pPr>
              <a:lnSpc>
                <a:spcPct val="90000"/>
              </a:lnSpc>
            </a:pPr>
            <a:r>
              <a:rPr lang="en-US" smtClean="0"/>
              <a:t>Increase transmitter output power as a last resort </a:t>
            </a:r>
          </a:p>
        </p:txBody>
      </p:sp>
    </p:spTree>
    <p:extLst>
      <p:ext uri="{BB962C8B-B14F-4D97-AF65-F5344CB8AC3E}">
        <p14:creationId xmlns:p14="http://schemas.microsoft.com/office/powerpoint/2010/main" val="503804909"/>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title"/>
          </p:nvPr>
        </p:nvSpPr>
        <p:spPr/>
        <p:txBody>
          <a:bodyPr/>
          <a:lstStyle/>
          <a:p>
            <a:r>
              <a:rPr lang="en-US" b="1" dirty="0" smtClean="0">
                <a:solidFill>
                  <a:srgbClr val="0070C0"/>
                </a:solidFill>
              </a:rPr>
              <a:t>Portable Duplex Repeater</a:t>
            </a:r>
          </a:p>
        </p:txBody>
      </p:sp>
      <p:sp>
        <p:nvSpPr>
          <p:cNvPr id="14339" name="Rectangle 11"/>
          <p:cNvSpPr>
            <a:spLocks noGrp="1" noChangeArrowheads="1"/>
          </p:cNvSpPr>
          <p:nvPr>
            <p:ph type="body" sz="half" idx="1"/>
          </p:nvPr>
        </p:nvSpPr>
        <p:spPr/>
        <p:txBody>
          <a:bodyPr/>
          <a:lstStyle/>
          <a:p>
            <a:pPr>
              <a:lnSpc>
                <a:spcPct val="80000"/>
              </a:lnSpc>
            </a:pPr>
            <a:r>
              <a:rPr lang="en-US" sz="2000" smtClean="0"/>
              <a:t>Quickly deployed at a high point in the desired coverage area </a:t>
            </a:r>
          </a:p>
          <a:p>
            <a:pPr lvl="1">
              <a:lnSpc>
                <a:spcPct val="80000"/>
              </a:lnSpc>
            </a:pPr>
            <a:r>
              <a:rPr lang="en-US" sz="2000" smtClean="0"/>
              <a:t>Just has to reach and hear the stations in your net </a:t>
            </a:r>
          </a:p>
          <a:p>
            <a:pPr lvl="1">
              <a:lnSpc>
                <a:spcPct val="80000"/>
              </a:lnSpc>
            </a:pPr>
            <a:endParaRPr lang="en-US" sz="2000" smtClean="0"/>
          </a:p>
          <a:p>
            <a:pPr>
              <a:lnSpc>
                <a:spcPct val="80000"/>
              </a:lnSpc>
            </a:pPr>
            <a:r>
              <a:rPr lang="en-US" sz="2000" smtClean="0"/>
              <a:t>Back seat of a car, using a mobile antenna, and parked on a ridge or even the top floor of a parking garage</a:t>
            </a:r>
          </a:p>
          <a:p>
            <a:pPr>
              <a:lnSpc>
                <a:spcPct val="80000"/>
              </a:lnSpc>
            </a:pPr>
            <a:endParaRPr lang="en-US" sz="2000" smtClean="0"/>
          </a:p>
          <a:p>
            <a:pPr>
              <a:lnSpc>
                <a:spcPct val="80000"/>
              </a:lnSpc>
            </a:pPr>
            <a:r>
              <a:rPr lang="en-US" sz="2000" smtClean="0"/>
              <a:t>Portable masts and trailer-mounted towers</a:t>
            </a:r>
          </a:p>
        </p:txBody>
      </p:sp>
      <p:pic>
        <p:nvPicPr>
          <p:cNvPr id="1014789" name="Picture 5" descr="427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1242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793" name="Picture 9" descr="repeater-fm-remote-area-weather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114800"/>
            <a:ext cx="13795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8552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014789"/>
                                        </p:tgtEl>
                                        <p:attrNameLst>
                                          <p:attrName>style.visibility</p:attrName>
                                        </p:attrNameLst>
                                      </p:cBhvr>
                                      <p:to>
                                        <p:strVal val="visible"/>
                                      </p:to>
                                    </p:set>
                                    <p:anim calcmode="lin" valueType="num">
                                      <p:cBhvr additive="base">
                                        <p:cTn id="7" dur="500" fill="hold"/>
                                        <p:tgtEl>
                                          <p:spTgt spid="1014789"/>
                                        </p:tgtEl>
                                        <p:attrNameLst>
                                          <p:attrName>ppt_x</p:attrName>
                                        </p:attrNameLst>
                                      </p:cBhvr>
                                      <p:tavLst>
                                        <p:tav tm="0">
                                          <p:val>
                                            <p:strVal val="1+#ppt_w/2"/>
                                          </p:val>
                                        </p:tav>
                                        <p:tav tm="100000">
                                          <p:val>
                                            <p:strVal val="#ppt_x"/>
                                          </p:val>
                                        </p:tav>
                                      </p:tavLst>
                                    </p:anim>
                                    <p:anim calcmode="lin" valueType="num">
                                      <p:cBhvr additive="base">
                                        <p:cTn id="8" dur="500" fill="hold"/>
                                        <p:tgtEl>
                                          <p:spTgt spid="1014789"/>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014793"/>
                                        </p:tgtEl>
                                        <p:attrNameLst>
                                          <p:attrName>style.visibility</p:attrName>
                                        </p:attrNameLst>
                                      </p:cBhvr>
                                      <p:to>
                                        <p:strVal val="visible"/>
                                      </p:to>
                                    </p:set>
                                    <p:anim calcmode="lin" valueType="num">
                                      <p:cBhvr additive="base">
                                        <p:cTn id="11" dur="500" fill="hold"/>
                                        <p:tgtEl>
                                          <p:spTgt spid="1014793"/>
                                        </p:tgtEl>
                                        <p:attrNameLst>
                                          <p:attrName>ppt_x</p:attrName>
                                        </p:attrNameLst>
                                      </p:cBhvr>
                                      <p:tavLst>
                                        <p:tav tm="0">
                                          <p:val>
                                            <p:strVal val="1+#ppt_w/2"/>
                                          </p:val>
                                        </p:tav>
                                        <p:tav tm="100000">
                                          <p:val>
                                            <p:strVal val="#ppt_x"/>
                                          </p:val>
                                        </p:tav>
                                      </p:tavLst>
                                    </p:anim>
                                    <p:anim calcmode="lin" valueType="num">
                                      <p:cBhvr additive="base">
                                        <p:cTn id="12" dur="500" fill="hold"/>
                                        <p:tgtEl>
                                          <p:spTgt spid="1014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smtClean="0">
                <a:solidFill>
                  <a:srgbClr val="0070C0"/>
                </a:solidFill>
              </a:rPr>
              <a:t>Cross Band Repeat</a:t>
            </a:r>
          </a:p>
        </p:txBody>
      </p:sp>
      <p:sp>
        <p:nvSpPr>
          <p:cNvPr id="15363" name="Rectangle 3"/>
          <p:cNvSpPr>
            <a:spLocks noGrp="1" noChangeArrowheads="1"/>
          </p:cNvSpPr>
          <p:nvPr>
            <p:ph type="body" sz="half" idx="1"/>
          </p:nvPr>
        </p:nvSpPr>
        <p:spPr/>
        <p:txBody>
          <a:bodyPr/>
          <a:lstStyle/>
          <a:p>
            <a:pPr>
              <a:lnSpc>
                <a:spcPct val="80000"/>
              </a:lnSpc>
            </a:pPr>
            <a:r>
              <a:rPr lang="en-US" sz="2000" smtClean="0"/>
              <a:t>Dual-band radios</a:t>
            </a:r>
          </a:p>
          <a:p>
            <a:pPr>
              <a:lnSpc>
                <a:spcPct val="80000"/>
              </a:lnSpc>
            </a:pPr>
            <a:endParaRPr lang="en-US" sz="2000" smtClean="0"/>
          </a:p>
          <a:p>
            <a:pPr>
              <a:lnSpc>
                <a:spcPct val="80000"/>
              </a:lnSpc>
            </a:pPr>
            <a:r>
              <a:rPr lang="en-US" sz="2000" smtClean="0"/>
              <a:t>Mobile can relay your transmission to a repeater for even greater range </a:t>
            </a:r>
          </a:p>
          <a:p>
            <a:pPr>
              <a:lnSpc>
                <a:spcPct val="80000"/>
              </a:lnSpc>
            </a:pPr>
            <a:endParaRPr lang="en-US" sz="2000" smtClean="0"/>
          </a:p>
          <a:p>
            <a:pPr>
              <a:lnSpc>
                <a:spcPct val="80000"/>
              </a:lnSpc>
            </a:pPr>
            <a:r>
              <a:rPr lang="en-US" sz="2000" smtClean="0"/>
              <a:t>Use low or medium power setting to avoid overheating and damage </a:t>
            </a:r>
          </a:p>
          <a:p>
            <a:pPr lvl="1">
              <a:lnSpc>
                <a:spcPct val="80000"/>
              </a:lnSpc>
            </a:pPr>
            <a:r>
              <a:rPr lang="en-US" sz="2000" smtClean="0"/>
              <a:t>Consider using a fan to further reduce the likelihood that your radio will be damaged from overheating.  </a:t>
            </a:r>
          </a:p>
        </p:txBody>
      </p:sp>
      <p:pic>
        <p:nvPicPr>
          <p:cNvPr id="1016840" name="Picture 8" descr="Crossband Repea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0" y="1524000"/>
            <a:ext cx="4046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42771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016840"/>
                                        </p:tgtEl>
                                        <p:attrNameLst>
                                          <p:attrName>style.visibility</p:attrName>
                                        </p:attrNameLst>
                                      </p:cBhvr>
                                      <p:to>
                                        <p:strVal val="visible"/>
                                      </p:to>
                                    </p:set>
                                    <p:animEffect transition="in" filter="box(out)">
                                      <p:cBhvr>
                                        <p:cTn id="7" dur="500"/>
                                        <p:tgtEl>
                                          <p:spTgt spid="101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200" b="1" dirty="0" smtClean="0">
                <a:solidFill>
                  <a:srgbClr val="0070C0"/>
                </a:solidFill>
              </a:rPr>
              <a:t>Frequency and Net Resource Management</a:t>
            </a:r>
            <a:r>
              <a:rPr lang="en-US" sz="4800" b="1" dirty="0" smtClean="0">
                <a:solidFill>
                  <a:srgbClr val="0070C0"/>
                </a:solidFill>
              </a:rPr>
              <a:t> </a:t>
            </a:r>
          </a:p>
        </p:txBody>
      </p:sp>
      <p:sp>
        <p:nvSpPr>
          <p:cNvPr id="20483" name="Rectangle 4"/>
          <p:cNvSpPr>
            <a:spLocks noGrp="1" noChangeArrowheads="1"/>
          </p:cNvSpPr>
          <p:nvPr>
            <p:ph type="body" sz="half" idx="1"/>
          </p:nvPr>
        </p:nvSpPr>
        <p:spPr>
          <a:xfrm>
            <a:off x="609600" y="1600200"/>
            <a:ext cx="3848100" cy="3733800"/>
          </a:xfrm>
        </p:spPr>
        <p:txBody>
          <a:bodyPr/>
          <a:lstStyle/>
          <a:p>
            <a:pPr>
              <a:lnSpc>
                <a:spcPct val="90000"/>
              </a:lnSpc>
            </a:pPr>
            <a:r>
              <a:rPr lang="en-US" sz="1800" smtClean="0"/>
              <a:t>Actual practice our choices are limited to the available operators and their equipment</a:t>
            </a:r>
          </a:p>
          <a:p>
            <a:pPr>
              <a:lnSpc>
                <a:spcPct val="90000"/>
              </a:lnSpc>
            </a:pPr>
            <a:endParaRPr lang="en-US" sz="1800" smtClean="0"/>
          </a:p>
          <a:p>
            <a:pPr>
              <a:lnSpc>
                <a:spcPct val="90000"/>
              </a:lnSpc>
            </a:pPr>
            <a:r>
              <a:rPr lang="en-US" sz="1800" smtClean="0"/>
              <a:t>Net managers may occasionally need to "shift" resources to meet changing needs </a:t>
            </a:r>
          </a:p>
          <a:p>
            <a:pPr lvl="1">
              <a:lnSpc>
                <a:spcPct val="90000"/>
              </a:lnSpc>
            </a:pPr>
            <a:r>
              <a:rPr lang="en-US" sz="1800" smtClean="0"/>
              <a:t>Early stages of an emergency =&gt; tactical nets may require more operators </a:t>
            </a:r>
          </a:p>
          <a:p>
            <a:pPr lvl="1">
              <a:lnSpc>
                <a:spcPct val="90000"/>
              </a:lnSpc>
            </a:pPr>
            <a:r>
              <a:rPr lang="en-US" sz="1800" smtClean="0"/>
              <a:t>Later stages =&gt; health and welfare traffic might increase</a:t>
            </a:r>
          </a:p>
        </p:txBody>
      </p:sp>
      <p:pic>
        <p:nvPicPr>
          <p:cNvPr id="20484"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0" y="1828800"/>
            <a:ext cx="4194175"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53473"/>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smtClean="0">
                <a:solidFill>
                  <a:srgbClr val="0070C0"/>
                </a:solidFill>
              </a:rPr>
              <a:t>Message Relays </a:t>
            </a:r>
          </a:p>
        </p:txBody>
      </p:sp>
      <p:pic>
        <p:nvPicPr>
          <p:cNvPr id="1022981" name="Picture 5" descr="ha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52800"/>
            <a:ext cx="1300163"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2985" name="Picture 9" descr="mac">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5814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743200" y="3962400"/>
            <a:ext cx="3276600" cy="762000"/>
            <a:chOff x="1728" y="2496"/>
            <a:chExt cx="2064" cy="480"/>
          </a:xfrm>
        </p:grpSpPr>
        <p:sp>
          <p:nvSpPr>
            <p:cNvPr id="21516" name="Line 11"/>
            <p:cNvSpPr>
              <a:spLocks noChangeShapeType="1"/>
            </p:cNvSpPr>
            <p:nvPr/>
          </p:nvSpPr>
          <p:spPr bwMode="auto">
            <a:xfrm>
              <a:off x="1728" y="2976"/>
              <a:ext cx="2064" cy="0"/>
            </a:xfrm>
            <a:prstGeom prst="line">
              <a:avLst/>
            </a:prstGeom>
            <a:noFill/>
            <a:ln w="381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Text Box 12"/>
            <p:cNvSpPr txBox="1">
              <a:spLocks noChangeArrowheads="1"/>
            </p:cNvSpPr>
            <p:nvPr/>
          </p:nvSpPr>
          <p:spPr bwMode="auto">
            <a:xfrm>
              <a:off x="1968" y="2496"/>
              <a:ext cx="17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Unable to communicate</a:t>
              </a:r>
            </a:p>
            <a:p>
              <a:pPr algn="ctr"/>
              <a:r>
                <a:rPr lang="en-US"/>
                <a:t>directly</a:t>
              </a:r>
            </a:p>
          </p:txBody>
        </p:sp>
      </p:grpSp>
      <p:grpSp>
        <p:nvGrpSpPr>
          <p:cNvPr id="3" name="Group 17"/>
          <p:cNvGrpSpPr>
            <a:grpSpLocks/>
          </p:cNvGrpSpPr>
          <p:nvPr/>
        </p:nvGrpSpPr>
        <p:grpSpPr bwMode="auto">
          <a:xfrm>
            <a:off x="2438400" y="1143000"/>
            <a:ext cx="4191000" cy="2438400"/>
            <a:chOff x="1536" y="720"/>
            <a:chExt cx="2640" cy="1536"/>
          </a:xfrm>
        </p:grpSpPr>
        <p:pic>
          <p:nvPicPr>
            <p:cNvPr id="21512" name="Picture 7" descr="294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1056"/>
              <a:ext cx="1440"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10"/>
            <p:cNvSpPr txBox="1">
              <a:spLocks noChangeArrowheads="1"/>
            </p:cNvSpPr>
            <p:nvPr/>
          </p:nvSpPr>
          <p:spPr bwMode="auto">
            <a:xfrm>
              <a:off x="1536" y="720"/>
              <a:ext cx="2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Third station "relay" the messages </a:t>
              </a:r>
            </a:p>
          </p:txBody>
        </p:sp>
        <p:sp>
          <p:nvSpPr>
            <p:cNvPr id="21514" name="Line 13"/>
            <p:cNvSpPr>
              <a:spLocks noChangeShapeType="1"/>
            </p:cNvSpPr>
            <p:nvPr/>
          </p:nvSpPr>
          <p:spPr bwMode="auto">
            <a:xfrm flipV="1">
              <a:off x="1584" y="1920"/>
              <a:ext cx="480" cy="3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Line 14"/>
            <p:cNvSpPr>
              <a:spLocks noChangeShapeType="1"/>
            </p:cNvSpPr>
            <p:nvPr/>
          </p:nvSpPr>
          <p:spPr bwMode="auto">
            <a:xfrm>
              <a:off x="3696" y="1824"/>
              <a:ext cx="480" cy="3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22991" name="Text Box 15"/>
          <p:cNvSpPr txBox="1">
            <a:spLocks noChangeArrowheads="1"/>
          </p:cNvSpPr>
          <p:nvPr/>
        </p:nvSpPr>
        <p:spPr bwMode="auto">
          <a:xfrm>
            <a:off x="1676400" y="5562600"/>
            <a:ext cx="6089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Move the stations involved off the main net frequency </a:t>
            </a:r>
          </a:p>
          <a:p>
            <a:pPr algn="ctr"/>
            <a:r>
              <a:rPr lang="en-US"/>
              <a:t>to avoid tying up the channel for an extended period </a:t>
            </a:r>
          </a:p>
        </p:txBody>
      </p:sp>
    </p:spTree>
    <p:extLst>
      <p:ext uri="{BB962C8B-B14F-4D97-AF65-F5344CB8AC3E}">
        <p14:creationId xmlns:p14="http://schemas.microsoft.com/office/powerpoint/2010/main" val="12506676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2985"/>
                                        </p:tgtEl>
                                        <p:attrNameLst>
                                          <p:attrName>style.visibility</p:attrName>
                                        </p:attrNameLst>
                                      </p:cBhvr>
                                      <p:to>
                                        <p:strVal val="visible"/>
                                      </p:to>
                                    </p:set>
                                    <p:animEffect transition="in" filter="dissolve">
                                      <p:cBhvr>
                                        <p:cTn id="7" dur="500"/>
                                        <p:tgtEl>
                                          <p:spTgt spid="102298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22981"/>
                                        </p:tgtEl>
                                        <p:attrNameLst>
                                          <p:attrName>style.visibility</p:attrName>
                                        </p:attrNameLst>
                                      </p:cBhvr>
                                      <p:to>
                                        <p:strVal val="visible"/>
                                      </p:to>
                                    </p:set>
                                    <p:animEffect transition="in" filter="dissolve">
                                      <p:cBhvr>
                                        <p:cTn id="11" dur="500"/>
                                        <p:tgtEl>
                                          <p:spTgt spid="1022981"/>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1" fill="hold" nodeType="afterEffect">
                                  <p:stCondLst>
                                    <p:cond delay="100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3000"/>
                            </p:stCondLst>
                            <p:childTnLst>
                              <p:par>
                                <p:cTn id="23" presetID="2" presetClass="entr" presetSubtype="4" fill="hold" grpId="0" nodeType="afterEffect">
                                  <p:stCondLst>
                                    <p:cond delay="500"/>
                                  </p:stCondLst>
                                  <p:childTnLst>
                                    <p:set>
                                      <p:cBhvr>
                                        <p:cTn id="24" dur="1" fill="hold">
                                          <p:stCondLst>
                                            <p:cond delay="0"/>
                                          </p:stCondLst>
                                        </p:cTn>
                                        <p:tgtEl>
                                          <p:spTgt spid="1022991"/>
                                        </p:tgtEl>
                                        <p:attrNameLst>
                                          <p:attrName>style.visibility</p:attrName>
                                        </p:attrNameLst>
                                      </p:cBhvr>
                                      <p:to>
                                        <p:strVal val="visible"/>
                                      </p:to>
                                    </p:set>
                                    <p:anim calcmode="lin" valueType="num">
                                      <p:cBhvr additive="base">
                                        <p:cTn id="25" dur="500" fill="hold"/>
                                        <p:tgtEl>
                                          <p:spTgt spid="1022991"/>
                                        </p:tgtEl>
                                        <p:attrNameLst>
                                          <p:attrName>ppt_x</p:attrName>
                                        </p:attrNameLst>
                                      </p:cBhvr>
                                      <p:tavLst>
                                        <p:tav tm="0">
                                          <p:val>
                                            <p:strVal val="#ppt_x"/>
                                          </p:val>
                                        </p:tav>
                                        <p:tav tm="100000">
                                          <p:val>
                                            <p:strVal val="#ppt_x"/>
                                          </p:val>
                                        </p:tav>
                                      </p:tavLst>
                                    </p:anim>
                                    <p:anim calcmode="lin" valueType="num">
                                      <p:cBhvr additive="base">
                                        <p:cTn id="26" dur="500" fill="hold"/>
                                        <p:tgtEl>
                                          <p:spTgt spid="1022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dirty="0" smtClean="0">
                <a:solidFill>
                  <a:srgbClr val="0070C0"/>
                </a:solidFill>
              </a:rPr>
              <a:t>Radio Room Security </a:t>
            </a:r>
          </a:p>
        </p:txBody>
      </p:sp>
      <p:sp>
        <p:nvSpPr>
          <p:cNvPr id="22531" name="Rectangle 4"/>
          <p:cNvSpPr>
            <a:spLocks noGrp="1" noChangeArrowheads="1"/>
          </p:cNvSpPr>
          <p:nvPr>
            <p:ph type="body" sz="half" idx="1"/>
          </p:nvPr>
        </p:nvSpPr>
        <p:spPr>
          <a:xfrm>
            <a:off x="685800" y="1600200"/>
            <a:ext cx="4495800" cy="4419600"/>
          </a:xfrm>
        </p:spPr>
        <p:txBody>
          <a:bodyPr/>
          <a:lstStyle/>
          <a:p>
            <a:pPr>
              <a:lnSpc>
                <a:spcPct val="90000"/>
              </a:lnSpc>
            </a:pPr>
            <a:r>
              <a:rPr lang="en-US" sz="2000" dirty="0" smtClean="0"/>
              <a:t>Allow only the operators who are on duty to be in the room </a:t>
            </a:r>
          </a:p>
          <a:p>
            <a:pPr lvl="1">
              <a:lnSpc>
                <a:spcPct val="90000"/>
              </a:lnSpc>
            </a:pPr>
            <a:r>
              <a:rPr lang="en-US" sz="2000" dirty="0" smtClean="0"/>
              <a:t>Protect your equipment</a:t>
            </a:r>
          </a:p>
          <a:p>
            <a:pPr lvl="1">
              <a:lnSpc>
                <a:spcPct val="90000"/>
              </a:lnSpc>
            </a:pPr>
            <a:r>
              <a:rPr lang="en-US" sz="2000" dirty="0" smtClean="0"/>
              <a:t>Protect messages you handle</a:t>
            </a:r>
          </a:p>
          <a:p>
            <a:pPr lvl="1">
              <a:lnSpc>
                <a:spcPct val="90000"/>
              </a:lnSpc>
            </a:pPr>
            <a:r>
              <a:rPr lang="en-US" sz="2000" dirty="0" smtClean="0"/>
              <a:t>Prevent unnecessary distractions</a:t>
            </a:r>
          </a:p>
          <a:p>
            <a:pPr lvl="1">
              <a:lnSpc>
                <a:spcPct val="90000"/>
              </a:lnSpc>
            </a:pPr>
            <a:endParaRPr lang="en-US" sz="2000" dirty="0" smtClean="0"/>
          </a:p>
          <a:p>
            <a:pPr>
              <a:lnSpc>
                <a:spcPct val="90000"/>
              </a:lnSpc>
            </a:pPr>
            <a:r>
              <a:rPr lang="en-US" sz="2000" dirty="0" smtClean="0"/>
              <a:t>Avoid leaving the radio room and equipment unattended and accessible</a:t>
            </a:r>
          </a:p>
          <a:p>
            <a:pPr>
              <a:lnSpc>
                <a:spcPct val="90000"/>
              </a:lnSpc>
            </a:pPr>
            <a:endParaRPr lang="en-US" sz="2000" dirty="0" smtClean="0"/>
          </a:p>
          <a:p>
            <a:pPr>
              <a:lnSpc>
                <a:spcPct val="90000"/>
              </a:lnSpc>
            </a:pPr>
            <a:r>
              <a:rPr lang="en-US" sz="2000" dirty="0" smtClean="0"/>
              <a:t>Don’t allow members of the press to be in the room without specific permission from the served agency</a:t>
            </a:r>
          </a:p>
        </p:txBody>
      </p:sp>
      <p:pic>
        <p:nvPicPr>
          <p:cNvPr id="1029126" name="Picture 6" descr="MCBD07132_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1676400"/>
            <a:ext cx="22113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6709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withEffect">
                                  <p:stCondLst>
                                    <p:cond delay="0"/>
                                  </p:stCondLst>
                                  <p:childTnLst>
                                    <p:set>
                                      <p:cBhvr>
                                        <p:cTn id="6" dur="1" fill="hold">
                                          <p:stCondLst>
                                            <p:cond delay="0"/>
                                          </p:stCondLst>
                                        </p:cTn>
                                        <p:tgtEl>
                                          <p:spTgt spid="1029126"/>
                                        </p:tgtEl>
                                        <p:attrNameLst>
                                          <p:attrName>style.visibility</p:attrName>
                                        </p:attrNameLst>
                                      </p:cBhvr>
                                      <p:to>
                                        <p:strVal val="visible"/>
                                      </p:to>
                                    </p:set>
                                    <p:animEffect transition="in" filter="barn(inHorizontal)">
                                      <p:cBhvr>
                                        <p:cTn id="7" dur="1000"/>
                                        <p:tgtEl>
                                          <p:spTgt spid="102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smtClean="0">
                <a:solidFill>
                  <a:srgbClr val="0070C0"/>
                </a:solidFill>
              </a:rPr>
              <a:t>Record Keeping </a:t>
            </a:r>
          </a:p>
        </p:txBody>
      </p:sp>
      <p:sp>
        <p:nvSpPr>
          <p:cNvPr id="23555" name="Rectangle 3"/>
          <p:cNvSpPr>
            <a:spLocks noGrp="1" noChangeArrowheads="1"/>
          </p:cNvSpPr>
          <p:nvPr>
            <p:ph type="body" idx="1"/>
          </p:nvPr>
        </p:nvSpPr>
        <p:spPr>
          <a:xfrm>
            <a:off x="609600" y="1371600"/>
            <a:ext cx="7848600" cy="4343400"/>
          </a:xfrm>
        </p:spPr>
        <p:txBody>
          <a:bodyPr>
            <a:normAutofit fontScale="92500"/>
          </a:bodyPr>
          <a:lstStyle/>
          <a:p>
            <a:pPr>
              <a:lnSpc>
                <a:spcPct val="80000"/>
              </a:lnSpc>
              <a:defRPr/>
            </a:pPr>
            <a:r>
              <a:rPr lang="en-US" sz="2200" dirty="0" smtClean="0"/>
              <a:t>Most served agencies will expect you to keep records of your operations </a:t>
            </a:r>
          </a:p>
          <a:p>
            <a:pPr lvl="1">
              <a:lnSpc>
                <a:spcPct val="80000"/>
              </a:lnSpc>
              <a:defRPr/>
            </a:pPr>
            <a:r>
              <a:rPr lang="en-US" sz="2200" dirty="0" smtClean="0"/>
              <a:t>Original copies of any messages sent </a:t>
            </a:r>
          </a:p>
          <a:p>
            <a:pPr lvl="1">
              <a:lnSpc>
                <a:spcPct val="80000"/>
              </a:lnSpc>
              <a:defRPr/>
            </a:pPr>
            <a:r>
              <a:rPr lang="en-US" sz="2200" dirty="0" smtClean="0"/>
              <a:t>Station logs</a:t>
            </a:r>
          </a:p>
          <a:p>
            <a:pPr lvl="1">
              <a:lnSpc>
                <a:spcPct val="80000"/>
              </a:lnSpc>
              <a:defRPr/>
            </a:pPr>
            <a:r>
              <a:rPr lang="en-US" sz="2200" dirty="0" smtClean="0"/>
              <a:t>Memos</a:t>
            </a:r>
          </a:p>
          <a:p>
            <a:pPr lvl="1">
              <a:lnSpc>
                <a:spcPct val="80000"/>
              </a:lnSpc>
              <a:defRPr/>
            </a:pPr>
            <a:r>
              <a:rPr lang="en-US" sz="2200" dirty="0" smtClean="0"/>
              <a:t>Official correspondence </a:t>
            </a:r>
          </a:p>
          <a:p>
            <a:pPr lvl="1">
              <a:lnSpc>
                <a:spcPct val="80000"/>
              </a:lnSpc>
              <a:defRPr/>
            </a:pPr>
            <a:endParaRPr lang="en-US" sz="2200" dirty="0" smtClean="0"/>
          </a:p>
          <a:p>
            <a:pPr>
              <a:lnSpc>
                <a:spcPct val="80000"/>
              </a:lnSpc>
              <a:defRPr/>
            </a:pPr>
            <a:r>
              <a:rPr lang="en-US" sz="2200" dirty="0" smtClean="0"/>
              <a:t>Some may even require you to keep "scratch" notes and informal logs </a:t>
            </a:r>
          </a:p>
          <a:p>
            <a:pPr>
              <a:lnSpc>
                <a:spcPct val="80000"/>
              </a:lnSpc>
              <a:defRPr/>
            </a:pPr>
            <a:endParaRPr lang="en-US" sz="2200" dirty="0" smtClean="0"/>
          </a:p>
          <a:p>
            <a:pPr>
              <a:lnSpc>
                <a:spcPct val="80000"/>
              </a:lnSpc>
              <a:defRPr/>
            </a:pPr>
            <a:r>
              <a:rPr lang="en-US" sz="2200" dirty="0" smtClean="0"/>
              <a:t>Keep these records in your own possession for a time, or to turn some or all records over to the agency at the end of operations </a:t>
            </a:r>
          </a:p>
          <a:p>
            <a:pPr>
              <a:lnSpc>
                <a:spcPct val="80000"/>
              </a:lnSpc>
              <a:defRPr/>
            </a:pPr>
            <a:endParaRPr lang="en-US" sz="2200" dirty="0" smtClean="0"/>
          </a:p>
          <a:p>
            <a:pPr>
              <a:lnSpc>
                <a:spcPct val="80000"/>
              </a:lnSpc>
              <a:defRPr/>
            </a:pPr>
            <a:r>
              <a:rPr lang="en-US" sz="2200" dirty="0" smtClean="0"/>
              <a:t>What about records that are on a computer?</a:t>
            </a:r>
          </a:p>
          <a:p>
            <a:pPr lvl="1">
              <a:lnSpc>
                <a:spcPct val="80000"/>
              </a:lnSpc>
              <a:defRPr/>
            </a:pPr>
            <a:r>
              <a:rPr lang="en-US" sz="2200" dirty="0" smtClean="0"/>
              <a:t>Know your agency’s policy in advance</a:t>
            </a:r>
          </a:p>
        </p:txBody>
      </p:sp>
      <p:pic>
        <p:nvPicPr>
          <p:cNvPr id="1031173" name="Picture 5" descr="MCj0396572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0" y="1752600"/>
            <a:ext cx="1671638"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6466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031173"/>
                                        </p:tgtEl>
                                        <p:attrNameLst>
                                          <p:attrName>style.visibility</p:attrName>
                                        </p:attrNameLst>
                                      </p:cBhvr>
                                      <p:to>
                                        <p:strVal val="visible"/>
                                      </p:to>
                                    </p:set>
                                    <p:animEffect transition="in" filter="checkerboard(across)">
                                      <p:cBhvr>
                                        <p:cTn id="7" dur="500"/>
                                        <p:tgtEl>
                                          <p:spTgt spid="103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b="1" dirty="0" smtClean="0">
                <a:solidFill>
                  <a:srgbClr val="0070C0"/>
                </a:solidFill>
              </a:rPr>
              <a:t>Record Keeping</a:t>
            </a:r>
          </a:p>
        </p:txBody>
      </p:sp>
      <p:sp>
        <p:nvSpPr>
          <p:cNvPr id="24579" name="Rectangle 5"/>
          <p:cNvSpPr>
            <a:spLocks noGrp="1" noChangeArrowheads="1"/>
          </p:cNvSpPr>
          <p:nvPr>
            <p:ph type="body" sz="half" idx="1"/>
          </p:nvPr>
        </p:nvSpPr>
        <p:spPr>
          <a:xfrm>
            <a:off x="609600" y="1600200"/>
            <a:ext cx="4419600" cy="4114800"/>
          </a:xfrm>
        </p:spPr>
        <p:txBody>
          <a:bodyPr/>
          <a:lstStyle/>
          <a:p>
            <a:r>
              <a:rPr lang="en-US" sz="2200" smtClean="0"/>
              <a:t>In some agencies, your station records are permanent and important legal documents, and must be treated as such</a:t>
            </a:r>
          </a:p>
          <a:p>
            <a:endParaRPr lang="en-US" sz="2200" smtClean="0"/>
          </a:p>
          <a:p>
            <a:r>
              <a:rPr lang="en-US" sz="2200" smtClean="0"/>
              <a:t>Know your served agency's policy on record keeping in advance so that you can comply from the very beginning of operations  </a:t>
            </a:r>
          </a:p>
        </p:txBody>
      </p:sp>
      <p:pic>
        <p:nvPicPr>
          <p:cNvPr id="1032199" name="Picture 7" descr="MCj0310998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2209800"/>
            <a:ext cx="25146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1655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1032199"/>
                                        </p:tgtEl>
                                        <p:attrNameLst>
                                          <p:attrName>style.visibility</p:attrName>
                                        </p:attrNameLst>
                                      </p:cBhvr>
                                      <p:to>
                                        <p:strVal val="visible"/>
                                      </p:to>
                                    </p:set>
                                    <p:animEffect transition="in" filter="circle(in)">
                                      <p:cBhvr>
                                        <p:cTn id="7" dur="1000"/>
                                        <p:tgtEl>
                                          <p:spTgt spid="1032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b="1" dirty="0" smtClean="0">
                <a:solidFill>
                  <a:srgbClr val="0070C0"/>
                </a:solidFill>
              </a:rPr>
              <a:t>Record Keeping</a:t>
            </a:r>
          </a:p>
        </p:txBody>
      </p:sp>
      <p:sp>
        <p:nvSpPr>
          <p:cNvPr id="25603" name="Rectangle 5"/>
          <p:cNvSpPr>
            <a:spLocks noGrp="1" noChangeArrowheads="1"/>
          </p:cNvSpPr>
          <p:nvPr>
            <p:ph type="body" idx="1"/>
          </p:nvPr>
        </p:nvSpPr>
        <p:spPr/>
        <p:txBody>
          <a:bodyPr/>
          <a:lstStyle/>
          <a:p>
            <a:r>
              <a:rPr lang="en-US" sz="2200" smtClean="0"/>
              <a:t>Station operating logs should contain: </a:t>
            </a:r>
          </a:p>
          <a:p>
            <a:pPr lvl="1"/>
            <a:r>
              <a:rPr lang="en-US" sz="2200" smtClean="0"/>
              <a:t>Your arrival and departure times </a:t>
            </a:r>
          </a:p>
          <a:p>
            <a:pPr lvl="1"/>
            <a:r>
              <a:rPr lang="en-US" sz="2200" smtClean="0"/>
              <a:t>Times you check in and out of specific nets </a:t>
            </a:r>
          </a:p>
          <a:p>
            <a:pPr lvl="1"/>
            <a:r>
              <a:rPr lang="en-US" sz="2200" smtClean="0"/>
              <a:t>Each message, by number, sender, addressee, and other handling stations </a:t>
            </a:r>
          </a:p>
          <a:p>
            <a:pPr lvl="1"/>
            <a:r>
              <a:rPr lang="en-US" sz="2200" smtClean="0"/>
              <a:t>Critical events -- damage, power loss, injuries, earth tremors, other emergencies </a:t>
            </a:r>
          </a:p>
          <a:p>
            <a:pPr lvl="1"/>
            <a:r>
              <a:rPr lang="en-US" sz="2200" smtClean="0"/>
              <a:t>Staff changes -- both emcomm and site management, if known </a:t>
            </a:r>
          </a:p>
          <a:p>
            <a:pPr lvl="1"/>
            <a:r>
              <a:rPr lang="en-US" sz="2200" smtClean="0"/>
              <a:t>Equipment problems and issues</a:t>
            </a:r>
          </a:p>
        </p:txBody>
      </p:sp>
    </p:spTree>
    <p:extLst>
      <p:ext uri="{BB962C8B-B14F-4D97-AF65-F5344CB8AC3E}">
        <p14:creationId xmlns:p14="http://schemas.microsoft.com/office/powerpoint/2010/main" val="2299145138"/>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title"/>
          </p:nvPr>
        </p:nvSpPr>
        <p:spPr/>
        <p:txBody>
          <a:bodyPr/>
          <a:lstStyle/>
          <a:p>
            <a:r>
              <a:rPr lang="en-US" b="1" dirty="0" smtClean="0">
                <a:solidFill>
                  <a:srgbClr val="0070C0"/>
                </a:solidFill>
              </a:rPr>
              <a:t>Record Keeping</a:t>
            </a:r>
          </a:p>
        </p:txBody>
      </p:sp>
      <p:sp>
        <p:nvSpPr>
          <p:cNvPr id="26627" name="Rectangle 8"/>
          <p:cNvSpPr>
            <a:spLocks noGrp="1" noChangeArrowheads="1"/>
          </p:cNvSpPr>
          <p:nvPr>
            <p:ph type="body" idx="1"/>
          </p:nvPr>
        </p:nvSpPr>
        <p:spPr>
          <a:xfrm>
            <a:off x="609600" y="1219200"/>
            <a:ext cx="7848600" cy="4114800"/>
          </a:xfrm>
        </p:spPr>
        <p:txBody>
          <a:bodyPr/>
          <a:lstStyle/>
          <a:p>
            <a:r>
              <a:rPr lang="en-US" sz="2200" smtClean="0"/>
              <a:t>Every individual message or note should be labeled with a time and date</a:t>
            </a:r>
          </a:p>
          <a:p>
            <a:endParaRPr lang="en-US" sz="2200" smtClean="0"/>
          </a:p>
          <a:p>
            <a:r>
              <a:rPr lang="en-US" sz="2200" smtClean="0"/>
              <a:t>Scratch notes </a:t>
            </a:r>
          </a:p>
          <a:p>
            <a:pPr lvl="1"/>
            <a:r>
              <a:rPr lang="en-US" sz="2200" smtClean="0"/>
              <a:t>Place dates and times next to each note on a sheet, so that information can be use later to determine a course of events </a:t>
            </a:r>
          </a:p>
          <a:p>
            <a:pPr lvl="1"/>
            <a:endParaRPr lang="en-US" sz="2200" smtClean="0"/>
          </a:p>
          <a:p>
            <a:r>
              <a:rPr lang="en-US" sz="2200" smtClean="0"/>
              <a:t>“Portable office" type file box, expanding file, or any other suitable container can be used to organize and file the messages </a:t>
            </a:r>
          </a:p>
        </p:txBody>
      </p:sp>
      <p:pic>
        <p:nvPicPr>
          <p:cNvPr id="1035270" name="Picture 6" descr="FELD3219">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81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1179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035270"/>
                                        </p:tgtEl>
                                        <p:attrNameLst>
                                          <p:attrName>style.visibility</p:attrName>
                                        </p:attrNameLst>
                                      </p:cBhvr>
                                      <p:to>
                                        <p:strVal val="visible"/>
                                      </p:to>
                                    </p:set>
                                    <p:animEffect transition="in" filter="strips(downLeft)">
                                      <p:cBhvr>
                                        <p:cTn id="7" dur="500"/>
                                        <p:tgtEl>
                                          <p:spTgt spid="1035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b="1" dirty="0" smtClean="0">
                <a:solidFill>
                  <a:srgbClr val="0070C0"/>
                </a:solidFill>
              </a:rPr>
              <a:t>Dealing With Stress</a:t>
            </a:r>
          </a:p>
        </p:txBody>
      </p:sp>
      <p:sp>
        <p:nvSpPr>
          <p:cNvPr id="27651" name="Rectangle 5"/>
          <p:cNvSpPr>
            <a:spLocks noGrp="1" noChangeArrowheads="1"/>
          </p:cNvSpPr>
          <p:nvPr>
            <p:ph type="body" sz="half" idx="1"/>
          </p:nvPr>
        </p:nvSpPr>
        <p:spPr>
          <a:xfrm>
            <a:off x="381000" y="1371600"/>
            <a:ext cx="3810000" cy="4343400"/>
          </a:xfrm>
        </p:spPr>
        <p:txBody>
          <a:bodyPr/>
          <a:lstStyle/>
          <a:p>
            <a:pPr>
              <a:lnSpc>
                <a:spcPct val="90000"/>
              </a:lnSpc>
            </a:pPr>
            <a:r>
              <a:rPr lang="en-US" sz="2200" smtClean="0"/>
              <a:t>Most people are not used to working under extreme stress for long periods, and do not know how to handle it</a:t>
            </a:r>
          </a:p>
          <a:p>
            <a:pPr>
              <a:lnSpc>
                <a:spcPct val="90000"/>
              </a:lnSpc>
            </a:pPr>
            <a:endParaRPr lang="en-US" sz="2200" smtClean="0"/>
          </a:p>
          <a:p>
            <a:pPr>
              <a:lnSpc>
                <a:spcPct val="90000"/>
              </a:lnSpc>
            </a:pPr>
            <a:r>
              <a:rPr lang="en-US" sz="2200" smtClean="0"/>
              <a:t>Nervous breakdowns are common among those who get overwhelmed </a:t>
            </a:r>
          </a:p>
          <a:p>
            <a:pPr lvl="1">
              <a:lnSpc>
                <a:spcPct val="90000"/>
              </a:lnSpc>
            </a:pPr>
            <a:r>
              <a:rPr lang="en-US" sz="2200" smtClean="0"/>
              <a:t>Have not learned to manage stress and stress-causing situations  </a:t>
            </a:r>
          </a:p>
        </p:txBody>
      </p:sp>
      <p:pic>
        <p:nvPicPr>
          <p:cNvPr id="1036295" name="Picture 7" descr="MCPE06002_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48400" y="2362200"/>
            <a:ext cx="2393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296" name="Text Box 8"/>
          <p:cNvSpPr txBox="1">
            <a:spLocks noChangeArrowheads="1"/>
          </p:cNvSpPr>
          <p:nvPr/>
        </p:nvSpPr>
        <p:spPr bwMode="auto">
          <a:xfrm>
            <a:off x="5181600" y="17526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Disoriented</a:t>
            </a:r>
          </a:p>
        </p:txBody>
      </p:sp>
      <p:sp>
        <p:nvSpPr>
          <p:cNvPr id="1036297" name="Text Box 9"/>
          <p:cNvSpPr txBox="1">
            <a:spLocks noChangeArrowheads="1"/>
          </p:cNvSpPr>
          <p:nvPr/>
        </p:nvSpPr>
        <p:spPr bwMode="auto">
          <a:xfrm>
            <a:off x="7315200" y="525780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Confused</a:t>
            </a:r>
          </a:p>
        </p:txBody>
      </p:sp>
      <p:sp>
        <p:nvSpPr>
          <p:cNvPr id="1036298" name="Text Box 10"/>
          <p:cNvSpPr txBox="1">
            <a:spLocks noChangeArrowheads="1"/>
          </p:cNvSpPr>
          <p:nvPr/>
        </p:nvSpPr>
        <p:spPr bwMode="auto">
          <a:xfrm>
            <a:off x="6934200" y="1371600"/>
            <a:ext cx="193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Unable to make </a:t>
            </a:r>
          </a:p>
          <a:p>
            <a:pPr algn="ctr"/>
            <a:r>
              <a:rPr lang="en-US"/>
              <a:t>good decisions</a:t>
            </a:r>
          </a:p>
        </p:txBody>
      </p:sp>
      <p:sp>
        <p:nvSpPr>
          <p:cNvPr id="1036299" name="Text Box 11"/>
          <p:cNvSpPr txBox="1">
            <a:spLocks noChangeArrowheads="1"/>
          </p:cNvSpPr>
          <p:nvPr/>
        </p:nvSpPr>
        <p:spPr bwMode="auto">
          <a:xfrm>
            <a:off x="4648200" y="25146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Lose temper </a:t>
            </a:r>
          </a:p>
        </p:txBody>
      </p:sp>
      <p:sp>
        <p:nvSpPr>
          <p:cNvPr id="1036300" name="Text Box 12"/>
          <p:cNvSpPr txBox="1">
            <a:spLocks noChangeArrowheads="1"/>
          </p:cNvSpPr>
          <p:nvPr/>
        </p:nvSpPr>
        <p:spPr bwMode="auto">
          <a:xfrm>
            <a:off x="5181600" y="5334000"/>
            <a:ext cx="193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Unable to make </a:t>
            </a:r>
          </a:p>
          <a:p>
            <a:pPr algn="ctr"/>
            <a:r>
              <a:rPr lang="en-US"/>
              <a:t>any decision</a:t>
            </a:r>
          </a:p>
        </p:txBody>
      </p:sp>
      <p:sp>
        <p:nvSpPr>
          <p:cNvPr id="1036301" name="Text Box 13"/>
          <p:cNvSpPr txBox="1">
            <a:spLocks noChangeArrowheads="1"/>
          </p:cNvSpPr>
          <p:nvPr/>
        </p:nvSpPr>
        <p:spPr bwMode="auto">
          <a:xfrm>
            <a:off x="4191000" y="3352800"/>
            <a:ext cx="2051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Behave in ways </a:t>
            </a:r>
          </a:p>
          <a:p>
            <a:pPr algn="ctr"/>
            <a:r>
              <a:rPr lang="en-US"/>
              <a:t>you never would </a:t>
            </a:r>
          </a:p>
          <a:p>
            <a:pPr algn="ctr"/>
            <a:r>
              <a:rPr lang="en-US"/>
              <a:t>any other time </a:t>
            </a:r>
          </a:p>
        </p:txBody>
      </p:sp>
    </p:spTree>
    <p:extLst>
      <p:ext uri="{BB962C8B-B14F-4D97-AF65-F5344CB8AC3E}">
        <p14:creationId xmlns:p14="http://schemas.microsoft.com/office/powerpoint/2010/main" val="10496210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36295"/>
                                        </p:tgtEl>
                                        <p:attrNameLst>
                                          <p:attrName>style.visibility</p:attrName>
                                        </p:attrNameLst>
                                      </p:cBhvr>
                                      <p:to>
                                        <p:strVal val="visible"/>
                                      </p:to>
                                    </p:set>
                                    <p:animEffect transition="in" filter="dissolve">
                                      <p:cBhvr>
                                        <p:cTn id="7" dur="500"/>
                                        <p:tgtEl>
                                          <p:spTgt spid="10362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36296"/>
                                        </p:tgtEl>
                                        <p:attrNameLst>
                                          <p:attrName>style.visibility</p:attrName>
                                        </p:attrNameLst>
                                      </p:cBhvr>
                                      <p:to>
                                        <p:strVal val="visible"/>
                                      </p:to>
                                    </p:set>
                                    <p:animEffect transition="in" filter="dissolve">
                                      <p:cBhvr>
                                        <p:cTn id="11" dur="500"/>
                                        <p:tgtEl>
                                          <p:spTgt spid="103629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36297"/>
                                        </p:tgtEl>
                                        <p:attrNameLst>
                                          <p:attrName>style.visibility</p:attrName>
                                        </p:attrNameLst>
                                      </p:cBhvr>
                                      <p:to>
                                        <p:strVal val="visible"/>
                                      </p:to>
                                    </p:set>
                                    <p:animEffect transition="in" filter="dissolve">
                                      <p:cBhvr>
                                        <p:cTn id="15" dur="500"/>
                                        <p:tgtEl>
                                          <p:spTgt spid="1036297"/>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36298"/>
                                        </p:tgtEl>
                                        <p:attrNameLst>
                                          <p:attrName>style.visibility</p:attrName>
                                        </p:attrNameLst>
                                      </p:cBhvr>
                                      <p:to>
                                        <p:strVal val="visible"/>
                                      </p:to>
                                    </p:set>
                                    <p:animEffect transition="in" filter="dissolve">
                                      <p:cBhvr>
                                        <p:cTn id="19" dur="500"/>
                                        <p:tgtEl>
                                          <p:spTgt spid="1036298"/>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36299"/>
                                        </p:tgtEl>
                                        <p:attrNameLst>
                                          <p:attrName>style.visibility</p:attrName>
                                        </p:attrNameLst>
                                      </p:cBhvr>
                                      <p:to>
                                        <p:strVal val="visible"/>
                                      </p:to>
                                    </p:set>
                                    <p:animEffect transition="in" filter="dissolve">
                                      <p:cBhvr>
                                        <p:cTn id="23" dur="500"/>
                                        <p:tgtEl>
                                          <p:spTgt spid="1036299"/>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36300"/>
                                        </p:tgtEl>
                                        <p:attrNameLst>
                                          <p:attrName>style.visibility</p:attrName>
                                        </p:attrNameLst>
                                      </p:cBhvr>
                                      <p:to>
                                        <p:strVal val="visible"/>
                                      </p:to>
                                    </p:set>
                                    <p:animEffect transition="in" filter="dissolve">
                                      <p:cBhvr>
                                        <p:cTn id="27" dur="500"/>
                                        <p:tgtEl>
                                          <p:spTgt spid="1036300"/>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36301"/>
                                        </p:tgtEl>
                                        <p:attrNameLst>
                                          <p:attrName>style.visibility</p:attrName>
                                        </p:attrNameLst>
                                      </p:cBhvr>
                                      <p:to>
                                        <p:strVal val="visible"/>
                                      </p:to>
                                    </p:set>
                                    <p:animEffect transition="in" filter="dissolve">
                                      <p:cBhvr>
                                        <p:cTn id="31" dur="500"/>
                                        <p:tgtEl>
                                          <p:spTgt spid="1036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6" grpId="0"/>
      <p:bldP spid="1036297" grpId="0"/>
      <p:bldP spid="1036298" grpId="0"/>
      <p:bldP spid="1036299" grpId="0"/>
      <p:bldP spid="1036300" grpId="0"/>
      <p:bldP spid="10363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r>
              <a:rPr lang="en-US" b="1" dirty="0" smtClean="0">
                <a:solidFill>
                  <a:srgbClr val="0070C0"/>
                </a:solidFill>
              </a:rPr>
              <a:t>Dealing With Stress</a:t>
            </a:r>
          </a:p>
        </p:txBody>
      </p:sp>
      <p:sp>
        <p:nvSpPr>
          <p:cNvPr id="28675" name="Rectangle 7"/>
          <p:cNvSpPr>
            <a:spLocks noGrp="1" noChangeArrowheads="1"/>
          </p:cNvSpPr>
          <p:nvPr>
            <p:ph type="body" idx="1"/>
          </p:nvPr>
        </p:nvSpPr>
        <p:spPr/>
        <p:txBody>
          <a:bodyPr>
            <a:normAutofit fontScale="92500"/>
          </a:bodyPr>
          <a:lstStyle/>
          <a:p>
            <a:pPr>
              <a:lnSpc>
                <a:spcPct val="90000"/>
              </a:lnSpc>
            </a:pPr>
            <a:r>
              <a:rPr lang="en-US" dirty="0" smtClean="0"/>
              <a:t>Tendency is to regard every situation or need as an "emergency," requiring an immediate response </a:t>
            </a:r>
          </a:p>
          <a:p>
            <a:pPr lvl="1">
              <a:lnSpc>
                <a:spcPct val="90000"/>
              </a:lnSpc>
            </a:pPr>
            <a:r>
              <a:rPr lang="en-US" dirty="0" smtClean="0"/>
              <a:t>You might get a barrage of requests for action  </a:t>
            </a:r>
          </a:p>
          <a:p>
            <a:pPr lvl="1">
              <a:lnSpc>
                <a:spcPct val="90000"/>
              </a:lnSpc>
            </a:pPr>
            <a:r>
              <a:rPr lang="en-US" dirty="0" smtClean="0"/>
              <a:t>You might not have the extra seconds it requires to fully consider the options, and to prioritize your actions</a:t>
            </a:r>
          </a:p>
          <a:p>
            <a:pPr lvl="1">
              <a:lnSpc>
                <a:spcPct val="90000"/>
              </a:lnSpc>
            </a:pPr>
            <a:endParaRPr lang="en-US" dirty="0" smtClean="0"/>
          </a:p>
          <a:p>
            <a:pPr>
              <a:lnSpc>
                <a:spcPct val="90000"/>
              </a:lnSpc>
            </a:pPr>
            <a:r>
              <a:rPr lang="en-US" dirty="0" smtClean="0"/>
              <a:t>The result is an overload of responsibility, which can lead to unmanageable levels of stress</a:t>
            </a:r>
          </a:p>
        </p:txBody>
      </p:sp>
    </p:spTree>
    <p:extLst>
      <p:ext uri="{BB962C8B-B14F-4D97-AF65-F5344CB8AC3E}">
        <p14:creationId xmlns:p14="http://schemas.microsoft.com/office/powerpoint/2010/main" val="239712042"/>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b="1" dirty="0" smtClean="0">
                <a:solidFill>
                  <a:srgbClr val="0070C0"/>
                </a:solidFill>
              </a:rPr>
              <a:t>Dealing With Stress</a:t>
            </a:r>
          </a:p>
        </p:txBody>
      </p:sp>
      <p:sp>
        <p:nvSpPr>
          <p:cNvPr id="29699" name="Rectangle 5"/>
          <p:cNvSpPr>
            <a:spLocks noGrp="1" noChangeArrowheads="1"/>
          </p:cNvSpPr>
          <p:nvPr>
            <p:ph type="body" sz="half" idx="1"/>
          </p:nvPr>
        </p:nvSpPr>
        <p:spPr>
          <a:xfrm>
            <a:off x="533400" y="1905000"/>
            <a:ext cx="3505200" cy="3124200"/>
          </a:xfrm>
        </p:spPr>
        <p:txBody>
          <a:bodyPr/>
          <a:lstStyle/>
          <a:p>
            <a:r>
              <a:rPr lang="en-US" sz="2200" smtClean="0"/>
              <a:t>You cannot eliminate disaster-related stress</a:t>
            </a:r>
          </a:p>
          <a:p>
            <a:endParaRPr lang="en-US" sz="2200" smtClean="0"/>
          </a:p>
          <a:p>
            <a:r>
              <a:rPr lang="en-US" sz="2200" smtClean="0"/>
              <a:t>You can certainly take steps to reduce or control it</a:t>
            </a:r>
          </a:p>
        </p:txBody>
      </p:sp>
      <p:pic>
        <p:nvPicPr>
          <p:cNvPr id="1039370" name="Picture 10" descr="yerkes-dod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133600"/>
            <a:ext cx="44196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7651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1039370"/>
                                        </p:tgtEl>
                                        <p:attrNameLst>
                                          <p:attrName>style.visibility</p:attrName>
                                        </p:attrNameLst>
                                      </p:cBhvr>
                                      <p:to>
                                        <p:strVal val="visible"/>
                                      </p:to>
                                    </p:set>
                                    <p:animEffect transition="in" filter="diamond(in)">
                                      <p:cBhvr>
                                        <p:cTn id="7" dur="1000"/>
                                        <p:tgtEl>
                                          <p:spTgt spid="103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b="1" dirty="0" smtClean="0">
                <a:solidFill>
                  <a:srgbClr val="0070C0"/>
                </a:solidFill>
              </a:rPr>
              <a:t>Case Example 21-1</a:t>
            </a:r>
          </a:p>
        </p:txBody>
      </p:sp>
      <p:sp>
        <p:nvSpPr>
          <p:cNvPr id="32771" name="Rectangle 5"/>
          <p:cNvSpPr>
            <a:spLocks noGrp="1" noChangeArrowheads="1"/>
          </p:cNvSpPr>
          <p:nvPr>
            <p:ph type="body" idx="1"/>
          </p:nvPr>
        </p:nvSpPr>
        <p:spPr/>
        <p:txBody>
          <a:bodyPr/>
          <a:lstStyle/>
          <a:p>
            <a:pPr marL="0" indent="0">
              <a:lnSpc>
                <a:spcPct val="90000"/>
              </a:lnSpc>
              <a:buNone/>
            </a:pPr>
            <a:r>
              <a:rPr lang="en-US" sz="2200" b="1" dirty="0" smtClean="0"/>
              <a:t>In a recent activation, an after action report commented on how one Amateur Radio Operator supporting an EOC worked for 36 hours straight.  He was praised for his dedication.</a:t>
            </a:r>
          </a:p>
          <a:p>
            <a:pPr lvl="1">
              <a:lnSpc>
                <a:spcPct val="90000"/>
              </a:lnSpc>
            </a:pPr>
            <a:endParaRPr lang="en-US" sz="2200" dirty="0" smtClean="0"/>
          </a:p>
          <a:p>
            <a:pPr>
              <a:lnSpc>
                <a:spcPct val="90000"/>
              </a:lnSpc>
            </a:pPr>
            <a:r>
              <a:rPr lang="en-US" sz="2200" dirty="0" smtClean="0"/>
              <a:t>Discussion</a:t>
            </a:r>
          </a:p>
          <a:p>
            <a:pPr lvl="1">
              <a:lnSpc>
                <a:spcPct val="90000"/>
              </a:lnSpc>
            </a:pPr>
            <a:r>
              <a:rPr lang="en-US" sz="2200" dirty="0" smtClean="0"/>
              <a:t>What is good about this?</a:t>
            </a:r>
          </a:p>
          <a:p>
            <a:pPr lvl="1">
              <a:lnSpc>
                <a:spcPct val="90000"/>
              </a:lnSpc>
            </a:pPr>
            <a:r>
              <a:rPr lang="en-US" sz="2200" dirty="0" smtClean="0"/>
              <a:t>What are the problems with this?</a:t>
            </a:r>
          </a:p>
          <a:p>
            <a:pPr lvl="1">
              <a:lnSpc>
                <a:spcPct val="90000"/>
              </a:lnSpc>
            </a:pPr>
            <a:r>
              <a:rPr lang="en-US" sz="2200" dirty="0" smtClean="0"/>
              <a:t>How would you have handled this situation?</a:t>
            </a:r>
          </a:p>
          <a:p>
            <a:pPr lvl="2">
              <a:lnSpc>
                <a:spcPct val="90000"/>
              </a:lnSpc>
            </a:pPr>
            <a:r>
              <a:rPr lang="en-US" sz="2200" dirty="0" smtClean="0"/>
              <a:t>If you were this operator</a:t>
            </a:r>
          </a:p>
          <a:p>
            <a:pPr lvl="2">
              <a:lnSpc>
                <a:spcPct val="90000"/>
              </a:lnSpc>
            </a:pPr>
            <a:r>
              <a:rPr lang="en-US" sz="2200" dirty="0" smtClean="0"/>
              <a:t>If you were the EMCOMM manager for this operator</a:t>
            </a:r>
          </a:p>
        </p:txBody>
      </p:sp>
    </p:spTree>
    <p:extLst>
      <p:ext uri="{BB962C8B-B14F-4D97-AF65-F5344CB8AC3E}">
        <p14:creationId xmlns:p14="http://schemas.microsoft.com/office/powerpoint/2010/main" val="1359331892"/>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b="1" dirty="0" smtClean="0">
                <a:solidFill>
                  <a:srgbClr val="0070C0"/>
                </a:solidFill>
              </a:rPr>
              <a:t>Case Example 21-2</a:t>
            </a:r>
          </a:p>
        </p:txBody>
      </p:sp>
      <p:sp>
        <p:nvSpPr>
          <p:cNvPr id="33795" name="Rectangle 5"/>
          <p:cNvSpPr>
            <a:spLocks noGrp="1" noChangeArrowheads="1"/>
          </p:cNvSpPr>
          <p:nvPr>
            <p:ph type="body" idx="1"/>
          </p:nvPr>
        </p:nvSpPr>
        <p:spPr/>
        <p:txBody>
          <a:bodyPr/>
          <a:lstStyle/>
          <a:p>
            <a:pPr marL="0" indent="0">
              <a:buNone/>
            </a:pPr>
            <a:r>
              <a:rPr lang="en-US" sz="2200" b="1" dirty="0" smtClean="0"/>
              <a:t>In a recent exercise debriefing, an Amateur Radio Operator said that in the event of an earthquake if he was assigned second shift at the EOC, he would not stand idle waiting for his shift. He would assist in other ways in the community and then proceed to work his 12 hour EOC shift.</a:t>
            </a:r>
          </a:p>
          <a:p>
            <a:endParaRPr lang="en-US" sz="2200" dirty="0" smtClean="0"/>
          </a:p>
          <a:p>
            <a:r>
              <a:rPr lang="en-US" sz="2200" dirty="0" smtClean="0"/>
              <a:t>Discussion</a:t>
            </a:r>
          </a:p>
          <a:p>
            <a:pPr lvl="1"/>
            <a:r>
              <a:rPr lang="en-US" sz="2200" dirty="0" smtClean="0"/>
              <a:t>What is good about this?</a:t>
            </a:r>
          </a:p>
          <a:p>
            <a:pPr lvl="1"/>
            <a:r>
              <a:rPr lang="en-US" sz="2200" dirty="0" smtClean="0"/>
              <a:t>What are the problems with this?</a:t>
            </a:r>
          </a:p>
          <a:p>
            <a:pPr lvl="1"/>
            <a:r>
              <a:rPr lang="en-US" sz="2200" dirty="0" smtClean="0"/>
              <a:t>How would you do awaiting the start of your EOC shift?</a:t>
            </a:r>
          </a:p>
        </p:txBody>
      </p:sp>
    </p:spTree>
    <p:extLst>
      <p:ext uri="{BB962C8B-B14F-4D97-AF65-F5344CB8AC3E}">
        <p14:creationId xmlns:p14="http://schemas.microsoft.com/office/powerpoint/2010/main" val="309807040"/>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US" b="1" dirty="0" smtClean="0">
                <a:solidFill>
                  <a:srgbClr val="0070C0"/>
                </a:solidFill>
              </a:rPr>
              <a:t>Dealing with Big Egos</a:t>
            </a:r>
          </a:p>
        </p:txBody>
      </p:sp>
      <p:sp>
        <p:nvSpPr>
          <p:cNvPr id="34819" name="Rectangle 6"/>
          <p:cNvSpPr>
            <a:spLocks noGrp="1" noChangeArrowheads="1"/>
          </p:cNvSpPr>
          <p:nvPr>
            <p:ph type="body" idx="1"/>
          </p:nvPr>
        </p:nvSpPr>
        <p:spPr>
          <a:xfrm>
            <a:off x="609600" y="1600200"/>
            <a:ext cx="7543800" cy="2895600"/>
          </a:xfrm>
        </p:spPr>
        <p:txBody>
          <a:bodyPr/>
          <a:lstStyle/>
          <a:p>
            <a:r>
              <a:rPr lang="en-US" sz="2200" smtClean="0"/>
              <a:t>Some within the emergency response community have "big egos“</a:t>
            </a:r>
          </a:p>
          <a:p>
            <a:endParaRPr lang="en-US" sz="2200" smtClean="0"/>
          </a:p>
          <a:p>
            <a:r>
              <a:rPr lang="en-US" sz="2200" smtClean="0"/>
              <a:t>Others with a need to be in full control at all times</a:t>
            </a:r>
          </a:p>
          <a:p>
            <a:endParaRPr lang="en-US" sz="2200" smtClean="0"/>
          </a:p>
          <a:p>
            <a:r>
              <a:rPr lang="en-US" sz="2200" smtClean="0"/>
              <a:t>Take time now to consider how you will respond to the challenges they present </a:t>
            </a:r>
          </a:p>
        </p:txBody>
      </p:sp>
      <p:pic>
        <p:nvPicPr>
          <p:cNvPr id="1043460" name="Picture 4" descr="MCj0078734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00" y="4267200"/>
            <a:ext cx="25146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283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withEffect">
                                  <p:stCondLst>
                                    <p:cond delay="0"/>
                                  </p:stCondLst>
                                  <p:childTnLst>
                                    <p:set>
                                      <p:cBhvr>
                                        <p:cTn id="6" dur="1" fill="hold">
                                          <p:stCondLst>
                                            <p:cond delay="0"/>
                                          </p:stCondLst>
                                        </p:cTn>
                                        <p:tgtEl>
                                          <p:spTgt spid="1043460"/>
                                        </p:tgtEl>
                                        <p:attrNameLst>
                                          <p:attrName>style.visibility</p:attrName>
                                        </p:attrNameLst>
                                      </p:cBhvr>
                                      <p:to>
                                        <p:strVal val="visible"/>
                                      </p:to>
                                    </p:set>
                                    <p:anim calcmode="lin" valueType="num">
                                      <p:cBhvr additive="base">
                                        <p:cTn id="7" dur="1000" fill="hold"/>
                                        <p:tgtEl>
                                          <p:spTgt spid="1043460"/>
                                        </p:tgtEl>
                                        <p:attrNameLst>
                                          <p:attrName>ppt_x</p:attrName>
                                        </p:attrNameLst>
                                      </p:cBhvr>
                                      <p:tavLst>
                                        <p:tav tm="0">
                                          <p:val>
                                            <p:strVal val="0-#ppt_w/2"/>
                                          </p:val>
                                        </p:tav>
                                        <p:tav tm="100000">
                                          <p:val>
                                            <p:strVal val="#ppt_x"/>
                                          </p:val>
                                        </p:tav>
                                      </p:tavLst>
                                    </p:anim>
                                    <p:anim calcmode="lin" valueType="num">
                                      <p:cBhvr additive="base">
                                        <p:cTn id="8" dur="1000" fill="hold"/>
                                        <p:tgtEl>
                                          <p:spTgt spid="1043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smtClean="0">
                <a:solidFill>
                  <a:srgbClr val="0070C0"/>
                </a:solidFill>
              </a:rPr>
              <a:t>Session Five </a:t>
            </a:r>
            <a:r>
              <a:rPr lang="en-US" b="1" dirty="0" smtClean="0">
                <a:solidFill>
                  <a:srgbClr val="0070C0"/>
                </a:solidFill>
              </a:rPr>
              <a:t>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rgbClr val="FF0000"/>
                </a:solidFill>
              </a:rPr>
              <a:t>21</a:t>
            </a:r>
            <a:r>
              <a:rPr lang="en-US" dirty="0" smtClean="0"/>
              <a:t>,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762000" y="228600"/>
            <a:ext cx="8077200" cy="1143000"/>
          </a:xfrm>
        </p:spPr>
        <p:txBody>
          <a:bodyPr/>
          <a:lstStyle/>
          <a:p>
            <a:r>
              <a:rPr lang="en-US" b="1" dirty="0" smtClean="0">
                <a:solidFill>
                  <a:srgbClr val="0070C0"/>
                </a:solidFill>
              </a:rPr>
              <a:t>Dealing with Big Egos</a:t>
            </a:r>
          </a:p>
        </p:txBody>
      </p:sp>
      <p:sp>
        <p:nvSpPr>
          <p:cNvPr id="35843" name="Rectangle 5"/>
          <p:cNvSpPr>
            <a:spLocks noGrp="1" noChangeArrowheads="1"/>
          </p:cNvSpPr>
          <p:nvPr>
            <p:ph type="body" idx="1"/>
          </p:nvPr>
        </p:nvSpPr>
        <p:spPr/>
        <p:txBody>
          <a:bodyPr/>
          <a:lstStyle/>
          <a:p>
            <a:pPr>
              <a:lnSpc>
                <a:spcPct val="90000"/>
              </a:lnSpc>
            </a:pPr>
            <a:r>
              <a:rPr lang="en-US" sz="2200" smtClean="0"/>
              <a:t>Come up with a different and more positive response strategy =&gt; not anger</a:t>
            </a:r>
          </a:p>
          <a:p>
            <a:pPr>
              <a:lnSpc>
                <a:spcPct val="90000"/>
              </a:lnSpc>
            </a:pPr>
            <a:endParaRPr lang="en-US" sz="2200" smtClean="0"/>
          </a:p>
          <a:p>
            <a:pPr>
              <a:lnSpc>
                <a:spcPct val="90000"/>
              </a:lnSpc>
            </a:pPr>
            <a:r>
              <a:rPr lang="en-US" sz="2200" smtClean="0"/>
              <a:t>Depending on the official position of the "problem" person, you might:</a:t>
            </a:r>
          </a:p>
          <a:p>
            <a:pPr lvl="1">
              <a:lnSpc>
                <a:spcPct val="90000"/>
              </a:lnSpc>
            </a:pPr>
            <a:r>
              <a:rPr lang="en-US" sz="2200" smtClean="0"/>
              <a:t>Do your job as best you can, and deal with it after the emergency is over </a:t>
            </a:r>
          </a:p>
          <a:p>
            <a:pPr lvl="1">
              <a:lnSpc>
                <a:spcPct val="90000"/>
              </a:lnSpc>
            </a:pPr>
            <a:r>
              <a:rPr lang="en-US" sz="2200" smtClean="0"/>
              <a:t>Politely decline and state your reasons </a:t>
            </a:r>
          </a:p>
          <a:p>
            <a:pPr lvl="1">
              <a:lnSpc>
                <a:spcPct val="90000"/>
              </a:lnSpc>
            </a:pPr>
            <a:r>
              <a:rPr lang="en-US" sz="2200" smtClean="0"/>
              <a:t>Refer the issue to a superior </a:t>
            </a:r>
          </a:p>
          <a:p>
            <a:pPr lvl="1">
              <a:lnSpc>
                <a:spcPct val="90000"/>
              </a:lnSpc>
            </a:pPr>
            <a:r>
              <a:rPr lang="en-US" sz="2200" smtClean="0"/>
              <a:t>Choose in advance to volunteer in another capacity and avoid that person altogether </a:t>
            </a:r>
          </a:p>
        </p:txBody>
      </p:sp>
    </p:spTree>
    <p:extLst>
      <p:ext uri="{BB962C8B-B14F-4D97-AF65-F5344CB8AC3E}">
        <p14:creationId xmlns:p14="http://schemas.microsoft.com/office/powerpoint/2010/main" val="4095925728"/>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b="1" dirty="0" smtClean="0">
                <a:solidFill>
                  <a:srgbClr val="0070C0"/>
                </a:solidFill>
              </a:rPr>
              <a:t>Stress Management Tips</a:t>
            </a:r>
          </a:p>
        </p:txBody>
      </p:sp>
      <p:sp>
        <p:nvSpPr>
          <p:cNvPr id="30723" name="Rectangle 5"/>
          <p:cNvSpPr>
            <a:spLocks noGrp="1" noChangeArrowheads="1"/>
          </p:cNvSpPr>
          <p:nvPr>
            <p:ph type="body" idx="1"/>
          </p:nvPr>
        </p:nvSpPr>
        <p:spPr>
          <a:xfrm>
            <a:off x="609600" y="1219200"/>
            <a:ext cx="7848600" cy="4495800"/>
          </a:xfrm>
        </p:spPr>
        <p:txBody>
          <a:bodyPr/>
          <a:lstStyle/>
          <a:p>
            <a:pPr>
              <a:lnSpc>
                <a:spcPct val="80000"/>
              </a:lnSpc>
            </a:pPr>
            <a:r>
              <a:rPr lang="en-US" sz="2000" smtClean="0"/>
              <a:t>Delegate some of your responsibilities to others. Take on those tasks only you can handle. </a:t>
            </a:r>
          </a:p>
          <a:p>
            <a:pPr>
              <a:lnSpc>
                <a:spcPct val="80000"/>
              </a:lnSpc>
            </a:pPr>
            <a:endParaRPr lang="en-US" sz="2000" smtClean="0"/>
          </a:p>
          <a:p>
            <a:pPr>
              <a:lnSpc>
                <a:spcPct val="80000"/>
              </a:lnSpc>
            </a:pPr>
            <a:r>
              <a:rPr lang="en-US" sz="2000" smtClean="0"/>
              <a:t>Prioritize your actions --the most important and time-sensitive ones come first. </a:t>
            </a:r>
          </a:p>
          <a:p>
            <a:pPr>
              <a:lnSpc>
                <a:spcPct val="80000"/>
              </a:lnSpc>
            </a:pPr>
            <a:endParaRPr lang="en-US" sz="2000" smtClean="0"/>
          </a:p>
          <a:p>
            <a:pPr>
              <a:lnSpc>
                <a:spcPct val="80000"/>
              </a:lnSpc>
            </a:pPr>
            <a:r>
              <a:rPr lang="en-US" sz="2000" smtClean="0"/>
              <a:t>Do not take comments personally -- mentally translate "personal attacks" into "constructive criticism" and a signal that there may be an important need that is being overlooked. </a:t>
            </a:r>
          </a:p>
          <a:p>
            <a:pPr>
              <a:lnSpc>
                <a:spcPct val="80000"/>
              </a:lnSpc>
            </a:pPr>
            <a:endParaRPr lang="en-US" sz="2000" smtClean="0"/>
          </a:p>
          <a:p>
            <a:pPr>
              <a:lnSpc>
                <a:spcPct val="80000"/>
              </a:lnSpc>
            </a:pPr>
            <a:r>
              <a:rPr lang="en-US" sz="2000" smtClean="0"/>
              <a:t>Take a few deep breaths and relax. Do this often, especially if you feel stress increasing. Gather your thoughts, and move on. </a:t>
            </a:r>
          </a:p>
          <a:p>
            <a:pPr>
              <a:lnSpc>
                <a:spcPct val="80000"/>
              </a:lnSpc>
            </a:pPr>
            <a:endParaRPr lang="en-US" sz="2000" smtClean="0"/>
          </a:p>
          <a:p>
            <a:pPr>
              <a:lnSpc>
                <a:spcPct val="80000"/>
              </a:lnSpc>
            </a:pPr>
            <a:r>
              <a:rPr lang="en-US" sz="2000" smtClean="0"/>
              <a:t>Watch out for your own needs -- food, rest, water, medical attention. </a:t>
            </a:r>
          </a:p>
        </p:txBody>
      </p:sp>
    </p:spTree>
    <p:extLst>
      <p:ext uri="{BB962C8B-B14F-4D97-AF65-F5344CB8AC3E}">
        <p14:creationId xmlns:p14="http://schemas.microsoft.com/office/powerpoint/2010/main" val="3468133412"/>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b="1" dirty="0" smtClean="0">
                <a:solidFill>
                  <a:srgbClr val="0070C0"/>
                </a:solidFill>
              </a:rPr>
              <a:t>Stress Management Tips</a:t>
            </a:r>
          </a:p>
        </p:txBody>
      </p:sp>
      <p:sp>
        <p:nvSpPr>
          <p:cNvPr id="31747" name="Rectangle 5"/>
          <p:cNvSpPr>
            <a:spLocks noGrp="1" noChangeArrowheads="1"/>
          </p:cNvSpPr>
          <p:nvPr>
            <p:ph type="body" idx="1"/>
          </p:nvPr>
        </p:nvSpPr>
        <p:spPr/>
        <p:txBody>
          <a:bodyPr/>
          <a:lstStyle/>
          <a:p>
            <a:pPr>
              <a:lnSpc>
                <a:spcPct val="80000"/>
              </a:lnSpc>
            </a:pPr>
            <a:r>
              <a:rPr lang="en-US" sz="1700" smtClean="0"/>
              <a:t>Do not insist on working more than your assigned shift if others can take over</a:t>
            </a:r>
          </a:p>
          <a:p>
            <a:pPr>
              <a:lnSpc>
                <a:spcPct val="80000"/>
              </a:lnSpc>
            </a:pPr>
            <a:endParaRPr lang="en-US" sz="1700" smtClean="0"/>
          </a:p>
          <a:p>
            <a:pPr>
              <a:lnSpc>
                <a:spcPct val="80000"/>
              </a:lnSpc>
            </a:pPr>
            <a:r>
              <a:rPr lang="en-US" sz="1700" smtClean="0"/>
              <a:t>Get rest when you can so that you will be ready to handle your job more effectively later on</a:t>
            </a:r>
          </a:p>
          <a:p>
            <a:pPr>
              <a:lnSpc>
                <a:spcPct val="80000"/>
              </a:lnSpc>
            </a:pPr>
            <a:endParaRPr lang="en-US" sz="1700" smtClean="0"/>
          </a:p>
          <a:p>
            <a:pPr>
              <a:lnSpc>
                <a:spcPct val="80000"/>
              </a:lnSpc>
            </a:pPr>
            <a:r>
              <a:rPr lang="en-US" sz="1700" smtClean="0"/>
              <a:t>Take a moment to think before responding to a stress-causing challenge -- if needed, tell them you will be back to them in a few minutes </a:t>
            </a:r>
          </a:p>
          <a:p>
            <a:pPr>
              <a:lnSpc>
                <a:spcPct val="80000"/>
              </a:lnSpc>
            </a:pPr>
            <a:endParaRPr lang="en-US" sz="1700" smtClean="0"/>
          </a:p>
          <a:p>
            <a:pPr>
              <a:lnSpc>
                <a:spcPct val="80000"/>
              </a:lnSpc>
            </a:pPr>
            <a:r>
              <a:rPr lang="en-US" sz="1700" smtClean="0"/>
              <a:t>If you are losing control of a situation, bring someone else in to assist or notify a superior </a:t>
            </a:r>
          </a:p>
          <a:p>
            <a:pPr>
              <a:lnSpc>
                <a:spcPct val="80000"/>
              </a:lnSpc>
            </a:pPr>
            <a:endParaRPr lang="en-US" sz="1700" smtClean="0"/>
          </a:p>
          <a:p>
            <a:pPr>
              <a:lnSpc>
                <a:spcPct val="80000"/>
              </a:lnSpc>
            </a:pPr>
            <a:r>
              <a:rPr lang="en-US" sz="1700" smtClean="0"/>
              <a:t>Do not let a problem get out of hand before asking for help </a:t>
            </a:r>
          </a:p>
          <a:p>
            <a:pPr>
              <a:lnSpc>
                <a:spcPct val="80000"/>
              </a:lnSpc>
            </a:pPr>
            <a:endParaRPr lang="en-US" sz="1700" smtClean="0"/>
          </a:p>
          <a:p>
            <a:pPr>
              <a:lnSpc>
                <a:spcPct val="80000"/>
              </a:lnSpc>
            </a:pPr>
            <a:r>
              <a:rPr lang="en-US" sz="1700" smtClean="0"/>
              <a:t>Keep an eye on other team members, and help them reduce stress when possible</a:t>
            </a:r>
          </a:p>
        </p:txBody>
      </p:sp>
    </p:spTree>
    <p:extLst>
      <p:ext uri="{BB962C8B-B14F-4D97-AF65-F5344CB8AC3E}">
        <p14:creationId xmlns:p14="http://schemas.microsoft.com/office/powerpoint/2010/main" val="634029685"/>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b="1" dirty="0" smtClean="0">
                <a:solidFill>
                  <a:srgbClr val="0070C0"/>
                </a:solidFill>
              </a:rPr>
              <a:t>Long Term Operations </a:t>
            </a:r>
          </a:p>
        </p:txBody>
      </p:sp>
      <p:sp>
        <p:nvSpPr>
          <p:cNvPr id="36867" name="Rectangle 5"/>
          <p:cNvSpPr>
            <a:spLocks noGrp="1" noChangeArrowheads="1"/>
          </p:cNvSpPr>
          <p:nvPr>
            <p:ph type="body" idx="1"/>
          </p:nvPr>
        </p:nvSpPr>
        <p:spPr/>
        <p:txBody>
          <a:bodyPr/>
          <a:lstStyle/>
          <a:p>
            <a:pPr>
              <a:lnSpc>
                <a:spcPct val="80000"/>
              </a:lnSpc>
            </a:pPr>
            <a:r>
              <a:rPr lang="en-US" sz="2000" smtClean="0"/>
              <a:t>Additional operators to allow for regular shift changes, and those who go home </a:t>
            </a:r>
          </a:p>
          <a:p>
            <a:pPr>
              <a:lnSpc>
                <a:spcPct val="80000"/>
              </a:lnSpc>
            </a:pPr>
            <a:r>
              <a:rPr lang="en-US" sz="2000" smtClean="0"/>
              <a:t>Replacement equipment, as operators leave with their own gear or it fails </a:t>
            </a:r>
          </a:p>
          <a:p>
            <a:pPr>
              <a:lnSpc>
                <a:spcPct val="80000"/>
              </a:lnSpc>
            </a:pPr>
            <a:r>
              <a:rPr lang="en-US" sz="2000" smtClean="0"/>
              <a:t>Food and water </a:t>
            </a:r>
          </a:p>
          <a:p>
            <a:pPr>
              <a:lnSpc>
                <a:spcPct val="80000"/>
              </a:lnSpc>
            </a:pPr>
            <a:r>
              <a:rPr lang="en-US" sz="2000" smtClean="0"/>
              <a:t>Suitable place to sleep or rest </a:t>
            </a:r>
          </a:p>
          <a:p>
            <a:pPr>
              <a:lnSpc>
                <a:spcPct val="80000"/>
              </a:lnSpc>
            </a:pPr>
            <a:r>
              <a:rPr lang="en-US" sz="2000" smtClean="0"/>
              <a:t>Generator fuel </a:t>
            </a:r>
          </a:p>
          <a:p>
            <a:pPr>
              <a:lnSpc>
                <a:spcPct val="80000"/>
              </a:lnSpc>
            </a:pPr>
            <a:r>
              <a:rPr lang="en-US" sz="2000" smtClean="0"/>
              <a:t>Fresh batteries </a:t>
            </a:r>
          </a:p>
          <a:p>
            <a:pPr>
              <a:lnSpc>
                <a:spcPct val="80000"/>
              </a:lnSpc>
            </a:pPr>
            <a:r>
              <a:rPr lang="en-US" sz="2000" smtClean="0"/>
              <a:t>Sanitation facilities </a:t>
            </a:r>
          </a:p>
          <a:p>
            <a:pPr>
              <a:lnSpc>
                <a:spcPct val="80000"/>
              </a:lnSpc>
            </a:pPr>
            <a:r>
              <a:rPr lang="en-US" sz="2000" smtClean="0"/>
              <a:t>Shelter </a:t>
            </a:r>
          </a:p>
          <a:p>
            <a:pPr>
              <a:lnSpc>
                <a:spcPct val="80000"/>
              </a:lnSpc>
            </a:pPr>
            <a:r>
              <a:rPr lang="en-US" sz="2000" smtClean="0"/>
              <a:t>Message handling supplies, forms </a:t>
            </a:r>
          </a:p>
          <a:p>
            <a:pPr>
              <a:lnSpc>
                <a:spcPct val="80000"/>
              </a:lnSpc>
            </a:pPr>
            <a:r>
              <a:rPr lang="en-US" sz="2000" smtClean="0"/>
              <a:t>Alternate NCS operators, backups </a:t>
            </a:r>
          </a:p>
          <a:p>
            <a:pPr>
              <a:lnSpc>
                <a:spcPct val="80000"/>
              </a:lnSpc>
            </a:pPr>
            <a:r>
              <a:rPr lang="en-US" sz="2000" smtClean="0"/>
              <a:t>Additional net resources to handle message traffic </a:t>
            </a:r>
          </a:p>
        </p:txBody>
      </p:sp>
    </p:spTree>
    <p:extLst>
      <p:ext uri="{BB962C8B-B14F-4D97-AF65-F5344CB8AC3E}">
        <p14:creationId xmlns:p14="http://schemas.microsoft.com/office/powerpoint/2010/main" val="3075984449"/>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r>
              <a:rPr lang="en-US" b="1" dirty="0" smtClean="0">
                <a:solidFill>
                  <a:srgbClr val="0070C0"/>
                </a:solidFill>
              </a:rPr>
              <a:t>Battery Management </a:t>
            </a:r>
          </a:p>
        </p:txBody>
      </p:sp>
      <p:sp>
        <p:nvSpPr>
          <p:cNvPr id="37891" name="Rectangle 6"/>
          <p:cNvSpPr>
            <a:spLocks noGrp="1" noChangeArrowheads="1"/>
          </p:cNvSpPr>
          <p:nvPr>
            <p:ph type="body" idx="1"/>
          </p:nvPr>
        </p:nvSpPr>
        <p:spPr/>
        <p:txBody>
          <a:bodyPr/>
          <a:lstStyle/>
          <a:p>
            <a:r>
              <a:rPr lang="en-US" sz="2200" smtClean="0"/>
              <a:t>You will eventually need to recharge your batteries</a:t>
            </a:r>
          </a:p>
          <a:p>
            <a:endParaRPr lang="en-US" sz="2200" smtClean="0"/>
          </a:p>
          <a:p>
            <a:r>
              <a:rPr lang="en-US" sz="2200" smtClean="0"/>
              <a:t>Some batteries need more time to recharge than others</a:t>
            </a:r>
          </a:p>
          <a:p>
            <a:pPr lvl="1"/>
            <a:r>
              <a:rPr lang="en-US" sz="2200" smtClean="0"/>
              <a:t>This time needs to be taken into account in your planning </a:t>
            </a:r>
          </a:p>
          <a:p>
            <a:pPr lvl="1"/>
            <a:endParaRPr lang="en-US" sz="2200" smtClean="0"/>
          </a:p>
          <a:p>
            <a:r>
              <a:rPr lang="en-US" sz="2200" smtClean="0"/>
              <a:t>Slow-charging batteries</a:t>
            </a:r>
          </a:p>
          <a:p>
            <a:pPr lvl="1"/>
            <a:r>
              <a:rPr lang="en-US" sz="2200" smtClean="0"/>
              <a:t>May need to have enough on-hand to last the entire length of the operation  </a:t>
            </a:r>
          </a:p>
        </p:txBody>
      </p:sp>
      <p:pic>
        <p:nvPicPr>
          <p:cNvPr id="1046532" name="Picture 4" descr="MCj0232743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91400" y="1143000"/>
            <a:ext cx="11842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56779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046532"/>
                                        </p:tgtEl>
                                        <p:attrNameLst>
                                          <p:attrName>style.visibility</p:attrName>
                                        </p:attrNameLst>
                                      </p:cBhvr>
                                      <p:to>
                                        <p:strVal val="visible"/>
                                      </p:to>
                                    </p:set>
                                    <p:animEffect transition="in" filter="strips(downLeft)">
                                      <p:cBhvr>
                                        <p:cTn id="7" dur="500"/>
                                        <p:tgtEl>
                                          <p:spTgt spid="1046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r>
              <a:rPr lang="en-US" b="1" dirty="0" smtClean="0">
                <a:solidFill>
                  <a:srgbClr val="0070C0"/>
                </a:solidFill>
              </a:rPr>
              <a:t>Battery Management</a:t>
            </a:r>
          </a:p>
        </p:txBody>
      </p:sp>
      <p:sp>
        <p:nvSpPr>
          <p:cNvPr id="38915" name="Rectangle 6"/>
          <p:cNvSpPr>
            <a:spLocks noGrp="1" noChangeArrowheads="1"/>
          </p:cNvSpPr>
          <p:nvPr>
            <p:ph type="body" idx="1"/>
          </p:nvPr>
        </p:nvSpPr>
        <p:spPr>
          <a:xfrm>
            <a:off x="762000" y="1524000"/>
            <a:ext cx="8077200" cy="4297363"/>
          </a:xfrm>
        </p:spPr>
        <p:txBody>
          <a:bodyPr/>
          <a:lstStyle/>
          <a:p>
            <a:r>
              <a:rPr lang="en-US" sz="2200" dirty="0" smtClean="0"/>
              <a:t>Deep cycle marine batteries can require a full day or longer to fully recharge</a:t>
            </a:r>
          </a:p>
          <a:p>
            <a:endParaRPr lang="en-US" sz="2200" dirty="0" smtClean="0"/>
          </a:p>
          <a:p>
            <a:r>
              <a:rPr lang="en-US" sz="2200" dirty="0" smtClean="0"/>
              <a:t>Sealed lead-acid (SLA) batteries, also known as "gel-cells", require up to 18 hours to recharge depending on the size of the battery </a:t>
            </a:r>
          </a:p>
          <a:p>
            <a:endParaRPr lang="en-US" sz="2200" dirty="0" smtClean="0"/>
          </a:p>
          <a:p>
            <a:r>
              <a:rPr lang="en-US" sz="2200" dirty="0" err="1" smtClean="0"/>
              <a:t>NiCd</a:t>
            </a:r>
            <a:r>
              <a:rPr lang="en-US" sz="2200" dirty="0" smtClean="0"/>
              <a:t>, </a:t>
            </a:r>
            <a:r>
              <a:rPr lang="en-US" sz="2200" dirty="0" err="1" smtClean="0"/>
              <a:t>LIon</a:t>
            </a:r>
            <a:r>
              <a:rPr lang="en-US" sz="2200" dirty="0" smtClean="0"/>
              <a:t>, and similar batteries can be recharged quite quickly </a:t>
            </a:r>
          </a:p>
          <a:p>
            <a:pPr lvl="1"/>
            <a:r>
              <a:rPr lang="en-US" sz="2200" dirty="0" smtClean="0"/>
              <a:t>Repeated rapid charge cycles can reduce overall battery life </a:t>
            </a:r>
          </a:p>
        </p:txBody>
      </p:sp>
    </p:spTree>
    <p:extLst>
      <p:ext uri="{BB962C8B-B14F-4D97-AF65-F5344CB8AC3E}">
        <p14:creationId xmlns:p14="http://schemas.microsoft.com/office/powerpoint/2010/main" val="3654429949"/>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Grp="1" noChangeArrowheads="1"/>
          </p:cNvSpPr>
          <p:nvPr>
            <p:ph type="title"/>
          </p:nvPr>
        </p:nvSpPr>
        <p:spPr/>
        <p:txBody>
          <a:bodyPr/>
          <a:lstStyle/>
          <a:p>
            <a:r>
              <a:rPr lang="en-US" b="1" dirty="0" smtClean="0">
                <a:solidFill>
                  <a:srgbClr val="0070C0"/>
                </a:solidFill>
              </a:rPr>
              <a:t>Generator and Power Safety </a:t>
            </a:r>
          </a:p>
        </p:txBody>
      </p:sp>
      <p:sp>
        <p:nvSpPr>
          <p:cNvPr id="39939" name="Rectangle 12"/>
          <p:cNvSpPr>
            <a:spLocks noGrp="1" noChangeArrowheads="1"/>
          </p:cNvSpPr>
          <p:nvPr>
            <p:ph type="body" idx="1"/>
          </p:nvPr>
        </p:nvSpPr>
        <p:spPr/>
        <p:txBody>
          <a:bodyPr/>
          <a:lstStyle/>
          <a:p>
            <a:r>
              <a:rPr lang="en-US" sz="2200" smtClean="0"/>
              <a:t>Placement of generators </a:t>
            </a:r>
          </a:p>
          <a:p>
            <a:pPr lvl="1"/>
            <a:r>
              <a:rPr lang="en-US" sz="2200" smtClean="0"/>
              <a:t>Engine noise </a:t>
            </a:r>
          </a:p>
          <a:p>
            <a:pPr lvl="2"/>
            <a:r>
              <a:rPr lang="en-US" sz="2200" smtClean="0"/>
              <a:t>Difficult for shelter residents and volunteers to get much needed rest, and for anyone trying to do their job</a:t>
            </a:r>
          </a:p>
          <a:p>
            <a:pPr lvl="2"/>
            <a:endParaRPr lang="en-US" sz="2200" smtClean="0"/>
          </a:p>
          <a:p>
            <a:pPr lvl="1"/>
            <a:r>
              <a:rPr lang="en-US" sz="2200" smtClean="0"/>
              <a:t>Exhaust fumes </a:t>
            </a:r>
          </a:p>
          <a:p>
            <a:pPr lvl="2"/>
            <a:r>
              <a:rPr lang="en-US" sz="2200" smtClean="0"/>
              <a:t>Should not be allowed to enter the building or nearby tents or vehicles</a:t>
            </a:r>
          </a:p>
          <a:p>
            <a:pPr lvl="2"/>
            <a:r>
              <a:rPr lang="en-US" sz="2200" smtClean="0"/>
              <a:t>"down-wind" of any occupied location is best  </a:t>
            </a:r>
          </a:p>
        </p:txBody>
      </p:sp>
      <p:pic>
        <p:nvPicPr>
          <p:cNvPr id="1048584" name="Picture 8" descr="s1000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143000"/>
            <a:ext cx="17526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4066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048584"/>
                                        </p:tgtEl>
                                        <p:attrNameLst>
                                          <p:attrName>style.visibility</p:attrName>
                                        </p:attrNameLst>
                                      </p:cBhvr>
                                      <p:to>
                                        <p:strVal val="visible"/>
                                      </p:to>
                                    </p:set>
                                    <p:anim calcmode="lin" valueType="num">
                                      <p:cBhvr additive="base">
                                        <p:cTn id="7" dur="500" fill="hold"/>
                                        <p:tgtEl>
                                          <p:spTgt spid="1048584"/>
                                        </p:tgtEl>
                                        <p:attrNameLst>
                                          <p:attrName>ppt_x</p:attrName>
                                        </p:attrNameLst>
                                      </p:cBhvr>
                                      <p:tavLst>
                                        <p:tav tm="0">
                                          <p:val>
                                            <p:strVal val="1+#ppt_w/2"/>
                                          </p:val>
                                        </p:tav>
                                        <p:tav tm="100000">
                                          <p:val>
                                            <p:strVal val="#ppt_x"/>
                                          </p:val>
                                        </p:tav>
                                      </p:tavLst>
                                    </p:anim>
                                    <p:anim calcmode="lin" valueType="num">
                                      <p:cBhvr additive="base">
                                        <p:cTn id="8" dur="500" fill="hold"/>
                                        <p:tgtEl>
                                          <p:spTgt spid="10485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b="1" dirty="0" smtClean="0">
                <a:solidFill>
                  <a:srgbClr val="0070C0"/>
                </a:solidFill>
              </a:rPr>
              <a:t>Generator and Power Safety</a:t>
            </a:r>
          </a:p>
        </p:txBody>
      </p:sp>
      <p:sp>
        <p:nvSpPr>
          <p:cNvPr id="40963" name="Rectangle 5"/>
          <p:cNvSpPr>
            <a:spLocks noGrp="1" noChangeArrowheads="1"/>
          </p:cNvSpPr>
          <p:nvPr>
            <p:ph type="body" idx="1"/>
          </p:nvPr>
        </p:nvSpPr>
        <p:spPr>
          <a:xfrm>
            <a:off x="838200" y="1752600"/>
            <a:ext cx="7848600" cy="4495800"/>
          </a:xfrm>
        </p:spPr>
        <p:txBody>
          <a:bodyPr/>
          <a:lstStyle/>
          <a:p>
            <a:pPr>
              <a:lnSpc>
                <a:spcPct val="80000"/>
              </a:lnSpc>
            </a:pPr>
            <a:r>
              <a:rPr lang="en-US" sz="2000" dirty="0" smtClean="0"/>
              <a:t>Earth Grounding </a:t>
            </a:r>
          </a:p>
          <a:p>
            <a:pPr lvl="1">
              <a:lnSpc>
                <a:spcPct val="80000"/>
              </a:lnSpc>
            </a:pPr>
            <a:r>
              <a:rPr lang="en-US" sz="2000" dirty="0" smtClean="0"/>
              <a:t>Not required as long as only plug and cord connected equipment is used, and the generator meets National Electrical Code (NEC) standards listed in Article 250-6</a:t>
            </a:r>
          </a:p>
          <a:p>
            <a:pPr lvl="1">
              <a:lnSpc>
                <a:spcPct val="80000"/>
              </a:lnSpc>
            </a:pPr>
            <a:r>
              <a:rPr lang="en-US" sz="2000" dirty="0" smtClean="0"/>
              <a:t>Exception is for generators that will be connected, even temporarily, to a building's permanent electrical system. </a:t>
            </a:r>
          </a:p>
          <a:p>
            <a:pPr lvl="1">
              <a:lnSpc>
                <a:spcPct val="80000"/>
              </a:lnSpc>
            </a:pPr>
            <a:endParaRPr lang="en-US" sz="2000" dirty="0" smtClean="0"/>
          </a:p>
          <a:p>
            <a:pPr>
              <a:lnSpc>
                <a:spcPct val="80000"/>
              </a:lnSpc>
            </a:pPr>
            <a:r>
              <a:rPr lang="en-US" sz="2000" dirty="0" smtClean="0"/>
              <a:t>For further details on grounding AC electrical systems, please refer to Article 250 of the NEC</a:t>
            </a:r>
          </a:p>
          <a:p>
            <a:pPr>
              <a:lnSpc>
                <a:spcPct val="80000"/>
              </a:lnSpc>
            </a:pPr>
            <a:endParaRPr lang="en-US" sz="2000" dirty="0" smtClean="0"/>
          </a:p>
          <a:p>
            <a:pPr>
              <a:lnSpc>
                <a:spcPct val="80000"/>
              </a:lnSpc>
            </a:pPr>
            <a:r>
              <a:rPr lang="en-US" sz="2000" dirty="0" smtClean="0"/>
              <a:t>Primary hazards to avoid when using a generator are carbon monoxide (CO) poisoning from the toxic engine exhaust, electric shock or electrocution, and fire. </a:t>
            </a:r>
          </a:p>
          <a:p>
            <a:pPr lvl="1">
              <a:lnSpc>
                <a:spcPct val="80000"/>
              </a:lnSpc>
            </a:pPr>
            <a:r>
              <a:rPr lang="en-US" sz="2000" dirty="0" smtClean="0"/>
              <a:t>Follow the directions supplied with the generator. </a:t>
            </a:r>
          </a:p>
          <a:p>
            <a:pPr lvl="1">
              <a:lnSpc>
                <a:spcPct val="80000"/>
              </a:lnSpc>
            </a:pPr>
            <a:r>
              <a:rPr lang="en-US" sz="2000" dirty="0" smtClean="0"/>
              <a:t>Every year, people die in incidents related to portable generator use.  </a:t>
            </a:r>
          </a:p>
        </p:txBody>
      </p:sp>
    </p:spTree>
    <p:extLst>
      <p:ext uri="{BB962C8B-B14F-4D97-AF65-F5344CB8AC3E}">
        <p14:creationId xmlns:p14="http://schemas.microsoft.com/office/powerpoint/2010/main" val="765477751"/>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dirty="0" smtClean="0">
                <a:solidFill>
                  <a:srgbClr val="0070C0"/>
                </a:solidFill>
              </a:rPr>
              <a:t>Generator Safety Policy</a:t>
            </a:r>
          </a:p>
        </p:txBody>
      </p:sp>
      <p:sp>
        <p:nvSpPr>
          <p:cNvPr id="41987" name="Rectangle 3"/>
          <p:cNvSpPr>
            <a:spLocks noGrp="1" noChangeArrowheads="1"/>
          </p:cNvSpPr>
          <p:nvPr>
            <p:ph type="body" idx="1"/>
          </p:nvPr>
        </p:nvSpPr>
        <p:spPr>
          <a:xfrm>
            <a:off x="990600" y="1524000"/>
            <a:ext cx="7467600" cy="4953000"/>
          </a:xfrm>
        </p:spPr>
        <p:txBody>
          <a:bodyPr/>
          <a:lstStyle/>
          <a:p>
            <a:pPr>
              <a:lnSpc>
                <a:spcPct val="80000"/>
              </a:lnSpc>
            </a:pPr>
            <a:r>
              <a:rPr lang="en-US" sz="1700" dirty="0" smtClean="0"/>
              <a:t>Generator Placement</a:t>
            </a:r>
          </a:p>
          <a:p>
            <a:pPr lvl="1">
              <a:lnSpc>
                <a:spcPct val="80000"/>
              </a:lnSpc>
            </a:pPr>
            <a:r>
              <a:rPr lang="en-US" sz="1700" dirty="0" smtClean="0"/>
              <a:t>Generators are placed in an area off limits to unauthorized persons and children.</a:t>
            </a:r>
          </a:p>
          <a:p>
            <a:pPr lvl="1">
              <a:lnSpc>
                <a:spcPct val="80000"/>
              </a:lnSpc>
            </a:pPr>
            <a:r>
              <a:rPr lang="en-US" sz="1700" dirty="0" smtClean="0"/>
              <a:t>Generator is dry and not used in rain or wet conditions. Generator is operating on a dry surface under an open canopy-like structure, such as under a tarp held up on poles.</a:t>
            </a:r>
          </a:p>
          <a:p>
            <a:pPr lvl="1">
              <a:lnSpc>
                <a:spcPct val="80000"/>
              </a:lnSpc>
            </a:pPr>
            <a:r>
              <a:rPr lang="en-US" sz="1700" dirty="0" smtClean="0"/>
              <a:t>Generator is operating outdoors in a well-ventilated dry area.</a:t>
            </a:r>
          </a:p>
          <a:p>
            <a:pPr lvl="1">
              <a:lnSpc>
                <a:spcPct val="80000"/>
              </a:lnSpc>
            </a:pPr>
            <a:r>
              <a:rPr lang="en-US" sz="1700" dirty="0" smtClean="0"/>
              <a:t>Generator is operating away from air intakes to any structure.</a:t>
            </a:r>
          </a:p>
          <a:p>
            <a:pPr lvl="1">
              <a:lnSpc>
                <a:spcPct val="80000"/>
              </a:lnSpc>
            </a:pPr>
            <a:r>
              <a:rPr lang="en-US" sz="1700" dirty="0" smtClean="0"/>
              <a:t>All operators are using dry hands before touching the generator.</a:t>
            </a:r>
          </a:p>
          <a:p>
            <a:pPr lvl="1">
              <a:lnSpc>
                <a:spcPct val="80000"/>
              </a:lnSpc>
            </a:pPr>
            <a:endParaRPr lang="en-US" sz="1700" dirty="0" smtClean="0"/>
          </a:p>
          <a:p>
            <a:pPr>
              <a:lnSpc>
                <a:spcPct val="80000"/>
              </a:lnSpc>
            </a:pPr>
            <a:r>
              <a:rPr lang="en-US" sz="1700" dirty="0" smtClean="0"/>
              <a:t>Generator Grounding</a:t>
            </a:r>
          </a:p>
          <a:p>
            <a:pPr lvl="1">
              <a:lnSpc>
                <a:spcPct val="80000"/>
              </a:lnSpc>
            </a:pPr>
            <a:r>
              <a:rPr lang="en-US" sz="1700" dirty="0" smtClean="0"/>
              <a:t>Generator is grounded using a ground rod and large gauge wire (AWG 8 or larger) to bond the generator frame to ground. OR</a:t>
            </a:r>
          </a:p>
          <a:p>
            <a:pPr lvl="1">
              <a:lnSpc>
                <a:spcPct val="80000"/>
              </a:lnSpc>
            </a:pPr>
            <a:r>
              <a:rPr lang="en-US" sz="1700" dirty="0" smtClean="0"/>
              <a:t>Generator is properly grounded per the manufacturer’s manual.</a:t>
            </a:r>
          </a:p>
          <a:p>
            <a:pPr lvl="1">
              <a:lnSpc>
                <a:spcPct val="80000"/>
              </a:lnSpc>
            </a:pPr>
            <a:endParaRPr lang="en-US" sz="1700" dirty="0" smtClean="0"/>
          </a:p>
          <a:p>
            <a:pPr>
              <a:lnSpc>
                <a:spcPct val="80000"/>
              </a:lnSpc>
            </a:pPr>
            <a:r>
              <a:rPr lang="en-US" sz="1700" dirty="0" smtClean="0"/>
              <a:t>Wiring</a:t>
            </a:r>
          </a:p>
          <a:p>
            <a:pPr lvl="1">
              <a:lnSpc>
                <a:spcPct val="80000"/>
              </a:lnSpc>
            </a:pPr>
            <a:r>
              <a:rPr lang="en-US" sz="1700" dirty="0" smtClean="0"/>
              <a:t>Generator is not connected directly to existing wiring (avoid back feeding system).</a:t>
            </a:r>
          </a:p>
          <a:p>
            <a:pPr lvl="1">
              <a:lnSpc>
                <a:spcPct val="80000"/>
              </a:lnSpc>
            </a:pPr>
            <a:r>
              <a:rPr lang="en-US" sz="1700" dirty="0" smtClean="0"/>
              <a:t>Individual devices are connected directly to the receptacle outlet of the generator or via approved extension cord.</a:t>
            </a:r>
          </a:p>
          <a:p>
            <a:pPr>
              <a:lnSpc>
                <a:spcPct val="80000"/>
              </a:lnSpc>
            </a:pPr>
            <a:endParaRPr lang="en-US" sz="1700" dirty="0" smtClean="0"/>
          </a:p>
        </p:txBody>
      </p:sp>
    </p:spTree>
    <p:extLst>
      <p:ext uri="{BB962C8B-B14F-4D97-AF65-F5344CB8AC3E}">
        <p14:creationId xmlns:p14="http://schemas.microsoft.com/office/powerpoint/2010/main" val="4149559499"/>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smtClean="0">
                <a:solidFill>
                  <a:srgbClr val="0070C0"/>
                </a:solidFill>
              </a:rPr>
              <a:t>Generator Safety Policy</a:t>
            </a:r>
          </a:p>
        </p:txBody>
      </p:sp>
      <p:sp>
        <p:nvSpPr>
          <p:cNvPr id="43011" name="Rectangle 3"/>
          <p:cNvSpPr>
            <a:spLocks noGrp="1" noChangeArrowheads="1"/>
          </p:cNvSpPr>
          <p:nvPr>
            <p:ph type="body" idx="1"/>
          </p:nvPr>
        </p:nvSpPr>
        <p:spPr/>
        <p:txBody>
          <a:bodyPr/>
          <a:lstStyle/>
          <a:p>
            <a:pPr>
              <a:lnSpc>
                <a:spcPct val="80000"/>
              </a:lnSpc>
            </a:pPr>
            <a:r>
              <a:rPr lang="en-US" sz="1700" smtClean="0"/>
              <a:t>Extension Cords are</a:t>
            </a:r>
          </a:p>
          <a:p>
            <a:pPr lvl="1">
              <a:lnSpc>
                <a:spcPct val="80000"/>
              </a:lnSpc>
            </a:pPr>
            <a:r>
              <a:rPr lang="en-US" sz="1700" smtClean="0"/>
              <a:t>Outdoor rated</a:t>
            </a:r>
          </a:p>
          <a:p>
            <a:pPr lvl="1">
              <a:lnSpc>
                <a:spcPct val="80000"/>
              </a:lnSpc>
            </a:pPr>
            <a:r>
              <a:rPr lang="en-US" sz="1700" smtClean="0"/>
              <a:t>Of sufficient gauge and length to handle electrical loads without daisy-chaining</a:t>
            </a:r>
          </a:p>
          <a:p>
            <a:pPr lvl="1">
              <a:lnSpc>
                <a:spcPct val="80000"/>
              </a:lnSpc>
            </a:pPr>
            <a:r>
              <a:rPr lang="en-US" sz="1700" smtClean="0"/>
              <a:t>Free of cuts or tears and cracked housings.</a:t>
            </a:r>
          </a:p>
          <a:p>
            <a:pPr lvl="1">
              <a:lnSpc>
                <a:spcPct val="80000"/>
              </a:lnSpc>
            </a:pPr>
            <a:r>
              <a:rPr lang="en-US" sz="1700" smtClean="0"/>
              <a:t>Have three conductors and plugs have all three prongs.</a:t>
            </a:r>
          </a:p>
          <a:p>
            <a:pPr lvl="1">
              <a:lnSpc>
                <a:spcPct val="80000"/>
              </a:lnSpc>
            </a:pPr>
            <a:r>
              <a:rPr lang="en-US" sz="1700" smtClean="0"/>
              <a:t>Routed to prevent tripping hazard.</a:t>
            </a:r>
          </a:p>
          <a:p>
            <a:pPr lvl="1">
              <a:lnSpc>
                <a:spcPct val="80000"/>
              </a:lnSpc>
            </a:pPr>
            <a:endParaRPr lang="en-US" sz="1700" smtClean="0"/>
          </a:p>
          <a:p>
            <a:pPr>
              <a:lnSpc>
                <a:spcPct val="80000"/>
              </a:lnSpc>
            </a:pPr>
            <a:r>
              <a:rPr lang="en-US" sz="1700" smtClean="0"/>
              <a:t>Generator Capacity</a:t>
            </a:r>
          </a:p>
          <a:p>
            <a:pPr lvl="1">
              <a:lnSpc>
                <a:spcPct val="80000"/>
              </a:lnSpc>
            </a:pPr>
            <a:r>
              <a:rPr lang="en-US" sz="1700" smtClean="0"/>
              <a:t>Loads are less than the output rating of the generator.</a:t>
            </a:r>
          </a:p>
          <a:p>
            <a:pPr lvl="1">
              <a:lnSpc>
                <a:spcPct val="80000"/>
              </a:lnSpc>
            </a:pPr>
            <a:endParaRPr lang="en-US" sz="1700" smtClean="0"/>
          </a:p>
          <a:p>
            <a:pPr>
              <a:lnSpc>
                <a:spcPct val="80000"/>
              </a:lnSpc>
            </a:pPr>
            <a:r>
              <a:rPr lang="en-US" sz="1700" smtClean="0"/>
              <a:t>Manufacturer’s Instructions</a:t>
            </a:r>
          </a:p>
          <a:p>
            <a:pPr lvl="1">
              <a:lnSpc>
                <a:spcPct val="80000"/>
              </a:lnSpc>
            </a:pPr>
            <a:r>
              <a:rPr lang="en-US" sz="1700" smtClean="0"/>
              <a:t>A copy of the generator’s operating manual is available at the generator site.</a:t>
            </a:r>
          </a:p>
          <a:p>
            <a:pPr lvl="1">
              <a:lnSpc>
                <a:spcPct val="80000"/>
              </a:lnSpc>
            </a:pPr>
            <a:r>
              <a:rPr lang="en-US" sz="1700" smtClean="0"/>
              <a:t>Operation is consistent with all instructions in generator's owner manual.</a:t>
            </a:r>
          </a:p>
        </p:txBody>
      </p:sp>
    </p:spTree>
    <p:extLst>
      <p:ext uri="{BB962C8B-B14F-4D97-AF65-F5344CB8AC3E}">
        <p14:creationId xmlns:p14="http://schemas.microsoft.com/office/powerpoint/2010/main" val="170089554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a:bodyPr>
          <a:lstStyle/>
          <a:p>
            <a:pPr algn="ctr"/>
            <a:r>
              <a:rPr lang="en-US" sz="4000" b="1" dirty="0" smtClean="0">
                <a:solidFill>
                  <a:srgbClr val="0070C0"/>
                </a:solidFill>
              </a:rPr>
              <a:t>Topic 21 – </a:t>
            </a:r>
            <a:r>
              <a:rPr lang="en-US" sz="4000" b="1" dirty="0">
                <a:solidFill>
                  <a:srgbClr val="0070C0"/>
                </a:solidFill>
              </a:rPr>
              <a:t>Operations &amp; Logistics </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dirty="0" smtClean="0">
                <a:solidFill>
                  <a:srgbClr val="0070C0"/>
                </a:solidFill>
              </a:rPr>
              <a:t>Generator Safety Policy</a:t>
            </a:r>
          </a:p>
        </p:txBody>
      </p:sp>
      <p:sp>
        <p:nvSpPr>
          <p:cNvPr id="44035" name="Rectangle 3"/>
          <p:cNvSpPr>
            <a:spLocks noGrp="1" noChangeArrowheads="1"/>
          </p:cNvSpPr>
          <p:nvPr>
            <p:ph type="body" idx="1"/>
          </p:nvPr>
        </p:nvSpPr>
        <p:spPr/>
        <p:txBody>
          <a:bodyPr/>
          <a:lstStyle/>
          <a:p>
            <a:pPr>
              <a:lnSpc>
                <a:spcPct val="80000"/>
              </a:lnSpc>
            </a:pPr>
            <a:r>
              <a:rPr lang="en-US" sz="1700" dirty="0" smtClean="0"/>
              <a:t>Fuel Storage</a:t>
            </a:r>
          </a:p>
          <a:p>
            <a:pPr lvl="1">
              <a:lnSpc>
                <a:spcPct val="80000"/>
              </a:lnSpc>
            </a:pPr>
            <a:r>
              <a:rPr lang="en-US" sz="1700" dirty="0" smtClean="0"/>
              <a:t>Fuel is stored outdoors.</a:t>
            </a:r>
          </a:p>
          <a:p>
            <a:pPr lvl="1">
              <a:lnSpc>
                <a:spcPct val="80000"/>
              </a:lnSpc>
            </a:pPr>
            <a:r>
              <a:rPr lang="en-US" sz="1700" dirty="0" smtClean="0"/>
              <a:t>Fuel is stored in properly labeled, non-glass safety containers.</a:t>
            </a:r>
          </a:p>
          <a:p>
            <a:pPr lvl="1">
              <a:lnSpc>
                <a:spcPct val="80000"/>
              </a:lnSpc>
            </a:pPr>
            <a:r>
              <a:rPr lang="en-US" sz="1700" dirty="0" smtClean="0"/>
              <a:t>Fully charged, approved fire extinguisher is located near the generator.</a:t>
            </a:r>
          </a:p>
          <a:p>
            <a:pPr lvl="1">
              <a:lnSpc>
                <a:spcPct val="80000"/>
              </a:lnSpc>
            </a:pPr>
            <a:endParaRPr lang="en-US" sz="1700" dirty="0" smtClean="0"/>
          </a:p>
          <a:p>
            <a:pPr>
              <a:lnSpc>
                <a:spcPct val="80000"/>
              </a:lnSpc>
            </a:pPr>
            <a:r>
              <a:rPr lang="en-US" sz="1700" dirty="0" smtClean="0"/>
              <a:t>Refueling</a:t>
            </a:r>
          </a:p>
          <a:p>
            <a:pPr lvl="1">
              <a:lnSpc>
                <a:spcPct val="80000"/>
              </a:lnSpc>
            </a:pPr>
            <a:r>
              <a:rPr lang="en-US" sz="1700" dirty="0" smtClean="0"/>
              <a:t>Generator is off and cool before refueling.</a:t>
            </a:r>
          </a:p>
          <a:p>
            <a:pPr lvl="1">
              <a:lnSpc>
                <a:spcPct val="80000"/>
              </a:lnSpc>
            </a:pPr>
            <a:endParaRPr lang="en-US" sz="1700" dirty="0" smtClean="0"/>
          </a:p>
          <a:p>
            <a:pPr>
              <a:lnSpc>
                <a:spcPct val="80000"/>
              </a:lnSpc>
            </a:pPr>
            <a:r>
              <a:rPr lang="en-US" sz="1700" dirty="0" smtClean="0"/>
              <a:t>Shutdown</a:t>
            </a:r>
          </a:p>
          <a:p>
            <a:pPr lvl="1">
              <a:lnSpc>
                <a:spcPct val="80000"/>
              </a:lnSpc>
            </a:pPr>
            <a:r>
              <a:rPr lang="en-US" sz="1700" dirty="0" smtClean="0"/>
              <a:t>All equipment is turned off before shutting down generator.</a:t>
            </a:r>
          </a:p>
          <a:p>
            <a:pPr lvl="1">
              <a:lnSpc>
                <a:spcPct val="80000"/>
              </a:lnSpc>
            </a:pPr>
            <a:endParaRPr lang="en-US" sz="1700" dirty="0" smtClean="0"/>
          </a:p>
          <a:p>
            <a:pPr>
              <a:lnSpc>
                <a:spcPct val="80000"/>
              </a:lnSpc>
            </a:pPr>
            <a:r>
              <a:rPr lang="en-US" sz="1700" dirty="0" smtClean="0"/>
              <a:t>Burn Hazard</a:t>
            </a:r>
          </a:p>
          <a:p>
            <a:pPr lvl="1">
              <a:lnSpc>
                <a:spcPct val="80000"/>
              </a:lnSpc>
            </a:pPr>
            <a:r>
              <a:rPr lang="en-US" sz="1700" dirty="0" smtClean="0"/>
              <a:t>Exposed mufflers and other hot parts are protected and labeled.</a:t>
            </a:r>
          </a:p>
        </p:txBody>
      </p:sp>
    </p:spTree>
    <p:extLst>
      <p:ext uri="{BB962C8B-B14F-4D97-AF65-F5344CB8AC3E}">
        <p14:creationId xmlns:p14="http://schemas.microsoft.com/office/powerpoint/2010/main" val="1574260893"/>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smtClean="0">
                <a:solidFill>
                  <a:srgbClr val="0070C0"/>
                </a:solidFill>
              </a:rPr>
              <a:t>Ground Fault Interrupters (GFIs) </a:t>
            </a:r>
          </a:p>
        </p:txBody>
      </p:sp>
      <p:sp>
        <p:nvSpPr>
          <p:cNvPr id="45059" name="Rectangle 3"/>
          <p:cNvSpPr>
            <a:spLocks noGrp="1" noChangeArrowheads="1"/>
          </p:cNvSpPr>
          <p:nvPr>
            <p:ph type="body" idx="1"/>
          </p:nvPr>
        </p:nvSpPr>
        <p:spPr>
          <a:xfrm>
            <a:off x="609600" y="1371600"/>
            <a:ext cx="7848600" cy="2971800"/>
          </a:xfrm>
        </p:spPr>
        <p:txBody>
          <a:bodyPr>
            <a:normAutofit fontScale="92500" lnSpcReduction="10000"/>
          </a:bodyPr>
          <a:lstStyle/>
          <a:p>
            <a:pPr>
              <a:lnSpc>
                <a:spcPct val="90000"/>
              </a:lnSpc>
            </a:pPr>
            <a:r>
              <a:rPr lang="en-US" smtClean="0"/>
              <a:t>GFIs detect any difference between the currents flowing on the hot and neutral conductors, and opens the circuit </a:t>
            </a:r>
          </a:p>
          <a:p>
            <a:pPr>
              <a:lnSpc>
                <a:spcPct val="90000"/>
              </a:lnSpc>
            </a:pPr>
            <a:endParaRPr lang="en-US" smtClean="0"/>
          </a:p>
          <a:p>
            <a:pPr>
              <a:lnSpc>
                <a:spcPct val="90000"/>
              </a:lnSpc>
            </a:pPr>
            <a:r>
              <a:rPr lang="en-US" smtClean="0"/>
              <a:t>Test any GFI device to be used with or near HF radios to be sure that the GFI will function properly while the radio is transmitting.</a:t>
            </a:r>
          </a:p>
        </p:txBody>
      </p:sp>
      <p:pic>
        <p:nvPicPr>
          <p:cNvPr id="1051653" name="Picture 5" descr="341159_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4196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655" name="Picture 7" descr="p204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572000"/>
            <a:ext cx="16002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657" name="Picture 9" descr="Allegro%2520%25209540%2520GroundFaultInter%2520%2520l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4196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0768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051653"/>
                                        </p:tgtEl>
                                        <p:attrNameLst>
                                          <p:attrName>style.visibility</p:attrName>
                                        </p:attrNameLst>
                                      </p:cBhvr>
                                      <p:to>
                                        <p:strVal val="visible"/>
                                      </p:to>
                                    </p:set>
                                    <p:anim calcmode="lin" valueType="num">
                                      <p:cBhvr additive="base">
                                        <p:cTn id="7" dur="500" fill="hold"/>
                                        <p:tgtEl>
                                          <p:spTgt spid="1051653"/>
                                        </p:tgtEl>
                                        <p:attrNameLst>
                                          <p:attrName>ppt_x</p:attrName>
                                        </p:attrNameLst>
                                      </p:cBhvr>
                                      <p:tavLst>
                                        <p:tav tm="0">
                                          <p:val>
                                            <p:strVal val="1+#ppt_w/2"/>
                                          </p:val>
                                        </p:tav>
                                        <p:tav tm="100000">
                                          <p:val>
                                            <p:strVal val="#ppt_x"/>
                                          </p:val>
                                        </p:tav>
                                      </p:tavLst>
                                    </p:anim>
                                    <p:anim calcmode="lin" valueType="num">
                                      <p:cBhvr additive="base">
                                        <p:cTn id="8" dur="500" fill="hold"/>
                                        <p:tgtEl>
                                          <p:spTgt spid="105165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51655"/>
                                        </p:tgtEl>
                                        <p:attrNameLst>
                                          <p:attrName>style.visibility</p:attrName>
                                        </p:attrNameLst>
                                      </p:cBhvr>
                                      <p:to>
                                        <p:strVal val="visible"/>
                                      </p:to>
                                    </p:set>
                                    <p:anim calcmode="lin" valueType="num">
                                      <p:cBhvr additive="base">
                                        <p:cTn id="11" dur="500" fill="hold"/>
                                        <p:tgtEl>
                                          <p:spTgt spid="1051655"/>
                                        </p:tgtEl>
                                        <p:attrNameLst>
                                          <p:attrName>ppt_x</p:attrName>
                                        </p:attrNameLst>
                                      </p:cBhvr>
                                      <p:tavLst>
                                        <p:tav tm="0">
                                          <p:val>
                                            <p:strVal val="0-#ppt_w/2"/>
                                          </p:val>
                                        </p:tav>
                                        <p:tav tm="100000">
                                          <p:val>
                                            <p:strVal val="#ppt_x"/>
                                          </p:val>
                                        </p:tav>
                                      </p:tavLst>
                                    </p:anim>
                                    <p:anim calcmode="lin" valueType="num">
                                      <p:cBhvr additive="base">
                                        <p:cTn id="12" dur="500" fill="hold"/>
                                        <p:tgtEl>
                                          <p:spTgt spid="10516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51657"/>
                                        </p:tgtEl>
                                        <p:attrNameLst>
                                          <p:attrName>style.visibility</p:attrName>
                                        </p:attrNameLst>
                                      </p:cBhvr>
                                      <p:to>
                                        <p:strVal val="visible"/>
                                      </p:to>
                                    </p:set>
                                    <p:anim calcmode="lin" valueType="num">
                                      <p:cBhvr additive="base">
                                        <p:cTn id="15" dur="500" fill="hold"/>
                                        <p:tgtEl>
                                          <p:spTgt spid="1051657"/>
                                        </p:tgtEl>
                                        <p:attrNameLst>
                                          <p:attrName>ppt_x</p:attrName>
                                        </p:attrNameLst>
                                      </p:cBhvr>
                                      <p:tavLst>
                                        <p:tav tm="0">
                                          <p:val>
                                            <p:strVal val="#ppt_x"/>
                                          </p:val>
                                        </p:tav>
                                        <p:tav tm="100000">
                                          <p:val>
                                            <p:strVal val="#ppt_x"/>
                                          </p:val>
                                        </p:tav>
                                      </p:tavLst>
                                    </p:anim>
                                    <p:anim calcmode="lin" valueType="num">
                                      <p:cBhvr additive="base">
                                        <p:cTn id="16" dur="500" fill="hold"/>
                                        <p:tgtEl>
                                          <p:spTgt spid="1051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b="1" dirty="0" smtClean="0">
                <a:solidFill>
                  <a:srgbClr val="0070C0"/>
                </a:solidFill>
              </a:rPr>
              <a:t>AC Extension Cords </a:t>
            </a:r>
          </a:p>
        </p:txBody>
      </p:sp>
      <p:sp>
        <p:nvSpPr>
          <p:cNvPr id="46083" name="Rectangle 5"/>
          <p:cNvSpPr>
            <a:spLocks noGrp="1" noChangeArrowheads="1"/>
          </p:cNvSpPr>
          <p:nvPr>
            <p:ph type="body" idx="1"/>
          </p:nvPr>
        </p:nvSpPr>
        <p:spPr/>
        <p:txBody>
          <a:bodyPr/>
          <a:lstStyle/>
          <a:p>
            <a:r>
              <a:rPr lang="en-US" sz="2200" dirty="0" smtClean="0"/>
              <a:t>Should be rated for the actual load</a:t>
            </a:r>
          </a:p>
          <a:p>
            <a:pPr lvl="1"/>
            <a:r>
              <a:rPr lang="en-US" sz="2200" dirty="0" smtClean="0"/>
              <a:t>Consider radios, lights, chargers, and other accessories when calculating the total load</a:t>
            </a:r>
          </a:p>
          <a:p>
            <a:pPr lvl="1"/>
            <a:endParaRPr lang="en-US" sz="2200" dirty="0" smtClean="0"/>
          </a:p>
          <a:p>
            <a:r>
              <a:rPr lang="en-US" sz="2200" dirty="0" smtClean="0"/>
              <a:t>Extension cords are rated only for their actual length</a:t>
            </a:r>
          </a:p>
          <a:p>
            <a:pPr lvl="1"/>
            <a:r>
              <a:rPr lang="en-US" sz="2200" dirty="0" smtClean="0"/>
              <a:t>Cannot be strung together to make a longer cord without "de-rating" the cord's capacity</a:t>
            </a:r>
          </a:p>
          <a:p>
            <a:pPr lvl="1"/>
            <a:r>
              <a:rPr lang="en-US" sz="2200" dirty="0" smtClean="0"/>
              <a:t>A typical 16ga, 50' orange "hardware store" cord is rated for 10 amps. When two are used to run 100', the rating drops to only 7 amps    </a:t>
            </a:r>
          </a:p>
        </p:txBody>
      </p:sp>
    </p:spTree>
    <p:extLst>
      <p:ext uri="{BB962C8B-B14F-4D97-AF65-F5344CB8AC3E}">
        <p14:creationId xmlns:p14="http://schemas.microsoft.com/office/powerpoint/2010/main" val="1307824197"/>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r>
              <a:rPr lang="en-US" b="1" dirty="0" smtClean="0">
                <a:solidFill>
                  <a:srgbClr val="0070C0"/>
                </a:solidFill>
              </a:rPr>
              <a:t>AC Extension Cords</a:t>
            </a:r>
          </a:p>
        </p:txBody>
      </p:sp>
      <p:sp>
        <p:nvSpPr>
          <p:cNvPr id="47107" name="Rectangle 7"/>
          <p:cNvSpPr>
            <a:spLocks noGrp="1" noChangeArrowheads="1"/>
          </p:cNvSpPr>
          <p:nvPr>
            <p:ph type="body" idx="1"/>
          </p:nvPr>
        </p:nvSpPr>
        <p:spPr>
          <a:xfrm>
            <a:off x="685800" y="1219200"/>
            <a:ext cx="7848600" cy="4114800"/>
          </a:xfrm>
        </p:spPr>
        <p:txBody>
          <a:bodyPr>
            <a:normAutofit fontScale="92500"/>
          </a:bodyPr>
          <a:lstStyle/>
          <a:p>
            <a:r>
              <a:rPr lang="en-US" smtClean="0"/>
              <a:t>Choose a single length of cord rated for the load and the entire distance you must run it. </a:t>
            </a:r>
          </a:p>
          <a:p>
            <a:pPr lvl="1"/>
            <a:r>
              <a:rPr lang="en-US" smtClean="0"/>
              <a:t>If this is not possible, you can also run two or more parallel cords to the generator in order to reduce the load on any single cord. </a:t>
            </a:r>
          </a:p>
          <a:p>
            <a:pPr lvl="1"/>
            <a:endParaRPr lang="en-US" smtClean="0"/>
          </a:p>
          <a:p>
            <a:r>
              <a:rPr lang="en-US" smtClean="0"/>
              <a:t>For more information on portable power cord requirements, consult Article 400 of the NEC. </a:t>
            </a:r>
          </a:p>
        </p:txBody>
      </p:sp>
      <p:pic>
        <p:nvPicPr>
          <p:cNvPr id="1053701" name="Picture 5" descr="PT-3810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9530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636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053701"/>
                                        </p:tgtEl>
                                        <p:attrNameLst>
                                          <p:attrName>style.visibility</p:attrName>
                                        </p:attrNameLst>
                                      </p:cBhvr>
                                      <p:to>
                                        <p:strVal val="visible"/>
                                      </p:to>
                                    </p:set>
                                    <p:animEffect transition="in" filter="fade">
                                      <p:cBhvr>
                                        <p:cTn id="7" dur="1000"/>
                                        <p:tgtEl>
                                          <p:spTgt spid="105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title"/>
          </p:nvPr>
        </p:nvSpPr>
        <p:spPr/>
        <p:txBody>
          <a:bodyPr/>
          <a:lstStyle/>
          <a:p>
            <a:r>
              <a:rPr lang="en-US" b="1" dirty="0" smtClean="0">
                <a:solidFill>
                  <a:srgbClr val="0070C0"/>
                </a:solidFill>
              </a:rPr>
              <a:t>What About Using "</a:t>
            </a:r>
            <a:r>
              <a:rPr lang="en-US" b="1" dirty="0" err="1" smtClean="0">
                <a:solidFill>
                  <a:srgbClr val="0070C0"/>
                </a:solidFill>
              </a:rPr>
              <a:t>Romex</a:t>
            </a:r>
            <a:r>
              <a:rPr lang="en-US" b="1" dirty="0" smtClean="0">
                <a:solidFill>
                  <a:srgbClr val="0070C0"/>
                </a:solidFill>
              </a:rPr>
              <a:t> ™" </a:t>
            </a:r>
          </a:p>
        </p:txBody>
      </p:sp>
      <p:sp>
        <p:nvSpPr>
          <p:cNvPr id="48131" name="Rectangle 10"/>
          <p:cNvSpPr>
            <a:spLocks noGrp="1" noChangeArrowheads="1"/>
          </p:cNvSpPr>
          <p:nvPr>
            <p:ph type="body" sz="half" idx="1"/>
          </p:nvPr>
        </p:nvSpPr>
        <p:spPr/>
        <p:txBody>
          <a:bodyPr/>
          <a:lstStyle/>
          <a:p>
            <a:r>
              <a:rPr lang="en-US" sz="2000" smtClean="0"/>
              <a:t>"Romex ™" type wire for long extension cords </a:t>
            </a:r>
          </a:p>
          <a:p>
            <a:pPr lvl="1"/>
            <a:r>
              <a:rPr lang="en-US" sz="2000" smtClean="0"/>
              <a:t>Violation of the National Electrical Code</a:t>
            </a:r>
          </a:p>
          <a:p>
            <a:pPr lvl="1"/>
            <a:r>
              <a:rPr lang="en-US" sz="2000" smtClean="0"/>
              <a:t>Dangerous practice </a:t>
            </a:r>
          </a:p>
          <a:p>
            <a:pPr lvl="1"/>
            <a:endParaRPr lang="en-US" sz="2000" smtClean="0"/>
          </a:p>
          <a:p>
            <a:r>
              <a:rPr lang="en-US" sz="2000" smtClean="0"/>
              <a:t>Repeated bending, rolling, and abrasion cause the copper conductors and insulation to break, resulting in a fire and electrocution hazard </a:t>
            </a:r>
          </a:p>
        </p:txBody>
      </p:sp>
      <p:pic>
        <p:nvPicPr>
          <p:cNvPr id="1054725" name="Picture 5" descr="non62gw">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057400"/>
            <a:ext cx="200818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28" name="Text Box 8"/>
          <p:cNvSpPr txBox="1">
            <a:spLocks noChangeArrowheads="1"/>
          </p:cNvSpPr>
          <p:nvPr/>
        </p:nvSpPr>
        <p:spPr bwMode="auto">
          <a:xfrm>
            <a:off x="4622800" y="4627563"/>
            <a:ext cx="4287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lnSpc>
                <a:spcPct val="80000"/>
              </a:lnSpc>
              <a:spcBef>
                <a:spcPct val="20000"/>
              </a:spcBef>
              <a:buSzPct val="120000"/>
              <a:buFont typeface="Wingdings" pitchFamily="2" charset="2"/>
              <a:buNone/>
            </a:pPr>
            <a:r>
              <a:rPr lang="en-US" sz="2000">
                <a:solidFill>
                  <a:srgbClr val="FF3300"/>
                </a:solidFill>
              </a:rPr>
              <a:t>Use only flexible insulated </a:t>
            </a:r>
          </a:p>
          <a:p>
            <a:pPr algn="ctr">
              <a:lnSpc>
                <a:spcPct val="80000"/>
              </a:lnSpc>
              <a:spcBef>
                <a:spcPct val="20000"/>
              </a:spcBef>
              <a:buSzPct val="120000"/>
              <a:buFont typeface="Wingdings" pitchFamily="2" charset="2"/>
              <a:buNone/>
            </a:pPr>
            <a:r>
              <a:rPr lang="en-US" sz="2000">
                <a:solidFill>
                  <a:srgbClr val="FF3300"/>
                </a:solidFill>
              </a:rPr>
              <a:t>extension cords that are UL rated </a:t>
            </a:r>
          </a:p>
          <a:p>
            <a:pPr algn="ctr">
              <a:lnSpc>
                <a:spcPct val="80000"/>
              </a:lnSpc>
              <a:spcBef>
                <a:spcPct val="20000"/>
              </a:spcBef>
              <a:buSzPct val="120000"/>
              <a:buFont typeface="Wingdings" pitchFamily="2" charset="2"/>
              <a:buNone/>
            </a:pPr>
            <a:r>
              <a:rPr lang="en-US" sz="2000">
                <a:solidFill>
                  <a:srgbClr val="FF3300"/>
                </a:solidFill>
              </a:rPr>
              <a:t>for temporary, portable use</a:t>
            </a:r>
            <a:endParaRPr lang="en-US" sz="2000"/>
          </a:p>
        </p:txBody>
      </p:sp>
    </p:spTree>
    <p:extLst>
      <p:ext uri="{BB962C8B-B14F-4D97-AF65-F5344CB8AC3E}">
        <p14:creationId xmlns:p14="http://schemas.microsoft.com/office/powerpoint/2010/main" val="10818710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54725"/>
                                        </p:tgtEl>
                                        <p:attrNameLst>
                                          <p:attrName>style.visibility</p:attrName>
                                        </p:attrNameLst>
                                      </p:cBhvr>
                                      <p:to>
                                        <p:strVal val="visible"/>
                                      </p:to>
                                    </p:set>
                                    <p:animEffect transition="in" filter="dissolve">
                                      <p:cBhvr>
                                        <p:cTn id="7" dur="500"/>
                                        <p:tgtEl>
                                          <p:spTgt spid="10547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4728"/>
                                        </p:tgtEl>
                                        <p:attrNameLst>
                                          <p:attrName>style.visibility</p:attrName>
                                        </p:attrNameLst>
                                      </p:cBhvr>
                                      <p:to>
                                        <p:strVal val="visible"/>
                                      </p:to>
                                    </p:set>
                                    <p:animEffect transition="in" filter="dissolve">
                                      <p:cBhvr>
                                        <p:cTn id="10" dur="500"/>
                                        <p:tgtEl>
                                          <p:spTgt spid="1054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1140" name="Picture 4" descr="fig100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0" y="1447800"/>
            <a:ext cx="44196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9"/>
          <p:cNvSpPr>
            <a:spLocks noGrp="1" noChangeArrowheads="1"/>
          </p:cNvSpPr>
          <p:nvPr>
            <p:ph type="title"/>
          </p:nvPr>
        </p:nvSpPr>
        <p:spPr/>
        <p:txBody>
          <a:bodyPr/>
          <a:lstStyle/>
          <a:p>
            <a:r>
              <a:rPr lang="en-US" b="1" dirty="0" smtClean="0">
                <a:solidFill>
                  <a:srgbClr val="0070C0"/>
                </a:solidFill>
              </a:rPr>
              <a:t>Electrical Safety Guidelines</a:t>
            </a:r>
          </a:p>
        </p:txBody>
      </p:sp>
      <p:sp>
        <p:nvSpPr>
          <p:cNvPr id="49156" name="Rectangle 10"/>
          <p:cNvSpPr>
            <a:spLocks noGrp="1" noChangeArrowheads="1"/>
          </p:cNvSpPr>
          <p:nvPr>
            <p:ph type="body" sz="half" idx="1"/>
          </p:nvPr>
        </p:nvSpPr>
        <p:spPr/>
        <p:txBody>
          <a:bodyPr/>
          <a:lstStyle/>
          <a:p>
            <a:pPr>
              <a:lnSpc>
                <a:spcPct val="80000"/>
              </a:lnSpc>
            </a:pPr>
            <a:r>
              <a:rPr lang="en-US" sz="2000" smtClean="0"/>
              <a:t>Electrical codes require three-wire power cords and plugs on many tools and appliances.</a:t>
            </a:r>
          </a:p>
          <a:p>
            <a:pPr lvl="1">
              <a:lnSpc>
                <a:spcPct val="80000"/>
              </a:lnSpc>
            </a:pPr>
            <a:r>
              <a:rPr lang="en-US" sz="2000" smtClean="0"/>
              <a:t>The “</a:t>
            </a:r>
            <a:r>
              <a:rPr lang="en-US" sz="2000" b="1" smtClean="0"/>
              <a:t>hot</a:t>
            </a:r>
            <a:r>
              <a:rPr lang="en-US" sz="2000" smtClean="0"/>
              <a:t>” wire is usually black.</a:t>
            </a:r>
          </a:p>
          <a:p>
            <a:pPr lvl="1">
              <a:lnSpc>
                <a:spcPct val="80000"/>
              </a:lnSpc>
            </a:pPr>
            <a:r>
              <a:rPr lang="en-US" sz="2000" smtClean="0"/>
              <a:t>The “</a:t>
            </a:r>
            <a:r>
              <a:rPr lang="en-US" sz="2000" b="1" smtClean="0"/>
              <a:t>neutral</a:t>
            </a:r>
            <a:r>
              <a:rPr lang="en-US" sz="2000" smtClean="0"/>
              <a:t>” wire is usually white.</a:t>
            </a:r>
          </a:p>
          <a:p>
            <a:pPr lvl="1">
              <a:lnSpc>
                <a:spcPct val="80000"/>
              </a:lnSpc>
            </a:pPr>
            <a:r>
              <a:rPr lang="en-US" sz="2000" smtClean="0"/>
              <a:t>The </a:t>
            </a:r>
            <a:r>
              <a:rPr lang="en-US" sz="2000" b="1" smtClean="0"/>
              <a:t>frame/ground</a:t>
            </a:r>
            <a:r>
              <a:rPr lang="en-US" sz="2000" smtClean="0"/>
              <a:t> wire is usually green or bare wire.</a:t>
            </a:r>
          </a:p>
          <a:p>
            <a:pPr lvl="1">
              <a:lnSpc>
                <a:spcPct val="80000"/>
              </a:lnSpc>
            </a:pPr>
            <a:endParaRPr lang="en-US" sz="2000" smtClean="0"/>
          </a:p>
          <a:p>
            <a:pPr>
              <a:lnSpc>
                <a:spcPct val="80000"/>
              </a:lnSpc>
            </a:pPr>
            <a:r>
              <a:rPr lang="en-US" sz="2000" smtClean="0"/>
              <a:t>Do not install higher current capacity fuses in an existing circuit.</a:t>
            </a:r>
          </a:p>
        </p:txBody>
      </p:sp>
    </p:spTree>
    <p:extLst>
      <p:ext uri="{BB962C8B-B14F-4D97-AF65-F5344CB8AC3E}">
        <p14:creationId xmlns:p14="http://schemas.microsoft.com/office/powerpoint/2010/main" val="13543823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371140"/>
                                        </p:tgtEl>
                                        <p:attrNameLst>
                                          <p:attrName>style.visibility</p:attrName>
                                        </p:attrNameLst>
                                      </p:cBhvr>
                                      <p:to>
                                        <p:strVal val="visible"/>
                                      </p:to>
                                    </p:set>
                                    <p:anim calcmode="lin" valueType="num">
                                      <p:cBhvr additive="base">
                                        <p:cTn id="7" dur="500" fill="hold"/>
                                        <p:tgtEl>
                                          <p:spTgt spid="1371140"/>
                                        </p:tgtEl>
                                        <p:attrNameLst>
                                          <p:attrName>ppt_x</p:attrName>
                                        </p:attrNameLst>
                                      </p:cBhvr>
                                      <p:tavLst>
                                        <p:tav tm="0">
                                          <p:val>
                                            <p:strVal val="1+#ppt_w/2"/>
                                          </p:val>
                                        </p:tav>
                                        <p:tav tm="100000">
                                          <p:val>
                                            <p:strVal val="#ppt_x"/>
                                          </p:val>
                                        </p:tav>
                                      </p:tavLst>
                                    </p:anim>
                                    <p:anim calcmode="lin" valueType="num">
                                      <p:cBhvr additive="base">
                                        <p:cTn id="8" dur="500" fill="hold"/>
                                        <p:tgtEl>
                                          <p:spTgt spid="1371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90600" y="1295400"/>
            <a:ext cx="6921500" cy="3638550"/>
            <a:chOff x="593" y="1119"/>
            <a:chExt cx="4360" cy="2292"/>
          </a:xfrm>
        </p:grpSpPr>
        <p:sp>
          <p:nvSpPr>
            <p:cNvPr id="50181" name="Freeform 4"/>
            <p:cNvSpPr>
              <a:spLocks noChangeArrowheads="1"/>
            </p:cNvSpPr>
            <p:nvPr/>
          </p:nvSpPr>
          <p:spPr bwMode="auto">
            <a:xfrm>
              <a:off x="1705" y="1931"/>
              <a:ext cx="2484" cy="1303"/>
            </a:xfrm>
            <a:custGeom>
              <a:avLst/>
              <a:gdLst>
                <a:gd name="T0" fmla="*/ 0 w 10955"/>
                <a:gd name="T1" fmla="*/ 0 h 5745"/>
                <a:gd name="T2" fmla="*/ 0 w 10955"/>
                <a:gd name="T3" fmla="*/ 0 h 5745"/>
                <a:gd name="T4" fmla="*/ 0 w 10955"/>
                <a:gd name="T5" fmla="*/ 0 h 5745"/>
                <a:gd name="T6" fmla="*/ 0 w 10955"/>
                <a:gd name="T7" fmla="*/ 0 h 5745"/>
                <a:gd name="T8" fmla="*/ 0 w 10955"/>
                <a:gd name="T9" fmla="*/ 0 h 5745"/>
                <a:gd name="T10" fmla="*/ 0 60000 65536"/>
                <a:gd name="T11" fmla="*/ 0 60000 65536"/>
                <a:gd name="T12" fmla="*/ 0 60000 65536"/>
                <a:gd name="T13" fmla="*/ 0 60000 65536"/>
                <a:gd name="T14" fmla="*/ 0 60000 65536"/>
                <a:gd name="T15" fmla="*/ 0 w 10955"/>
                <a:gd name="T16" fmla="*/ 0 h 5745"/>
                <a:gd name="T17" fmla="*/ 10955 w 10955"/>
                <a:gd name="T18" fmla="*/ 5745 h 5745"/>
              </a:gdLst>
              <a:ahLst/>
              <a:cxnLst>
                <a:cxn ang="T10">
                  <a:pos x="T0" y="T1"/>
                </a:cxn>
                <a:cxn ang="T11">
                  <a:pos x="T2" y="T3"/>
                </a:cxn>
                <a:cxn ang="T12">
                  <a:pos x="T4" y="T5"/>
                </a:cxn>
                <a:cxn ang="T13">
                  <a:pos x="T6" y="T7"/>
                </a:cxn>
                <a:cxn ang="T14">
                  <a:pos x="T8" y="T9"/>
                </a:cxn>
              </a:cxnLst>
              <a:rect l="T15" t="T16" r="T17" b="T18"/>
              <a:pathLst>
                <a:path w="10955" h="5745">
                  <a:moveTo>
                    <a:pt x="10954" y="0"/>
                  </a:moveTo>
                  <a:lnTo>
                    <a:pt x="10954" y="5744"/>
                  </a:lnTo>
                  <a:lnTo>
                    <a:pt x="0" y="5744"/>
                  </a:lnTo>
                  <a:lnTo>
                    <a:pt x="0" y="0"/>
                  </a:lnTo>
                  <a:lnTo>
                    <a:pt x="10954" y="0"/>
                  </a:lnTo>
                </a:path>
              </a:pathLst>
            </a:custGeom>
            <a:solidFill>
              <a:srgbClr val="969696"/>
            </a:solidFill>
            <a:ln w="12600">
              <a:solidFill>
                <a:srgbClr val="333333"/>
              </a:solidFill>
              <a:round/>
              <a:headEnd/>
              <a:tailEnd/>
            </a:ln>
          </p:spPr>
          <p:txBody>
            <a:bodyPr wrap="none" anchor="ctr"/>
            <a:lstStyle/>
            <a:p>
              <a:endParaRPr lang="en-US"/>
            </a:p>
          </p:txBody>
        </p:sp>
        <p:sp>
          <p:nvSpPr>
            <p:cNvPr id="50182" name="Freeform 5"/>
            <p:cNvSpPr>
              <a:spLocks noChangeArrowheads="1"/>
            </p:cNvSpPr>
            <p:nvPr/>
          </p:nvSpPr>
          <p:spPr bwMode="auto">
            <a:xfrm>
              <a:off x="1829" y="2074"/>
              <a:ext cx="2215" cy="188"/>
            </a:xfrm>
            <a:custGeom>
              <a:avLst/>
              <a:gdLst>
                <a:gd name="T0" fmla="*/ 0 w 9769"/>
                <a:gd name="T1" fmla="*/ 0 h 830"/>
                <a:gd name="T2" fmla="*/ 0 w 9769"/>
                <a:gd name="T3" fmla="*/ 0 h 830"/>
                <a:gd name="T4" fmla="*/ 0 w 9769"/>
                <a:gd name="T5" fmla="*/ 0 h 830"/>
                <a:gd name="T6" fmla="*/ 0 w 9769"/>
                <a:gd name="T7" fmla="*/ 0 h 830"/>
                <a:gd name="T8" fmla="*/ 0 w 9769"/>
                <a:gd name="T9" fmla="*/ 0 h 830"/>
                <a:gd name="T10" fmla="*/ 0 60000 65536"/>
                <a:gd name="T11" fmla="*/ 0 60000 65536"/>
                <a:gd name="T12" fmla="*/ 0 60000 65536"/>
                <a:gd name="T13" fmla="*/ 0 60000 65536"/>
                <a:gd name="T14" fmla="*/ 0 60000 65536"/>
                <a:gd name="T15" fmla="*/ 0 w 9769"/>
                <a:gd name="T16" fmla="*/ 0 h 830"/>
                <a:gd name="T17" fmla="*/ 9769 w 9769"/>
                <a:gd name="T18" fmla="*/ 830 h 830"/>
              </a:gdLst>
              <a:ahLst/>
              <a:cxnLst>
                <a:cxn ang="T10">
                  <a:pos x="T0" y="T1"/>
                </a:cxn>
                <a:cxn ang="T11">
                  <a:pos x="T2" y="T3"/>
                </a:cxn>
                <a:cxn ang="T12">
                  <a:pos x="T4" y="T5"/>
                </a:cxn>
                <a:cxn ang="T13">
                  <a:pos x="T6" y="T7"/>
                </a:cxn>
                <a:cxn ang="T14">
                  <a:pos x="T8" y="T9"/>
                </a:cxn>
              </a:cxnLst>
              <a:rect l="T15" t="T16" r="T17" b="T18"/>
              <a:pathLst>
                <a:path w="9769" h="830">
                  <a:moveTo>
                    <a:pt x="0" y="0"/>
                  </a:moveTo>
                  <a:lnTo>
                    <a:pt x="9768" y="0"/>
                  </a:lnTo>
                  <a:lnTo>
                    <a:pt x="9768" y="829"/>
                  </a:lnTo>
                  <a:lnTo>
                    <a:pt x="0" y="829"/>
                  </a:lnTo>
                  <a:lnTo>
                    <a:pt x="0" y="0"/>
                  </a:lnTo>
                </a:path>
              </a:pathLst>
            </a:custGeom>
            <a:solidFill>
              <a:srgbClr val="FF9900"/>
            </a:solidFill>
            <a:ln w="12600">
              <a:solidFill>
                <a:srgbClr val="333333"/>
              </a:solidFill>
              <a:round/>
              <a:headEnd/>
              <a:tailEnd/>
            </a:ln>
          </p:spPr>
          <p:txBody>
            <a:bodyPr wrap="none" anchor="ctr"/>
            <a:lstStyle/>
            <a:p>
              <a:endParaRPr lang="en-US"/>
            </a:p>
          </p:txBody>
        </p:sp>
        <p:sp>
          <p:nvSpPr>
            <p:cNvPr id="50183" name="Freeform 6"/>
            <p:cNvSpPr>
              <a:spLocks noChangeArrowheads="1"/>
            </p:cNvSpPr>
            <p:nvPr/>
          </p:nvSpPr>
          <p:spPr bwMode="auto">
            <a:xfrm>
              <a:off x="3429" y="2101"/>
              <a:ext cx="143" cy="133"/>
            </a:xfrm>
            <a:custGeom>
              <a:avLst/>
              <a:gdLst>
                <a:gd name="T0" fmla="*/ 0 w 632"/>
                <a:gd name="T1" fmla="*/ 0 h 585"/>
                <a:gd name="T2" fmla="*/ 0 w 632"/>
                <a:gd name="T3" fmla="*/ 0 h 585"/>
                <a:gd name="T4" fmla="*/ 0 w 632"/>
                <a:gd name="T5" fmla="*/ 0 h 585"/>
                <a:gd name="T6" fmla="*/ 0 w 632"/>
                <a:gd name="T7" fmla="*/ 0 h 585"/>
                <a:gd name="T8" fmla="*/ 0 w 632"/>
                <a:gd name="T9" fmla="*/ 0 h 585"/>
                <a:gd name="T10" fmla="*/ 0 60000 65536"/>
                <a:gd name="T11" fmla="*/ 0 60000 65536"/>
                <a:gd name="T12" fmla="*/ 0 60000 65536"/>
                <a:gd name="T13" fmla="*/ 0 60000 65536"/>
                <a:gd name="T14" fmla="*/ 0 60000 65536"/>
                <a:gd name="T15" fmla="*/ 0 w 632"/>
                <a:gd name="T16" fmla="*/ 0 h 585"/>
                <a:gd name="T17" fmla="*/ 632 w 632"/>
                <a:gd name="T18" fmla="*/ 585 h 585"/>
              </a:gdLst>
              <a:ahLst/>
              <a:cxnLst>
                <a:cxn ang="T10">
                  <a:pos x="T0" y="T1"/>
                </a:cxn>
                <a:cxn ang="T11">
                  <a:pos x="T2" y="T3"/>
                </a:cxn>
                <a:cxn ang="T12">
                  <a:pos x="T4" y="T5"/>
                </a:cxn>
                <a:cxn ang="T13">
                  <a:pos x="T6" y="T7"/>
                </a:cxn>
                <a:cxn ang="T14">
                  <a:pos x="T8" y="T9"/>
                </a:cxn>
              </a:cxnLst>
              <a:rect l="T15" t="T16" r="T17" b="T18"/>
              <a:pathLst>
                <a:path w="632" h="585">
                  <a:moveTo>
                    <a:pt x="0" y="0"/>
                  </a:moveTo>
                  <a:lnTo>
                    <a:pt x="631" y="0"/>
                  </a:lnTo>
                  <a:lnTo>
                    <a:pt x="631"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184" name="AutoShape 7"/>
            <p:cNvSpPr>
              <a:spLocks noChangeArrowheads="1"/>
            </p:cNvSpPr>
            <p:nvPr/>
          </p:nvSpPr>
          <p:spPr bwMode="auto">
            <a:xfrm>
              <a:off x="1831" y="2452"/>
              <a:ext cx="33" cy="55"/>
            </a:xfrm>
            <a:prstGeom prst="roundRect">
              <a:avLst>
                <a:gd name="adj" fmla="val 3125"/>
              </a:avLst>
            </a:prstGeom>
            <a:solidFill>
              <a:srgbClr val="996633"/>
            </a:solidFill>
            <a:ln w="12600">
              <a:solidFill>
                <a:srgbClr val="333333"/>
              </a:solidFill>
              <a:round/>
              <a:headEnd/>
              <a:tailEnd/>
            </a:ln>
          </p:spPr>
          <p:txBody>
            <a:bodyPr wrap="none" anchor="ctr"/>
            <a:lstStyle/>
            <a:p>
              <a:endParaRPr lang="en-US"/>
            </a:p>
          </p:txBody>
        </p:sp>
        <p:sp>
          <p:nvSpPr>
            <p:cNvPr id="50185" name="AutoShape 8"/>
            <p:cNvSpPr>
              <a:spLocks noChangeArrowheads="1"/>
            </p:cNvSpPr>
            <p:nvPr/>
          </p:nvSpPr>
          <p:spPr bwMode="auto">
            <a:xfrm>
              <a:off x="1938" y="2452"/>
              <a:ext cx="261" cy="54"/>
            </a:xfrm>
            <a:prstGeom prst="roundRect">
              <a:avLst>
                <a:gd name="adj" fmla="val 1852"/>
              </a:avLst>
            </a:prstGeom>
            <a:solidFill>
              <a:srgbClr val="996633"/>
            </a:solidFill>
            <a:ln w="12600">
              <a:solidFill>
                <a:srgbClr val="333333"/>
              </a:solidFill>
              <a:round/>
              <a:headEnd/>
              <a:tailEnd/>
            </a:ln>
          </p:spPr>
          <p:txBody>
            <a:bodyPr wrap="none" anchor="ctr"/>
            <a:lstStyle/>
            <a:p>
              <a:endParaRPr lang="en-US"/>
            </a:p>
          </p:txBody>
        </p:sp>
        <p:sp>
          <p:nvSpPr>
            <p:cNvPr id="50186" name="AutoShape 9"/>
            <p:cNvSpPr>
              <a:spLocks noChangeArrowheads="1"/>
            </p:cNvSpPr>
            <p:nvPr/>
          </p:nvSpPr>
          <p:spPr bwMode="auto">
            <a:xfrm>
              <a:off x="2270" y="2448"/>
              <a:ext cx="571" cy="65"/>
            </a:xfrm>
            <a:prstGeom prst="roundRect">
              <a:avLst>
                <a:gd name="adj" fmla="val 1560"/>
              </a:avLst>
            </a:prstGeom>
            <a:solidFill>
              <a:srgbClr val="996633"/>
            </a:solidFill>
            <a:ln w="12600">
              <a:solidFill>
                <a:srgbClr val="333333"/>
              </a:solidFill>
              <a:round/>
              <a:headEnd/>
              <a:tailEnd/>
            </a:ln>
          </p:spPr>
          <p:txBody>
            <a:bodyPr wrap="none" anchor="ctr"/>
            <a:lstStyle/>
            <a:p>
              <a:endParaRPr lang="en-US"/>
            </a:p>
          </p:txBody>
        </p:sp>
        <p:sp>
          <p:nvSpPr>
            <p:cNvPr id="50187" name="AutoShape 10"/>
            <p:cNvSpPr>
              <a:spLocks noChangeArrowheads="1"/>
            </p:cNvSpPr>
            <p:nvPr/>
          </p:nvSpPr>
          <p:spPr bwMode="auto">
            <a:xfrm>
              <a:off x="2915" y="2451"/>
              <a:ext cx="491" cy="59"/>
            </a:xfrm>
            <a:prstGeom prst="roundRect">
              <a:avLst>
                <a:gd name="adj" fmla="val 1722"/>
              </a:avLst>
            </a:prstGeom>
            <a:solidFill>
              <a:srgbClr val="996633"/>
            </a:solidFill>
            <a:ln w="12600">
              <a:solidFill>
                <a:srgbClr val="333333"/>
              </a:solidFill>
              <a:round/>
              <a:headEnd/>
              <a:tailEnd/>
            </a:ln>
          </p:spPr>
          <p:txBody>
            <a:bodyPr wrap="none" anchor="ctr"/>
            <a:lstStyle/>
            <a:p>
              <a:endParaRPr lang="en-US"/>
            </a:p>
          </p:txBody>
        </p:sp>
        <p:sp>
          <p:nvSpPr>
            <p:cNvPr id="50188" name="AutoShape 11"/>
            <p:cNvSpPr>
              <a:spLocks noChangeArrowheads="1"/>
            </p:cNvSpPr>
            <p:nvPr/>
          </p:nvSpPr>
          <p:spPr bwMode="auto">
            <a:xfrm>
              <a:off x="3479" y="2451"/>
              <a:ext cx="427" cy="56"/>
            </a:xfrm>
            <a:prstGeom prst="roundRect">
              <a:avLst>
                <a:gd name="adj" fmla="val 1782"/>
              </a:avLst>
            </a:prstGeom>
            <a:solidFill>
              <a:srgbClr val="996633"/>
            </a:solidFill>
            <a:ln w="12600">
              <a:solidFill>
                <a:srgbClr val="333333"/>
              </a:solidFill>
              <a:round/>
              <a:headEnd/>
              <a:tailEnd/>
            </a:ln>
          </p:spPr>
          <p:txBody>
            <a:bodyPr wrap="none" anchor="ctr"/>
            <a:lstStyle/>
            <a:p>
              <a:endParaRPr lang="en-US"/>
            </a:p>
          </p:txBody>
        </p:sp>
        <p:sp>
          <p:nvSpPr>
            <p:cNvPr id="50189" name="Freeform 12"/>
            <p:cNvSpPr>
              <a:spLocks noChangeArrowheads="1"/>
            </p:cNvSpPr>
            <p:nvPr/>
          </p:nvSpPr>
          <p:spPr bwMode="auto">
            <a:xfrm>
              <a:off x="3672" y="2820"/>
              <a:ext cx="393" cy="268"/>
            </a:xfrm>
            <a:custGeom>
              <a:avLst/>
              <a:gdLst>
                <a:gd name="T0" fmla="*/ 0 w 1734"/>
                <a:gd name="T1" fmla="*/ 0 h 1184"/>
                <a:gd name="T2" fmla="*/ 0 w 1734"/>
                <a:gd name="T3" fmla="*/ 0 h 1184"/>
                <a:gd name="T4" fmla="*/ 0 w 1734"/>
                <a:gd name="T5" fmla="*/ 0 h 1184"/>
                <a:gd name="T6" fmla="*/ 0 w 1734"/>
                <a:gd name="T7" fmla="*/ 0 h 1184"/>
                <a:gd name="T8" fmla="*/ 0 w 1734"/>
                <a:gd name="T9" fmla="*/ 0 h 1184"/>
                <a:gd name="T10" fmla="*/ 0 w 1734"/>
                <a:gd name="T11" fmla="*/ 0 h 1184"/>
                <a:gd name="T12" fmla="*/ 0 w 1734"/>
                <a:gd name="T13" fmla="*/ 0 h 1184"/>
                <a:gd name="T14" fmla="*/ 0 w 1734"/>
                <a:gd name="T15" fmla="*/ 0 h 1184"/>
                <a:gd name="T16" fmla="*/ 0 w 1734"/>
                <a:gd name="T17" fmla="*/ 0 h 1184"/>
                <a:gd name="T18" fmla="*/ 0 w 1734"/>
                <a:gd name="T19" fmla="*/ 0 h 1184"/>
                <a:gd name="T20" fmla="*/ 0 w 1734"/>
                <a:gd name="T21" fmla="*/ 0 h 1184"/>
                <a:gd name="T22" fmla="*/ 0 w 1734"/>
                <a:gd name="T23" fmla="*/ 0 h 1184"/>
                <a:gd name="T24" fmla="*/ 0 w 1734"/>
                <a:gd name="T25" fmla="*/ 0 h 1184"/>
                <a:gd name="T26" fmla="*/ 0 w 1734"/>
                <a:gd name="T27" fmla="*/ 0 h 1184"/>
                <a:gd name="T28" fmla="*/ 0 w 1734"/>
                <a:gd name="T29" fmla="*/ 0 h 1184"/>
                <a:gd name="T30" fmla="*/ 0 w 1734"/>
                <a:gd name="T31" fmla="*/ 0 h 1184"/>
                <a:gd name="T32" fmla="*/ 0 w 1734"/>
                <a:gd name="T33" fmla="*/ 0 h 1184"/>
                <a:gd name="T34" fmla="*/ 0 w 1734"/>
                <a:gd name="T35" fmla="*/ 0 h 1184"/>
                <a:gd name="T36" fmla="*/ 0 w 1734"/>
                <a:gd name="T37" fmla="*/ 0 h 1184"/>
                <a:gd name="T38" fmla="*/ 0 w 1734"/>
                <a:gd name="T39" fmla="*/ 0 h 1184"/>
                <a:gd name="T40" fmla="*/ 0 w 1734"/>
                <a:gd name="T41" fmla="*/ 0 h 1184"/>
                <a:gd name="T42" fmla="*/ 0 w 1734"/>
                <a:gd name="T43" fmla="*/ 0 h 1184"/>
                <a:gd name="T44" fmla="*/ 0 w 1734"/>
                <a:gd name="T45" fmla="*/ 0 h 1184"/>
                <a:gd name="T46" fmla="*/ 0 w 1734"/>
                <a:gd name="T47" fmla="*/ 0 h 1184"/>
                <a:gd name="T48" fmla="*/ 0 w 1734"/>
                <a:gd name="T49" fmla="*/ 0 h 11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4"/>
                <a:gd name="T76" fmla="*/ 0 h 1184"/>
                <a:gd name="T77" fmla="*/ 1734 w 1734"/>
                <a:gd name="T78" fmla="*/ 1184 h 11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4" h="1184">
                  <a:moveTo>
                    <a:pt x="1733" y="0"/>
                  </a:moveTo>
                  <a:lnTo>
                    <a:pt x="1733" y="1183"/>
                  </a:lnTo>
                  <a:lnTo>
                    <a:pt x="0" y="1183"/>
                  </a:lnTo>
                  <a:lnTo>
                    <a:pt x="0" y="0"/>
                  </a:lnTo>
                  <a:lnTo>
                    <a:pt x="15" y="11"/>
                  </a:lnTo>
                  <a:lnTo>
                    <a:pt x="1722" y="11"/>
                  </a:lnTo>
                  <a:lnTo>
                    <a:pt x="1722" y="1167"/>
                  </a:lnTo>
                  <a:lnTo>
                    <a:pt x="15" y="1167"/>
                  </a:lnTo>
                  <a:lnTo>
                    <a:pt x="15" y="11"/>
                  </a:lnTo>
                  <a:lnTo>
                    <a:pt x="26" y="26"/>
                  </a:lnTo>
                  <a:lnTo>
                    <a:pt x="1707" y="26"/>
                  </a:lnTo>
                  <a:lnTo>
                    <a:pt x="1707" y="1153"/>
                  </a:lnTo>
                  <a:lnTo>
                    <a:pt x="26" y="1153"/>
                  </a:lnTo>
                  <a:lnTo>
                    <a:pt x="26" y="26"/>
                  </a:lnTo>
                  <a:lnTo>
                    <a:pt x="45" y="42"/>
                  </a:lnTo>
                  <a:lnTo>
                    <a:pt x="1691" y="42"/>
                  </a:lnTo>
                  <a:lnTo>
                    <a:pt x="1691" y="1141"/>
                  </a:lnTo>
                  <a:lnTo>
                    <a:pt x="45" y="1141"/>
                  </a:lnTo>
                  <a:lnTo>
                    <a:pt x="45" y="42"/>
                  </a:lnTo>
                  <a:lnTo>
                    <a:pt x="58" y="53"/>
                  </a:lnTo>
                  <a:lnTo>
                    <a:pt x="1676" y="53"/>
                  </a:lnTo>
                  <a:lnTo>
                    <a:pt x="1676" y="1125"/>
                  </a:lnTo>
                  <a:lnTo>
                    <a:pt x="58" y="1125"/>
                  </a:lnTo>
                  <a:lnTo>
                    <a:pt x="58" y="53"/>
                  </a:lnTo>
                  <a:lnTo>
                    <a:pt x="1733" y="0"/>
                  </a:lnTo>
                </a:path>
              </a:pathLst>
            </a:custGeom>
            <a:solidFill>
              <a:srgbClr val="FF9900"/>
            </a:solidFill>
            <a:ln w="12600">
              <a:solidFill>
                <a:srgbClr val="333333"/>
              </a:solidFill>
              <a:round/>
              <a:headEnd/>
              <a:tailEnd/>
            </a:ln>
          </p:spPr>
          <p:txBody>
            <a:bodyPr wrap="none" anchor="ctr"/>
            <a:lstStyle/>
            <a:p>
              <a:endParaRPr lang="en-US"/>
            </a:p>
          </p:txBody>
        </p:sp>
        <p:sp>
          <p:nvSpPr>
            <p:cNvPr id="50190" name="Freeform 13"/>
            <p:cNvSpPr>
              <a:spLocks noChangeArrowheads="1"/>
            </p:cNvSpPr>
            <p:nvPr/>
          </p:nvSpPr>
          <p:spPr bwMode="auto">
            <a:xfrm>
              <a:off x="2533" y="2820"/>
              <a:ext cx="539" cy="268"/>
            </a:xfrm>
            <a:custGeom>
              <a:avLst/>
              <a:gdLst>
                <a:gd name="T0" fmla="*/ 0 w 2377"/>
                <a:gd name="T1" fmla="*/ 0 h 1184"/>
                <a:gd name="T2" fmla="*/ 0 w 2377"/>
                <a:gd name="T3" fmla="*/ 0 h 1184"/>
                <a:gd name="T4" fmla="*/ 0 w 2377"/>
                <a:gd name="T5" fmla="*/ 0 h 1184"/>
                <a:gd name="T6" fmla="*/ 0 w 2377"/>
                <a:gd name="T7" fmla="*/ 0 h 1184"/>
                <a:gd name="T8" fmla="*/ 0 w 2377"/>
                <a:gd name="T9" fmla="*/ 0 h 1184"/>
                <a:gd name="T10" fmla="*/ 0 w 2377"/>
                <a:gd name="T11" fmla="*/ 0 h 1184"/>
                <a:gd name="T12" fmla="*/ 0 w 2377"/>
                <a:gd name="T13" fmla="*/ 0 h 1184"/>
                <a:gd name="T14" fmla="*/ 0 w 2377"/>
                <a:gd name="T15" fmla="*/ 0 h 1184"/>
                <a:gd name="T16" fmla="*/ 0 w 2377"/>
                <a:gd name="T17" fmla="*/ 0 h 1184"/>
                <a:gd name="T18" fmla="*/ 0 w 2377"/>
                <a:gd name="T19" fmla="*/ 0 h 1184"/>
                <a:gd name="T20" fmla="*/ 0 w 2377"/>
                <a:gd name="T21" fmla="*/ 0 h 1184"/>
                <a:gd name="T22" fmla="*/ 0 w 2377"/>
                <a:gd name="T23" fmla="*/ 0 h 1184"/>
                <a:gd name="T24" fmla="*/ 0 w 2377"/>
                <a:gd name="T25" fmla="*/ 0 h 1184"/>
                <a:gd name="T26" fmla="*/ 0 w 2377"/>
                <a:gd name="T27" fmla="*/ 0 h 1184"/>
                <a:gd name="T28" fmla="*/ 0 w 2377"/>
                <a:gd name="T29" fmla="*/ 0 h 1184"/>
                <a:gd name="T30" fmla="*/ 0 w 2377"/>
                <a:gd name="T31" fmla="*/ 0 h 1184"/>
                <a:gd name="T32" fmla="*/ 0 w 2377"/>
                <a:gd name="T33" fmla="*/ 0 h 1184"/>
                <a:gd name="T34" fmla="*/ 0 w 2377"/>
                <a:gd name="T35" fmla="*/ 0 h 1184"/>
                <a:gd name="T36" fmla="*/ 0 w 2377"/>
                <a:gd name="T37" fmla="*/ 0 h 1184"/>
                <a:gd name="T38" fmla="*/ 0 w 2377"/>
                <a:gd name="T39" fmla="*/ 0 h 1184"/>
                <a:gd name="T40" fmla="*/ 0 w 2377"/>
                <a:gd name="T41" fmla="*/ 0 h 1184"/>
                <a:gd name="T42" fmla="*/ 0 w 2377"/>
                <a:gd name="T43" fmla="*/ 0 h 1184"/>
                <a:gd name="T44" fmla="*/ 0 w 2377"/>
                <a:gd name="T45" fmla="*/ 0 h 1184"/>
                <a:gd name="T46" fmla="*/ 0 w 2377"/>
                <a:gd name="T47" fmla="*/ 0 h 1184"/>
                <a:gd name="T48" fmla="*/ 0 w 2377"/>
                <a:gd name="T49" fmla="*/ 0 h 11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7"/>
                <a:gd name="T76" fmla="*/ 0 h 1184"/>
                <a:gd name="T77" fmla="*/ 2377 w 2377"/>
                <a:gd name="T78" fmla="*/ 1184 h 11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7" h="1184">
                  <a:moveTo>
                    <a:pt x="2376" y="0"/>
                  </a:moveTo>
                  <a:lnTo>
                    <a:pt x="2376" y="1183"/>
                  </a:lnTo>
                  <a:lnTo>
                    <a:pt x="0" y="1183"/>
                  </a:lnTo>
                  <a:lnTo>
                    <a:pt x="0" y="0"/>
                  </a:lnTo>
                  <a:lnTo>
                    <a:pt x="15" y="11"/>
                  </a:lnTo>
                  <a:lnTo>
                    <a:pt x="2360" y="11"/>
                  </a:lnTo>
                  <a:lnTo>
                    <a:pt x="2360" y="1167"/>
                  </a:lnTo>
                  <a:lnTo>
                    <a:pt x="15" y="1167"/>
                  </a:lnTo>
                  <a:lnTo>
                    <a:pt x="15" y="11"/>
                  </a:lnTo>
                  <a:lnTo>
                    <a:pt x="30" y="26"/>
                  </a:lnTo>
                  <a:lnTo>
                    <a:pt x="2346" y="26"/>
                  </a:lnTo>
                  <a:lnTo>
                    <a:pt x="2346" y="1153"/>
                  </a:lnTo>
                  <a:lnTo>
                    <a:pt x="30" y="1153"/>
                  </a:lnTo>
                  <a:lnTo>
                    <a:pt x="30" y="26"/>
                  </a:lnTo>
                  <a:lnTo>
                    <a:pt x="45" y="42"/>
                  </a:lnTo>
                  <a:lnTo>
                    <a:pt x="2329" y="42"/>
                  </a:lnTo>
                  <a:lnTo>
                    <a:pt x="2329" y="1141"/>
                  </a:lnTo>
                  <a:lnTo>
                    <a:pt x="45" y="1141"/>
                  </a:lnTo>
                  <a:lnTo>
                    <a:pt x="45" y="42"/>
                  </a:lnTo>
                  <a:lnTo>
                    <a:pt x="60" y="53"/>
                  </a:lnTo>
                  <a:lnTo>
                    <a:pt x="2315" y="53"/>
                  </a:lnTo>
                  <a:lnTo>
                    <a:pt x="2315" y="1125"/>
                  </a:lnTo>
                  <a:lnTo>
                    <a:pt x="60" y="1125"/>
                  </a:lnTo>
                  <a:lnTo>
                    <a:pt x="60" y="53"/>
                  </a:lnTo>
                  <a:lnTo>
                    <a:pt x="2376" y="0"/>
                  </a:lnTo>
                </a:path>
              </a:pathLst>
            </a:custGeom>
            <a:solidFill>
              <a:srgbClr val="FF9900"/>
            </a:solidFill>
            <a:ln w="12600">
              <a:solidFill>
                <a:srgbClr val="333333"/>
              </a:solidFill>
              <a:round/>
              <a:headEnd/>
              <a:tailEnd/>
            </a:ln>
          </p:spPr>
          <p:txBody>
            <a:bodyPr wrap="none" anchor="ctr"/>
            <a:lstStyle/>
            <a:p>
              <a:endParaRPr lang="en-US"/>
            </a:p>
          </p:txBody>
        </p:sp>
        <p:sp>
          <p:nvSpPr>
            <p:cNvPr id="50191" name="Freeform 14"/>
            <p:cNvSpPr>
              <a:spLocks noChangeArrowheads="1"/>
            </p:cNvSpPr>
            <p:nvPr/>
          </p:nvSpPr>
          <p:spPr bwMode="auto">
            <a:xfrm>
              <a:off x="907" y="2114"/>
              <a:ext cx="424" cy="267"/>
            </a:xfrm>
            <a:custGeom>
              <a:avLst/>
              <a:gdLst>
                <a:gd name="T0" fmla="*/ 0 w 1869"/>
                <a:gd name="T1" fmla="*/ 0 h 1176"/>
                <a:gd name="T2" fmla="*/ 0 w 1869"/>
                <a:gd name="T3" fmla="*/ 0 h 1176"/>
                <a:gd name="T4" fmla="*/ 0 w 1869"/>
                <a:gd name="T5" fmla="*/ 0 h 1176"/>
                <a:gd name="T6" fmla="*/ 0 w 1869"/>
                <a:gd name="T7" fmla="*/ 0 h 1176"/>
                <a:gd name="T8" fmla="*/ 0 w 1869"/>
                <a:gd name="T9" fmla="*/ 0 h 1176"/>
                <a:gd name="T10" fmla="*/ 0 w 1869"/>
                <a:gd name="T11" fmla="*/ 0 h 1176"/>
                <a:gd name="T12" fmla="*/ 0 w 1869"/>
                <a:gd name="T13" fmla="*/ 0 h 1176"/>
                <a:gd name="T14" fmla="*/ 0 w 1869"/>
                <a:gd name="T15" fmla="*/ 0 h 1176"/>
                <a:gd name="T16" fmla="*/ 0 w 1869"/>
                <a:gd name="T17" fmla="*/ 0 h 1176"/>
                <a:gd name="T18" fmla="*/ 0 w 1869"/>
                <a:gd name="T19" fmla="*/ 0 h 1176"/>
                <a:gd name="T20" fmla="*/ 0 w 1869"/>
                <a:gd name="T21" fmla="*/ 0 h 1176"/>
                <a:gd name="T22" fmla="*/ 0 w 1869"/>
                <a:gd name="T23" fmla="*/ 0 h 1176"/>
                <a:gd name="T24" fmla="*/ 0 w 1869"/>
                <a:gd name="T25" fmla="*/ 0 h 1176"/>
                <a:gd name="T26" fmla="*/ 0 w 1869"/>
                <a:gd name="T27" fmla="*/ 0 h 1176"/>
                <a:gd name="T28" fmla="*/ 0 w 1869"/>
                <a:gd name="T29" fmla="*/ 0 h 1176"/>
                <a:gd name="T30" fmla="*/ 0 w 1869"/>
                <a:gd name="T31" fmla="*/ 0 h 1176"/>
                <a:gd name="T32" fmla="*/ 0 w 1869"/>
                <a:gd name="T33" fmla="*/ 0 h 1176"/>
                <a:gd name="T34" fmla="*/ 0 w 1869"/>
                <a:gd name="T35" fmla="*/ 0 h 1176"/>
                <a:gd name="T36" fmla="*/ 0 w 1869"/>
                <a:gd name="T37" fmla="*/ 0 h 1176"/>
                <a:gd name="T38" fmla="*/ 0 w 1869"/>
                <a:gd name="T39" fmla="*/ 0 h 1176"/>
                <a:gd name="T40" fmla="*/ 0 w 1869"/>
                <a:gd name="T41" fmla="*/ 0 h 1176"/>
                <a:gd name="T42" fmla="*/ 0 w 1869"/>
                <a:gd name="T43" fmla="*/ 0 h 1176"/>
                <a:gd name="T44" fmla="*/ 0 w 1869"/>
                <a:gd name="T45" fmla="*/ 0 h 1176"/>
                <a:gd name="T46" fmla="*/ 0 w 1869"/>
                <a:gd name="T47" fmla="*/ 0 h 11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69"/>
                <a:gd name="T73" fmla="*/ 0 h 1176"/>
                <a:gd name="T74" fmla="*/ 1869 w 1869"/>
                <a:gd name="T75" fmla="*/ 1176 h 11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69" h="1176">
                  <a:moveTo>
                    <a:pt x="1868" y="1175"/>
                  </a:moveTo>
                  <a:lnTo>
                    <a:pt x="1868" y="1070"/>
                  </a:lnTo>
                  <a:lnTo>
                    <a:pt x="1868" y="1025"/>
                  </a:lnTo>
                  <a:lnTo>
                    <a:pt x="1861" y="978"/>
                  </a:lnTo>
                  <a:lnTo>
                    <a:pt x="1845" y="936"/>
                  </a:lnTo>
                  <a:lnTo>
                    <a:pt x="1826" y="893"/>
                  </a:lnTo>
                  <a:lnTo>
                    <a:pt x="1803" y="855"/>
                  </a:lnTo>
                  <a:lnTo>
                    <a:pt x="1776" y="820"/>
                  </a:lnTo>
                  <a:lnTo>
                    <a:pt x="1688" y="728"/>
                  </a:lnTo>
                  <a:lnTo>
                    <a:pt x="1595" y="642"/>
                  </a:lnTo>
                  <a:lnTo>
                    <a:pt x="1502" y="557"/>
                  </a:lnTo>
                  <a:lnTo>
                    <a:pt x="1402" y="481"/>
                  </a:lnTo>
                  <a:lnTo>
                    <a:pt x="1302" y="407"/>
                  </a:lnTo>
                  <a:lnTo>
                    <a:pt x="1194" y="342"/>
                  </a:lnTo>
                  <a:lnTo>
                    <a:pt x="1087" y="280"/>
                  </a:lnTo>
                  <a:lnTo>
                    <a:pt x="970" y="226"/>
                  </a:lnTo>
                  <a:lnTo>
                    <a:pt x="857" y="176"/>
                  </a:lnTo>
                  <a:lnTo>
                    <a:pt x="740" y="130"/>
                  </a:lnTo>
                  <a:lnTo>
                    <a:pt x="620" y="96"/>
                  </a:lnTo>
                  <a:lnTo>
                    <a:pt x="496" y="60"/>
                  </a:lnTo>
                  <a:lnTo>
                    <a:pt x="372" y="38"/>
                  </a:lnTo>
                  <a:lnTo>
                    <a:pt x="249" y="19"/>
                  </a:lnTo>
                  <a:lnTo>
                    <a:pt x="126" y="6"/>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92" name="Line 15"/>
            <p:cNvSpPr>
              <a:spLocks noChangeShapeType="1"/>
            </p:cNvSpPr>
            <p:nvPr/>
          </p:nvSpPr>
          <p:spPr bwMode="auto">
            <a:xfrm>
              <a:off x="1333" y="2302"/>
              <a:ext cx="5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Freeform 16"/>
            <p:cNvSpPr>
              <a:spLocks noChangeArrowheads="1"/>
            </p:cNvSpPr>
            <p:nvPr/>
          </p:nvSpPr>
          <p:spPr bwMode="auto">
            <a:xfrm>
              <a:off x="1333" y="2433"/>
              <a:ext cx="58" cy="748"/>
            </a:xfrm>
            <a:custGeom>
              <a:avLst/>
              <a:gdLst>
                <a:gd name="T0" fmla="*/ 0 w 255"/>
                <a:gd name="T1" fmla="*/ 0 h 3300"/>
                <a:gd name="T2" fmla="*/ 0 w 255"/>
                <a:gd name="T3" fmla="*/ 0 h 3300"/>
                <a:gd name="T4" fmla="*/ 0 w 255"/>
                <a:gd name="T5" fmla="*/ 0 h 3300"/>
                <a:gd name="T6" fmla="*/ 0 w 255"/>
                <a:gd name="T7" fmla="*/ 0 h 3300"/>
                <a:gd name="T8" fmla="*/ 0 w 255"/>
                <a:gd name="T9" fmla="*/ 0 h 3300"/>
                <a:gd name="T10" fmla="*/ 0 60000 65536"/>
                <a:gd name="T11" fmla="*/ 0 60000 65536"/>
                <a:gd name="T12" fmla="*/ 0 60000 65536"/>
                <a:gd name="T13" fmla="*/ 0 60000 65536"/>
                <a:gd name="T14" fmla="*/ 0 60000 65536"/>
                <a:gd name="T15" fmla="*/ 0 w 255"/>
                <a:gd name="T16" fmla="*/ 0 h 3300"/>
                <a:gd name="T17" fmla="*/ 255 w 255"/>
                <a:gd name="T18" fmla="*/ 3300 h 3300"/>
              </a:gdLst>
              <a:ahLst/>
              <a:cxnLst>
                <a:cxn ang="T10">
                  <a:pos x="T0" y="T1"/>
                </a:cxn>
                <a:cxn ang="T11">
                  <a:pos x="T2" y="T3"/>
                </a:cxn>
                <a:cxn ang="T12">
                  <a:pos x="T4" y="T5"/>
                </a:cxn>
                <a:cxn ang="T13">
                  <a:pos x="T6" y="T7"/>
                </a:cxn>
                <a:cxn ang="T14">
                  <a:pos x="T8" y="T9"/>
                </a:cxn>
              </a:cxnLst>
              <a:rect l="T15" t="T16" r="T17" b="T18"/>
              <a:pathLst>
                <a:path w="255" h="3300">
                  <a:moveTo>
                    <a:pt x="254" y="0"/>
                  </a:moveTo>
                  <a:lnTo>
                    <a:pt x="254" y="3299"/>
                  </a:lnTo>
                  <a:lnTo>
                    <a:pt x="0" y="3299"/>
                  </a:lnTo>
                  <a:lnTo>
                    <a:pt x="0" y="0"/>
                  </a:lnTo>
                  <a:lnTo>
                    <a:pt x="254" y="0"/>
                  </a:lnTo>
                </a:path>
              </a:pathLst>
            </a:custGeom>
            <a:solidFill>
              <a:srgbClr val="996633"/>
            </a:solidFill>
            <a:ln w="12600">
              <a:solidFill>
                <a:srgbClr val="333333"/>
              </a:solidFill>
              <a:round/>
              <a:headEnd/>
              <a:tailEnd/>
            </a:ln>
          </p:spPr>
          <p:txBody>
            <a:bodyPr wrap="none" anchor="ctr"/>
            <a:lstStyle/>
            <a:p>
              <a:endParaRPr lang="en-US"/>
            </a:p>
          </p:txBody>
        </p:sp>
        <p:sp>
          <p:nvSpPr>
            <p:cNvPr id="50194" name="Line 17"/>
            <p:cNvSpPr>
              <a:spLocks noChangeShapeType="1"/>
            </p:cNvSpPr>
            <p:nvPr/>
          </p:nvSpPr>
          <p:spPr bwMode="auto">
            <a:xfrm flipV="1">
              <a:off x="1391" y="2300"/>
              <a:ext cx="1" cy="8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5" name="Line 18"/>
            <p:cNvSpPr>
              <a:spLocks noChangeShapeType="1"/>
            </p:cNvSpPr>
            <p:nvPr/>
          </p:nvSpPr>
          <p:spPr bwMode="auto">
            <a:xfrm>
              <a:off x="1333" y="2302"/>
              <a:ext cx="1" cy="7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19"/>
            <p:cNvSpPr>
              <a:spLocks noChangeShapeType="1"/>
            </p:cNvSpPr>
            <p:nvPr/>
          </p:nvSpPr>
          <p:spPr bwMode="auto">
            <a:xfrm flipV="1">
              <a:off x="1619" y="2451"/>
              <a:ext cx="11" cy="1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7" name="Line 20"/>
            <p:cNvSpPr>
              <a:spLocks noChangeShapeType="1"/>
            </p:cNvSpPr>
            <p:nvPr/>
          </p:nvSpPr>
          <p:spPr bwMode="auto">
            <a:xfrm flipH="1">
              <a:off x="1532" y="2451"/>
              <a:ext cx="4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21"/>
            <p:cNvSpPr>
              <a:spLocks noChangeShapeType="1"/>
            </p:cNvSpPr>
            <p:nvPr/>
          </p:nvSpPr>
          <p:spPr bwMode="auto">
            <a:xfrm flipV="1">
              <a:off x="1504" y="2448"/>
              <a:ext cx="41" cy="4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9" name="Line 22"/>
            <p:cNvSpPr>
              <a:spLocks noChangeShapeType="1"/>
            </p:cNvSpPr>
            <p:nvPr/>
          </p:nvSpPr>
          <p:spPr bwMode="auto">
            <a:xfrm flipH="1">
              <a:off x="1475" y="2449"/>
              <a:ext cx="42"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0" name="Line 23"/>
            <p:cNvSpPr>
              <a:spLocks noChangeShapeType="1"/>
            </p:cNvSpPr>
            <p:nvPr/>
          </p:nvSpPr>
          <p:spPr bwMode="auto">
            <a:xfrm flipV="1">
              <a:off x="1448" y="2446"/>
              <a:ext cx="41" cy="4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1" name="Line 24"/>
            <p:cNvSpPr>
              <a:spLocks noChangeShapeType="1"/>
            </p:cNvSpPr>
            <p:nvPr/>
          </p:nvSpPr>
          <p:spPr bwMode="auto">
            <a:xfrm flipH="1">
              <a:off x="1418" y="2445"/>
              <a:ext cx="45"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2" name="Line 25"/>
            <p:cNvSpPr>
              <a:spLocks noChangeShapeType="1"/>
            </p:cNvSpPr>
            <p:nvPr/>
          </p:nvSpPr>
          <p:spPr bwMode="auto">
            <a:xfrm flipV="1">
              <a:off x="1393" y="2441"/>
              <a:ext cx="42" cy="4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3" name="Line 26"/>
            <p:cNvSpPr>
              <a:spLocks noChangeShapeType="1"/>
            </p:cNvSpPr>
            <p:nvPr/>
          </p:nvSpPr>
          <p:spPr bwMode="auto">
            <a:xfrm flipH="1">
              <a:off x="1364" y="2439"/>
              <a:ext cx="46" cy="4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Line 27"/>
            <p:cNvSpPr>
              <a:spLocks noChangeShapeType="1"/>
            </p:cNvSpPr>
            <p:nvPr/>
          </p:nvSpPr>
          <p:spPr bwMode="auto">
            <a:xfrm flipV="1">
              <a:off x="1345" y="2432"/>
              <a:ext cx="41" cy="4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5" name="Line 28"/>
            <p:cNvSpPr>
              <a:spLocks noChangeShapeType="1"/>
            </p:cNvSpPr>
            <p:nvPr/>
          </p:nvSpPr>
          <p:spPr bwMode="auto">
            <a:xfrm flipH="1">
              <a:off x="1334" y="2433"/>
              <a:ext cx="23"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Line 29"/>
            <p:cNvSpPr>
              <a:spLocks noChangeShapeType="1"/>
            </p:cNvSpPr>
            <p:nvPr/>
          </p:nvSpPr>
          <p:spPr bwMode="auto">
            <a:xfrm flipV="1">
              <a:off x="1619" y="2452"/>
              <a:ext cx="39"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7" name="Line 30"/>
            <p:cNvSpPr>
              <a:spLocks noChangeShapeType="1"/>
            </p:cNvSpPr>
            <p:nvPr/>
          </p:nvSpPr>
          <p:spPr bwMode="auto">
            <a:xfrm flipH="1">
              <a:off x="1647" y="2455"/>
              <a:ext cx="4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8" name="Freeform 31"/>
            <p:cNvSpPr>
              <a:spLocks noChangeArrowheads="1"/>
            </p:cNvSpPr>
            <p:nvPr/>
          </p:nvSpPr>
          <p:spPr bwMode="auto">
            <a:xfrm>
              <a:off x="1677" y="2455"/>
              <a:ext cx="40" cy="40"/>
            </a:xfrm>
            <a:custGeom>
              <a:avLst/>
              <a:gdLst>
                <a:gd name="T0" fmla="*/ 0 w 175"/>
                <a:gd name="T1" fmla="*/ 0 h 175"/>
                <a:gd name="T2" fmla="*/ 0 w 175"/>
                <a:gd name="T3" fmla="*/ 0 h 175"/>
                <a:gd name="T4" fmla="*/ 0 w 175"/>
                <a:gd name="T5" fmla="*/ 0 h 175"/>
                <a:gd name="T6" fmla="*/ 0 60000 65536"/>
                <a:gd name="T7" fmla="*/ 0 60000 65536"/>
                <a:gd name="T8" fmla="*/ 0 60000 65536"/>
                <a:gd name="T9" fmla="*/ 0 w 175"/>
                <a:gd name="T10" fmla="*/ 0 h 175"/>
                <a:gd name="T11" fmla="*/ 175 w 175"/>
                <a:gd name="T12" fmla="*/ 175 h 175"/>
              </a:gdLst>
              <a:ahLst/>
              <a:cxnLst>
                <a:cxn ang="T6">
                  <a:pos x="T0" y="T1"/>
                </a:cxn>
                <a:cxn ang="T7">
                  <a:pos x="T2" y="T3"/>
                </a:cxn>
                <a:cxn ang="T8">
                  <a:pos x="T4" y="T5"/>
                </a:cxn>
              </a:cxnLst>
              <a:rect l="T9" t="T10" r="T11" b="T12"/>
              <a:pathLst>
                <a:path w="175" h="175">
                  <a:moveTo>
                    <a:pt x="0" y="174"/>
                  </a:moveTo>
                  <a:lnTo>
                    <a:pt x="127" y="47"/>
                  </a:lnTo>
                  <a:lnTo>
                    <a:pt x="17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09" name="Freeform 32"/>
            <p:cNvSpPr>
              <a:spLocks noChangeArrowheads="1"/>
            </p:cNvSpPr>
            <p:nvPr/>
          </p:nvSpPr>
          <p:spPr bwMode="auto">
            <a:xfrm>
              <a:off x="1704" y="2455"/>
              <a:ext cx="40" cy="41"/>
            </a:xfrm>
            <a:custGeom>
              <a:avLst/>
              <a:gdLst>
                <a:gd name="T0" fmla="*/ 0 w 175"/>
                <a:gd name="T1" fmla="*/ 0 h 179"/>
                <a:gd name="T2" fmla="*/ 0 w 175"/>
                <a:gd name="T3" fmla="*/ 0 h 179"/>
                <a:gd name="T4" fmla="*/ 0 w 175"/>
                <a:gd name="T5" fmla="*/ 0 h 179"/>
                <a:gd name="T6" fmla="*/ 0 w 175"/>
                <a:gd name="T7" fmla="*/ 0 h 179"/>
                <a:gd name="T8" fmla="*/ 0 60000 65536"/>
                <a:gd name="T9" fmla="*/ 0 60000 65536"/>
                <a:gd name="T10" fmla="*/ 0 60000 65536"/>
                <a:gd name="T11" fmla="*/ 0 60000 65536"/>
                <a:gd name="T12" fmla="*/ 0 w 175"/>
                <a:gd name="T13" fmla="*/ 0 h 179"/>
                <a:gd name="T14" fmla="*/ 175 w 175"/>
                <a:gd name="T15" fmla="*/ 179 h 179"/>
              </a:gdLst>
              <a:ahLst/>
              <a:cxnLst>
                <a:cxn ang="T8">
                  <a:pos x="T0" y="T1"/>
                </a:cxn>
                <a:cxn ang="T9">
                  <a:pos x="T2" y="T3"/>
                </a:cxn>
                <a:cxn ang="T10">
                  <a:pos x="T4" y="T5"/>
                </a:cxn>
                <a:cxn ang="T11">
                  <a:pos x="T6" y="T7"/>
                </a:cxn>
              </a:cxnLst>
              <a:rect l="T12" t="T13" r="T14" b="T15"/>
              <a:pathLst>
                <a:path w="175" h="179">
                  <a:moveTo>
                    <a:pt x="4" y="174"/>
                  </a:moveTo>
                  <a:lnTo>
                    <a:pt x="0" y="178"/>
                  </a:lnTo>
                  <a:lnTo>
                    <a:pt x="4" y="174"/>
                  </a:lnTo>
                  <a:lnTo>
                    <a:pt x="17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10" name="Line 33"/>
            <p:cNvSpPr>
              <a:spLocks noChangeShapeType="1"/>
            </p:cNvSpPr>
            <p:nvPr/>
          </p:nvSpPr>
          <p:spPr bwMode="auto">
            <a:xfrm flipH="1">
              <a:off x="1732" y="2457"/>
              <a:ext cx="4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1" name="Line 34"/>
            <p:cNvSpPr>
              <a:spLocks noChangeShapeType="1"/>
            </p:cNvSpPr>
            <p:nvPr/>
          </p:nvSpPr>
          <p:spPr bwMode="auto">
            <a:xfrm flipV="1">
              <a:off x="1762" y="2456"/>
              <a:ext cx="39"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2" name="Line 35"/>
            <p:cNvSpPr>
              <a:spLocks noChangeShapeType="1"/>
            </p:cNvSpPr>
            <p:nvPr/>
          </p:nvSpPr>
          <p:spPr bwMode="auto">
            <a:xfrm flipH="1">
              <a:off x="1790" y="2457"/>
              <a:ext cx="4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3" name="Line 36"/>
            <p:cNvSpPr>
              <a:spLocks noChangeShapeType="1"/>
            </p:cNvSpPr>
            <p:nvPr/>
          </p:nvSpPr>
          <p:spPr bwMode="auto">
            <a:xfrm flipV="1">
              <a:off x="1819" y="2457"/>
              <a:ext cx="40"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4" name="Line 37"/>
            <p:cNvSpPr>
              <a:spLocks noChangeShapeType="1"/>
            </p:cNvSpPr>
            <p:nvPr/>
          </p:nvSpPr>
          <p:spPr bwMode="auto">
            <a:xfrm flipH="1">
              <a:off x="1846" y="2475"/>
              <a:ext cx="25" cy="2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5" name="Line 38"/>
            <p:cNvSpPr>
              <a:spLocks noChangeShapeType="1"/>
            </p:cNvSpPr>
            <p:nvPr/>
          </p:nvSpPr>
          <p:spPr bwMode="auto">
            <a:xfrm flipH="1" flipV="1">
              <a:off x="1608" y="2478"/>
              <a:ext cx="15" cy="1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6" name="Line 39"/>
            <p:cNvSpPr>
              <a:spLocks noChangeShapeType="1"/>
            </p:cNvSpPr>
            <p:nvPr/>
          </p:nvSpPr>
          <p:spPr bwMode="auto">
            <a:xfrm flipH="1" flipV="1">
              <a:off x="1549" y="2450"/>
              <a:ext cx="21" cy="2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7" name="Line 40"/>
            <p:cNvSpPr>
              <a:spLocks noChangeShapeType="1"/>
            </p:cNvSpPr>
            <p:nvPr/>
          </p:nvSpPr>
          <p:spPr bwMode="auto">
            <a:xfrm>
              <a:off x="1519" y="2449"/>
              <a:ext cx="40"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8" name="Line 41"/>
            <p:cNvSpPr>
              <a:spLocks noChangeShapeType="1"/>
            </p:cNvSpPr>
            <p:nvPr/>
          </p:nvSpPr>
          <p:spPr bwMode="auto">
            <a:xfrm flipH="1" flipV="1">
              <a:off x="1488" y="2445"/>
              <a:ext cx="45" cy="4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9" name="Line 42"/>
            <p:cNvSpPr>
              <a:spLocks noChangeShapeType="1"/>
            </p:cNvSpPr>
            <p:nvPr/>
          </p:nvSpPr>
          <p:spPr bwMode="auto">
            <a:xfrm>
              <a:off x="1457" y="2445"/>
              <a:ext cx="45" cy="4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0" name="Line 43"/>
            <p:cNvSpPr>
              <a:spLocks noChangeShapeType="1"/>
            </p:cNvSpPr>
            <p:nvPr/>
          </p:nvSpPr>
          <p:spPr bwMode="auto">
            <a:xfrm flipH="1" flipV="1">
              <a:off x="1423" y="2441"/>
              <a:ext cx="50"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1" name="Line 44"/>
            <p:cNvSpPr>
              <a:spLocks noChangeShapeType="1"/>
            </p:cNvSpPr>
            <p:nvPr/>
          </p:nvSpPr>
          <p:spPr bwMode="auto">
            <a:xfrm>
              <a:off x="1387" y="2433"/>
              <a:ext cx="55" cy="5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2" name="Line 45"/>
            <p:cNvSpPr>
              <a:spLocks noChangeShapeType="1"/>
            </p:cNvSpPr>
            <p:nvPr/>
          </p:nvSpPr>
          <p:spPr bwMode="auto">
            <a:xfrm flipH="1" flipV="1">
              <a:off x="1357" y="2432"/>
              <a:ext cx="54" cy="5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3" name="Line 46"/>
            <p:cNvSpPr>
              <a:spLocks noChangeShapeType="1"/>
            </p:cNvSpPr>
            <p:nvPr/>
          </p:nvSpPr>
          <p:spPr bwMode="auto">
            <a:xfrm>
              <a:off x="1333" y="2438"/>
              <a:ext cx="46" cy="4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4" name="Line 47"/>
            <p:cNvSpPr>
              <a:spLocks noChangeShapeType="1"/>
            </p:cNvSpPr>
            <p:nvPr/>
          </p:nvSpPr>
          <p:spPr bwMode="auto">
            <a:xfrm>
              <a:off x="1620" y="2462"/>
              <a:ext cx="32"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5" name="Line 48"/>
            <p:cNvSpPr>
              <a:spLocks noChangeShapeType="1"/>
            </p:cNvSpPr>
            <p:nvPr/>
          </p:nvSpPr>
          <p:spPr bwMode="auto">
            <a:xfrm flipH="1" flipV="1">
              <a:off x="1640" y="2451"/>
              <a:ext cx="44" cy="4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6" name="Line 49"/>
            <p:cNvSpPr>
              <a:spLocks noChangeShapeType="1"/>
            </p:cNvSpPr>
            <p:nvPr/>
          </p:nvSpPr>
          <p:spPr bwMode="auto">
            <a:xfrm>
              <a:off x="1705" y="2488"/>
              <a:ext cx="7"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7" name="Line 50"/>
            <p:cNvSpPr>
              <a:spLocks noChangeShapeType="1"/>
            </p:cNvSpPr>
            <p:nvPr/>
          </p:nvSpPr>
          <p:spPr bwMode="auto">
            <a:xfrm flipH="1" flipV="1">
              <a:off x="1669" y="2453"/>
              <a:ext cx="37" cy="3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8" name="Line 51"/>
            <p:cNvSpPr>
              <a:spLocks noChangeShapeType="1"/>
            </p:cNvSpPr>
            <p:nvPr/>
          </p:nvSpPr>
          <p:spPr bwMode="auto">
            <a:xfrm>
              <a:off x="1705" y="2458"/>
              <a:ext cx="37"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9" name="Line 52"/>
            <p:cNvSpPr>
              <a:spLocks noChangeShapeType="1"/>
            </p:cNvSpPr>
            <p:nvPr/>
          </p:nvSpPr>
          <p:spPr bwMode="auto">
            <a:xfrm flipH="1" flipV="1">
              <a:off x="1699" y="2454"/>
              <a:ext cx="7" cy="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0" name="Line 53"/>
            <p:cNvSpPr>
              <a:spLocks noChangeShapeType="1"/>
            </p:cNvSpPr>
            <p:nvPr/>
          </p:nvSpPr>
          <p:spPr bwMode="auto">
            <a:xfrm>
              <a:off x="1732" y="2455"/>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1" name="Line 54"/>
            <p:cNvSpPr>
              <a:spLocks noChangeShapeType="1"/>
            </p:cNvSpPr>
            <p:nvPr/>
          </p:nvSpPr>
          <p:spPr bwMode="auto">
            <a:xfrm flipH="1" flipV="1">
              <a:off x="1760" y="2455"/>
              <a:ext cx="43" cy="4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2" name="Line 55"/>
            <p:cNvSpPr>
              <a:spLocks noChangeShapeType="1"/>
            </p:cNvSpPr>
            <p:nvPr/>
          </p:nvSpPr>
          <p:spPr bwMode="auto">
            <a:xfrm>
              <a:off x="1791" y="2457"/>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3" name="Line 56"/>
            <p:cNvSpPr>
              <a:spLocks noChangeShapeType="1"/>
            </p:cNvSpPr>
            <p:nvPr/>
          </p:nvSpPr>
          <p:spPr bwMode="auto">
            <a:xfrm flipH="1" flipV="1">
              <a:off x="1819" y="2456"/>
              <a:ext cx="44" cy="4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4" name="Line 57"/>
            <p:cNvSpPr>
              <a:spLocks noChangeShapeType="1"/>
            </p:cNvSpPr>
            <p:nvPr/>
          </p:nvSpPr>
          <p:spPr bwMode="auto">
            <a:xfrm>
              <a:off x="1850" y="2457"/>
              <a:ext cx="20"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5" name="Line 58"/>
            <p:cNvSpPr>
              <a:spLocks noChangeShapeType="1"/>
            </p:cNvSpPr>
            <p:nvPr/>
          </p:nvSpPr>
          <p:spPr bwMode="auto">
            <a:xfrm flipH="1">
              <a:off x="1603" y="2492"/>
              <a:ext cx="34"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6" name="Freeform 59"/>
            <p:cNvSpPr>
              <a:spLocks noChangeArrowheads="1"/>
            </p:cNvSpPr>
            <p:nvPr/>
          </p:nvSpPr>
          <p:spPr bwMode="auto">
            <a:xfrm>
              <a:off x="1636" y="2492"/>
              <a:ext cx="234" cy="14"/>
            </a:xfrm>
            <a:custGeom>
              <a:avLst/>
              <a:gdLst>
                <a:gd name="T0" fmla="*/ 0 w 1032"/>
                <a:gd name="T1" fmla="*/ 0 h 62"/>
                <a:gd name="T2" fmla="*/ 0 w 1032"/>
                <a:gd name="T3" fmla="*/ 0 h 62"/>
                <a:gd name="T4" fmla="*/ 0 w 1032"/>
                <a:gd name="T5" fmla="*/ 0 h 62"/>
                <a:gd name="T6" fmla="*/ 0 w 1032"/>
                <a:gd name="T7" fmla="*/ 0 h 62"/>
                <a:gd name="T8" fmla="*/ 0 w 1032"/>
                <a:gd name="T9" fmla="*/ 0 h 62"/>
                <a:gd name="T10" fmla="*/ 0 w 1032"/>
                <a:gd name="T11" fmla="*/ 0 h 62"/>
                <a:gd name="T12" fmla="*/ 0 w 1032"/>
                <a:gd name="T13" fmla="*/ 0 h 62"/>
                <a:gd name="T14" fmla="*/ 0 60000 65536"/>
                <a:gd name="T15" fmla="*/ 0 60000 65536"/>
                <a:gd name="T16" fmla="*/ 0 60000 65536"/>
                <a:gd name="T17" fmla="*/ 0 60000 65536"/>
                <a:gd name="T18" fmla="*/ 0 60000 65536"/>
                <a:gd name="T19" fmla="*/ 0 60000 65536"/>
                <a:gd name="T20" fmla="*/ 0 60000 65536"/>
                <a:gd name="T21" fmla="*/ 0 w 1032"/>
                <a:gd name="T22" fmla="*/ 0 h 62"/>
                <a:gd name="T23" fmla="*/ 1032 w 103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2" h="62">
                  <a:moveTo>
                    <a:pt x="0" y="0"/>
                  </a:moveTo>
                  <a:lnTo>
                    <a:pt x="250" y="22"/>
                  </a:lnTo>
                  <a:lnTo>
                    <a:pt x="485" y="34"/>
                  </a:lnTo>
                  <a:lnTo>
                    <a:pt x="701" y="42"/>
                  </a:lnTo>
                  <a:lnTo>
                    <a:pt x="874" y="50"/>
                  </a:lnTo>
                  <a:lnTo>
                    <a:pt x="990" y="61"/>
                  </a:lnTo>
                  <a:lnTo>
                    <a:pt x="1031" y="6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37" name="Line 60"/>
            <p:cNvSpPr>
              <a:spLocks noChangeShapeType="1"/>
            </p:cNvSpPr>
            <p:nvPr/>
          </p:nvSpPr>
          <p:spPr bwMode="auto">
            <a:xfrm flipH="1" flipV="1">
              <a:off x="1332" y="2432"/>
              <a:ext cx="3"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8" name="Freeform 61"/>
            <p:cNvSpPr>
              <a:spLocks noChangeArrowheads="1"/>
            </p:cNvSpPr>
            <p:nvPr/>
          </p:nvSpPr>
          <p:spPr bwMode="auto">
            <a:xfrm>
              <a:off x="1334" y="2448"/>
              <a:ext cx="225" cy="43"/>
            </a:xfrm>
            <a:custGeom>
              <a:avLst/>
              <a:gdLst>
                <a:gd name="T0" fmla="*/ 0 w 991"/>
                <a:gd name="T1" fmla="*/ 0 h 190"/>
                <a:gd name="T2" fmla="*/ 0 w 991"/>
                <a:gd name="T3" fmla="*/ 0 h 190"/>
                <a:gd name="T4" fmla="*/ 0 w 991"/>
                <a:gd name="T5" fmla="*/ 0 h 190"/>
                <a:gd name="T6" fmla="*/ 0 w 991"/>
                <a:gd name="T7" fmla="*/ 0 h 190"/>
                <a:gd name="T8" fmla="*/ 0 w 991"/>
                <a:gd name="T9" fmla="*/ 0 h 190"/>
                <a:gd name="T10" fmla="*/ 0 w 991"/>
                <a:gd name="T11" fmla="*/ 0 h 190"/>
                <a:gd name="T12" fmla="*/ 0 w 991"/>
                <a:gd name="T13" fmla="*/ 0 h 190"/>
                <a:gd name="T14" fmla="*/ 0 w 991"/>
                <a:gd name="T15" fmla="*/ 0 h 190"/>
                <a:gd name="T16" fmla="*/ 0 w 991"/>
                <a:gd name="T17" fmla="*/ 0 h 190"/>
                <a:gd name="T18" fmla="*/ 0 w 991"/>
                <a:gd name="T19" fmla="*/ 0 h 190"/>
                <a:gd name="T20" fmla="*/ 0 w 991"/>
                <a:gd name="T21" fmla="*/ 0 h 190"/>
                <a:gd name="T22" fmla="*/ 0 w 991"/>
                <a:gd name="T23" fmla="*/ 0 h 190"/>
                <a:gd name="T24" fmla="*/ 0 w 991"/>
                <a:gd name="T25" fmla="*/ 0 h 190"/>
                <a:gd name="T26" fmla="*/ 0 w 991"/>
                <a:gd name="T27" fmla="*/ 0 h 190"/>
                <a:gd name="T28" fmla="*/ 0 w 991"/>
                <a:gd name="T29" fmla="*/ 0 h 190"/>
                <a:gd name="T30" fmla="*/ 0 w 991"/>
                <a:gd name="T31" fmla="*/ 0 h 190"/>
                <a:gd name="T32" fmla="*/ 0 w 991"/>
                <a:gd name="T33" fmla="*/ 0 h 1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91"/>
                <a:gd name="T52" fmla="*/ 0 h 190"/>
                <a:gd name="T53" fmla="*/ 991 w 991"/>
                <a:gd name="T54" fmla="*/ 190 h 1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91" h="190">
                  <a:moveTo>
                    <a:pt x="0" y="0"/>
                  </a:moveTo>
                  <a:lnTo>
                    <a:pt x="7" y="46"/>
                  </a:lnTo>
                  <a:lnTo>
                    <a:pt x="15" y="81"/>
                  </a:lnTo>
                  <a:lnTo>
                    <a:pt x="31" y="108"/>
                  </a:lnTo>
                  <a:lnTo>
                    <a:pt x="45" y="123"/>
                  </a:lnTo>
                  <a:lnTo>
                    <a:pt x="69" y="139"/>
                  </a:lnTo>
                  <a:lnTo>
                    <a:pt x="92" y="146"/>
                  </a:lnTo>
                  <a:lnTo>
                    <a:pt x="123" y="151"/>
                  </a:lnTo>
                  <a:lnTo>
                    <a:pt x="154" y="155"/>
                  </a:lnTo>
                  <a:lnTo>
                    <a:pt x="196" y="158"/>
                  </a:lnTo>
                  <a:lnTo>
                    <a:pt x="250" y="166"/>
                  </a:lnTo>
                  <a:lnTo>
                    <a:pt x="323" y="170"/>
                  </a:lnTo>
                  <a:lnTo>
                    <a:pt x="420" y="174"/>
                  </a:lnTo>
                  <a:lnTo>
                    <a:pt x="540" y="181"/>
                  </a:lnTo>
                  <a:lnTo>
                    <a:pt x="685" y="186"/>
                  </a:lnTo>
                  <a:lnTo>
                    <a:pt x="871" y="189"/>
                  </a:lnTo>
                  <a:lnTo>
                    <a:pt x="990" y="18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39" name="Freeform 62"/>
            <p:cNvSpPr>
              <a:spLocks noChangeArrowheads="1"/>
            </p:cNvSpPr>
            <p:nvPr/>
          </p:nvSpPr>
          <p:spPr bwMode="auto">
            <a:xfrm>
              <a:off x="1623" y="2451"/>
              <a:ext cx="247" cy="14"/>
            </a:xfrm>
            <a:custGeom>
              <a:avLst/>
              <a:gdLst>
                <a:gd name="T0" fmla="*/ 0 w 1090"/>
                <a:gd name="T1" fmla="*/ 0 h 63"/>
                <a:gd name="T2" fmla="*/ 0 w 1090"/>
                <a:gd name="T3" fmla="*/ 0 h 63"/>
                <a:gd name="T4" fmla="*/ 0 w 1090"/>
                <a:gd name="T5" fmla="*/ 0 h 63"/>
                <a:gd name="T6" fmla="*/ 0 w 1090"/>
                <a:gd name="T7" fmla="*/ 0 h 63"/>
                <a:gd name="T8" fmla="*/ 0 60000 65536"/>
                <a:gd name="T9" fmla="*/ 0 60000 65536"/>
                <a:gd name="T10" fmla="*/ 0 60000 65536"/>
                <a:gd name="T11" fmla="*/ 0 60000 65536"/>
                <a:gd name="T12" fmla="*/ 0 w 1090"/>
                <a:gd name="T13" fmla="*/ 0 h 63"/>
                <a:gd name="T14" fmla="*/ 1090 w 1090"/>
                <a:gd name="T15" fmla="*/ 63 h 63"/>
              </a:gdLst>
              <a:ahLst/>
              <a:cxnLst>
                <a:cxn ang="T8">
                  <a:pos x="T0" y="T1"/>
                </a:cxn>
                <a:cxn ang="T9">
                  <a:pos x="T2" y="T3"/>
                </a:cxn>
                <a:cxn ang="T10">
                  <a:pos x="T4" y="T5"/>
                </a:cxn>
                <a:cxn ang="T11">
                  <a:pos x="T6" y="T7"/>
                </a:cxn>
              </a:cxnLst>
              <a:rect l="T12" t="T13" r="T14" b="T15"/>
              <a:pathLst>
                <a:path w="1090" h="63">
                  <a:moveTo>
                    <a:pt x="0" y="0"/>
                  </a:moveTo>
                  <a:lnTo>
                    <a:pt x="250" y="22"/>
                  </a:lnTo>
                  <a:lnTo>
                    <a:pt x="647" y="38"/>
                  </a:lnTo>
                  <a:lnTo>
                    <a:pt x="1089"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0" name="Line 63"/>
            <p:cNvSpPr>
              <a:spLocks noChangeShapeType="1"/>
            </p:cNvSpPr>
            <p:nvPr/>
          </p:nvSpPr>
          <p:spPr bwMode="auto">
            <a:xfrm flipH="1" flipV="1">
              <a:off x="1390" y="2432"/>
              <a:ext cx="15"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41" name="Freeform 64"/>
            <p:cNvSpPr>
              <a:spLocks noChangeArrowheads="1"/>
            </p:cNvSpPr>
            <p:nvPr/>
          </p:nvSpPr>
          <p:spPr bwMode="auto">
            <a:xfrm>
              <a:off x="1404" y="2438"/>
              <a:ext cx="172" cy="14"/>
            </a:xfrm>
            <a:custGeom>
              <a:avLst/>
              <a:gdLst>
                <a:gd name="T0" fmla="*/ 0 w 759"/>
                <a:gd name="T1" fmla="*/ 0 h 63"/>
                <a:gd name="T2" fmla="*/ 0 w 759"/>
                <a:gd name="T3" fmla="*/ 0 h 63"/>
                <a:gd name="T4" fmla="*/ 0 w 759"/>
                <a:gd name="T5" fmla="*/ 0 h 63"/>
                <a:gd name="T6" fmla="*/ 0 w 759"/>
                <a:gd name="T7" fmla="*/ 0 h 63"/>
                <a:gd name="T8" fmla="*/ 0 w 759"/>
                <a:gd name="T9" fmla="*/ 0 h 63"/>
                <a:gd name="T10" fmla="*/ 0 60000 65536"/>
                <a:gd name="T11" fmla="*/ 0 60000 65536"/>
                <a:gd name="T12" fmla="*/ 0 60000 65536"/>
                <a:gd name="T13" fmla="*/ 0 60000 65536"/>
                <a:gd name="T14" fmla="*/ 0 60000 65536"/>
                <a:gd name="T15" fmla="*/ 0 w 759"/>
                <a:gd name="T16" fmla="*/ 0 h 63"/>
                <a:gd name="T17" fmla="*/ 759 w 759"/>
                <a:gd name="T18" fmla="*/ 63 h 63"/>
              </a:gdLst>
              <a:ahLst/>
              <a:cxnLst>
                <a:cxn ang="T10">
                  <a:pos x="T0" y="T1"/>
                </a:cxn>
                <a:cxn ang="T11">
                  <a:pos x="T2" y="T3"/>
                </a:cxn>
                <a:cxn ang="T12">
                  <a:pos x="T4" y="T5"/>
                </a:cxn>
                <a:cxn ang="T13">
                  <a:pos x="T6" y="T7"/>
                </a:cxn>
                <a:cxn ang="T14">
                  <a:pos x="T8" y="T9"/>
                </a:cxn>
              </a:cxnLst>
              <a:rect l="T15" t="T16" r="T17" b="T18"/>
              <a:pathLst>
                <a:path w="759" h="63">
                  <a:moveTo>
                    <a:pt x="0" y="0"/>
                  </a:moveTo>
                  <a:lnTo>
                    <a:pt x="122" y="19"/>
                  </a:lnTo>
                  <a:lnTo>
                    <a:pt x="312" y="35"/>
                  </a:lnTo>
                  <a:lnTo>
                    <a:pt x="562" y="46"/>
                  </a:lnTo>
                  <a:lnTo>
                    <a:pt x="758"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2" name="Freeform 65"/>
            <p:cNvSpPr>
              <a:spLocks noChangeArrowheads="1"/>
            </p:cNvSpPr>
            <p:nvPr/>
          </p:nvSpPr>
          <p:spPr bwMode="auto">
            <a:xfrm>
              <a:off x="1557" y="2472"/>
              <a:ext cx="14" cy="61"/>
            </a:xfrm>
            <a:custGeom>
              <a:avLst/>
              <a:gdLst>
                <a:gd name="T0" fmla="*/ 0 w 63"/>
                <a:gd name="T1" fmla="*/ 0 h 271"/>
                <a:gd name="T2" fmla="*/ 0 w 63"/>
                <a:gd name="T3" fmla="*/ 0 h 271"/>
                <a:gd name="T4" fmla="*/ 0 w 63"/>
                <a:gd name="T5" fmla="*/ 0 h 271"/>
                <a:gd name="T6" fmla="*/ 0 w 63"/>
                <a:gd name="T7" fmla="*/ 0 h 271"/>
                <a:gd name="T8" fmla="*/ 0 w 63"/>
                <a:gd name="T9" fmla="*/ 0 h 271"/>
                <a:gd name="T10" fmla="*/ 0 w 63"/>
                <a:gd name="T11" fmla="*/ 0 h 271"/>
                <a:gd name="T12" fmla="*/ 0 w 63"/>
                <a:gd name="T13" fmla="*/ 0 h 271"/>
                <a:gd name="T14" fmla="*/ 0 w 63"/>
                <a:gd name="T15" fmla="*/ 0 h 271"/>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71"/>
                <a:gd name="T26" fmla="*/ 63 w 63"/>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71">
                  <a:moveTo>
                    <a:pt x="62" y="0"/>
                  </a:moveTo>
                  <a:lnTo>
                    <a:pt x="34" y="34"/>
                  </a:lnTo>
                  <a:lnTo>
                    <a:pt x="14" y="73"/>
                  </a:lnTo>
                  <a:lnTo>
                    <a:pt x="0" y="115"/>
                  </a:lnTo>
                  <a:lnTo>
                    <a:pt x="0" y="154"/>
                  </a:lnTo>
                  <a:lnTo>
                    <a:pt x="14" y="197"/>
                  </a:lnTo>
                  <a:lnTo>
                    <a:pt x="34" y="235"/>
                  </a:lnTo>
                  <a:lnTo>
                    <a:pt x="62" y="2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3" name="Freeform 66"/>
            <p:cNvSpPr>
              <a:spLocks noChangeArrowheads="1"/>
            </p:cNvSpPr>
            <p:nvPr/>
          </p:nvSpPr>
          <p:spPr bwMode="auto">
            <a:xfrm>
              <a:off x="1567" y="2410"/>
              <a:ext cx="15" cy="62"/>
            </a:xfrm>
            <a:custGeom>
              <a:avLst/>
              <a:gdLst>
                <a:gd name="T0" fmla="*/ 0 w 64"/>
                <a:gd name="T1" fmla="*/ 0 h 274"/>
                <a:gd name="T2" fmla="*/ 0 w 64"/>
                <a:gd name="T3" fmla="*/ 0 h 274"/>
                <a:gd name="T4" fmla="*/ 0 w 64"/>
                <a:gd name="T5" fmla="*/ 0 h 274"/>
                <a:gd name="T6" fmla="*/ 0 w 64"/>
                <a:gd name="T7" fmla="*/ 0 h 274"/>
                <a:gd name="T8" fmla="*/ 0 w 64"/>
                <a:gd name="T9" fmla="*/ 0 h 274"/>
                <a:gd name="T10" fmla="*/ 0 w 64"/>
                <a:gd name="T11" fmla="*/ 0 h 274"/>
                <a:gd name="T12" fmla="*/ 0 w 64"/>
                <a:gd name="T13" fmla="*/ 0 h 274"/>
                <a:gd name="T14" fmla="*/ 0 w 64"/>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274"/>
                <a:gd name="T26" fmla="*/ 64 w 64"/>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274">
                  <a:moveTo>
                    <a:pt x="0" y="273"/>
                  </a:moveTo>
                  <a:lnTo>
                    <a:pt x="32" y="235"/>
                  </a:lnTo>
                  <a:lnTo>
                    <a:pt x="55" y="196"/>
                  </a:lnTo>
                  <a:lnTo>
                    <a:pt x="63" y="153"/>
                  </a:lnTo>
                  <a:lnTo>
                    <a:pt x="63" y="115"/>
                  </a:lnTo>
                  <a:lnTo>
                    <a:pt x="55" y="72"/>
                  </a:lnTo>
                  <a:lnTo>
                    <a:pt x="32" y="31"/>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4" name="Freeform 67"/>
            <p:cNvSpPr>
              <a:spLocks noChangeArrowheads="1"/>
            </p:cNvSpPr>
            <p:nvPr/>
          </p:nvSpPr>
          <p:spPr bwMode="auto">
            <a:xfrm>
              <a:off x="1604" y="2472"/>
              <a:ext cx="14" cy="61"/>
            </a:xfrm>
            <a:custGeom>
              <a:avLst/>
              <a:gdLst>
                <a:gd name="T0" fmla="*/ 0 w 63"/>
                <a:gd name="T1" fmla="*/ 0 h 271"/>
                <a:gd name="T2" fmla="*/ 0 w 63"/>
                <a:gd name="T3" fmla="*/ 0 h 271"/>
                <a:gd name="T4" fmla="*/ 0 w 63"/>
                <a:gd name="T5" fmla="*/ 0 h 271"/>
                <a:gd name="T6" fmla="*/ 0 w 63"/>
                <a:gd name="T7" fmla="*/ 0 h 271"/>
                <a:gd name="T8" fmla="*/ 0 w 63"/>
                <a:gd name="T9" fmla="*/ 0 h 271"/>
                <a:gd name="T10" fmla="*/ 0 w 63"/>
                <a:gd name="T11" fmla="*/ 0 h 271"/>
                <a:gd name="T12" fmla="*/ 0 w 63"/>
                <a:gd name="T13" fmla="*/ 0 h 271"/>
                <a:gd name="T14" fmla="*/ 0 w 63"/>
                <a:gd name="T15" fmla="*/ 0 h 271"/>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71"/>
                <a:gd name="T26" fmla="*/ 63 w 63"/>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71">
                  <a:moveTo>
                    <a:pt x="62" y="0"/>
                  </a:moveTo>
                  <a:lnTo>
                    <a:pt x="31" y="34"/>
                  </a:lnTo>
                  <a:lnTo>
                    <a:pt x="8" y="73"/>
                  </a:lnTo>
                  <a:lnTo>
                    <a:pt x="0" y="115"/>
                  </a:lnTo>
                  <a:lnTo>
                    <a:pt x="0" y="154"/>
                  </a:lnTo>
                  <a:lnTo>
                    <a:pt x="8" y="197"/>
                  </a:lnTo>
                  <a:lnTo>
                    <a:pt x="31" y="235"/>
                  </a:lnTo>
                  <a:lnTo>
                    <a:pt x="62" y="2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5" name="Freeform 68"/>
            <p:cNvSpPr>
              <a:spLocks noChangeArrowheads="1"/>
            </p:cNvSpPr>
            <p:nvPr/>
          </p:nvSpPr>
          <p:spPr bwMode="auto">
            <a:xfrm>
              <a:off x="1615" y="2410"/>
              <a:ext cx="14" cy="62"/>
            </a:xfrm>
            <a:custGeom>
              <a:avLst/>
              <a:gdLst>
                <a:gd name="T0" fmla="*/ 0 w 63"/>
                <a:gd name="T1" fmla="*/ 0 h 274"/>
                <a:gd name="T2" fmla="*/ 0 w 63"/>
                <a:gd name="T3" fmla="*/ 0 h 274"/>
                <a:gd name="T4" fmla="*/ 0 w 63"/>
                <a:gd name="T5" fmla="*/ 0 h 274"/>
                <a:gd name="T6" fmla="*/ 0 w 63"/>
                <a:gd name="T7" fmla="*/ 0 h 274"/>
                <a:gd name="T8" fmla="*/ 0 w 63"/>
                <a:gd name="T9" fmla="*/ 0 h 274"/>
                <a:gd name="T10" fmla="*/ 0 w 63"/>
                <a:gd name="T11" fmla="*/ 0 h 274"/>
                <a:gd name="T12" fmla="*/ 0 w 63"/>
                <a:gd name="T13" fmla="*/ 0 h 274"/>
                <a:gd name="T14" fmla="*/ 0 w 63"/>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74"/>
                <a:gd name="T26" fmla="*/ 63 w 63"/>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74">
                  <a:moveTo>
                    <a:pt x="0" y="273"/>
                  </a:moveTo>
                  <a:lnTo>
                    <a:pt x="23" y="235"/>
                  </a:lnTo>
                  <a:lnTo>
                    <a:pt x="46" y="196"/>
                  </a:lnTo>
                  <a:lnTo>
                    <a:pt x="62" y="153"/>
                  </a:lnTo>
                  <a:lnTo>
                    <a:pt x="62" y="115"/>
                  </a:lnTo>
                  <a:lnTo>
                    <a:pt x="46" y="72"/>
                  </a:lnTo>
                  <a:lnTo>
                    <a:pt x="23" y="31"/>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6" name="Freeform 69"/>
            <p:cNvSpPr>
              <a:spLocks noChangeArrowheads="1"/>
            </p:cNvSpPr>
            <p:nvPr/>
          </p:nvSpPr>
          <p:spPr bwMode="auto">
            <a:xfrm>
              <a:off x="913" y="2512"/>
              <a:ext cx="646" cy="15"/>
            </a:xfrm>
            <a:custGeom>
              <a:avLst/>
              <a:gdLst>
                <a:gd name="T0" fmla="*/ 0 w 2848"/>
                <a:gd name="T1" fmla="*/ 0 h 64"/>
                <a:gd name="T2" fmla="*/ 0 w 2848"/>
                <a:gd name="T3" fmla="*/ 0 h 64"/>
                <a:gd name="T4" fmla="*/ 0 w 2848"/>
                <a:gd name="T5" fmla="*/ 0 h 64"/>
                <a:gd name="T6" fmla="*/ 0 w 2848"/>
                <a:gd name="T7" fmla="*/ 0 h 64"/>
                <a:gd name="T8" fmla="*/ 0 w 2848"/>
                <a:gd name="T9" fmla="*/ 0 h 64"/>
                <a:gd name="T10" fmla="*/ 0 w 2848"/>
                <a:gd name="T11" fmla="*/ 0 h 64"/>
                <a:gd name="T12" fmla="*/ 0 w 2848"/>
                <a:gd name="T13" fmla="*/ 0 h 64"/>
                <a:gd name="T14" fmla="*/ 0 w 2848"/>
                <a:gd name="T15" fmla="*/ 0 h 64"/>
                <a:gd name="T16" fmla="*/ 0 w 2848"/>
                <a:gd name="T17" fmla="*/ 0 h 64"/>
                <a:gd name="T18" fmla="*/ 0 w 2848"/>
                <a:gd name="T19" fmla="*/ 0 h 64"/>
                <a:gd name="T20" fmla="*/ 0 w 2848"/>
                <a:gd name="T21" fmla="*/ 0 h 64"/>
                <a:gd name="T22" fmla="*/ 0 w 2848"/>
                <a:gd name="T23" fmla="*/ 0 h 64"/>
                <a:gd name="T24" fmla="*/ 0 w 2848"/>
                <a:gd name="T25" fmla="*/ 0 h 64"/>
                <a:gd name="T26" fmla="*/ 0 w 2848"/>
                <a:gd name="T27" fmla="*/ 0 h 64"/>
                <a:gd name="T28" fmla="*/ 0 w 2848"/>
                <a:gd name="T29" fmla="*/ 0 h 64"/>
                <a:gd name="T30" fmla="*/ 0 w 2848"/>
                <a:gd name="T31" fmla="*/ 0 h 64"/>
                <a:gd name="T32" fmla="*/ 0 w 2848"/>
                <a:gd name="T33" fmla="*/ 0 h 64"/>
                <a:gd name="T34" fmla="*/ 0 w 2848"/>
                <a:gd name="T35" fmla="*/ 0 h 64"/>
                <a:gd name="T36" fmla="*/ 0 w 2848"/>
                <a:gd name="T37" fmla="*/ 0 h 64"/>
                <a:gd name="T38" fmla="*/ 0 w 2848"/>
                <a:gd name="T39" fmla="*/ 0 h 64"/>
                <a:gd name="T40" fmla="*/ 0 w 2848"/>
                <a:gd name="T41" fmla="*/ 0 h 64"/>
                <a:gd name="T42" fmla="*/ 0 w 2848"/>
                <a:gd name="T43" fmla="*/ 0 h 64"/>
                <a:gd name="T44" fmla="*/ 0 w 2848"/>
                <a:gd name="T45" fmla="*/ 0 h 64"/>
                <a:gd name="T46" fmla="*/ 0 w 2848"/>
                <a:gd name="T47" fmla="*/ 0 h 64"/>
                <a:gd name="T48" fmla="*/ 0 w 2848"/>
                <a:gd name="T49" fmla="*/ 0 h 64"/>
                <a:gd name="T50" fmla="*/ 0 w 2848"/>
                <a:gd name="T51" fmla="*/ 0 h 64"/>
                <a:gd name="T52" fmla="*/ 0 w 2848"/>
                <a:gd name="T53" fmla="*/ 0 h 64"/>
                <a:gd name="T54" fmla="*/ 0 w 2848"/>
                <a:gd name="T55" fmla="*/ 0 h 64"/>
                <a:gd name="T56" fmla="*/ 0 w 2848"/>
                <a:gd name="T57" fmla="*/ 0 h 64"/>
                <a:gd name="T58" fmla="*/ 0 w 2848"/>
                <a:gd name="T59" fmla="*/ 0 h 64"/>
                <a:gd name="T60" fmla="*/ 0 w 2848"/>
                <a:gd name="T61" fmla="*/ 0 h 64"/>
                <a:gd name="T62" fmla="*/ 0 w 2848"/>
                <a:gd name="T63" fmla="*/ 0 h 64"/>
                <a:gd name="T64" fmla="*/ 0 w 2848"/>
                <a:gd name="T65" fmla="*/ 0 h 64"/>
                <a:gd name="T66" fmla="*/ 0 w 2848"/>
                <a:gd name="T67" fmla="*/ 0 h 64"/>
                <a:gd name="T68" fmla="*/ 0 w 2848"/>
                <a:gd name="T69" fmla="*/ 0 h 64"/>
                <a:gd name="T70" fmla="*/ 0 w 2848"/>
                <a:gd name="T71" fmla="*/ 0 h 64"/>
                <a:gd name="T72" fmla="*/ 0 w 2848"/>
                <a:gd name="T73" fmla="*/ 0 h 64"/>
                <a:gd name="T74" fmla="*/ 0 w 2848"/>
                <a:gd name="T75" fmla="*/ 0 h 64"/>
                <a:gd name="T76" fmla="*/ 0 w 2848"/>
                <a:gd name="T77" fmla="*/ 0 h 64"/>
                <a:gd name="T78" fmla="*/ 0 w 2848"/>
                <a:gd name="T79" fmla="*/ 0 h 64"/>
                <a:gd name="T80" fmla="*/ 0 w 2848"/>
                <a:gd name="T81" fmla="*/ 0 h 64"/>
                <a:gd name="T82" fmla="*/ 0 w 2848"/>
                <a:gd name="T83" fmla="*/ 0 h 64"/>
                <a:gd name="T84" fmla="*/ 0 w 2848"/>
                <a:gd name="T85" fmla="*/ 0 h 64"/>
                <a:gd name="T86" fmla="*/ 0 w 2848"/>
                <a:gd name="T87" fmla="*/ 0 h 64"/>
                <a:gd name="T88" fmla="*/ 0 w 2848"/>
                <a:gd name="T89" fmla="*/ 0 h 64"/>
                <a:gd name="T90" fmla="*/ 0 w 2848"/>
                <a:gd name="T91" fmla="*/ 0 h 64"/>
                <a:gd name="T92" fmla="*/ 0 w 2848"/>
                <a:gd name="T93" fmla="*/ 0 h 64"/>
                <a:gd name="T94" fmla="*/ 0 w 2848"/>
                <a:gd name="T95" fmla="*/ 0 h 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8"/>
                <a:gd name="T145" fmla="*/ 0 h 64"/>
                <a:gd name="T146" fmla="*/ 2848 w 2848"/>
                <a:gd name="T147" fmla="*/ 64 h 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8" h="64">
                  <a:moveTo>
                    <a:pt x="2847" y="11"/>
                  </a:moveTo>
                  <a:lnTo>
                    <a:pt x="2755" y="4"/>
                  </a:lnTo>
                  <a:lnTo>
                    <a:pt x="2705" y="0"/>
                  </a:lnTo>
                  <a:lnTo>
                    <a:pt x="2659" y="4"/>
                  </a:lnTo>
                  <a:lnTo>
                    <a:pt x="2613" y="4"/>
                  </a:lnTo>
                  <a:lnTo>
                    <a:pt x="2575" y="11"/>
                  </a:lnTo>
                  <a:lnTo>
                    <a:pt x="2535" y="23"/>
                  </a:lnTo>
                  <a:lnTo>
                    <a:pt x="2500" y="28"/>
                  </a:lnTo>
                  <a:lnTo>
                    <a:pt x="2458" y="35"/>
                  </a:lnTo>
                  <a:lnTo>
                    <a:pt x="2419" y="43"/>
                  </a:lnTo>
                  <a:lnTo>
                    <a:pt x="2378" y="51"/>
                  </a:lnTo>
                  <a:lnTo>
                    <a:pt x="2331" y="54"/>
                  </a:lnTo>
                  <a:lnTo>
                    <a:pt x="2285" y="63"/>
                  </a:lnTo>
                  <a:lnTo>
                    <a:pt x="2239" y="63"/>
                  </a:lnTo>
                  <a:lnTo>
                    <a:pt x="2189" y="63"/>
                  </a:lnTo>
                  <a:lnTo>
                    <a:pt x="2139" y="63"/>
                  </a:lnTo>
                  <a:lnTo>
                    <a:pt x="2089" y="54"/>
                  </a:lnTo>
                  <a:lnTo>
                    <a:pt x="2031" y="51"/>
                  </a:lnTo>
                  <a:lnTo>
                    <a:pt x="1976" y="47"/>
                  </a:lnTo>
                  <a:lnTo>
                    <a:pt x="1919" y="43"/>
                  </a:lnTo>
                  <a:lnTo>
                    <a:pt x="1861" y="35"/>
                  </a:lnTo>
                  <a:lnTo>
                    <a:pt x="1804" y="28"/>
                  </a:lnTo>
                  <a:lnTo>
                    <a:pt x="1750" y="23"/>
                  </a:lnTo>
                  <a:lnTo>
                    <a:pt x="1696" y="23"/>
                  </a:lnTo>
                  <a:lnTo>
                    <a:pt x="1645" y="23"/>
                  </a:lnTo>
                  <a:lnTo>
                    <a:pt x="1596" y="23"/>
                  </a:lnTo>
                  <a:lnTo>
                    <a:pt x="1553" y="23"/>
                  </a:lnTo>
                  <a:lnTo>
                    <a:pt x="1507" y="28"/>
                  </a:lnTo>
                  <a:lnTo>
                    <a:pt x="1465" y="35"/>
                  </a:lnTo>
                  <a:lnTo>
                    <a:pt x="1422" y="43"/>
                  </a:lnTo>
                  <a:lnTo>
                    <a:pt x="1380" y="51"/>
                  </a:lnTo>
                  <a:lnTo>
                    <a:pt x="1334" y="54"/>
                  </a:lnTo>
                  <a:lnTo>
                    <a:pt x="1283" y="63"/>
                  </a:lnTo>
                  <a:lnTo>
                    <a:pt x="1230" y="63"/>
                  </a:lnTo>
                  <a:lnTo>
                    <a:pt x="1164" y="63"/>
                  </a:lnTo>
                  <a:lnTo>
                    <a:pt x="1099" y="54"/>
                  </a:lnTo>
                  <a:lnTo>
                    <a:pt x="1022" y="51"/>
                  </a:lnTo>
                  <a:lnTo>
                    <a:pt x="944" y="43"/>
                  </a:lnTo>
                  <a:lnTo>
                    <a:pt x="859" y="35"/>
                  </a:lnTo>
                  <a:lnTo>
                    <a:pt x="771" y="31"/>
                  </a:lnTo>
                  <a:lnTo>
                    <a:pt x="674" y="28"/>
                  </a:lnTo>
                  <a:lnTo>
                    <a:pt x="578" y="28"/>
                  </a:lnTo>
                  <a:lnTo>
                    <a:pt x="478" y="31"/>
                  </a:lnTo>
                  <a:lnTo>
                    <a:pt x="378" y="35"/>
                  </a:lnTo>
                  <a:lnTo>
                    <a:pt x="274" y="35"/>
                  </a:lnTo>
                  <a:lnTo>
                    <a:pt x="170" y="35"/>
                  </a:lnTo>
                  <a:lnTo>
                    <a:pt x="65" y="28"/>
                  </a:lnTo>
                  <a:lnTo>
                    <a:pt x="0" y="1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7" name="Freeform 70"/>
            <p:cNvSpPr>
              <a:spLocks noChangeArrowheads="1"/>
            </p:cNvSpPr>
            <p:nvPr/>
          </p:nvSpPr>
          <p:spPr bwMode="auto">
            <a:xfrm>
              <a:off x="4395" y="3150"/>
              <a:ext cx="21" cy="89"/>
            </a:xfrm>
            <a:custGeom>
              <a:avLst/>
              <a:gdLst>
                <a:gd name="T0" fmla="*/ 0 w 91"/>
                <a:gd name="T1" fmla="*/ 0 h 391"/>
                <a:gd name="T2" fmla="*/ 0 w 91"/>
                <a:gd name="T3" fmla="*/ 0 h 391"/>
                <a:gd name="T4" fmla="*/ 0 w 91"/>
                <a:gd name="T5" fmla="*/ 0 h 391"/>
                <a:gd name="T6" fmla="*/ 0 w 91"/>
                <a:gd name="T7" fmla="*/ 0 h 391"/>
                <a:gd name="T8" fmla="*/ 0 w 91"/>
                <a:gd name="T9" fmla="*/ 0 h 391"/>
                <a:gd name="T10" fmla="*/ 0 w 91"/>
                <a:gd name="T11" fmla="*/ 0 h 391"/>
                <a:gd name="T12" fmla="*/ 0 w 91"/>
                <a:gd name="T13" fmla="*/ 0 h 391"/>
                <a:gd name="T14" fmla="*/ 0 w 91"/>
                <a:gd name="T15" fmla="*/ 0 h 391"/>
                <a:gd name="T16" fmla="*/ 0 w 91"/>
                <a:gd name="T17" fmla="*/ 0 h 391"/>
                <a:gd name="T18" fmla="*/ 0 w 91"/>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391"/>
                <a:gd name="T32" fmla="*/ 91 w 91"/>
                <a:gd name="T33" fmla="*/ 391 h 3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391">
                  <a:moveTo>
                    <a:pt x="90" y="0"/>
                  </a:moveTo>
                  <a:lnTo>
                    <a:pt x="63" y="27"/>
                  </a:lnTo>
                  <a:lnTo>
                    <a:pt x="39" y="62"/>
                  </a:lnTo>
                  <a:lnTo>
                    <a:pt x="15" y="112"/>
                  </a:lnTo>
                  <a:lnTo>
                    <a:pt x="0" y="170"/>
                  </a:lnTo>
                  <a:lnTo>
                    <a:pt x="0" y="221"/>
                  </a:lnTo>
                  <a:lnTo>
                    <a:pt x="15" y="281"/>
                  </a:lnTo>
                  <a:lnTo>
                    <a:pt x="39" y="332"/>
                  </a:lnTo>
                  <a:lnTo>
                    <a:pt x="63" y="367"/>
                  </a:lnTo>
                  <a:lnTo>
                    <a:pt x="90" y="39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8" name="Freeform 71"/>
            <p:cNvSpPr>
              <a:spLocks noChangeArrowheads="1"/>
            </p:cNvSpPr>
            <p:nvPr/>
          </p:nvSpPr>
          <p:spPr bwMode="auto">
            <a:xfrm>
              <a:off x="4434" y="3181"/>
              <a:ext cx="31" cy="39"/>
            </a:xfrm>
            <a:custGeom>
              <a:avLst/>
              <a:gdLst>
                <a:gd name="T0" fmla="*/ 0 w 137"/>
                <a:gd name="T1" fmla="*/ 0 h 171"/>
                <a:gd name="T2" fmla="*/ 0 w 137"/>
                <a:gd name="T3" fmla="*/ 0 h 171"/>
                <a:gd name="T4" fmla="*/ 0 w 137"/>
                <a:gd name="T5" fmla="*/ 0 h 171"/>
                <a:gd name="T6" fmla="*/ 0 w 137"/>
                <a:gd name="T7" fmla="*/ 0 h 171"/>
                <a:gd name="T8" fmla="*/ 0 w 137"/>
                <a:gd name="T9" fmla="*/ 0 h 171"/>
                <a:gd name="T10" fmla="*/ 0 w 137"/>
                <a:gd name="T11" fmla="*/ 0 h 171"/>
                <a:gd name="T12" fmla="*/ 0 w 137"/>
                <a:gd name="T13" fmla="*/ 0 h 171"/>
                <a:gd name="T14" fmla="*/ 0 w 137"/>
                <a:gd name="T15" fmla="*/ 0 h 171"/>
                <a:gd name="T16" fmla="*/ 0 w 137"/>
                <a:gd name="T17" fmla="*/ 0 h 171"/>
                <a:gd name="T18" fmla="*/ 0 w 137"/>
                <a:gd name="T19" fmla="*/ 0 h 171"/>
                <a:gd name="T20" fmla="*/ 0 w 137"/>
                <a:gd name="T21" fmla="*/ 0 h 171"/>
                <a:gd name="T22" fmla="*/ 0 w 137"/>
                <a:gd name="T23" fmla="*/ 0 h 171"/>
                <a:gd name="T24" fmla="*/ 0 w 137"/>
                <a:gd name="T25" fmla="*/ 0 h 171"/>
                <a:gd name="T26" fmla="*/ 0 w 137"/>
                <a:gd name="T27" fmla="*/ 0 h 171"/>
                <a:gd name="T28" fmla="*/ 0 w 137"/>
                <a:gd name="T29" fmla="*/ 0 h 171"/>
                <a:gd name="T30" fmla="*/ 0 w 137"/>
                <a:gd name="T31" fmla="*/ 0 h 171"/>
                <a:gd name="T32" fmla="*/ 0 w 137"/>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7"/>
                <a:gd name="T52" fmla="*/ 0 h 171"/>
                <a:gd name="T53" fmla="*/ 137 w 137"/>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7" h="171">
                  <a:moveTo>
                    <a:pt x="136" y="35"/>
                  </a:moveTo>
                  <a:lnTo>
                    <a:pt x="120" y="11"/>
                  </a:lnTo>
                  <a:lnTo>
                    <a:pt x="90" y="0"/>
                  </a:lnTo>
                  <a:lnTo>
                    <a:pt x="51" y="0"/>
                  </a:lnTo>
                  <a:lnTo>
                    <a:pt x="16" y="11"/>
                  </a:lnTo>
                  <a:lnTo>
                    <a:pt x="0" y="35"/>
                  </a:lnTo>
                  <a:lnTo>
                    <a:pt x="16" y="57"/>
                  </a:lnTo>
                  <a:lnTo>
                    <a:pt x="39" y="73"/>
                  </a:lnTo>
                  <a:lnTo>
                    <a:pt x="101" y="85"/>
                  </a:lnTo>
                  <a:lnTo>
                    <a:pt x="120" y="97"/>
                  </a:lnTo>
                  <a:lnTo>
                    <a:pt x="136" y="120"/>
                  </a:lnTo>
                  <a:lnTo>
                    <a:pt x="136" y="135"/>
                  </a:lnTo>
                  <a:lnTo>
                    <a:pt x="120" y="159"/>
                  </a:lnTo>
                  <a:lnTo>
                    <a:pt x="90" y="170"/>
                  </a:lnTo>
                  <a:lnTo>
                    <a:pt x="51" y="170"/>
                  </a:lnTo>
                  <a:lnTo>
                    <a:pt x="16" y="159"/>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49" name="Freeform 72"/>
            <p:cNvSpPr>
              <a:spLocks noChangeArrowheads="1"/>
            </p:cNvSpPr>
            <p:nvPr/>
          </p:nvSpPr>
          <p:spPr bwMode="auto">
            <a:xfrm>
              <a:off x="4481" y="3181"/>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w 147"/>
                <a:gd name="T29" fmla="*/ 0 h 171"/>
                <a:gd name="T30" fmla="*/ 0 w 147"/>
                <a:gd name="T31" fmla="*/ 0 h 171"/>
                <a:gd name="T32" fmla="*/ 0 w 147"/>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71"/>
                <a:gd name="T53" fmla="*/ 147 w 147"/>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71">
                  <a:moveTo>
                    <a:pt x="0" y="73"/>
                  </a:moveTo>
                  <a:lnTo>
                    <a:pt x="146" y="73"/>
                  </a:lnTo>
                  <a:lnTo>
                    <a:pt x="146" y="46"/>
                  </a:lnTo>
                  <a:lnTo>
                    <a:pt x="135" y="23"/>
                  </a:lnTo>
                  <a:lnTo>
                    <a:pt x="122" y="11"/>
                  </a:lnTo>
                  <a:lnTo>
                    <a:pt x="96" y="0"/>
                  </a:lnTo>
                  <a:lnTo>
                    <a:pt x="60" y="0"/>
                  </a:lnTo>
                  <a:lnTo>
                    <a:pt x="34" y="11"/>
                  </a:lnTo>
                  <a:lnTo>
                    <a:pt x="11" y="35"/>
                  </a:lnTo>
                  <a:lnTo>
                    <a:pt x="0" y="73"/>
                  </a:lnTo>
                  <a:lnTo>
                    <a:pt x="0" y="97"/>
                  </a:lnTo>
                  <a:lnTo>
                    <a:pt x="11" y="135"/>
                  </a:lnTo>
                  <a:lnTo>
                    <a:pt x="34" y="159"/>
                  </a:lnTo>
                  <a:lnTo>
                    <a:pt x="60" y="170"/>
                  </a:lnTo>
                  <a:lnTo>
                    <a:pt x="96" y="170"/>
                  </a:lnTo>
                  <a:lnTo>
                    <a:pt x="122" y="159"/>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50" name="Freeform 73"/>
            <p:cNvSpPr>
              <a:spLocks noChangeArrowheads="1"/>
            </p:cNvSpPr>
            <p:nvPr/>
          </p:nvSpPr>
          <p:spPr bwMode="auto">
            <a:xfrm>
              <a:off x="4531" y="3181"/>
              <a:ext cx="34" cy="39"/>
            </a:xfrm>
            <a:custGeom>
              <a:avLst/>
              <a:gdLst>
                <a:gd name="T0" fmla="*/ 0 w 149"/>
                <a:gd name="T1" fmla="*/ 0 h 171"/>
                <a:gd name="T2" fmla="*/ 0 w 149"/>
                <a:gd name="T3" fmla="*/ 0 h 171"/>
                <a:gd name="T4" fmla="*/ 0 w 149"/>
                <a:gd name="T5" fmla="*/ 0 h 171"/>
                <a:gd name="T6" fmla="*/ 0 w 149"/>
                <a:gd name="T7" fmla="*/ 0 h 171"/>
                <a:gd name="T8" fmla="*/ 0 w 149"/>
                <a:gd name="T9" fmla="*/ 0 h 171"/>
                <a:gd name="T10" fmla="*/ 0 w 149"/>
                <a:gd name="T11" fmla="*/ 0 h 171"/>
                <a:gd name="T12" fmla="*/ 0 w 149"/>
                <a:gd name="T13" fmla="*/ 0 h 171"/>
                <a:gd name="T14" fmla="*/ 0 w 149"/>
                <a:gd name="T15" fmla="*/ 0 h 171"/>
                <a:gd name="T16" fmla="*/ 0 w 149"/>
                <a:gd name="T17" fmla="*/ 0 h 171"/>
                <a:gd name="T18" fmla="*/ 0 w 149"/>
                <a:gd name="T19" fmla="*/ 0 h 171"/>
                <a:gd name="T20" fmla="*/ 0 w 149"/>
                <a:gd name="T21" fmla="*/ 0 h 171"/>
                <a:gd name="T22" fmla="*/ 0 w 149"/>
                <a:gd name="T23" fmla="*/ 0 h 171"/>
                <a:gd name="T24" fmla="*/ 0 w 149"/>
                <a:gd name="T25" fmla="*/ 0 h 171"/>
                <a:gd name="T26" fmla="*/ 0 w 149"/>
                <a:gd name="T27" fmla="*/ 0 h 171"/>
                <a:gd name="T28" fmla="*/ 0 w 149"/>
                <a:gd name="T29" fmla="*/ 0 h 171"/>
                <a:gd name="T30" fmla="*/ 0 w 149"/>
                <a:gd name="T31" fmla="*/ 0 h 171"/>
                <a:gd name="T32" fmla="*/ 0 w 149"/>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9"/>
                <a:gd name="T52" fmla="*/ 0 h 171"/>
                <a:gd name="T53" fmla="*/ 149 w 149"/>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9" h="171">
                  <a:moveTo>
                    <a:pt x="0" y="73"/>
                  </a:moveTo>
                  <a:lnTo>
                    <a:pt x="148" y="73"/>
                  </a:lnTo>
                  <a:lnTo>
                    <a:pt x="148" y="46"/>
                  </a:lnTo>
                  <a:lnTo>
                    <a:pt x="136" y="23"/>
                  </a:lnTo>
                  <a:lnTo>
                    <a:pt x="120" y="11"/>
                  </a:lnTo>
                  <a:lnTo>
                    <a:pt x="96" y="0"/>
                  </a:lnTo>
                  <a:lnTo>
                    <a:pt x="62" y="0"/>
                  </a:lnTo>
                  <a:lnTo>
                    <a:pt x="39" y="11"/>
                  </a:lnTo>
                  <a:lnTo>
                    <a:pt x="12" y="35"/>
                  </a:lnTo>
                  <a:lnTo>
                    <a:pt x="0" y="73"/>
                  </a:lnTo>
                  <a:lnTo>
                    <a:pt x="0" y="97"/>
                  </a:lnTo>
                  <a:lnTo>
                    <a:pt x="12" y="135"/>
                  </a:lnTo>
                  <a:lnTo>
                    <a:pt x="39" y="159"/>
                  </a:lnTo>
                  <a:lnTo>
                    <a:pt x="62" y="170"/>
                  </a:lnTo>
                  <a:lnTo>
                    <a:pt x="96" y="170"/>
                  </a:lnTo>
                  <a:lnTo>
                    <a:pt x="120" y="159"/>
                  </a:lnTo>
                  <a:lnTo>
                    <a:pt x="148"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51" name="Line 74"/>
            <p:cNvSpPr>
              <a:spLocks noChangeShapeType="1"/>
            </p:cNvSpPr>
            <p:nvPr/>
          </p:nvSpPr>
          <p:spPr bwMode="auto">
            <a:xfrm flipV="1">
              <a:off x="4627" y="3161"/>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2" name="Freeform 75"/>
            <p:cNvSpPr>
              <a:spLocks noChangeArrowheads="1"/>
            </p:cNvSpPr>
            <p:nvPr/>
          </p:nvSpPr>
          <p:spPr bwMode="auto">
            <a:xfrm>
              <a:off x="4627" y="3208"/>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15" y="45"/>
                  </a:lnTo>
                  <a:lnTo>
                    <a:pt x="38" y="62"/>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53" name="Line 76"/>
            <p:cNvSpPr>
              <a:spLocks noChangeShapeType="1"/>
            </p:cNvSpPr>
            <p:nvPr/>
          </p:nvSpPr>
          <p:spPr bwMode="auto">
            <a:xfrm flipH="1">
              <a:off x="4618" y="3181"/>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4" name="Freeform 77"/>
            <p:cNvSpPr>
              <a:spLocks noChangeArrowheads="1"/>
            </p:cNvSpPr>
            <p:nvPr/>
          </p:nvSpPr>
          <p:spPr bwMode="auto">
            <a:xfrm>
              <a:off x="4659" y="3181"/>
              <a:ext cx="32" cy="39"/>
            </a:xfrm>
            <a:custGeom>
              <a:avLst/>
              <a:gdLst>
                <a:gd name="T0" fmla="*/ 0 w 143"/>
                <a:gd name="T1" fmla="*/ 0 h 171"/>
                <a:gd name="T2" fmla="*/ 0 w 143"/>
                <a:gd name="T3" fmla="*/ 0 h 171"/>
                <a:gd name="T4" fmla="*/ 0 w 143"/>
                <a:gd name="T5" fmla="*/ 0 h 171"/>
                <a:gd name="T6" fmla="*/ 0 w 143"/>
                <a:gd name="T7" fmla="*/ 0 h 171"/>
                <a:gd name="T8" fmla="*/ 0 w 143"/>
                <a:gd name="T9" fmla="*/ 0 h 171"/>
                <a:gd name="T10" fmla="*/ 0 w 143"/>
                <a:gd name="T11" fmla="*/ 0 h 171"/>
                <a:gd name="T12" fmla="*/ 0 w 143"/>
                <a:gd name="T13" fmla="*/ 0 h 171"/>
                <a:gd name="T14" fmla="*/ 0 w 143"/>
                <a:gd name="T15" fmla="*/ 0 h 171"/>
                <a:gd name="T16" fmla="*/ 0 w 143"/>
                <a:gd name="T17" fmla="*/ 0 h 171"/>
                <a:gd name="T18" fmla="*/ 0 w 143"/>
                <a:gd name="T19" fmla="*/ 0 h 171"/>
                <a:gd name="T20" fmla="*/ 0 w 143"/>
                <a:gd name="T21" fmla="*/ 0 h 171"/>
                <a:gd name="T22" fmla="*/ 0 w 143"/>
                <a:gd name="T23" fmla="*/ 0 h 171"/>
                <a:gd name="T24" fmla="*/ 0 w 143"/>
                <a:gd name="T25" fmla="*/ 0 h 171"/>
                <a:gd name="T26" fmla="*/ 0 w 143"/>
                <a:gd name="T27" fmla="*/ 0 h 171"/>
                <a:gd name="T28" fmla="*/ 0 w 143"/>
                <a:gd name="T29" fmla="*/ 0 h 171"/>
                <a:gd name="T30" fmla="*/ 0 w 143"/>
                <a:gd name="T31" fmla="*/ 0 h 171"/>
                <a:gd name="T32" fmla="*/ 0 w 143"/>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3"/>
                <a:gd name="T52" fmla="*/ 0 h 171"/>
                <a:gd name="T53" fmla="*/ 143 w 143"/>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3" h="171">
                  <a:moveTo>
                    <a:pt x="0" y="73"/>
                  </a:moveTo>
                  <a:lnTo>
                    <a:pt x="142" y="73"/>
                  </a:lnTo>
                  <a:lnTo>
                    <a:pt x="142" y="46"/>
                  </a:lnTo>
                  <a:lnTo>
                    <a:pt x="131" y="23"/>
                  </a:lnTo>
                  <a:lnTo>
                    <a:pt x="120" y="11"/>
                  </a:lnTo>
                  <a:lnTo>
                    <a:pt x="92" y="0"/>
                  </a:lnTo>
                  <a:lnTo>
                    <a:pt x="61" y="0"/>
                  </a:lnTo>
                  <a:lnTo>
                    <a:pt x="34" y="11"/>
                  </a:lnTo>
                  <a:lnTo>
                    <a:pt x="12" y="35"/>
                  </a:lnTo>
                  <a:lnTo>
                    <a:pt x="0" y="73"/>
                  </a:lnTo>
                  <a:lnTo>
                    <a:pt x="0" y="97"/>
                  </a:lnTo>
                  <a:lnTo>
                    <a:pt x="12" y="135"/>
                  </a:lnTo>
                  <a:lnTo>
                    <a:pt x="34" y="159"/>
                  </a:lnTo>
                  <a:lnTo>
                    <a:pt x="61" y="170"/>
                  </a:lnTo>
                  <a:lnTo>
                    <a:pt x="92" y="170"/>
                  </a:lnTo>
                  <a:lnTo>
                    <a:pt x="120" y="159"/>
                  </a:lnTo>
                  <a:lnTo>
                    <a:pt x="142"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55" name="Line 78"/>
            <p:cNvSpPr>
              <a:spLocks noChangeShapeType="1"/>
            </p:cNvSpPr>
            <p:nvPr/>
          </p:nvSpPr>
          <p:spPr bwMode="auto">
            <a:xfrm flipV="1">
              <a:off x="4708" y="3180"/>
              <a:ext cx="30"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6" name="Line 79"/>
            <p:cNvSpPr>
              <a:spLocks noChangeShapeType="1"/>
            </p:cNvSpPr>
            <p:nvPr/>
          </p:nvSpPr>
          <p:spPr bwMode="auto">
            <a:xfrm>
              <a:off x="4708" y="3181"/>
              <a:ext cx="30"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7" name="Line 80"/>
            <p:cNvSpPr>
              <a:spLocks noChangeShapeType="1"/>
            </p:cNvSpPr>
            <p:nvPr/>
          </p:nvSpPr>
          <p:spPr bwMode="auto">
            <a:xfrm flipV="1">
              <a:off x="4762" y="3161"/>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8" name="Freeform 81"/>
            <p:cNvSpPr>
              <a:spLocks noChangeArrowheads="1"/>
            </p:cNvSpPr>
            <p:nvPr/>
          </p:nvSpPr>
          <p:spPr bwMode="auto">
            <a:xfrm>
              <a:off x="4762" y="3208"/>
              <a:ext cx="14" cy="14"/>
            </a:xfrm>
            <a:custGeom>
              <a:avLst/>
              <a:gdLst>
                <a:gd name="T0" fmla="*/ 0 w 62"/>
                <a:gd name="T1" fmla="*/ 0 h 63"/>
                <a:gd name="T2" fmla="*/ 0 w 62"/>
                <a:gd name="T3" fmla="*/ 0 h 63"/>
                <a:gd name="T4" fmla="*/ 0 w 62"/>
                <a:gd name="T5" fmla="*/ 0 h 63"/>
                <a:gd name="T6" fmla="*/ 0 w 62"/>
                <a:gd name="T7" fmla="*/ 0 h 63"/>
                <a:gd name="T8" fmla="*/ 0 60000 65536"/>
                <a:gd name="T9" fmla="*/ 0 60000 65536"/>
                <a:gd name="T10" fmla="*/ 0 60000 65536"/>
                <a:gd name="T11" fmla="*/ 0 60000 65536"/>
                <a:gd name="T12" fmla="*/ 0 w 62"/>
                <a:gd name="T13" fmla="*/ 0 h 63"/>
                <a:gd name="T14" fmla="*/ 62 w 62"/>
                <a:gd name="T15" fmla="*/ 63 h 63"/>
              </a:gdLst>
              <a:ahLst/>
              <a:cxnLst>
                <a:cxn ang="T8">
                  <a:pos x="T0" y="T1"/>
                </a:cxn>
                <a:cxn ang="T9">
                  <a:pos x="T2" y="T3"/>
                </a:cxn>
                <a:cxn ang="T10">
                  <a:pos x="T4" y="T5"/>
                </a:cxn>
                <a:cxn ang="T11">
                  <a:pos x="T6" y="T7"/>
                </a:cxn>
              </a:cxnLst>
              <a:rect l="T12" t="T13" r="T14" b="T15"/>
              <a:pathLst>
                <a:path w="62" h="63">
                  <a:moveTo>
                    <a:pt x="0" y="0"/>
                  </a:moveTo>
                  <a:lnTo>
                    <a:pt x="11" y="45"/>
                  </a:lnTo>
                  <a:lnTo>
                    <a:pt x="38" y="62"/>
                  </a:lnTo>
                  <a:lnTo>
                    <a:pt x="61"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59" name="Line 82"/>
            <p:cNvSpPr>
              <a:spLocks noChangeShapeType="1"/>
            </p:cNvSpPr>
            <p:nvPr/>
          </p:nvSpPr>
          <p:spPr bwMode="auto">
            <a:xfrm flipH="1">
              <a:off x="4755" y="3181"/>
              <a:ext cx="2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0" name="Freeform 83"/>
            <p:cNvSpPr>
              <a:spLocks noChangeArrowheads="1"/>
            </p:cNvSpPr>
            <p:nvPr/>
          </p:nvSpPr>
          <p:spPr bwMode="auto">
            <a:xfrm>
              <a:off x="4793" y="3150"/>
              <a:ext cx="19" cy="89"/>
            </a:xfrm>
            <a:custGeom>
              <a:avLst/>
              <a:gdLst>
                <a:gd name="T0" fmla="*/ 0 w 85"/>
                <a:gd name="T1" fmla="*/ 0 h 391"/>
                <a:gd name="T2" fmla="*/ 0 w 85"/>
                <a:gd name="T3" fmla="*/ 0 h 391"/>
                <a:gd name="T4" fmla="*/ 0 w 85"/>
                <a:gd name="T5" fmla="*/ 0 h 391"/>
                <a:gd name="T6" fmla="*/ 0 w 85"/>
                <a:gd name="T7" fmla="*/ 0 h 391"/>
                <a:gd name="T8" fmla="*/ 0 w 85"/>
                <a:gd name="T9" fmla="*/ 0 h 391"/>
                <a:gd name="T10" fmla="*/ 0 w 85"/>
                <a:gd name="T11" fmla="*/ 0 h 391"/>
                <a:gd name="T12" fmla="*/ 0 w 85"/>
                <a:gd name="T13" fmla="*/ 0 h 391"/>
                <a:gd name="T14" fmla="*/ 0 w 85"/>
                <a:gd name="T15" fmla="*/ 0 h 391"/>
                <a:gd name="T16" fmla="*/ 0 w 85"/>
                <a:gd name="T17" fmla="*/ 0 h 391"/>
                <a:gd name="T18" fmla="*/ 0 w 85"/>
                <a:gd name="T19" fmla="*/ 0 h 3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391"/>
                <a:gd name="T32" fmla="*/ 85 w 85"/>
                <a:gd name="T33" fmla="*/ 391 h 3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391">
                  <a:moveTo>
                    <a:pt x="0" y="0"/>
                  </a:moveTo>
                  <a:lnTo>
                    <a:pt x="27" y="27"/>
                  </a:lnTo>
                  <a:lnTo>
                    <a:pt x="46" y="62"/>
                  </a:lnTo>
                  <a:lnTo>
                    <a:pt x="73" y="112"/>
                  </a:lnTo>
                  <a:lnTo>
                    <a:pt x="84" y="170"/>
                  </a:lnTo>
                  <a:lnTo>
                    <a:pt x="84" y="221"/>
                  </a:lnTo>
                  <a:lnTo>
                    <a:pt x="73" y="281"/>
                  </a:lnTo>
                  <a:lnTo>
                    <a:pt x="46" y="332"/>
                  </a:lnTo>
                  <a:lnTo>
                    <a:pt x="27" y="367"/>
                  </a:lnTo>
                  <a:lnTo>
                    <a:pt x="0" y="39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1" name="Line 84"/>
            <p:cNvSpPr>
              <a:spLocks noChangeShapeType="1"/>
            </p:cNvSpPr>
            <p:nvPr/>
          </p:nvSpPr>
          <p:spPr bwMode="auto">
            <a:xfrm flipV="1">
              <a:off x="1554" y="2338"/>
              <a:ext cx="25" cy="7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2" name="Line 85"/>
            <p:cNvSpPr>
              <a:spLocks noChangeShapeType="1"/>
            </p:cNvSpPr>
            <p:nvPr/>
          </p:nvSpPr>
          <p:spPr bwMode="auto">
            <a:xfrm>
              <a:off x="1538" y="2336"/>
              <a:ext cx="16" cy="7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3" name="Freeform 86"/>
            <p:cNvSpPr>
              <a:spLocks noChangeArrowheads="1"/>
            </p:cNvSpPr>
            <p:nvPr/>
          </p:nvSpPr>
          <p:spPr bwMode="auto">
            <a:xfrm>
              <a:off x="1538" y="2336"/>
              <a:ext cx="41" cy="14"/>
            </a:xfrm>
            <a:custGeom>
              <a:avLst/>
              <a:gdLst>
                <a:gd name="T0" fmla="*/ 0 w 179"/>
                <a:gd name="T1" fmla="*/ 0 h 63"/>
                <a:gd name="T2" fmla="*/ 0 w 179"/>
                <a:gd name="T3" fmla="*/ 0 h 63"/>
                <a:gd name="T4" fmla="*/ 0 w 179"/>
                <a:gd name="T5" fmla="*/ 0 h 63"/>
                <a:gd name="T6" fmla="*/ 0 w 179"/>
                <a:gd name="T7" fmla="*/ 0 h 63"/>
                <a:gd name="T8" fmla="*/ 0 w 179"/>
                <a:gd name="T9" fmla="*/ 0 h 63"/>
                <a:gd name="T10" fmla="*/ 0 w 179"/>
                <a:gd name="T11" fmla="*/ 0 h 63"/>
                <a:gd name="T12" fmla="*/ 0 w 179"/>
                <a:gd name="T13" fmla="*/ 0 h 63"/>
                <a:gd name="T14" fmla="*/ 0 w 179"/>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179"/>
                <a:gd name="T25" fmla="*/ 0 h 63"/>
                <a:gd name="T26" fmla="*/ 179 w 179"/>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 h="63">
                  <a:moveTo>
                    <a:pt x="27" y="31"/>
                  </a:moveTo>
                  <a:lnTo>
                    <a:pt x="0" y="0"/>
                  </a:lnTo>
                  <a:lnTo>
                    <a:pt x="27" y="31"/>
                  </a:lnTo>
                  <a:lnTo>
                    <a:pt x="58" y="47"/>
                  </a:lnTo>
                  <a:lnTo>
                    <a:pt x="88" y="62"/>
                  </a:lnTo>
                  <a:lnTo>
                    <a:pt x="120" y="62"/>
                  </a:lnTo>
                  <a:lnTo>
                    <a:pt x="150" y="43"/>
                  </a:lnTo>
                  <a:lnTo>
                    <a:pt x="178" y="1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4" name="Freeform 87"/>
            <p:cNvSpPr>
              <a:spLocks noChangeArrowheads="1"/>
            </p:cNvSpPr>
            <p:nvPr/>
          </p:nvSpPr>
          <p:spPr bwMode="auto">
            <a:xfrm>
              <a:off x="1542" y="2342"/>
              <a:ext cx="33" cy="59"/>
            </a:xfrm>
            <a:custGeom>
              <a:avLst/>
              <a:gdLst>
                <a:gd name="T0" fmla="*/ 0 w 144"/>
                <a:gd name="T1" fmla="*/ 0 h 262"/>
                <a:gd name="T2" fmla="*/ 0 w 144"/>
                <a:gd name="T3" fmla="*/ 0 h 262"/>
                <a:gd name="T4" fmla="*/ 0 w 144"/>
                <a:gd name="T5" fmla="*/ 0 h 262"/>
                <a:gd name="T6" fmla="*/ 0 w 144"/>
                <a:gd name="T7" fmla="*/ 0 h 262"/>
                <a:gd name="T8" fmla="*/ 0 w 144"/>
                <a:gd name="T9" fmla="*/ 0 h 262"/>
                <a:gd name="T10" fmla="*/ 0 w 144"/>
                <a:gd name="T11" fmla="*/ 0 h 262"/>
                <a:gd name="T12" fmla="*/ 0 w 144"/>
                <a:gd name="T13" fmla="*/ 0 h 262"/>
                <a:gd name="T14" fmla="*/ 0 w 144"/>
                <a:gd name="T15" fmla="*/ 0 h 262"/>
                <a:gd name="T16" fmla="*/ 0 w 144"/>
                <a:gd name="T17" fmla="*/ 0 h 262"/>
                <a:gd name="T18" fmla="*/ 0 w 144"/>
                <a:gd name="T19" fmla="*/ 0 h 262"/>
                <a:gd name="T20" fmla="*/ 0 w 144"/>
                <a:gd name="T21" fmla="*/ 0 h 262"/>
                <a:gd name="T22" fmla="*/ 0 w 144"/>
                <a:gd name="T23" fmla="*/ 0 h 262"/>
                <a:gd name="T24" fmla="*/ 0 w 144"/>
                <a:gd name="T25" fmla="*/ 0 h 262"/>
                <a:gd name="T26" fmla="*/ 0 w 144"/>
                <a:gd name="T27" fmla="*/ 0 h 262"/>
                <a:gd name="T28" fmla="*/ 0 w 144"/>
                <a:gd name="T29" fmla="*/ 0 h 262"/>
                <a:gd name="T30" fmla="*/ 0 w 144"/>
                <a:gd name="T31" fmla="*/ 0 h 262"/>
                <a:gd name="T32" fmla="*/ 0 w 144"/>
                <a:gd name="T33" fmla="*/ 0 h 262"/>
                <a:gd name="T34" fmla="*/ 0 w 144"/>
                <a:gd name="T35" fmla="*/ 0 h 262"/>
                <a:gd name="T36" fmla="*/ 0 w 144"/>
                <a:gd name="T37" fmla="*/ 0 h 262"/>
                <a:gd name="T38" fmla="*/ 0 w 144"/>
                <a:gd name="T39" fmla="*/ 0 h 262"/>
                <a:gd name="T40" fmla="*/ 0 w 144"/>
                <a:gd name="T41" fmla="*/ 0 h 262"/>
                <a:gd name="T42" fmla="*/ 0 w 144"/>
                <a:gd name="T43" fmla="*/ 0 h 262"/>
                <a:gd name="T44" fmla="*/ 0 w 144"/>
                <a:gd name="T45" fmla="*/ 0 h 262"/>
                <a:gd name="T46" fmla="*/ 0 w 144"/>
                <a:gd name="T47" fmla="*/ 0 h 262"/>
                <a:gd name="T48" fmla="*/ 0 w 144"/>
                <a:gd name="T49" fmla="*/ 0 h 262"/>
                <a:gd name="T50" fmla="*/ 0 w 144"/>
                <a:gd name="T51" fmla="*/ 0 h 262"/>
                <a:gd name="T52" fmla="*/ 0 w 144"/>
                <a:gd name="T53" fmla="*/ 0 h 2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262"/>
                <a:gd name="T83" fmla="*/ 144 w 144"/>
                <a:gd name="T84" fmla="*/ 262 h 2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262">
                  <a:moveTo>
                    <a:pt x="143" y="6"/>
                  </a:moveTo>
                  <a:lnTo>
                    <a:pt x="57" y="261"/>
                  </a:lnTo>
                  <a:lnTo>
                    <a:pt x="0" y="0"/>
                  </a:lnTo>
                  <a:lnTo>
                    <a:pt x="34" y="14"/>
                  </a:lnTo>
                  <a:lnTo>
                    <a:pt x="73" y="22"/>
                  </a:lnTo>
                  <a:lnTo>
                    <a:pt x="104" y="19"/>
                  </a:lnTo>
                  <a:lnTo>
                    <a:pt x="143" y="6"/>
                  </a:lnTo>
                  <a:lnTo>
                    <a:pt x="123" y="25"/>
                  </a:lnTo>
                  <a:lnTo>
                    <a:pt x="57" y="223"/>
                  </a:lnTo>
                  <a:lnTo>
                    <a:pt x="14" y="19"/>
                  </a:lnTo>
                  <a:lnTo>
                    <a:pt x="47" y="30"/>
                  </a:lnTo>
                  <a:lnTo>
                    <a:pt x="69" y="30"/>
                  </a:lnTo>
                  <a:lnTo>
                    <a:pt x="96" y="30"/>
                  </a:lnTo>
                  <a:lnTo>
                    <a:pt x="123" y="25"/>
                  </a:lnTo>
                  <a:lnTo>
                    <a:pt x="104" y="42"/>
                  </a:lnTo>
                  <a:lnTo>
                    <a:pt x="61" y="180"/>
                  </a:lnTo>
                  <a:lnTo>
                    <a:pt x="31" y="38"/>
                  </a:lnTo>
                  <a:lnTo>
                    <a:pt x="69" y="45"/>
                  </a:lnTo>
                  <a:lnTo>
                    <a:pt x="104" y="42"/>
                  </a:lnTo>
                  <a:lnTo>
                    <a:pt x="92" y="53"/>
                  </a:lnTo>
                  <a:lnTo>
                    <a:pt x="61" y="134"/>
                  </a:lnTo>
                  <a:lnTo>
                    <a:pt x="47" y="49"/>
                  </a:lnTo>
                  <a:lnTo>
                    <a:pt x="92" y="53"/>
                  </a:lnTo>
                  <a:lnTo>
                    <a:pt x="77" y="64"/>
                  </a:lnTo>
                  <a:lnTo>
                    <a:pt x="66" y="92"/>
                  </a:lnTo>
                  <a:lnTo>
                    <a:pt x="61" y="64"/>
                  </a:lnTo>
                  <a:lnTo>
                    <a:pt x="77" y="6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5" name="Freeform 88"/>
            <p:cNvSpPr>
              <a:spLocks noChangeArrowheads="1"/>
            </p:cNvSpPr>
            <p:nvPr/>
          </p:nvSpPr>
          <p:spPr bwMode="auto">
            <a:xfrm>
              <a:off x="1427" y="2328"/>
              <a:ext cx="49" cy="76"/>
            </a:xfrm>
            <a:custGeom>
              <a:avLst/>
              <a:gdLst>
                <a:gd name="T0" fmla="*/ 0 w 214"/>
                <a:gd name="T1" fmla="*/ 0 h 337"/>
                <a:gd name="T2" fmla="*/ 0 w 214"/>
                <a:gd name="T3" fmla="*/ 0 h 337"/>
                <a:gd name="T4" fmla="*/ 0 w 214"/>
                <a:gd name="T5" fmla="*/ 0 h 337"/>
                <a:gd name="T6" fmla="*/ 0 w 214"/>
                <a:gd name="T7" fmla="*/ 0 h 337"/>
                <a:gd name="T8" fmla="*/ 0 w 214"/>
                <a:gd name="T9" fmla="*/ 0 h 337"/>
                <a:gd name="T10" fmla="*/ 0 w 214"/>
                <a:gd name="T11" fmla="*/ 0 h 337"/>
                <a:gd name="T12" fmla="*/ 0 w 214"/>
                <a:gd name="T13" fmla="*/ 0 h 337"/>
                <a:gd name="T14" fmla="*/ 0 w 214"/>
                <a:gd name="T15" fmla="*/ 0 h 337"/>
                <a:gd name="T16" fmla="*/ 0 w 214"/>
                <a:gd name="T17" fmla="*/ 0 h 337"/>
                <a:gd name="T18" fmla="*/ 0 w 214"/>
                <a:gd name="T19" fmla="*/ 0 h 337"/>
                <a:gd name="T20" fmla="*/ 0 w 214"/>
                <a:gd name="T21" fmla="*/ 0 h 337"/>
                <a:gd name="T22" fmla="*/ 0 w 214"/>
                <a:gd name="T23" fmla="*/ 0 h 337"/>
                <a:gd name="T24" fmla="*/ 0 w 214"/>
                <a:gd name="T25" fmla="*/ 0 h 337"/>
                <a:gd name="T26" fmla="*/ 0 w 214"/>
                <a:gd name="T27" fmla="*/ 0 h 337"/>
                <a:gd name="T28" fmla="*/ 0 w 214"/>
                <a:gd name="T29" fmla="*/ 0 h 337"/>
                <a:gd name="T30" fmla="*/ 0 w 214"/>
                <a:gd name="T31" fmla="*/ 0 h 337"/>
                <a:gd name="T32" fmla="*/ 0 w 214"/>
                <a:gd name="T33" fmla="*/ 0 h 337"/>
                <a:gd name="T34" fmla="*/ 0 w 214"/>
                <a:gd name="T35" fmla="*/ 0 h 337"/>
                <a:gd name="T36" fmla="*/ 0 w 214"/>
                <a:gd name="T37" fmla="*/ 0 h 337"/>
                <a:gd name="T38" fmla="*/ 0 w 214"/>
                <a:gd name="T39" fmla="*/ 0 h 337"/>
                <a:gd name="T40" fmla="*/ 0 w 214"/>
                <a:gd name="T41" fmla="*/ 0 h 337"/>
                <a:gd name="T42" fmla="*/ 0 w 214"/>
                <a:gd name="T43" fmla="*/ 0 h 337"/>
                <a:gd name="T44" fmla="*/ 0 w 214"/>
                <a:gd name="T45" fmla="*/ 0 h 337"/>
                <a:gd name="T46" fmla="*/ 0 w 214"/>
                <a:gd name="T47" fmla="*/ 0 h 337"/>
                <a:gd name="T48" fmla="*/ 0 w 214"/>
                <a:gd name="T49" fmla="*/ 0 h 337"/>
                <a:gd name="T50" fmla="*/ 0 w 214"/>
                <a:gd name="T51" fmla="*/ 0 h 337"/>
                <a:gd name="T52" fmla="*/ 0 w 214"/>
                <a:gd name="T53" fmla="*/ 0 h 337"/>
                <a:gd name="T54" fmla="*/ 0 w 214"/>
                <a:gd name="T55" fmla="*/ 0 h 337"/>
                <a:gd name="T56" fmla="*/ 0 w 214"/>
                <a:gd name="T57" fmla="*/ 0 h 337"/>
                <a:gd name="T58" fmla="*/ 0 w 214"/>
                <a:gd name="T59" fmla="*/ 0 h 337"/>
                <a:gd name="T60" fmla="*/ 0 w 214"/>
                <a:gd name="T61" fmla="*/ 0 h 337"/>
                <a:gd name="T62" fmla="*/ 0 w 214"/>
                <a:gd name="T63" fmla="*/ 0 h 337"/>
                <a:gd name="T64" fmla="*/ 0 w 214"/>
                <a:gd name="T65" fmla="*/ 0 h 337"/>
                <a:gd name="T66" fmla="*/ 0 w 214"/>
                <a:gd name="T67" fmla="*/ 0 h 337"/>
                <a:gd name="T68" fmla="*/ 0 w 214"/>
                <a:gd name="T69" fmla="*/ 0 h 337"/>
                <a:gd name="T70" fmla="*/ 0 w 214"/>
                <a:gd name="T71" fmla="*/ 0 h 3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337"/>
                <a:gd name="T110" fmla="*/ 214 w 214"/>
                <a:gd name="T111" fmla="*/ 337 h 3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337">
                  <a:moveTo>
                    <a:pt x="213" y="69"/>
                  </a:moveTo>
                  <a:lnTo>
                    <a:pt x="0" y="336"/>
                  </a:lnTo>
                  <a:lnTo>
                    <a:pt x="51" y="0"/>
                  </a:lnTo>
                  <a:lnTo>
                    <a:pt x="70" y="27"/>
                  </a:lnTo>
                  <a:lnTo>
                    <a:pt x="94" y="47"/>
                  </a:lnTo>
                  <a:lnTo>
                    <a:pt x="120" y="62"/>
                  </a:lnTo>
                  <a:lnTo>
                    <a:pt x="151" y="77"/>
                  </a:lnTo>
                  <a:lnTo>
                    <a:pt x="182" y="77"/>
                  </a:lnTo>
                  <a:lnTo>
                    <a:pt x="213" y="69"/>
                  </a:lnTo>
                  <a:lnTo>
                    <a:pt x="191" y="88"/>
                  </a:lnTo>
                  <a:lnTo>
                    <a:pt x="16" y="298"/>
                  </a:lnTo>
                  <a:lnTo>
                    <a:pt x="58" y="31"/>
                  </a:lnTo>
                  <a:lnTo>
                    <a:pt x="82" y="53"/>
                  </a:lnTo>
                  <a:lnTo>
                    <a:pt x="116" y="77"/>
                  </a:lnTo>
                  <a:lnTo>
                    <a:pt x="151" y="85"/>
                  </a:lnTo>
                  <a:lnTo>
                    <a:pt x="191" y="88"/>
                  </a:lnTo>
                  <a:lnTo>
                    <a:pt x="163" y="96"/>
                  </a:lnTo>
                  <a:lnTo>
                    <a:pt x="35" y="259"/>
                  </a:lnTo>
                  <a:lnTo>
                    <a:pt x="66" y="53"/>
                  </a:lnTo>
                  <a:lnTo>
                    <a:pt x="85" y="73"/>
                  </a:lnTo>
                  <a:lnTo>
                    <a:pt x="113" y="85"/>
                  </a:lnTo>
                  <a:lnTo>
                    <a:pt x="136" y="93"/>
                  </a:lnTo>
                  <a:lnTo>
                    <a:pt x="163" y="96"/>
                  </a:lnTo>
                  <a:lnTo>
                    <a:pt x="143" y="107"/>
                  </a:lnTo>
                  <a:lnTo>
                    <a:pt x="51" y="220"/>
                  </a:lnTo>
                  <a:lnTo>
                    <a:pt x="74" y="77"/>
                  </a:lnTo>
                  <a:lnTo>
                    <a:pt x="109" y="93"/>
                  </a:lnTo>
                  <a:lnTo>
                    <a:pt x="143" y="107"/>
                  </a:lnTo>
                  <a:lnTo>
                    <a:pt x="124" y="112"/>
                  </a:lnTo>
                  <a:lnTo>
                    <a:pt x="66" y="181"/>
                  </a:lnTo>
                  <a:lnTo>
                    <a:pt x="82" y="93"/>
                  </a:lnTo>
                  <a:lnTo>
                    <a:pt x="124" y="112"/>
                  </a:lnTo>
                  <a:lnTo>
                    <a:pt x="105" y="120"/>
                  </a:lnTo>
                  <a:lnTo>
                    <a:pt x="85" y="139"/>
                  </a:lnTo>
                  <a:lnTo>
                    <a:pt x="94" y="112"/>
                  </a:lnTo>
                  <a:lnTo>
                    <a:pt x="105" y="1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6" name="Freeform 89"/>
            <p:cNvSpPr>
              <a:spLocks noChangeArrowheads="1"/>
            </p:cNvSpPr>
            <p:nvPr/>
          </p:nvSpPr>
          <p:spPr bwMode="auto">
            <a:xfrm>
              <a:off x="1560" y="1435"/>
              <a:ext cx="81" cy="957"/>
            </a:xfrm>
            <a:custGeom>
              <a:avLst/>
              <a:gdLst>
                <a:gd name="T0" fmla="*/ 0 w 356"/>
                <a:gd name="T1" fmla="*/ 0 h 4219"/>
                <a:gd name="T2" fmla="*/ 0 w 356"/>
                <a:gd name="T3" fmla="*/ 0 h 4219"/>
                <a:gd name="T4" fmla="*/ 0 w 356"/>
                <a:gd name="T5" fmla="*/ 0 h 4219"/>
                <a:gd name="T6" fmla="*/ 0 w 356"/>
                <a:gd name="T7" fmla="*/ 0 h 4219"/>
                <a:gd name="T8" fmla="*/ 0 w 356"/>
                <a:gd name="T9" fmla="*/ 0 h 4219"/>
                <a:gd name="T10" fmla="*/ 0 w 356"/>
                <a:gd name="T11" fmla="*/ 0 h 4219"/>
                <a:gd name="T12" fmla="*/ 0 w 356"/>
                <a:gd name="T13" fmla="*/ 0 h 4219"/>
                <a:gd name="T14" fmla="*/ 0 w 356"/>
                <a:gd name="T15" fmla="*/ 0 h 4219"/>
                <a:gd name="T16" fmla="*/ 0 w 356"/>
                <a:gd name="T17" fmla="*/ 0 h 4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4219"/>
                <a:gd name="T29" fmla="*/ 356 w 356"/>
                <a:gd name="T30" fmla="*/ 4219 h 42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4219">
                  <a:moveTo>
                    <a:pt x="0" y="4218"/>
                  </a:moveTo>
                  <a:lnTo>
                    <a:pt x="8" y="3660"/>
                  </a:lnTo>
                  <a:lnTo>
                    <a:pt x="15" y="3208"/>
                  </a:lnTo>
                  <a:lnTo>
                    <a:pt x="31" y="2816"/>
                  </a:lnTo>
                  <a:lnTo>
                    <a:pt x="58" y="2431"/>
                  </a:lnTo>
                  <a:lnTo>
                    <a:pt x="100" y="2006"/>
                  </a:lnTo>
                  <a:lnTo>
                    <a:pt x="162" y="1495"/>
                  </a:lnTo>
                  <a:lnTo>
                    <a:pt x="244" y="843"/>
                  </a:lnTo>
                  <a:lnTo>
                    <a:pt x="355"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7" name="Line 90"/>
            <p:cNvSpPr>
              <a:spLocks noChangeShapeType="1"/>
            </p:cNvSpPr>
            <p:nvPr/>
          </p:nvSpPr>
          <p:spPr bwMode="auto">
            <a:xfrm flipH="1">
              <a:off x="1425" y="2388"/>
              <a:ext cx="14" cy="1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68" name="Freeform 91"/>
            <p:cNvSpPr>
              <a:spLocks noChangeArrowheads="1"/>
            </p:cNvSpPr>
            <p:nvPr/>
          </p:nvSpPr>
          <p:spPr bwMode="auto">
            <a:xfrm>
              <a:off x="1333" y="1717"/>
              <a:ext cx="126" cy="672"/>
            </a:xfrm>
            <a:custGeom>
              <a:avLst/>
              <a:gdLst>
                <a:gd name="T0" fmla="*/ 0 w 555"/>
                <a:gd name="T1" fmla="*/ 0 h 2963"/>
                <a:gd name="T2" fmla="*/ 0 w 555"/>
                <a:gd name="T3" fmla="*/ 0 h 2963"/>
                <a:gd name="T4" fmla="*/ 0 w 555"/>
                <a:gd name="T5" fmla="*/ 0 h 2963"/>
                <a:gd name="T6" fmla="*/ 0 w 555"/>
                <a:gd name="T7" fmla="*/ 0 h 2963"/>
                <a:gd name="T8" fmla="*/ 0 w 555"/>
                <a:gd name="T9" fmla="*/ 0 h 2963"/>
                <a:gd name="T10" fmla="*/ 0 w 555"/>
                <a:gd name="T11" fmla="*/ 0 h 2963"/>
                <a:gd name="T12" fmla="*/ 0 w 555"/>
                <a:gd name="T13" fmla="*/ 0 h 2963"/>
                <a:gd name="T14" fmla="*/ 0 w 555"/>
                <a:gd name="T15" fmla="*/ 0 h 2963"/>
                <a:gd name="T16" fmla="*/ 0 w 555"/>
                <a:gd name="T17" fmla="*/ 0 h 2963"/>
                <a:gd name="T18" fmla="*/ 0 w 555"/>
                <a:gd name="T19" fmla="*/ 0 h 2963"/>
                <a:gd name="T20" fmla="*/ 0 w 555"/>
                <a:gd name="T21" fmla="*/ 0 h 2963"/>
                <a:gd name="T22" fmla="*/ 0 w 555"/>
                <a:gd name="T23" fmla="*/ 0 h 2963"/>
                <a:gd name="T24" fmla="*/ 0 w 555"/>
                <a:gd name="T25" fmla="*/ 0 h 2963"/>
                <a:gd name="T26" fmla="*/ 0 w 555"/>
                <a:gd name="T27" fmla="*/ 0 h 2963"/>
                <a:gd name="T28" fmla="*/ 0 w 555"/>
                <a:gd name="T29" fmla="*/ 0 h 2963"/>
                <a:gd name="T30" fmla="*/ 0 w 555"/>
                <a:gd name="T31" fmla="*/ 0 h 29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5"/>
                <a:gd name="T49" fmla="*/ 0 h 2963"/>
                <a:gd name="T50" fmla="*/ 555 w 555"/>
                <a:gd name="T51" fmla="*/ 2963 h 29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5" h="2963">
                  <a:moveTo>
                    <a:pt x="462" y="2962"/>
                  </a:moveTo>
                  <a:lnTo>
                    <a:pt x="505" y="2875"/>
                  </a:lnTo>
                  <a:lnTo>
                    <a:pt x="535" y="2766"/>
                  </a:lnTo>
                  <a:lnTo>
                    <a:pt x="550" y="2640"/>
                  </a:lnTo>
                  <a:lnTo>
                    <a:pt x="554" y="2489"/>
                  </a:lnTo>
                  <a:lnTo>
                    <a:pt x="550" y="2318"/>
                  </a:lnTo>
                  <a:lnTo>
                    <a:pt x="531" y="2126"/>
                  </a:lnTo>
                  <a:lnTo>
                    <a:pt x="496" y="1914"/>
                  </a:lnTo>
                  <a:lnTo>
                    <a:pt x="458" y="1679"/>
                  </a:lnTo>
                  <a:lnTo>
                    <a:pt x="404" y="1433"/>
                  </a:lnTo>
                  <a:lnTo>
                    <a:pt x="342" y="1174"/>
                  </a:lnTo>
                  <a:lnTo>
                    <a:pt x="276" y="916"/>
                  </a:lnTo>
                  <a:lnTo>
                    <a:pt x="207" y="662"/>
                  </a:lnTo>
                  <a:lnTo>
                    <a:pt x="138" y="418"/>
                  </a:lnTo>
                  <a:lnTo>
                    <a:pt x="65" y="200"/>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69" name="Freeform 92"/>
            <p:cNvSpPr>
              <a:spLocks noChangeArrowheads="1"/>
            </p:cNvSpPr>
            <p:nvPr/>
          </p:nvSpPr>
          <p:spPr bwMode="auto">
            <a:xfrm>
              <a:off x="1427" y="1358"/>
              <a:ext cx="34" cy="39"/>
            </a:xfrm>
            <a:custGeom>
              <a:avLst/>
              <a:gdLst>
                <a:gd name="T0" fmla="*/ 0 w 149"/>
                <a:gd name="T1" fmla="*/ 0 h 171"/>
                <a:gd name="T2" fmla="*/ 0 w 149"/>
                <a:gd name="T3" fmla="*/ 0 h 171"/>
                <a:gd name="T4" fmla="*/ 0 w 149"/>
                <a:gd name="T5" fmla="*/ 0 h 171"/>
                <a:gd name="T6" fmla="*/ 0 w 149"/>
                <a:gd name="T7" fmla="*/ 0 h 171"/>
                <a:gd name="T8" fmla="*/ 0 w 149"/>
                <a:gd name="T9" fmla="*/ 0 h 171"/>
                <a:gd name="T10" fmla="*/ 0 w 149"/>
                <a:gd name="T11" fmla="*/ 0 h 171"/>
                <a:gd name="T12" fmla="*/ 0 w 149"/>
                <a:gd name="T13" fmla="*/ 0 h 171"/>
                <a:gd name="T14" fmla="*/ 0 w 149"/>
                <a:gd name="T15" fmla="*/ 0 h 171"/>
                <a:gd name="T16" fmla="*/ 0 w 149"/>
                <a:gd name="T17" fmla="*/ 0 h 171"/>
                <a:gd name="T18" fmla="*/ 0 w 149"/>
                <a:gd name="T19" fmla="*/ 0 h 171"/>
                <a:gd name="T20" fmla="*/ 0 w 149"/>
                <a:gd name="T21" fmla="*/ 0 h 171"/>
                <a:gd name="T22" fmla="*/ 0 w 149"/>
                <a:gd name="T23" fmla="*/ 0 h 171"/>
                <a:gd name="T24" fmla="*/ 0 w 149"/>
                <a:gd name="T25" fmla="*/ 0 h 171"/>
                <a:gd name="T26" fmla="*/ 0 w 149"/>
                <a:gd name="T27" fmla="*/ 0 h 171"/>
                <a:gd name="T28" fmla="*/ 0 w 149"/>
                <a:gd name="T29" fmla="*/ 0 h 171"/>
                <a:gd name="T30" fmla="*/ 0 w 149"/>
                <a:gd name="T31" fmla="*/ 0 h 1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9"/>
                <a:gd name="T49" fmla="*/ 0 h 171"/>
                <a:gd name="T50" fmla="*/ 149 w 149"/>
                <a:gd name="T51" fmla="*/ 171 h 1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9" h="171">
                  <a:moveTo>
                    <a:pt x="148" y="170"/>
                  </a:moveTo>
                  <a:lnTo>
                    <a:pt x="148" y="0"/>
                  </a:lnTo>
                  <a:lnTo>
                    <a:pt x="148" y="39"/>
                  </a:lnTo>
                  <a:lnTo>
                    <a:pt x="124" y="11"/>
                  </a:lnTo>
                  <a:lnTo>
                    <a:pt x="96" y="0"/>
                  </a:lnTo>
                  <a:lnTo>
                    <a:pt x="62" y="0"/>
                  </a:lnTo>
                  <a:lnTo>
                    <a:pt x="35" y="11"/>
                  </a:lnTo>
                  <a:lnTo>
                    <a:pt x="12" y="39"/>
                  </a:lnTo>
                  <a:lnTo>
                    <a:pt x="0" y="73"/>
                  </a:lnTo>
                  <a:lnTo>
                    <a:pt x="0" y="100"/>
                  </a:lnTo>
                  <a:lnTo>
                    <a:pt x="12" y="132"/>
                  </a:lnTo>
                  <a:lnTo>
                    <a:pt x="35" y="158"/>
                  </a:lnTo>
                  <a:lnTo>
                    <a:pt x="62" y="170"/>
                  </a:lnTo>
                  <a:lnTo>
                    <a:pt x="96" y="170"/>
                  </a:lnTo>
                  <a:lnTo>
                    <a:pt x="124" y="158"/>
                  </a:lnTo>
                  <a:lnTo>
                    <a:pt x="148"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0" name="Freeform 93"/>
            <p:cNvSpPr>
              <a:spLocks noChangeArrowheads="1"/>
            </p:cNvSpPr>
            <p:nvPr/>
          </p:nvSpPr>
          <p:spPr bwMode="auto">
            <a:xfrm>
              <a:off x="1480" y="1358"/>
              <a:ext cx="30" cy="39"/>
            </a:xfrm>
            <a:custGeom>
              <a:avLst/>
              <a:gdLst>
                <a:gd name="T0" fmla="*/ 0 w 133"/>
                <a:gd name="T1" fmla="*/ 0 h 171"/>
                <a:gd name="T2" fmla="*/ 0 w 133"/>
                <a:gd name="T3" fmla="*/ 0 h 171"/>
                <a:gd name="T4" fmla="*/ 0 w 133"/>
                <a:gd name="T5" fmla="*/ 0 h 171"/>
                <a:gd name="T6" fmla="*/ 0 w 133"/>
                <a:gd name="T7" fmla="*/ 0 h 171"/>
                <a:gd name="T8" fmla="*/ 0 w 133"/>
                <a:gd name="T9" fmla="*/ 0 h 171"/>
                <a:gd name="T10" fmla="*/ 0 w 133"/>
                <a:gd name="T11" fmla="*/ 0 h 171"/>
                <a:gd name="T12" fmla="*/ 0 w 133"/>
                <a:gd name="T13" fmla="*/ 0 h 171"/>
                <a:gd name="T14" fmla="*/ 0 w 133"/>
                <a:gd name="T15" fmla="*/ 0 h 171"/>
                <a:gd name="T16" fmla="*/ 0 w 133"/>
                <a:gd name="T17" fmla="*/ 0 h 171"/>
                <a:gd name="T18" fmla="*/ 0 w 133"/>
                <a:gd name="T19" fmla="*/ 0 h 171"/>
                <a:gd name="T20" fmla="*/ 0 w 133"/>
                <a:gd name="T21" fmla="*/ 0 h 171"/>
                <a:gd name="T22" fmla="*/ 0 w 133"/>
                <a:gd name="T23" fmla="*/ 0 h 171"/>
                <a:gd name="T24" fmla="*/ 0 w 133"/>
                <a:gd name="T25" fmla="*/ 0 h 171"/>
                <a:gd name="T26" fmla="*/ 0 w 133"/>
                <a:gd name="T27" fmla="*/ 0 h 171"/>
                <a:gd name="T28" fmla="*/ 0 w 133"/>
                <a:gd name="T29" fmla="*/ 0 h 171"/>
                <a:gd name="T30" fmla="*/ 0 w 133"/>
                <a:gd name="T31" fmla="*/ 0 h 171"/>
                <a:gd name="T32" fmla="*/ 0 w 133"/>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3"/>
                <a:gd name="T52" fmla="*/ 0 h 171"/>
                <a:gd name="T53" fmla="*/ 133 w 133"/>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3" h="171">
                  <a:moveTo>
                    <a:pt x="132" y="39"/>
                  </a:moveTo>
                  <a:lnTo>
                    <a:pt x="120" y="11"/>
                  </a:lnTo>
                  <a:lnTo>
                    <a:pt x="82" y="0"/>
                  </a:lnTo>
                  <a:lnTo>
                    <a:pt x="42" y="0"/>
                  </a:lnTo>
                  <a:lnTo>
                    <a:pt x="8" y="11"/>
                  </a:lnTo>
                  <a:lnTo>
                    <a:pt x="0" y="39"/>
                  </a:lnTo>
                  <a:lnTo>
                    <a:pt x="8" y="62"/>
                  </a:lnTo>
                  <a:lnTo>
                    <a:pt x="32" y="73"/>
                  </a:lnTo>
                  <a:lnTo>
                    <a:pt x="94" y="84"/>
                  </a:lnTo>
                  <a:lnTo>
                    <a:pt x="120" y="100"/>
                  </a:lnTo>
                  <a:lnTo>
                    <a:pt x="132" y="124"/>
                  </a:lnTo>
                  <a:lnTo>
                    <a:pt x="132" y="132"/>
                  </a:lnTo>
                  <a:lnTo>
                    <a:pt x="120" y="158"/>
                  </a:lnTo>
                  <a:lnTo>
                    <a:pt x="82" y="170"/>
                  </a:lnTo>
                  <a:lnTo>
                    <a:pt x="42" y="170"/>
                  </a:lnTo>
                  <a:lnTo>
                    <a:pt x="8" y="158"/>
                  </a:lnTo>
                  <a:lnTo>
                    <a:pt x="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1" name="Freeform 94"/>
            <p:cNvSpPr>
              <a:spLocks noChangeArrowheads="1"/>
            </p:cNvSpPr>
            <p:nvPr/>
          </p:nvSpPr>
          <p:spPr bwMode="auto">
            <a:xfrm>
              <a:off x="1565" y="1339"/>
              <a:ext cx="39" cy="58"/>
            </a:xfrm>
            <a:custGeom>
              <a:avLst/>
              <a:gdLst>
                <a:gd name="T0" fmla="*/ 0 w 174"/>
                <a:gd name="T1" fmla="*/ 0 h 256"/>
                <a:gd name="T2" fmla="*/ 0 w 174"/>
                <a:gd name="T3" fmla="*/ 0 h 256"/>
                <a:gd name="T4" fmla="*/ 0 w 174"/>
                <a:gd name="T5" fmla="*/ 0 h 256"/>
                <a:gd name="T6" fmla="*/ 0 w 174"/>
                <a:gd name="T7" fmla="*/ 0 h 256"/>
                <a:gd name="T8" fmla="*/ 0 w 174"/>
                <a:gd name="T9" fmla="*/ 0 h 256"/>
                <a:gd name="T10" fmla="*/ 0 w 174"/>
                <a:gd name="T11" fmla="*/ 0 h 256"/>
                <a:gd name="T12" fmla="*/ 0 w 174"/>
                <a:gd name="T13" fmla="*/ 0 h 256"/>
                <a:gd name="T14" fmla="*/ 0 w 174"/>
                <a:gd name="T15" fmla="*/ 0 h 256"/>
                <a:gd name="T16" fmla="*/ 0 w 174"/>
                <a:gd name="T17" fmla="*/ 0 h 256"/>
                <a:gd name="T18" fmla="*/ 0 w 174"/>
                <a:gd name="T19" fmla="*/ 0 h 256"/>
                <a:gd name="T20" fmla="*/ 0 w 174"/>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
                <a:gd name="T34" fmla="*/ 0 h 256"/>
                <a:gd name="T35" fmla="*/ 174 w 174"/>
                <a:gd name="T36" fmla="*/ 256 h 2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 h="256">
                  <a:moveTo>
                    <a:pt x="0" y="255"/>
                  </a:moveTo>
                  <a:lnTo>
                    <a:pt x="0" y="0"/>
                  </a:lnTo>
                  <a:lnTo>
                    <a:pt x="111" y="0"/>
                  </a:lnTo>
                  <a:lnTo>
                    <a:pt x="146" y="11"/>
                  </a:lnTo>
                  <a:lnTo>
                    <a:pt x="158" y="23"/>
                  </a:lnTo>
                  <a:lnTo>
                    <a:pt x="173" y="47"/>
                  </a:lnTo>
                  <a:lnTo>
                    <a:pt x="173" y="85"/>
                  </a:lnTo>
                  <a:lnTo>
                    <a:pt x="158" y="108"/>
                  </a:lnTo>
                  <a:lnTo>
                    <a:pt x="146" y="124"/>
                  </a:lnTo>
                  <a:lnTo>
                    <a:pt x="111" y="136"/>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2" name="Freeform 95"/>
            <p:cNvSpPr>
              <a:spLocks noChangeArrowheads="1"/>
            </p:cNvSpPr>
            <p:nvPr/>
          </p:nvSpPr>
          <p:spPr bwMode="auto">
            <a:xfrm>
              <a:off x="1622" y="1358"/>
              <a:ext cx="37" cy="39"/>
            </a:xfrm>
            <a:custGeom>
              <a:avLst/>
              <a:gdLst>
                <a:gd name="T0" fmla="*/ 0 w 164"/>
                <a:gd name="T1" fmla="*/ 0 h 171"/>
                <a:gd name="T2" fmla="*/ 0 w 164"/>
                <a:gd name="T3" fmla="*/ 0 h 171"/>
                <a:gd name="T4" fmla="*/ 0 w 164"/>
                <a:gd name="T5" fmla="*/ 0 h 171"/>
                <a:gd name="T6" fmla="*/ 0 w 164"/>
                <a:gd name="T7" fmla="*/ 0 h 171"/>
                <a:gd name="T8" fmla="*/ 0 w 164"/>
                <a:gd name="T9" fmla="*/ 0 h 171"/>
                <a:gd name="T10" fmla="*/ 0 w 164"/>
                <a:gd name="T11" fmla="*/ 0 h 171"/>
                <a:gd name="T12" fmla="*/ 0 w 164"/>
                <a:gd name="T13" fmla="*/ 0 h 171"/>
                <a:gd name="T14" fmla="*/ 0 w 164"/>
                <a:gd name="T15" fmla="*/ 0 h 171"/>
                <a:gd name="T16" fmla="*/ 0 w 164"/>
                <a:gd name="T17" fmla="*/ 0 h 171"/>
                <a:gd name="T18" fmla="*/ 0 w 164"/>
                <a:gd name="T19" fmla="*/ 0 h 171"/>
                <a:gd name="T20" fmla="*/ 0 w 164"/>
                <a:gd name="T21" fmla="*/ 0 h 171"/>
                <a:gd name="T22" fmla="*/ 0 w 164"/>
                <a:gd name="T23" fmla="*/ 0 h 171"/>
                <a:gd name="T24" fmla="*/ 0 w 164"/>
                <a:gd name="T25" fmla="*/ 0 h 171"/>
                <a:gd name="T26" fmla="*/ 0 w 164"/>
                <a:gd name="T27" fmla="*/ 0 h 171"/>
                <a:gd name="T28" fmla="*/ 0 w 164"/>
                <a:gd name="T29" fmla="*/ 0 h 171"/>
                <a:gd name="T30" fmla="*/ 0 w 164"/>
                <a:gd name="T31" fmla="*/ 0 h 171"/>
                <a:gd name="T32" fmla="*/ 0 w 164"/>
                <a:gd name="T33" fmla="*/ 0 h 171"/>
                <a:gd name="T34" fmla="*/ 0 w 164"/>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71"/>
                <a:gd name="T56" fmla="*/ 164 w 164"/>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71">
                  <a:moveTo>
                    <a:pt x="38" y="11"/>
                  </a:moveTo>
                  <a:lnTo>
                    <a:pt x="62" y="0"/>
                  </a:lnTo>
                  <a:lnTo>
                    <a:pt x="38" y="11"/>
                  </a:lnTo>
                  <a:lnTo>
                    <a:pt x="11" y="39"/>
                  </a:lnTo>
                  <a:lnTo>
                    <a:pt x="0" y="73"/>
                  </a:lnTo>
                  <a:lnTo>
                    <a:pt x="0" y="100"/>
                  </a:lnTo>
                  <a:lnTo>
                    <a:pt x="11" y="132"/>
                  </a:lnTo>
                  <a:lnTo>
                    <a:pt x="38" y="158"/>
                  </a:lnTo>
                  <a:lnTo>
                    <a:pt x="62" y="170"/>
                  </a:lnTo>
                  <a:lnTo>
                    <a:pt x="100" y="170"/>
                  </a:lnTo>
                  <a:lnTo>
                    <a:pt x="124" y="158"/>
                  </a:lnTo>
                  <a:lnTo>
                    <a:pt x="146" y="132"/>
                  </a:lnTo>
                  <a:lnTo>
                    <a:pt x="163" y="100"/>
                  </a:lnTo>
                  <a:lnTo>
                    <a:pt x="163" y="73"/>
                  </a:lnTo>
                  <a:lnTo>
                    <a:pt x="146" y="39"/>
                  </a:lnTo>
                  <a:lnTo>
                    <a:pt x="124" y="11"/>
                  </a:lnTo>
                  <a:lnTo>
                    <a:pt x="100"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3" name="Freeform 96"/>
            <p:cNvSpPr>
              <a:spLocks noChangeArrowheads="1"/>
            </p:cNvSpPr>
            <p:nvPr/>
          </p:nvSpPr>
          <p:spPr bwMode="auto">
            <a:xfrm>
              <a:off x="1676" y="1358"/>
              <a:ext cx="30" cy="39"/>
            </a:xfrm>
            <a:custGeom>
              <a:avLst/>
              <a:gdLst>
                <a:gd name="T0" fmla="*/ 0 w 132"/>
                <a:gd name="T1" fmla="*/ 0 h 171"/>
                <a:gd name="T2" fmla="*/ 0 w 132"/>
                <a:gd name="T3" fmla="*/ 0 h 171"/>
                <a:gd name="T4" fmla="*/ 0 w 132"/>
                <a:gd name="T5" fmla="*/ 0 h 171"/>
                <a:gd name="T6" fmla="*/ 0 w 132"/>
                <a:gd name="T7" fmla="*/ 0 h 171"/>
                <a:gd name="T8" fmla="*/ 0 w 132"/>
                <a:gd name="T9" fmla="*/ 0 h 171"/>
                <a:gd name="T10" fmla="*/ 0 w 132"/>
                <a:gd name="T11" fmla="*/ 0 h 171"/>
                <a:gd name="T12" fmla="*/ 0 w 132"/>
                <a:gd name="T13" fmla="*/ 0 h 171"/>
                <a:gd name="T14" fmla="*/ 0 w 132"/>
                <a:gd name="T15" fmla="*/ 0 h 171"/>
                <a:gd name="T16" fmla="*/ 0 w 132"/>
                <a:gd name="T17" fmla="*/ 0 h 171"/>
                <a:gd name="T18" fmla="*/ 0 w 132"/>
                <a:gd name="T19" fmla="*/ 0 h 171"/>
                <a:gd name="T20" fmla="*/ 0 w 132"/>
                <a:gd name="T21" fmla="*/ 0 h 171"/>
                <a:gd name="T22" fmla="*/ 0 w 132"/>
                <a:gd name="T23" fmla="*/ 0 h 171"/>
                <a:gd name="T24" fmla="*/ 0 w 132"/>
                <a:gd name="T25" fmla="*/ 0 h 171"/>
                <a:gd name="T26" fmla="*/ 0 w 132"/>
                <a:gd name="T27" fmla="*/ 0 h 171"/>
                <a:gd name="T28" fmla="*/ 0 w 132"/>
                <a:gd name="T29" fmla="*/ 0 h 171"/>
                <a:gd name="T30" fmla="*/ 0 w 132"/>
                <a:gd name="T31" fmla="*/ 0 h 171"/>
                <a:gd name="T32" fmla="*/ 0 w 132"/>
                <a:gd name="T33" fmla="*/ 0 h 171"/>
                <a:gd name="T34" fmla="*/ 0 w 132"/>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171"/>
                <a:gd name="T56" fmla="*/ 132 w 132"/>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171">
                  <a:moveTo>
                    <a:pt x="121" y="11"/>
                  </a:moveTo>
                  <a:lnTo>
                    <a:pt x="131" y="39"/>
                  </a:lnTo>
                  <a:lnTo>
                    <a:pt x="121" y="11"/>
                  </a:lnTo>
                  <a:lnTo>
                    <a:pt x="81" y="0"/>
                  </a:lnTo>
                  <a:lnTo>
                    <a:pt x="49" y="0"/>
                  </a:lnTo>
                  <a:lnTo>
                    <a:pt x="11" y="11"/>
                  </a:lnTo>
                  <a:lnTo>
                    <a:pt x="0" y="39"/>
                  </a:lnTo>
                  <a:lnTo>
                    <a:pt x="11" y="62"/>
                  </a:lnTo>
                  <a:lnTo>
                    <a:pt x="35" y="73"/>
                  </a:lnTo>
                  <a:lnTo>
                    <a:pt x="97" y="84"/>
                  </a:lnTo>
                  <a:lnTo>
                    <a:pt x="121" y="100"/>
                  </a:lnTo>
                  <a:lnTo>
                    <a:pt x="131" y="124"/>
                  </a:lnTo>
                  <a:lnTo>
                    <a:pt x="131" y="132"/>
                  </a:lnTo>
                  <a:lnTo>
                    <a:pt x="121" y="158"/>
                  </a:lnTo>
                  <a:lnTo>
                    <a:pt x="81" y="170"/>
                  </a:lnTo>
                  <a:lnTo>
                    <a:pt x="49" y="170"/>
                  </a:lnTo>
                  <a:lnTo>
                    <a:pt x="11" y="158"/>
                  </a:lnTo>
                  <a:lnTo>
                    <a:pt x="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4" name="Freeform 97"/>
            <p:cNvSpPr>
              <a:spLocks noChangeArrowheads="1"/>
            </p:cNvSpPr>
            <p:nvPr/>
          </p:nvSpPr>
          <p:spPr bwMode="auto">
            <a:xfrm>
              <a:off x="1722" y="1358"/>
              <a:ext cx="31" cy="39"/>
            </a:xfrm>
            <a:custGeom>
              <a:avLst/>
              <a:gdLst>
                <a:gd name="T0" fmla="*/ 0 w 136"/>
                <a:gd name="T1" fmla="*/ 0 h 171"/>
                <a:gd name="T2" fmla="*/ 0 w 136"/>
                <a:gd name="T3" fmla="*/ 0 h 171"/>
                <a:gd name="T4" fmla="*/ 0 w 136"/>
                <a:gd name="T5" fmla="*/ 0 h 171"/>
                <a:gd name="T6" fmla="*/ 0 w 136"/>
                <a:gd name="T7" fmla="*/ 0 h 171"/>
                <a:gd name="T8" fmla="*/ 0 w 136"/>
                <a:gd name="T9" fmla="*/ 0 h 171"/>
                <a:gd name="T10" fmla="*/ 0 w 136"/>
                <a:gd name="T11" fmla="*/ 0 h 171"/>
                <a:gd name="T12" fmla="*/ 0 w 136"/>
                <a:gd name="T13" fmla="*/ 0 h 171"/>
                <a:gd name="T14" fmla="*/ 0 w 136"/>
                <a:gd name="T15" fmla="*/ 0 h 171"/>
                <a:gd name="T16" fmla="*/ 0 w 136"/>
                <a:gd name="T17" fmla="*/ 0 h 171"/>
                <a:gd name="T18" fmla="*/ 0 w 136"/>
                <a:gd name="T19" fmla="*/ 0 h 171"/>
                <a:gd name="T20" fmla="*/ 0 w 136"/>
                <a:gd name="T21" fmla="*/ 0 h 171"/>
                <a:gd name="T22" fmla="*/ 0 w 136"/>
                <a:gd name="T23" fmla="*/ 0 h 171"/>
                <a:gd name="T24" fmla="*/ 0 w 136"/>
                <a:gd name="T25" fmla="*/ 0 h 171"/>
                <a:gd name="T26" fmla="*/ 0 w 136"/>
                <a:gd name="T27" fmla="*/ 0 h 171"/>
                <a:gd name="T28" fmla="*/ 0 w 136"/>
                <a:gd name="T29" fmla="*/ 0 h 171"/>
                <a:gd name="T30" fmla="*/ 0 w 136"/>
                <a:gd name="T31" fmla="*/ 0 h 171"/>
                <a:gd name="T32" fmla="*/ 0 w 136"/>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71"/>
                <a:gd name="T53" fmla="*/ 136 w 136"/>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71">
                  <a:moveTo>
                    <a:pt x="135" y="39"/>
                  </a:moveTo>
                  <a:lnTo>
                    <a:pt x="120" y="11"/>
                  </a:lnTo>
                  <a:lnTo>
                    <a:pt x="85" y="0"/>
                  </a:lnTo>
                  <a:lnTo>
                    <a:pt x="46" y="0"/>
                  </a:lnTo>
                  <a:lnTo>
                    <a:pt x="12" y="11"/>
                  </a:lnTo>
                  <a:lnTo>
                    <a:pt x="0" y="39"/>
                  </a:lnTo>
                  <a:lnTo>
                    <a:pt x="12" y="62"/>
                  </a:lnTo>
                  <a:lnTo>
                    <a:pt x="38" y="73"/>
                  </a:lnTo>
                  <a:lnTo>
                    <a:pt x="97" y="84"/>
                  </a:lnTo>
                  <a:lnTo>
                    <a:pt x="120" y="100"/>
                  </a:lnTo>
                  <a:lnTo>
                    <a:pt x="135" y="124"/>
                  </a:lnTo>
                  <a:lnTo>
                    <a:pt x="135" y="132"/>
                  </a:lnTo>
                  <a:lnTo>
                    <a:pt x="120" y="158"/>
                  </a:lnTo>
                  <a:lnTo>
                    <a:pt x="85" y="170"/>
                  </a:lnTo>
                  <a:lnTo>
                    <a:pt x="46" y="170"/>
                  </a:lnTo>
                  <a:lnTo>
                    <a:pt x="12" y="158"/>
                  </a:lnTo>
                  <a:lnTo>
                    <a:pt x="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5" name="Freeform 98"/>
            <p:cNvSpPr>
              <a:spLocks noChangeArrowheads="1"/>
            </p:cNvSpPr>
            <p:nvPr/>
          </p:nvSpPr>
          <p:spPr bwMode="auto">
            <a:xfrm>
              <a:off x="1769" y="1339"/>
              <a:ext cx="14" cy="14"/>
            </a:xfrm>
            <a:custGeom>
              <a:avLst/>
              <a:gdLst>
                <a:gd name="T0" fmla="*/ 0 w 62"/>
                <a:gd name="T1" fmla="*/ 0 h 63"/>
                <a:gd name="T2" fmla="*/ 0 w 62"/>
                <a:gd name="T3" fmla="*/ 0 h 63"/>
                <a:gd name="T4" fmla="*/ 0 w 62"/>
                <a:gd name="T5" fmla="*/ 0 h 63"/>
                <a:gd name="T6" fmla="*/ 0 w 62"/>
                <a:gd name="T7" fmla="*/ 0 h 63"/>
                <a:gd name="T8" fmla="*/ 0 w 62"/>
                <a:gd name="T9" fmla="*/ 0 h 63"/>
                <a:gd name="T10" fmla="*/ 0 60000 65536"/>
                <a:gd name="T11" fmla="*/ 0 60000 65536"/>
                <a:gd name="T12" fmla="*/ 0 60000 65536"/>
                <a:gd name="T13" fmla="*/ 0 60000 65536"/>
                <a:gd name="T14" fmla="*/ 0 60000 65536"/>
                <a:gd name="T15" fmla="*/ 0 w 62"/>
                <a:gd name="T16" fmla="*/ 0 h 63"/>
                <a:gd name="T17" fmla="*/ 62 w 62"/>
                <a:gd name="T18" fmla="*/ 63 h 63"/>
              </a:gdLst>
              <a:ahLst/>
              <a:cxnLst>
                <a:cxn ang="T10">
                  <a:pos x="T0" y="T1"/>
                </a:cxn>
                <a:cxn ang="T11">
                  <a:pos x="T2" y="T3"/>
                </a:cxn>
                <a:cxn ang="T12">
                  <a:pos x="T4" y="T5"/>
                </a:cxn>
                <a:cxn ang="T13">
                  <a:pos x="T6" y="T7"/>
                </a:cxn>
                <a:cxn ang="T14">
                  <a:pos x="T8" y="T9"/>
                </a:cxn>
              </a:cxnLst>
              <a:rect l="T15" t="T16" r="T17" b="T18"/>
              <a:pathLst>
                <a:path w="62" h="63">
                  <a:moveTo>
                    <a:pt x="0" y="30"/>
                  </a:moveTo>
                  <a:lnTo>
                    <a:pt x="30" y="62"/>
                  </a:lnTo>
                  <a:lnTo>
                    <a:pt x="61" y="30"/>
                  </a:lnTo>
                  <a:lnTo>
                    <a:pt x="30" y="0"/>
                  </a:lnTo>
                  <a:lnTo>
                    <a:pt x="0" y="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6" name="Line 99"/>
            <p:cNvSpPr>
              <a:spLocks noChangeShapeType="1"/>
            </p:cNvSpPr>
            <p:nvPr/>
          </p:nvSpPr>
          <p:spPr bwMode="auto">
            <a:xfrm>
              <a:off x="1772" y="135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77" name="Line 100"/>
            <p:cNvSpPr>
              <a:spLocks noChangeShapeType="1"/>
            </p:cNvSpPr>
            <p:nvPr/>
          </p:nvSpPr>
          <p:spPr bwMode="auto">
            <a:xfrm flipV="1">
              <a:off x="1791" y="1338"/>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78" name="Freeform 101"/>
            <p:cNvSpPr>
              <a:spLocks noChangeArrowheads="1"/>
            </p:cNvSpPr>
            <p:nvPr/>
          </p:nvSpPr>
          <p:spPr bwMode="auto">
            <a:xfrm>
              <a:off x="1791" y="1358"/>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1"/>
                <a:gd name="T44" fmla="*/ 147 w 147"/>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1">
                  <a:moveTo>
                    <a:pt x="0" y="39"/>
                  </a:moveTo>
                  <a:lnTo>
                    <a:pt x="26" y="11"/>
                  </a:lnTo>
                  <a:lnTo>
                    <a:pt x="50" y="0"/>
                  </a:lnTo>
                  <a:lnTo>
                    <a:pt x="88" y="0"/>
                  </a:lnTo>
                  <a:lnTo>
                    <a:pt x="111" y="11"/>
                  </a:lnTo>
                  <a:lnTo>
                    <a:pt x="135" y="39"/>
                  </a:lnTo>
                  <a:lnTo>
                    <a:pt x="146" y="73"/>
                  </a:lnTo>
                  <a:lnTo>
                    <a:pt x="146" y="100"/>
                  </a:lnTo>
                  <a:lnTo>
                    <a:pt x="135" y="132"/>
                  </a:lnTo>
                  <a:lnTo>
                    <a:pt x="111" y="158"/>
                  </a:lnTo>
                  <a:lnTo>
                    <a:pt x="88" y="170"/>
                  </a:lnTo>
                  <a:lnTo>
                    <a:pt x="50" y="170"/>
                  </a:lnTo>
                  <a:lnTo>
                    <a:pt x="26" y="158"/>
                  </a:lnTo>
                  <a:lnTo>
                    <a:pt x="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79" name="Line 102"/>
            <p:cNvSpPr>
              <a:spLocks noChangeShapeType="1"/>
            </p:cNvSpPr>
            <p:nvPr/>
          </p:nvSpPr>
          <p:spPr bwMode="auto">
            <a:xfrm flipV="1">
              <a:off x="1843" y="1338"/>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80" name="Freeform 103"/>
            <p:cNvSpPr>
              <a:spLocks noChangeArrowheads="1"/>
            </p:cNvSpPr>
            <p:nvPr/>
          </p:nvSpPr>
          <p:spPr bwMode="auto">
            <a:xfrm>
              <a:off x="1866" y="1358"/>
              <a:ext cx="33" cy="39"/>
            </a:xfrm>
            <a:custGeom>
              <a:avLst/>
              <a:gdLst>
                <a:gd name="T0" fmla="*/ 0 w 144"/>
                <a:gd name="T1" fmla="*/ 0 h 171"/>
                <a:gd name="T2" fmla="*/ 0 w 144"/>
                <a:gd name="T3" fmla="*/ 0 h 171"/>
                <a:gd name="T4" fmla="*/ 0 w 144"/>
                <a:gd name="T5" fmla="*/ 0 h 171"/>
                <a:gd name="T6" fmla="*/ 0 w 144"/>
                <a:gd name="T7" fmla="*/ 0 h 171"/>
                <a:gd name="T8" fmla="*/ 0 w 144"/>
                <a:gd name="T9" fmla="*/ 0 h 171"/>
                <a:gd name="T10" fmla="*/ 0 w 144"/>
                <a:gd name="T11" fmla="*/ 0 h 171"/>
                <a:gd name="T12" fmla="*/ 0 w 144"/>
                <a:gd name="T13" fmla="*/ 0 h 171"/>
                <a:gd name="T14" fmla="*/ 0 w 144"/>
                <a:gd name="T15" fmla="*/ 0 h 171"/>
                <a:gd name="T16" fmla="*/ 0 w 144"/>
                <a:gd name="T17" fmla="*/ 0 h 171"/>
                <a:gd name="T18" fmla="*/ 0 w 144"/>
                <a:gd name="T19" fmla="*/ 0 h 171"/>
                <a:gd name="T20" fmla="*/ 0 w 144"/>
                <a:gd name="T21" fmla="*/ 0 h 171"/>
                <a:gd name="T22" fmla="*/ 0 w 144"/>
                <a:gd name="T23" fmla="*/ 0 h 171"/>
                <a:gd name="T24" fmla="*/ 0 w 144"/>
                <a:gd name="T25" fmla="*/ 0 h 171"/>
                <a:gd name="T26" fmla="*/ 0 w 144"/>
                <a:gd name="T27" fmla="*/ 0 h 171"/>
                <a:gd name="T28" fmla="*/ 0 w 144"/>
                <a:gd name="T29" fmla="*/ 0 h 171"/>
                <a:gd name="T30" fmla="*/ 0 w 144"/>
                <a:gd name="T31" fmla="*/ 0 h 171"/>
                <a:gd name="T32" fmla="*/ 0 w 144"/>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71"/>
                <a:gd name="T53" fmla="*/ 144 w 144"/>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71">
                  <a:moveTo>
                    <a:pt x="0" y="73"/>
                  </a:moveTo>
                  <a:lnTo>
                    <a:pt x="143" y="73"/>
                  </a:lnTo>
                  <a:lnTo>
                    <a:pt x="143" y="50"/>
                  </a:lnTo>
                  <a:lnTo>
                    <a:pt x="132" y="22"/>
                  </a:lnTo>
                  <a:lnTo>
                    <a:pt x="120" y="11"/>
                  </a:lnTo>
                  <a:lnTo>
                    <a:pt x="94" y="0"/>
                  </a:lnTo>
                  <a:lnTo>
                    <a:pt x="59" y="0"/>
                  </a:lnTo>
                  <a:lnTo>
                    <a:pt x="35" y="11"/>
                  </a:lnTo>
                  <a:lnTo>
                    <a:pt x="12" y="39"/>
                  </a:lnTo>
                  <a:lnTo>
                    <a:pt x="0" y="73"/>
                  </a:lnTo>
                  <a:lnTo>
                    <a:pt x="0" y="100"/>
                  </a:lnTo>
                  <a:lnTo>
                    <a:pt x="12" y="132"/>
                  </a:lnTo>
                  <a:lnTo>
                    <a:pt x="35" y="158"/>
                  </a:lnTo>
                  <a:lnTo>
                    <a:pt x="59" y="170"/>
                  </a:lnTo>
                  <a:lnTo>
                    <a:pt x="94" y="170"/>
                  </a:lnTo>
                  <a:lnTo>
                    <a:pt x="120" y="158"/>
                  </a:lnTo>
                  <a:lnTo>
                    <a:pt x="143"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1" name="Freeform 104"/>
            <p:cNvSpPr>
              <a:spLocks noChangeArrowheads="1"/>
            </p:cNvSpPr>
            <p:nvPr/>
          </p:nvSpPr>
          <p:spPr bwMode="auto">
            <a:xfrm>
              <a:off x="1229" y="1229"/>
              <a:ext cx="41" cy="58"/>
            </a:xfrm>
            <a:custGeom>
              <a:avLst/>
              <a:gdLst>
                <a:gd name="T0" fmla="*/ 0 w 183"/>
                <a:gd name="T1" fmla="*/ 0 h 255"/>
                <a:gd name="T2" fmla="*/ 0 w 183"/>
                <a:gd name="T3" fmla="*/ 0 h 255"/>
                <a:gd name="T4" fmla="*/ 0 w 183"/>
                <a:gd name="T5" fmla="*/ 0 h 255"/>
                <a:gd name="T6" fmla="*/ 0 w 183"/>
                <a:gd name="T7" fmla="*/ 0 h 255"/>
                <a:gd name="T8" fmla="*/ 0 w 183"/>
                <a:gd name="T9" fmla="*/ 0 h 255"/>
                <a:gd name="T10" fmla="*/ 0 w 183"/>
                <a:gd name="T11" fmla="*/ 0 h 255"/>
                <a:gd name="T12" fmla="*/ 0 w 183"/>
                <a:gd name="T13" fmla="*/ 0 h 255"/>
                <a:gd name="T14" fmla="*/ 0 w 183"/>
                <a:gd name="T15" fmla="*/ 0 h 255"/>
                <a:gd name="T16" fmla="*/ 0 w 183"/>
                <a:gd name="T17" fmla="*/ 0 h 255"/>
                <a:gd name="T18" fmla="*/ 0 w 183"/>
                <a:gd name="T19" fmla="*/ 0 h 255"/>
                <a:gd name="T20" fmla="*/ 0 w 183"/>
                <a:gd name="T21" fmla="*/ 0 h 255"/>
                <a:gd name="T22" fmla="*/ 0 w 183"/>
                <a:gd name="T23" fmla="*/ 0 h 255"/>
                <a:gd name="T24" fmla="*/ 0 w 183"/>
                <a:gd name="T25" fmla="*/ 0 h 255"/>
                <a:gd name="T26" fmla="*/ 0 w 183"/>
                <a:gd name="T27" fmla="*/ 0 h 255"/>
                <a:gd name="T28" fmla="*/ 0 w 183"/>
                <a:gd name="T29" fmla="*/ 0 h 255"/>
                <a:gd name="T30" fmla="*/ 0 w 183"/>
                <a:gd name="T31" fmla="*/ 0 h 255"/>
                <a:gd name="T32" fmla="*/ 0 w 183"/>
                <a:gd name="T33" fmla="*/ 0 h 255"/>
                <a:gd name="T34" fmla="*/ 0 w 183"/>
                <a:gd name="T35" fmla="*/ 0 h 2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3"/>
                <a:gd name="T55" fmla="*/ 0 h 255"/>
                <a:gd name="T56" fmla="*/ 183 w 183"/>
                <a:gd name="T57" fmla="*/ 255 h 2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3" h="255">
                  <a:moveTo>
                    <a:pt x="182" y="61"/>
                  </a:moveTo>
                  <a:lnTo>
                    <a:pt x="171" y="33"/>
                  </a:lnTo>
                  <a:lnTo>
                    <a:pt x="143" y="10"/>
                  </a:lnTo>
                  <a:lnTo>
                    <a:pt x="120" y="0"/>
                  </a:lnTo>
                  <a:lnTo>
                    <a:pt x="69" y="0"/>
                  </a:lnTo>
                  <a:lnTo>
                    <a:pt x="50" y="10"/>
                  </a:lnTo>
                  <a:lnTo>
                    <a:pt x="23" y="33"/>
                  </a:lnTo>
                  <a:lnTo>
                    <a:pt x="12" y="61"/>
                  </a:lnTo>
                  <a:lnTo>
                    <a:pt x="0" y="96"/>
                  </a:lnTo>
                  <a:lnTo>
                    <a:pt x="0" y="153"/>
                  </a:lnTo>
                  <a:lnTo>
                    <a:pt x="12" y="192"/>
                  </a:lnTo>
                  <a:lnTo>
                    <a:pt x="23" y="215"/>
                  </a:lnTo>
                  <a:lnTo>
                    <a:pt x="50" y="242"/>
                  </a:lnTo>
                  <a:lnTo>
                    <a:pt x="69" y="254"/>
                  </a:lnTo>
                  <a:lnTo>
                    <a:pt x="120" y="254"/>
                  </a:lnTo>
                  <a:lnTo>
                    <a:pt x="143" y="242"/>
                  </a:lnTo>
                  <a:lnTo>
                    <a:pt x="171" y="215"/>
                  </a:lnTo>
                  <a:lnTo>
                    <a:pt x="182" y="19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2" name="Freeform 105"/>
            <p:cNvSpPr>
              <a:spLocks noChangeArrowheads="1"/>
            </p:cNvSpPr>
            <p:nvPr/>
          </p:nvSpPr>
          <p:spPr bwMode="auto">
            <a:xfrm>
              <a:off x="1287" y="1249"/>
              <a:ext cx="37" cy="39"/>
            </a:xfrm>
            <a:custGeom>
              <a:avLst/>
              <a:gdLst>
                <a:gd name="T0" fmla="*/ 0 w 164"/>
                <a:gd name="T1" fmla="*/ 0 h 170"/>
                <a:gd name="T2" fmla="*/ 0 w 164"/>
                <a:gd name="T3" fmla="*/ 0 h 170"/>
                <a:gd name="T4" fmla="*/ 0 w 164"/>
                <a:gd name="T5" fmla="*/ 0 h 170"/>
                <a:gd name="T6" fmla="*/ 0 w 164"/>
                <a:gd name="T7" fmla="*/ 0 h 170"/>
                <a:gd name="T8" fmla="*/ 0 w 164"/>
                <a:gd name="T9" fmla="*/ 0 h 170"/>
                <a:gd name="T10" fmla="*/ 0 w 164"/>
                <a:gd name="T11" fmla="*/ 0 h 170"/>
                <a:gd name="T12" fmla="*/ 0 w 164"/>
                <a:gd name="T13" fmla="*/ 0 h 170"/>
                <a:gd name="T14" fmla="*/ 0 w 164"/>
                <a:gd name="T15" fmla="*/ 0 h 170"/>
                <a:gd name="T16" fmla="*/ 0 w 164"/>
                <a:gd name="T17" fmla="*/ 0 h 170"/>
                <a:gd name="T18" fmla="*/ 0 w 164"/>
                <a:gd name="T19" fmla="*/ 0 h 170"/>
                <a:gd name="T20" fmla="*/ 0 w 164"/>
                <a:gd name="T21" fmla="*/ 0 h 170"/>
                <a:gd name="T22" fmla="*/ 0 w 164"/>
                <a:gd name="T23" fmla="*/ 0 h 170"/>
                <a:gd name="T24" fmla="*/ 0 w 164"/>
                <a:gd name="T25" fmla="*/ 0 h 170"/>
                <a:gd name="T26" fmla="*/ 0 w 164"/>
                <a:gd name="T27" fmla="*/ 0 h 170"/>
                <a:gd name="T28" fmla="*/ 0 w 164"/>
                <a:gd name="T29" fmla="*/ 0 h 170"/>
                <a:gd name="T30" fmla="*/ 0 w 164"/>
                <a:gd name="T31" fmla="*/ 0 h 170"/>
                <a:gd name="T32" fmla="*/ 0 w 164"/>
                <a:gd name="T33" fmla="*/ 0 h 170"/>
                <a:gd name="T34" fmla="*/ 0 w 164"/>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70"/>
                <a:gd name="T56" fmla="*/ 164 w 164"/>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70">
                  <a:moveTo>
                    <a:pt x="38" y="11"/>
                  </a:moveTo>
                  <a:lnTo>
                    <a:pt x="62" y="0"/>
                  </a:lnTo>
                  <a:lnTo>
                    <a:pt x="38" y="11"/>
                  </a:lnTo>
                  <a:lnTo>
                    <a:pt x="12" y="38"/>
                  </a:lnTo>
                  <a:lnTo>
                    <a:pt x="0" y="68"/>
                  </a:lnTo>
                  <a:lnTo>
                    <a:pt x="0" y="96"/>
                  </a:lnTo>
                  <a:lnTo>
                    <a:pt x="12" y="130"/>
                  </a:lnTo>
                  <a:lnTo>
                    <a:pt x="38" y="157"/>
                  </a:lnTo>
                  <a:lnTo>
                    <a:pt x="62" y="169"/>
                  </a:lnTo>
                  <a:lnTo>
                    <a:pt x="101" y="169"/>
                  </a:lnTo>
                  <a:lnTo>
                    <a:pt x="124" y="157"/>
                  </a:lnTo>
                  <a:lnTo>
                    <a:pt x="151" y="130"/>
                  </a:lnTo>
                  <a:lnTo>
                    <a:pt x="163" y="96"/>
                  </a:lnTo>
                  <a:lnTo>
                    <a:pt x="163" y="68"/>
                  </a:lnTo>
                  <a:lnTo>
                    <a:pt x="151" y="38"/>
                  </a:lnTo>
                  <a:lnTo>
                    <a:pt x="124" y="11"/>
                  </a:lnTo>
                  <a:lnTo>
                    <a:pt x="101"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3" name="Line 106"/>
            <p:cNvSpPr>
              <a:spLocks noChangeShapeType="1"/>
            </p:cNvSpPr>
            <p:nvPr/>
          </p:nvSpPr>
          <p:spPr bwMode="auto">
            <a:xfrm>
              <a:off x="1339" y="1249"/>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84" name="Freeform 107"/>
            <p:cNvSpPr>
              <a:spLocks noChangeArrowheads="1"/>
            </p:cNvSpPr>
            <p:nvPr/>
          </p:nvSpPr>
          <p:spPr bwMode="auto">
            <a:xfrm>
              <a:off x="1339" y="1249"/>
              <a:ext cx="31" cy="39"/>
            </a:xfrm>
            <a:custGeom>
              <a:avLst/>
              <a:gdLst>
                <a:gd name="T0" fmla="*/ 0 w 136"/>
                <a:gd name="T1" fmla="*/ 0 h 170"/>
                <a:gd name="T2" fmla="*/ 0 w 136"/>
                <a:gd name="T3" fmla="*/ 0 h 170"/>
                <a:gd name="T4" fmla="*/ 0 w 136"/>
                <a:gd name="T5" fmla="*/ 0 h 170"/>
                <a:gd name="T6" fmla="*/ 0 w 136"/>
                <a:gd name="T7" fmla="*/ 0 h 170"/>
                <a:gd name="T8" fmla="*/ 0 w 136"/>
                <a:gd name="T9" fmla="*/ 0 h 170"/>
                <a:gd name="T10" fmla="*/ 0 w 136"/>
                <a:gd name="T11" fmla="*/ 0 h 170"/>
                <a:gd name="T12" fmla="*/ 0 w 136"/>
                <a:gd name="T13" fmla="*/ 0 h 170"/>
                <a:gd name="T14" fmla="*/ 0 60000 65536"/>
                <a:gd name="T15" fmla="*/ 0 60000 65536"/>
                <a:gd name="T16" fmla="*/ 0 60000 65536"/>
                <a:gd name="T17" fmla="*/ 0 60000 65536"/>
                <a:gd name="T18" fmla="*/ 0 60000 65536"/>
                <a:gd name="T19" fmla="*/ 0 60000 65536"/>
                <a:gd name="T20" fmla="*/ 0 60000 65536"/>
                <a:gd name="T21" fmla="*/ 0 w 136"/>
                <a:gd name="T22" fmla="*/ 0 h 170"/>
                <a:gd name="T23" fmla="*/ 136 w 13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70">
                  <a:moveTo>
                    <a:pt x="0" y="49"/>
                  </a:moveTo>
                  <a:lnTo>
                    <a:pt x="39" y="11"/>
                  </a:lnTo>
                  <a:lnTo>
                    <a:pt x="62" y="0"/>
                  </a:lnTo>
                  <a:lnTo>
                    <a:pt x="100" y="0"/>
                  </a:lnTo>
                  <a:lnTo>
                    <a:pt x="124" y="11"/>
                  </a:lnTo>
                  <a:lnTo>
                    <a:pt x="135" y="49"/>
                  </a:lnTo>
                  <a:lnTo>
                    <a:pt x="135"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5" name="Line 108"/>
            <p:cNvSpPr>
              <a:spLocks noChangeShapeType="1"/>
            </p:cNvSpPr>
            <p:nvPr/>
          </p:nvSpPr>
          <p:spPr bwMode="auto">
            <a:xfrm flipV="1">
              <a:off x="1425" y="1228"/>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86" name="Freeform 109"/>
            <p:cNvSpPr>
              <a:spLocks noChangeArrowheads="1"/>
            </p:cNvSpPr>
            <p:nvPr/>
          </p:nvSpPr>
          <p:spPr bwMode="auto">
            <a:xfrm>
              <a:off x="1393" y="1249"/>
              <a:ext cx="33" cy="39"/>
            </a:xfrm>
            <a:custGeom>
              <a:avLst/>
              <a:gdLst>
                <a:gd name="T0" fmla="*/ 0 w 144"/>
                <a:gd name="T1" fmla="*/ 0 h 170"/>
                <a:gd name="T2" fmla="*/ 0 w 144"/>
                <a:gd name="T3" fmla="*/ 0 h 170"/>
                <a:gd name="T4" fmla="*/ 0 w 144"/>
                <a:gd name="T5" fmla="*/ 0 h 170"/>
                <a:gd name="T6" fmla="*/ 0 w 144"/>
                <a:gd name="T7" fmla="*/ 0 h 170"/>
                <a:gd name="T8" fmla="*/ 0 w 144"/>
                <a:gd name="T9" fmla="*/ 0 h 170"/>
                <a:gd name="T10" fmla="*/ 0 w 144"/>
                <a:gd name="T11" fmla="*/ 0 h 170"/>
                <a:gd name="T12" fmla="*/ 0 w 144"/>
                <a:gd name="T13" fmla="*/ 0 h 170"/>
                <a:gd name="T14" fmla="*/ 0 w 144"/>
                <a:gd name="T15" fmla="*/ 0 h 170"/>
                <a:gd name="T16" fmla="*/ 0 w 144"/>
                <a:gd name="T17" fmla="*/ 0 h 170"/>
                <a:gd name="T18" fmla="*/ 0 w 144"/>
                <a:gd name="T19" fmla="*/ 0 h 170"/>
                <a:gd name="T20" fmla="*/ 0 w 144"/>
                <a:gd name="T21" fmla="*/ 0 h 170"/>
                <a:gd name="T22" fmla="*/ 0 w 144"/>
                <a:gd name="T23" fmla="*/ 0 h 170"/>
                <a:gd name="T24" fmla="*/ 0 w 144"/>
                <a:gd name="T25" fmla="*/ 0 h 170"/>
                <a:gd name="T26" fmla="*/ 0 w 144"/>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70"/>
                <a:gd name="T44" fmla="*/ 144 w 144"/>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70">
                  <a:moveTo>
                    <a:pt x="143" y="38"/>
                  </a:moveTo>
                  <a:lnTo>
                    <a:pt x="120" y="11"/>
                  </a:lnTo>
                  <a:lnTo>
                    <a:pt x="96" y="0"/>
                  </a:lnTo>
                  <a:lnTo>
                    <a:pt x="62" y="0"/>
                  </a:lnTo>
                  <a:lnTo>
                    <a:pt x="34" y="11"/>
                  </a:lnTo>
                  <a:lnTo>
                    <a:pt x="12" y="38"/>
                  </a:lnTo>
                  <a:lnTo>
                    <a:pt x="0" y="68"/>
                  </a:lnTo>
                  <a:lnTo>
                    <a:pt x="0" y="96"/>
                  </a:lnTo>
                  <a:lnTo>
                    <a:pt x="12" y="130"/>
                  </a:lnTo>
                  <a:lnTo>
                    <a:pt x="34" y="157"/>
                  </a:lnTo>
                  <a:lnTo>
                    <a:pt x="62" y="169"/>
                  </a:lnTo>
                  <a:lnTo>
                    <a:pt x="96" y="169"/>
                  </a:lnTo>
                  <a:lnTo>
                    <a:pt x="120" y="157"/>
                  </a:lnTo>
                  <a:lnTo>
                    <a:pt x="143"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7" name="Line 110"/>
            <p:cNvSpPr>
              <a:spLocks noChangeShapeType="1"/>
            </p:cNvSpPr>
            <p:nvPr/>
          </p:nvSpPr>
          <p:spPr bwMode="auto">
            <a:xfrm flipV="1">
              <a:off x="1445" y="1247"/>
              <a:ext cx="1"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88" name="Freeform 111"/>
            <p:cNvSpPr>
              <a:spLocks noChangeArrowheads="1"/>
            </p:cNvSpPr>
            <p:nvPr/>
          </p:nvSpPr>
          <p:spPr bwMode="auto">
            <a:xfrm>
              <a:off x="1445" y="1275"/>
              <a:ext cx="30" cy="15"/>
            </a:xfrm>
            <a:custGeom>
              <a:avLst/>
              <a:gdLst>
                <a:gd name="T0" fmla="*/ 0 w 133"/>
                <a:gd name="T1" fmla="*/ 0 h 64"/>
                <a:gd name="T2" fmla="*/ 0 w 133"/>
                <a:gd name="T3" fmla="*/ 0 h 64"/>
                <a:gd name="T4" fmla="*/ 0 w 133"/>
                <a:gd name="T5" fmla="*/ 0 h 64"/>
                <a:gd name="T6" fmla="*/ 0 w 133"/>
                <a:gd name="T7" fmla="*/ 0 h 64"/>
                <a:gd name="T8" fmla="*/ 0 w 133"/>
                <a:gd name="T9" fmla="*/ 0 h 64"/>
                <a:gd name="T10" fmla="*/ 0 w 133"/>
                <a:gd name="T11" fmla="*/ 0 h 64"/>
                <a:gd name="T12" fmla="*/ 0 60000 65536"/>
                <a:gd name="T13" fmla="*/ 0 60000 65536"/>
                <a:gd name="T14" fmla="*/ 0 60000 65536"/>
                <a:gd name="T15" fmla="*/ 0 60000 65536"/>
                <a:gd name="T16" fmla="*/ 0 60000 65536"/>
                <a:gd name="T17" fmla="*/ 0 60000 65536"/>
                <a:gd name="T18" fmla="*/ 0 w 133"/>
                <a:gd name="T19" fmla="*/ 0 h 64"/>
                <a:gd name="T20" fmla="*/ 133 w 133"/>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133" h="64">
                  <a:moveTo>
                    <a:pt x="0" y="0"/>
                  </a:moveTo>
                  <a:lnTo>
                    <a:pt x="12" y="47"/>
                  </a:lnTo>
                  <a:lnTo>
                    <a:pt x="35" y="63"/>
                  </a:lnTo>
                  <a:lnTo>
                    <a:pt x="70" y="63"/>
                  </a:lnTo>
                  <a:lnTo>
                    <a:pt x="92" y="47"/>
                  </a:lnTo>
                  <a:lnTo>
                    <a:pt x="13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89" name="Line 112"/>
            <p:cNvSpPr>
              <a:spLocks noChangeShapeType="1"/>
            </p:cNvSpPr>
            <p:nvPr/>
          </p:nvSpPr>
          <p:spPr bwMode="auto">
            <a:xfrm flipV="1">
              <a:off x="1475" y="1248"/>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90" name="Line 113"/>
            <p:cNvSpPr>
              <a:spLocks noChangeShapeType="1"/>
            </p:cNvSpPr>
            <p:nvPr/>
          </p:nvSpPr>
          <p:spPr bwMode="auto">
            <a:xfrm>
              <a:off x="1525" y="1251"/>
              <a:ext cx="6" cy="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91" name="Freeform 114"/>
            <p:cNvSpPr>
              <a:spLocks noChangeArrowheads="1"/>
            </p:cNvSpPr>
            <p:nvPr/>
          </p:nvSpPr>
          <p:spPr bwMode="auto">
            <a:xfrm>
              <a:off x="1497" y="1249"/>
              <a:ext cx="34" cy="39"/>
            </a:xfrm>
            <a:custGeom>
              <a:avLst/>
              <a:gdLst>
                <a:gd name="T0" fmla="*/ 0 w 151"/>
                <a:gd name="T1" fmla="*/ 0 h 170"/>
                <a:gd name="T2" fmla="*/ 0 w 151"/>
                <a:gd name="T3" fmla="*/ 0 h 170"/>
                <a:gd name="T4" fmla="*/ 0 w 151"/>
                <a:gd name="T5" fmla="*/ 0 h 170"/>
                <a:gd name="T6" fmla="*/ 0 w 151"/>
                <a:gd name="T7" fmla="*/ 0 h 170"/>
                <a:gd name="T8" fmla="*/ 0 w 151"/>
                <a:gd name="T9" fmla="*/ 0 h 170"/>
                <a:gd name="T10" fmla="*/ 0 w 151"/>
                <a:gd name="T11" fmla="*/ 0 h 170"/>
                <a:gd name="T12" fmla="*/ 0 w 151"/>
                <a:gd name="T13" fmla="*/ 0 h 170"/>
                <a:gd name="T14" fmla="*/ 0 w 151"/>
                <a:gd name="T15" fmla="*/ 0 h 170"/>
                <a:gd name="T16" fmla="*/ 0 w 151"/>
                <a:gd name="T17" fmla="*/ 0 h 170"/>
                <a:gd name="T18" fmla="*/ 0 w 151"/>
                <a:gd name="T19" fmla="*/ 0 h 170"/>
                <a:gd name="T20" fmla="*/ 0 w 151"/>
                <a:gd name="T21" fmla="*/ 0 h 170"/>
                <a:gd name="T22" fmla="*/ 0 w 151"/>
                <a:gd name="T23" fmla="*/ 0 h 170"/>
                <a:gd name="T24" fmla="*/ 0 w 151"/>
                <a:gd name="T25" fmla="*/ 0 h 1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1"/>
                <a:gd name="T40" fmla="*/ 0 h 170"/>
                <a:gd name="T41" fmla="*/ 151 w 151"/>
                <a:gd name="T42" fmla="*/ 170 h 1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1" h="170">
                  <a:moveTo>
                    <a:pt x="123" y="11"/>
                  </a:moveTo>
                  <a:lnTo>
                    <a:pt x="99" y="0"/>
                  </a:lnTo>
                  <a:lnTo>
                    <a:pt x="61" y="0"/>
                  </a:lnTo>
                  <a:lnTo>
                    <a:pt x="38" y="11"/>
                  </a:lnTo>
                  <a:lnTo>
                    <a:pt x="14" y="38"/>
                  </a:lnTo>
                  <a:lnTo>
                    <a:pt x="0" y="68"/>
                  </a:lnTo>
                  <a:lnTo>
                    <a:pt x="0" y="96"/>
                  </a:lnTo>
                  <a:lnTo>
                    <a:pt x="14" y="130"/>
                  </a:lnTo>
                  <a:lnTo>
                    <a:pt x="38" y="157"/>
                  </a:lnTo>
                  <a:lnTo>
                    <a:pt x="61" y="169"/>
                  </a:lnTo>
                  <a:lnTo>
                    <a:pt x="99" y="169"/>
                  </a:lnTo>
                  <a:lnTo>
                    <a:pt x="123" y="157"/>
                  </a:lnTo>
                  <a:lnTo>
                    <a:pt x="150"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92" name="Line 115"/>
            <p:cNvSpPr>
              <a:spLocks noChangeShapeType="1"/>
            </p:cNvSpPr>
            <p:nvPr/>
          </p:nvSpPr>
          <p:spPr bwMode="auto">
            <a:xfrm flipV="1">
              <a:off x="1555" y="1228"/>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93" name="Freeform 116"/>
            <p:cNvSpPr>
              <a:spLocks noChangeArrowheads="1"/>
            </p:cNvSpPr>
            <p:nvPr/>
          </p:nvSpPr>
          <p:spPr bwMode="auto">
            <a:xfrm>
              <a:off x="1555" y="1275"/>
              <a:ext cx="15" cy="15"/>
            </a:xfrm>
            <a:custGeom>
              <a:avLst/>
              <a:gdLst>
                <a:gd name="T0" fmla="*/ 0 w 64"/>
                <a:gd name="T1" fmla="*/ 0 h 64"/>
                <a:gd name="T2" fmla="*/ 0 w 64"/>
                <a:gd name="T3" fmla="*/ 0 h 64"/>
                <a:gd name="T4" fmla="*/ 0 w 64"/>
                <a:gd name="T5" fmla="*/ 0 h 64"/>
                <a:gd name="T6" fmla="*/ 0 w 64"/>
                <a:gd name="T7" fmla="*/ 0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0"/>
                  </a:moveTo>
                  <a:lnTo>
                    <a:pt x="12" y="47"/>
                  </a:lnTo>
                  <a:lnTo>
                    <a:pt x="35" y="63"/>
                  </a:lnTo>
                  <a:lnTo>
                    <a:pt x="63" y="6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94" name="Line 117"/>
            <p:cNvSpPr>
              <a:spLocks noChangeShapeType="1"/>
            </p:cNvSpPr>
            <p:nvPr/>
          </p:nvSpPr>
          <p:spPr bwMode="auto">
            <a:xfrm flipH="1">
              <a:off x="1545" y="1249"/>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95" name="Freeform 118"/>
            <p:cNvSpPr>
              <a:spLocks noChangeArrowheads="1"/>
            </p:cNvSpPr>
            <p:nvPr/>
          </p:nvSpPr>
          <p:spPr bwMode="auto">
            <a:xfrm>
              <a:off x="1586" y="1249"/>
              <a:ext cx="36" cy="39"/>
            </a:xfrm>
            <a:custGeom>
              <a:avLst/>
              <a:gdLst>
                <a:gd name="T0" fmla="*/ 0 w 159"/>
                <a:gd name="T1" fmla="*/ 0 h 170"/>
                <a:gd name="T2" fmla="*/ 0 w 159"/>
                <a:gd name="T3" fmla="*/ 0 h 170"/>
                <a:gd name="T4" fmla="*/ 0 w 159"/>
                <a:gd name="T5" fmla="*/ 0 h 170"/>
                <a:gd name="T6" fmla="*/ 0 w 159"/>
                <a:gd name="T7" fmla="*/ 0 h 170"/>
                <a:gd name="T8" fmla="*/ 0 w 159"/>
                <a:gd name="T9" fmla="*/ 0 h 170"/>
                <a:gd name="T10" fmla="*/ 0 w 159"/>
                <a:gd name="T11" fmla="*/ 0 h 170"/>
                <a:gd name="T12" fmla="*/ 0 w 159"/>
                <a:gd name="T13" fmla="*/ 0 h 170"/>
                <a:gd name="T14" fmla="*/ 0 w 159"/>
                <a:gd name="T15" fmla="*/ 0 h 170"/>
                <a:gd name="T16" fmla="*/ 0 w 159"/>
                <a:gd name="T17" fmla="*/ 0 h 170"/>
                <a:gd name="T18" fmla="*/ 0 w 159"/>
                <a:gd name="T19" fmla="*/ 0 h 170"/>
                <a:gd name="T20" fmla="*/ 0 w 159"/>
                <a:gd name="T21" fmla="*/ 0 h 170"/>
                <a:gd name="T22" fmla="*/ 0 w 159"/>
                <a:gd name="T23" fmla="*/ 0 h 170"/>
                <a:gd name="T24" fmla="*/ 0 w 159"/>
                <a:gd name="T25" fmla="*/ 0 h 170"/>
                <a:gd name="T26" fmla="*/ 0 w 159"/>
                <a:gd name="T27" fmla="*/ 0 h 170"/>
                <a:gd name="T28" fmla="*/ 0 w 159"/>
                <a:gd name="T29" fmla="*/ 0 h 170"/>
                <a:gd name="T30" fmla="*/ 0 w 159"/>
                <a:gd name="T31" fmla="*/ 0 h 170"/>
                <a:gd name="T32" fmla="*/ 0 w 159"/>
                <a:gd name="T33" fmla="*/ 0 h 170"/>
                <a:gd name="T34" fmla="*/ 0 w 159"/>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0"/>
                <a:gd name="T56" fmla="*/ 159 w 159"/>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0">
                  <a:moveTo>
                    <a:pt x="35" y="11"/>
                  </a:moveTo>
                  <a:lnTo>
                    <a:pt x="61" y="0"/>
                  </a:lnTo>
                  <a:lnTo>
                    <a:pt x="35" y="11"/>
                  </a:lnTo>
                  <a:lnTo>
                    <a:pt x="12" y="38"/>
                  </a:lnTo>
                  <a:lnTo>
                    <a:pt x="0" y="68"/>
                  </a:lnTo>
                  <a:lnTo>
                    <a:pt x="0" y="96"/>
                  </a:lnTo>
                  <a:lnTo>
                    <a:pt x="12" y="130"/>
                  </a:lnTo>
                  <a:lnTo>
                    <a:pt x="35" y="157"/>
                  </a:lnTo>
                  <a:lnTo>
                    <a:pt x="61" y="169"/>
                  </a:lnTo>
                  <a:lnTo>
                    <a:pt x="96" y="169"/>
                  </a:lnTo>
                  <a:lnTo>
                    <a:pt x="120" y="157"/>
                  </a:lnTo>
                  <a:lnTo>
                    <a:pt x="143" y="130"/>
                  </a:lnTo>
                  <a:lnTo>
                    <a:pt x="158" y="96"/>
                  </a:lnTo>
                  <a:lnTo>
                    <a:pt x="158" y="68"/>
                  </a:lnTo>
                  <a:lnTo>
                    <a:pt x="143" y="38"/>
                  </a:lnTo>
                  <a:lnTo>
                    <a:pt x="120" y="11"/>
                  </a:lnTo>
                  <a:lnTo>
                    <a:pt x="9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96" name="Line 119"/>
            <p:cNvSpPr>
              <a:spLocks noChangeShapeType="1"/>
            </p:cNvSpPr>
            <p:nvPr/>
          </p:nvSpPr>
          <p:spPr bwMode="auto">
            <a:xfrm>
              <a:off x="1638" y="1249"/>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97" name="Freeform 120"/>
            <p:cNvSpPr>
              <a:spLocks noChangeArrowheads="1"/>
            </p:cNvSpPr>
            <p:nvPr/>
          </p:nvSpPr>
          <p:spPr bwMode="auto">
            <a:xfrm>
              <a:off x="1638" y="1249"/>
              <a:ext cx="22" cy="16"/>
            </a:xfrm>
            <a:custGeom>
              <a:avLst/>
              <a:gdLst>
                <a:gd name="T0" fmla="*/ 0 w 97"/>
                <a:gd name="T1" fmla="*/ 0 h 70"/>
                <a:gd name="T2" fmla="*/ 0 w 97"/>
                <a:gd name="T3" fmla="*/ 0 h 70"/>
                <a:gd name="T4" fmla="*/ 0 w 97"/>
                <a:gd name="T5" fmla="*/ 0 h 70"/>
                <a:gd name="T6" fmla="*/ 0 w 97"/>
                <a:gd name="T7" fmla="*/ 0 h 70"/>
                <a:gd name="T8" fmla="*/ 0 w 97"/>
                <a:gd name="T9" fmla="*/ 0 h 70"/>
                <a:gd name="T10" fmla="*/ 0 60000 65536"/>
                <a:gd name="T11" fmla="*/ 0 60000 65536"/>
                <a:gd name="T12" fmla="*/ 0 60000 65536"/>
                <a:gd name="T13" fmla="*/ 0 60000 65536"/>
                <a:gd name="T14" fmla="*/ 0 60000 65536"/>
                <a:gd name="T15" fmla="*/ 0 w 97"/>
                <a:gd name="T16" fmla="*/ 0 h 70"/>
                <a:gd name="T17" fmla="*/ 97 w 97"/>
                <a:gd name="T18" fmla="*/ 70 h 70"/>
              </a:gdLst>
              <a:ahLst/>
              <a:cxnLst>
                <a:cxn ang="T10">
                  <a:pos x="T0" y="T1"/>
                </a:cxn>
                <a:cxn ang="T11">
                  <a:pos x="T2" y="T3"/>
                </a:cxn>
                <a:cxn ang="T12">
                  <a:pos x="T4" y="T5"/>
                </a:cxn>
                <a:cxn ang="T13">
                  <a:pos x="T6" y="T7"/>
                </a:cxn>
                <a:cxn ang="T14">
                  <a:pos x="T8" y="T9"/>
                </a:cxn>
              </a:cxnLst>
              <a:rect l="T15" t="T16" r="T17" b="T18"/>
              <a:pathLst>
                <a:path w="97" h="70">
                  <a:moveTo>
                    <a:pt x="0" y="69"/>
                  </a:moveTo>
                  <a:lnTo>
                    <a:pt x="12" y="38"/>
                  </a:lnTo>
                  <a:lnTo>
                    <a:pt x="35" y="11"/>
                  </a:lnTo>
                  <a:lnTo>
                    <a:pt x="62"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98" name="Freeform 121"/>
            <p:cNvSpPr>
              <a:spLocks noChangeArrowheads="1"/>
            </p:cNvSpPr>
            <p:nvPr/>
          </p:nvSpPr>
          <p:spPr bwMode="auto">
            <a:xfrm>
              <a:off x="1673" y="1281"/>
              <a:ext cx="14" cy="17"/>
            </a:xfrm>
            <a:custGeom>
              <a:avLst/>
              <a:gdLst>
                <a:gd name="T0" fmla="*/ 0 w 63"/>
                <a:gd name="T1" fmla="*/ 0 h 75"/>
                <a:gd name="T2" fmla="*/ 0 w 63"/>
                <a:gd name="T3" fmla="*/ 0 h 75"/>
                <a:gd name="T4" fmla="*/ 0 w 63"/>
                <a:gd name="T5" fmla="*/ 0 h 75"/>
                <a:gd name="T6" fmla="*/ 0 w 63"/>
                <a:gd name="T7" fmla="*/ 0 h 75"/>
                <a:gd name="T8" fmla="*/ 0 w 63"/>
                <a:gd name="T9" fmla="*/ 0 h 75"/>
                <a:gd name="T10" fmla="*/ 0 w 63"/>
                <a:gd name="T11" fmla="*/ 0 h 75"/>
                <a:gd name="T12" fmla="*/ 0 w 63"/>
                <a:gd name="T13" fmla="*/ 0 h 75"/>
                <a:gd name="T14" fmla="*/ 0 w 63"/>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75"/>
                <a:gd name="T26" fmla="*/ 63 w 63"/>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75">
                  <a:moveTo>
                    <a:pt x="62" y="11"/>
                  </a:moveTo>
                  <a:lnTo>
                    <a:pt x="36" y="24"/>
                  </a:lnTo>
                  <a:lnTo>
                    <a:pt x="0" y="11"/>
                  </a:lnTo>
                  <a:lnTo>
                    <a:pt x="36" y="0"/>
                  </a:lnTo>
                  <a:lnTo>
                    <a:pt x="62" y="11"/>
                  </a:lnTo>
                  <a:lnTo>
                    <a:pt x="62" y="35"/>
                  </a:lnTo>
                  <a:lnTo>
                    <a:pt x="36" y="63"/>
                  </a:lnTo>
                  <a:lnTo>
                    <a:pt x="0" y="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299" name="Freeform 122"/>
            <p:cNvSpPr>
              <a:spLocks noChangeArrowheads="1"/>
            </p:cNvSpPr>
            <p:nvPr/>
          </p:nvSpPr>
          <p:spPr bwMode="auto">
            <a:xfrm>
              <a:off x="1740" y="1249"/>
              <a:ext cx="34" cy="39"/>
            </a:xfrm>
            <a:custGeom>
              <a:avLst/>
              <a:gdLst>
                <a:gd name="T0" fmla="*/ 0 w 148"/>
                <a:gd name="T1" fmla="*/ 0 h 170"/>
                <a:gd name="T2" fmla="*/ 0 w 148"/>
                <a:gd name="T3" fmla="*/ 0 h 170"/>
                <a:gd name="T4" fmla="*/ 0 w 148"/>
                <a:gd name="T5" fmla="*/ 0 h 170"/>
                <a:gd name="T6" fmla="*/ 0 w 148"/>
                <a:gd name="T7" fmla="*/ 0 h 170"/>
                <a:gd name="T8" fmla="*/ 0 w 148"/>
                <a:gd name="T9" fmla="*/ 0 h 170"/>
                <a:gd name="T10" fmla="*/ 0 w 148"/>
                <a:gd name="T11" fmla="*/ 0 h 170"/>
                <a:gd name="T12" fmla="*/ 0 w 148"/>
                <a:gd name="T13" fmla="*/ 0 h 170"/>
                <a:gd name="T14" fmla="*/ 0 w 148"/>
                <a:gd name="T15" fmla="*/ 0 h 170"/>
                <a:gd name="T16" fmla="*/ 0 w 148"/>
                <a:gd name="T17" fmla="*/ 0 h 170"/>
                <a:gd name="T18" fmla="*/ 0 w 148"/>
                <a:gd name="T19" fmla="*/ 0 h 170"/>
                <a:gd name="T20" fmla="*/ 0 w 148"/>
                <a:gd name="T21" fmla="*/ 0 h 170"/>
                <a:gd name="T22" fmla="*/ 0 w 148"/>
                <a:gd name="T23" fmla="*/ 0 h 170"/>
                <a:gd name="T24" fmla="*/ 0 w 148"/>
                <a:gd name="T25" fmla="*/ 0 h 170"/>
                <a:gd name="T26" fmla="*/ 0 w 148"/>
                <a:gd name="T27" fmla="*/ 0 h 170"/>
                <a:gd name="T28" fmla="*/ 0 w 148"/>
                <a:gd name="T29" fmla="*/ 0 h 170"/>
                <a:gd name="T30" fmla="*/ 0 w 148"/>
                <a:gd name="T31" fmla="*/ 0 h 1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170"/>
                <a:gd name="T50" fmla="*/ 148 w 148"/>
                <a:gd name="T51" fmla="*/ 170 h 1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170">
                  <a:moveTo>
                    <a:pt x="147" y="169"/>
                  </a:moveTo>
                  <a:lnTo>
                    <a:pt x="147" y="0"/>
                  </a:lnTo>
                  <a:lnTo>
                    <a:pt x="147" y="38"/>
                  </a:lnTo>
                  <a:lnTo>
                    <a:pt x="120" y="11"/>
                  </a:lnTo>
                  <a:lnTo>
                    <a:pt x="96" y="0"/>
                  </a:lnTo>
                  <a:lnTo>
                    <a:pt x="61" y="0"/>
                  </a:lnTo>
                  <a:lnTo>
                    <a:pt x="39" y="11"/>
                  </a:lnTo>
                  <a:lnTo>
                    <a:pt x="12" y="38"/>
                  </a:lnTo>
                  <a:lnTo>
                    <a:pt x="0" y="68"/>
                  </a:lnTo>
                  <a:lnTo>
                    <a:pt x="0" y="96"/>
                  </a:lnTo>
                  <a:lnTo>
                    <a:pt x="12" y="130"/>
                  </a:lnTo>
                  <a:lnTo>
                    <a:pt x="39" y="157"/>
                  </a:lnTo>
                  <a:lnTo>
                    <a:pt x="61" y="169"/>
                  </a:lnTo>
                  <a:lnTo>
                    <a:pt x="96" y="169"/>
                  </a:lnTo>
                  <a:lnTo>
                    <a:pt x="120" y="157"/>
                  </a:lnTo>
                  <a:lnTo>
                    <a:pt x="147"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0" name="Freeform 123"/>
            <p:cNvSpPr>
              <a:spLocks noChangeArrowheads="1"/>
            </p:cNvSpPr>
            <p:nvPr/>
          </p:nvSpPr>
          <p:spPr bwMode="auto">
            <a:xfrm>
              <a:off x="1793" y="1249"/>
              <a:ext cx="30" cy="39"/>
            </a:xfrm>
            <a:custGeom>
              <a:avLst/>
              <a:gdLst>
                <a:gd name="T0" fmla="*/ 0 w 132"/>
                <a:gd name="T1" fmla="*/ 0 h 170"/>
                <a:gd name="T2" fmla="*/ 0 w 132"/>
                <a:gd name="T3" fmla="*/ 0 h 170"/>
                <a:gd name="T4" fmla="*/ 0 w 132"/>
                <a:gd name="T5" fmla="*/ 0 h 170"/>
                <a:gd name="T6" fmla="*/ 0 w 132"/>
                <a:gd name="T7" fmla="*/ 0 h 170"/>
                <a:gd name="T8" fmla="*/ 0 w 132"/>
                <a:gd name="T9" fmla="*/ 0 h 170"/>
                <a:gd name="T10" fmla="*/ 0 w 132"/>
                <a:gd name="T11" fmla="*/ 0 h 170"/>
                <a:gd name="T12" fmla="*/ 0 w 132"/>
                <a:gd name="T13" fmla="*/ 0 h 170"/>
                <a:gd name="T14" fmla="*/ 0 w 132"/>
                <a:gd name="T15" fmla="*/ 0 h 170"/>
                <a:gd name="T16" fmla="*/ 0 w 132"/>
                <a:gd name="T17" fmla="*/ 0 h 170"/>
                <a:gd name="T18" fmla="*/ 0 w 132"/>
                <a:gd name="T19" fmla="*/ 0 h 170"/>
                <a:gd name="T20" fmla="*/ 0 w 132"/>
                <a:gd name="T21" fmla="*/ 0 h 170"/>
                <a:gd name="T22" fmla="*/ 0 w 132"/>
                <a:gd name="T23" fmla="*/ 0 h 170"/>
                <a:gd name="T24" fmla="*/ 0 w 132"/>
                <a:gd name="T25" fmla="*/ 0 h 170"/>
                <a:gd name="T26" fmla="*/ 0 w 132"/>
                <a:gd name="T27" fmla="*/ 0 h 170"/>
                <a:gd name="T28" fmla="*/ 0 w 132"/>
                <a:gd name="T29" fmla="*/ 0 h 170"/>
                <a:gd name="T30" fmla="*/ 0 w 132"/>
                <a:gd name="T31" fmla="*/ 0 h 170"/>
                <a:gd name="T32" fmla="*/ 0 w 132"/>
                <a:gd name="T33" fmla="*/ 0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2"/>
                <a:gd name="T52" fmla="*/ 0 h 170"/>
                <a:gd name="T53" fmla="*/ 132 w 132"/>
                <a:gd name="T54" fmla="*/ 170 h 1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2" h="170">
                  <a:moveTo>
                    <a:pt x="131" y="38"/>
                  </a:moveTo>
                  <a:lnTo>
                    <a:pt x="120" y="11"/>
                  </a:lnTo>
                  <a:lnTo>
                    <a:pt x="81" y="0"/>
                  </a:lnTo>
                  <a:lnTo>
                    <a:pt x="46" y="0"/>
                  </a:lnTo>
                  <a:lnTo>
                    <a:pt x="7" y="11"/>
                  </a:lnTo>
                  <a:lnTo>
                    <a:pt x="0" y="38"/>
                  </a:lnTo>
                  <a:lnTo>
                    <a:pt x="7" y="60"/>
                  </a:lnTo>
                  <a:lnTo>
                    <a:pt x="34" y="68"/>
                  </a:lnTo>
                  <a:lnTo>
                    <a:pt x="96" y="84"/>
                  </a:lnTo>
                  <a:lnTo>
                    <a:pt x="120" y="96"/>
                  </a:lnTo>
                  <a:lnTo>
                    <a:pt x="131" y="118"/>
                  </a:lnTo>
                  <a:lnTo>
                    <a:pt x="131" y="130"/>
                  </a:lnTo>
                  <a:lnTo>
                    <a:pt x="120" y="157"/>
                  </a:lnTo>
                  <a:lnTo>
                    <a:pt x="81" y="169"/>
                  </a:lnTo>
                  <a:lnTo>
                    <a:pt x="46" y="169"/>
                  </a:lnTo>
                  <a:lnTo>
                    <a:pt x="7" y="157"/>
                  </a:lnTo>
                  <a:lnTo>
                    <a:pt x="0"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1" name="Freeform 124"/>
            <p:cNvSpPr>
              <a:spLocks noChangeArrowheads="1"/>
            </p:cNvSpPr>
            <p:nvPr/>
          </p:nvSpPr>
          <p:spPr bwMode="auto">
            <a:xfrm>
              <a:off x="1878" y="1229"/>
              <a:ext cx="39" cy="58"/>
            </a:xfrm>
            <a:custGeom>
              <a:avLst/>
              <a:gdLst>
                <a:gd name="T0" fmla="*/ 0 w 171"/>
                <a:gd name="T1" fmla="*/ 0 h 255"/>
                <a:gd name="T2" fmla="*/ 0 w 171"/>
                <a:gd name="T3" fmla="*/ 0 h 255"/>
                <a:gd name="T4" fmla="*/ 0 w 171"/>
                <a:gd name="T5" fmla="*/ 0 h 255"/>
                <a:gd name="T6" fmla="*/ 0 w 171"/>
                <a:gd name="T7" fmla="*/ 0 h 255"/>
                <a:gd name="T8" fmla="*/ 0 w 171"/>
                <a:gd name="T9" fmla="*/ 0 h 255"/>
                <a:gd name="T10" fmla="*/ 0 w 171"/>
                <a:gd name="T11" fmla="*/ 0 h 255"/>
                <a:gd name="T12" fmla="*/ 0 w 171"/>
                <a:gd name="T13" fmla="*/ 0 h 255"/>
                <a:gd name="T14" fmla="*/ 0 w 171"/>
                <a:gd name="T15" fmla="*/ 0 h 255"/>
                <a:gd name="T16" fmla="*/ 0 w 171"/>
                <a:gd name="T17" fmla="*/ 0 h 255"/>
                <a:gd name="T18" fmla="*/ 0 w 171"/>
                <a:gd name="T19" fmla="*/ 0 h 255"/>
                <a:gd name="T20" fmla="*/ 0 w 171"/>
                <a:gd name="T21" fmla="*/ 0 h 255"/>
                <a:gd name="T22" fmla="*/ 0 w 171"/>
                <a:gd name="T23" fmla="*/ 0 h 255"/>
                <a:gd name="T24" fmla="*/ 0 w 171"/>
                <a:gd name="T25" fmla="*/ 0 h 255"/>
                <a:gd name="T26" fmla="*/ 0 w 171"/>
                <a:gd name="T27" fmla="*/ 0 h 255"/>
                <a:gd name="T28" fmla="*/ 0 w 171"/>
                <a:gd name="T29" fmla="*/ 0 h 255"/>
                <a:gd name="T30" fmla="*/ 0 w 171"/>
                <a:gd name="T31" fmla="*/ 0 h 255"/>
                <a:gd name="T32" fmla="*/ 0 w 171"/>
                <a:gd name="T33" fmla="*/ 0 h 255"/>
                <a:gd name="T34" fmla="*/ 0 w 171"/>
                <a:gd name="T35" fmla="*/ 0 h 255"/>
                <a:gd name="T36" fmla="*/ 0 w 171"/>
                <a:gd name="T37" fmla="*/ 0 h 255"/>
                <a:gd name="T38" fmla="*/ 0 w 171"/>
                <a:gd name="T39" fmla="*/ 0 h 2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1"/>
                <a:gd name="T61" fmla="*/ 0 h 255"/>
                <a:gd name="T62" fmla="*/ 171 w 171"/>
                <a:gd name="T63" fmla="*/ 255 h 2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1" h="255">
                  <a:moveTo>
                    <a:pt x="170" y="33"/>
                  </a:moveTo>
                  <a:lnTo>
                    <a:pt x="147" y="10"/>
                  </a:lnTo>
                  <a:lnTo>
                    <a:pt x="108" y="0"/>
                  </a:lnTo>
                  <a:lnTo>
                    <a:pt x="58" y="0"/>
                  </a:lnTo>
                  <a:lnTo>
                    <a:pt x="23" y="10"/>
                  </a:lnTo>
                  <a:lnTo>
                    <a:pt x="0" y="33"/>
                  </a:lnTo>
                  <a:lnTo>
                    <a:pt x="0" y="61"/>
                  </a:lnTo>
                  <a:lnTo>
                    <a:pt x="11" y="85"/>
                  </a:lnTo>
                  <a:lnTo>
                    <a:pt x="23" y="96"/>
                  </a:lnTo>
                  <a:lnTo>
                    <a:pt x="46" y="111"/>
                  </a:lnTo>
                  <a:lnTo>
                    <a:pt x="120" y="134"/>
                  </a:lnTo>
                  <a:lnTo>
                    <a:pt x="147" y="145"/>
                  </a:lnTo>
                  <a:lnTo>
                    <a:pt x="159" y="153"/>
                  </a:lnTo>
                  <a:lnTo>
                    <a:pt x="170" y="181"/>
                  </a:lnTo>
                  <a:lnTo>
                    <a:pt x="170" y="215"/>
                  </a:lnTo>
                  <a:lnTo>
                    <a:pt x="147" y="242"/>
                  </a:lnTo>
                  <a:lnTo>
                    <a:pt x="108" y="254"/>
                  </a:lnTo>
                  <a:lnTo>
                    <a:pt x="58" y="254"/>
                  </a:lnTo>
                  <a:lnTo>
                    <a:pt x="23" y="242"/>
                  </a:lnTo>
                  <a:lnTo>
                    <a:pt x="0" y="21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2" name="Line 125"/>
            <p:cNvSpPr>
              <a:spLocks noChangeShapeType="1"/>
            </p:cNvSpPr>
            <p:nvPr/>
          </p:nvSpPr>
          <p:spPr bwMode="auto">
            <a:xfrm flipV="1">
              <a:off x="1933" y="1228"/>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03" name="Freeform 126"/>
            <p:cNvSpPr>
              <a:spLocks noChangeArrowheads="1"/>
            </p:cNvSpPr>
            <p:nvPr/>
          </p:nvSpPr>
          <p:spPr bwMode="auto">
            <a:xfrm>
              <a:off x="1933" y="1249"/>
              <a:ext cx="31" cy="39"/>
            </a:xfrm>
            <a:custGeom>
              <a:avLst/>
              <a:gdLst>
                <a:gd name="T0" fmla="*/ 0 w 136"/>
                <a:gd name="T1" fmla="*/ 0 h 170"/>
                <a:gd name="T2" fmla="*/ 0 w 136"/>
                <a:gd name="T3" fmla="*/ 0 h 170"/>
                <a:gd name="T4" fmla="*/ 0 w 136"/>
                <a:gd name="T5" fmla="*/ 0 h 170"/>
                <a:gd name="T6" fmla="*/ 0 w 136"/>
                <a:gd name="T7" fmla="*/ 0 h 170"/>
                <a:gd name="T8" fmla="*/ 0 w 136"/>
                <a:gd name="T9" fmla="*/ 0 h 170"/>
                <a:gd name="T10" fmla="*/ 0 w 136"/>
                <a:gd name="T11" fmla="*/ 0 h 170"/>
                <a:gd name="T12" fmla="*/ 0 w 136"/>
                <a:gd name="T13" fmla="*/ 0 h 170"/>
                <a:gd name="T14" fmla="*/ 0 60000 65536"/>
                <a:gd name="T15" fmla="*/ 0 60000 65536"/>
                <a:gd name="T16" fmla="*/ 0 60000 65536"/>
                <a:gd name="T17" fmla="*/ 0 60000 65536"/>
                <a:gd name="T18" fmla="*/ 0 60000 65536"/>
                <a:gd name="T19" fmla="*/ 0 60000 65536"/>
                <a:gd name="T20" fmla="*/ 0 60000 65536"/>
                <a:gd name="T21" fmla="*/ 0 w 136"/>
                <a:gd name="T22" fmla="*/ 0 h 170"/>
                <a:gd name="T23" fmla="*/ 136 w 13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70">
                  <a:moveTo>
                    <a:pt x="0" y="49"/>
                  </a:moveTo>
                  <a:lnTo>
                    <a:pt x="38" y="11"/>
                  </a:lnTo>
                  <a:lnTo>
                    <a:pt x="62" y="0"/>
                  </a:lnTo>
                  <a:lnTo>
                    <a:pt x="100" y="0"/>
                  </a:lnTo>
                  <a:lnTo>
                    <a:pt x="124" y="11"/>
                  </a:lnTo>
                  <a:lnTo>
                    <a:pt x="135" y="49"/>
                  </a:lnTo>
                  <a:lnTo>
                    <a:pt x="135"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4" name="Freeform 127"/>
            <p:cNvSpPr>
              <a:spLocks noChangeArrowheads="1"/>
            </p:cNvSpPr>
            <p:nvPr/>
          </p:nvSpPr>
          <p:spPr bwMode="auto">
            <a:xfrm>
              <a:off x="1986" y="1249"/>
              <a:ext cx="36" cy="39"/>
            </a:xfrm>
            <a:custGeom>
              <a:avLst/>
              <a:gdLst>
                <a:gd name="T0" fmla="*/ 0 w 159"/>
                <a:gd name="T1" fmla="*/ 0 h 170"/>
                <a:gd name="T2" fmla="*/ 0 w 159"/>
                <a:gd name="T3" fmla="*/ 0 h 170"/>
                <a:gd name="T4" fmla="*/ 0 w 159"/>
                <a:gd name="T5" fmla="*/ 0 h 170"/>
                <a:gd name="T6" fmla="*/ 0 w 159"/>
                <a:gd name="T7" fmla="*/ 0 h 170"/>
                <a:gd name="T8" fmla="*/ 0 w 159"/>
                <a:gd name="T9" fmla="*/ 0 h 170"/>
                <a:gd name="T10" fmla="*/ 0 w 159"/>
                <a:gd name="T11" fmla="*/ 0 h 170"/>
                <a:gd name="T12" fmla="*/ 0 w 159"/>
                <a:gd name="T13" fmla="*/ 0 h 170"/>
                <a:gd name="T14" fmla="*/ 0 w 159"/>
                <a:gd name="T15" fmla="*/ 0 h 170"/>
                <a:gd name="T16" fmla="*/ 0 w 159"/>
                <a:gd name="T17" fmla="*/ 0 h 170"/>
                <a:gd name="T18" fmla="*/ 0 w 159"/>
                <a:gd name="T19" fmla="*/ 0 h 170"/>
                <a:gd name="T20" fmla="*/ 0 w 159"/>
                <a:gd name="T21" fmla="*/ 0 h 170"/>
                <a:gd name="T22" fmla="*/ 0 w 159"/>
                <a:gd name="T23" fmla="*/ 0 h 170"/>
                <a:gd name="T24" fmla="*/ 0 w 159"/>
                <a:gd name="T25" fmla="*/ 0 h 170"/>
                <a:gd name="T26" fmla="*/ 0 w 159"/>
                <a:gd name="T27" fmla="*/ 0 h 170"/>
                <a:gd name="T28" fmla="*/ 0 w 159"/>
                <a:gd name="T29" fmla="*/ 0 h 170"/>
                <a:gd name="T30" fmla="*/ 0 w 159"/>
                <a:gd name="T31" fmla="*/ 0 h 170"/>
                <a:gd name="T32" fmla="*/ 0 w 159"/>
                <a:gd name="T33" fmla="*/ 0 h 170"/>
                <a:gd name="T34" fmla="*/ 0 w 159"/>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0"/>
                <a:gd name="T56" fmla="*/ 159 w 159"/>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0">
                  <a:moveTo>
                    <a:pt x="38" y="11"/>
                  </a:moveTo>
                  <a:lnTo>
                    <a:pt x="61" y="0"/>
                  </a:lnTo>
                  <a:lnTo>
                    <a:pt x="38" y="11"/>
                  </a:lnTo>
                  <a:lnTo>
                    <a:pt x="12" y="38"/>
                  </a:lnTo>
                  <a:lnTo>
                    <a:pt x="0" y="68"/>
                  </a:lnTo>
                  <a:lnTo>
                    <a:pt x="0" y="96"/>
                  </a:lnTo>
                  <a:lnTo>
                    <a:pt x="12" y="130"/>
                  </a:lnTo>
                  <a:lnTo>
                    <a:pt x="38" y="157"/>
                  </a:lnTo>
                  <a:lnTo>
                    <a:pt x="61" y="169"/>
                  </a:lnTo>
                  <a:lnTo>
                    <a:pt x="96" y="169"/>
                  </a:lnTo>
                  <a:lnTo>
                    <a:pt x="120" y="157"/>
                  </a:lnTo>
                  <a:lnTo>
                    <a:pt x="147" y="130"/>
                  </a:lnTo>
                  <a:lnTo>
                    <a:pt x="158" y="96"/>
                  </a:lnTo>
                  <a:lnTo>
                    <a:pt x="158" y="68"/>
                  </a:lnTo>
                  <a:lnTo>
                    <a:pt x="147" y="38"/>
                  </a:lnTo>
                  <a:lnTo>
                    <a:pt x="120" y="11"/>
                  </a:lnTo>
                  <a:lnTo>
                    <a:pt x="9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5" name="Line 128"/>
            <p:cNvSpPr>
              <a:spLocks noChangeShapeType="1"/>
            </p:cNvSpPr>
            <p:nvPr/>
          </p:nvSpPr>
          <p:spPr bwMode="auto">
            <a:xfrm>
              <a:off x="2038" y="1249"/>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06" name="Freeform 129"/>
            <p:cNvSpPr>
              <a:spLocks noChangeArrowheads="1"/>
            </p:cNvSpPr>
            <p:nvPr/>
          </p:nvSpPr>
          <p:spPr bwMode="auto">
            <a:xfrm>
              <a:off x="2038" y="1249"/>
              <a:ext cx="22" cy="16"/>
            </a:xfrm>
            <a:custGeom>
              <a:avLst/>
              <a:gdLst>
                <a:gd name="T0" fmla="*/ 0 w 98"/>
                <a:gd name="T1" fmla="*/ 0 h 70"/>
                <a:gd name="T2" fmla="*/ 0 w 98"/>
                <a:gd name="T3" fmla="*/ 0 h 70"/>
                <a:gd name="T4" fmla="*/ 0 w 98"/>
                <a:gd name="T5" fmla="*/ 0 h 70"/>
                <a:gd name="T6" fmla="*/ 0 w 98"/>
                <a:gd name="T7" fmla="*/ 0 h 70"/>
                <a:gd name="T8" fmla="*/ 0 w 98"/>
                <a:gd name="T9" fmla="*/ 0 h 70"/>
                <a:gd name="T10" fmla="*/ 0 60000 65536"/>
                <a:gd name="T11" fmla="*/ 0 60000 65536"/>
                <a:gd name="T12" fmla="*/ 0 60000 65536"/>
                <a:gd name="T13" fmla="*/ 0 60000 65536"/>
                <a:gd name="T14" fmla="*/ 0 60000 65536"/>
                <a:gd name="T15" fmla="*/ 0 w 98"/>
                <a:gd name="T16" fmla="*/ 0 h 70"/>
                <a:gd name="T17" fmla="*/ 98 w 98"/>
                <a:gd name="T18" fmla="*/ 70 h 70"/>
              </a:gdLst>
              <a:ahLst/>
              <a:cxnLst>
                <a:cxn ang="T10">
                  <a:pos x="T0" y="T1"/>
                </a:cxn>
                <a:cxn ang="T11">
                  <a:pos x="T2" y="T3"/>
                </a:cxn>
                <a:cxn ang="T12">
                  <a:pos x="T4" y="T5"/>
                </a:cxn>
                <a:cxn ang="T13">
                  <a:pos x="T6" y="T7"/>
                </a:cxn>
                <a:cxn ang="T14">
                  <a:pos x="T8" y="T9"/>
                </a:cxn>
              </a:cxnLst>
              <a:rect l="T15" t="T16" r="T17" b="T18"/>
              <a:pathLst>
                <a:path w="98" h="70">
                  <a:moveTo>
                    <a:pt x="0" y="69"/>
                  </a:moveTo>
                  <a:lnTo>
                    <a:pt x="12" y="38"/>
                  </a:lnTo>
                  <a:lnTo>
                    <a:pt x="36" y="11"/>
                  </a:lnTo>
                  <a:lnTo>
                    <a:pt x="63" y="0"/>
                  </a:lnTo>
                  <a:lnTo>
                    <a:pt x="9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7" name="Freeform 130"/>
            <p:cNvSpPr>
              <a:spLocks noChangeArrowheads="1"/>
            </p:cNvSpPr>
            <p:nvPr/>
          </p:nvSpPr>
          <p:spPr bwMode="auto">
            <a:xfrm>
              <a:off x="2082" y="1229"/>
              <a:ext cx="14" cy="58"/>
            </a:xfrm>
            <a:custGeom>
              <a:avLst/>
              <a:gdLst>
                <a:gd name="T0" fmla="*/ 0 w 63"/>
                <a:gd name="T1" fmla="*/ 0 h 255"/>
                <a:gd name="T2" fmla="*/ 0 w 63"/>
                <a:gd name="T3" fmla="*/ 0 h 255"/>
                <a:gd name="T4" fmla="*/ 0 w 63"/>
                <a:gd name="T5" fmla="*/ 0 h 255"/>
                <a:gd name="T6" fmla="*/ 0 w 63"/>
                <a:gd name="T7" fmla="*/ 0 h 255"/>
                <a:gd name="T8" fmla="*/ 0 w 63"/>
                <a:gd name="T9" fmla="*/ 0 h 255"/>
                <a:gd name="T10" fmla="*/ 0 60000 65536"/>
                <a:gd name="T11" fmla="*/ 0 60000 65536"/>
                <a:gd name="T12" fmla="*/ 0 60000 65536"/>
                <a:gd name="T13" fmla="*/ 0 60000 65536"/>
                <a:gd name="T14" fmla="*/ 0 60000 65536"/>
                <a:gd name="T15" fmla="*/ 0 w 63"/>
                <a:gd name="T16" fmla="*/ 0 h 255"/>
                <a:gd name="T17" fmla="*/ 63 w 63"/>
                <a:gd name="T18" fmla="*/ 255 h 255"/>
              </a:gdLst>
              <a:ahLst/>
              <a:cxnLst>
                <a:cxn ang="T10">
                  <a:pos x="T0" y="T1"/>
                </a:cxn>
                <a:cxn ang="T11">
                  <a:pos x="T2" y="T3"/>
                </a:cxn>
                <a:cxn ang="T12">
                  <a:pos x="T4" y="T5"/>
                </a:cxn>
                <a:cxn ang="T13">
                  <a:pos x="T6" y="T7"/>
                </a:cxn>
                <a:cxn ang="T14">
                  <a:pos x="T8" y="T9"/>
                </a:cxn>
              </a:cxnLst>
              <a:rect l="T15" t="T16" r="T17" b="T18"/>
              <a:pathLst>
                <a:path w="63" h="255">
                  <a:moveTo>
                    <a:pt x="0" y="0"/>
                  </a:moveTo>
                  <a:lnTo>
                    <a:pt x="0" y="203"/>
                  </a:lnTo>
                  <a:lnTo>
                    <a:pt x="12" y="242"/>
                  </a:lnTo>
                  <a:lnTo>
                    <a:pt x="38" y="254"/>
                  </a:lnTo>
                  <a:lnTo>
                    <a:pt x="62" y="25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08" name="Line 131"/>
            <p:cNvSpPr>
              <a:spLocks noChangeShapeType="1"/>
            </p:cNvSpPr>
            <p:nvPr/>
          </p:nvSpPr>
          <p:spPr bwMode="auto">
            <a:xfrm flipH="1">
              <a:off x="2073" y="1249"/>
              <a:ext cx="2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09" name="Line 132"/>
            <p:cNvSpPr>
              <a:spLocks noChangeShapeType="1"/>
            </p:cNvSpPr>
            <p:nvPr/>
          </p:nvSpPr>
          <p:spPr bwMode="auto">
            <a:xfrm flipV="1">
              <a:off x="1321" y="1118"/>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10" name="Line 133"/>
            <p:cNvSpPr>
              <a:spLocks noChangeShapeType="1"/>
            </p:cNvSpPr>
            <p:nvPr/>
          </p:nvSpPr>
          <p:spPr bwMode="auto">
            <a:xfrm>
              <a:off x="1321" y="1176"/>
              <a:ext cx="3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11" name="Freeform 134"/>
            <p:cNvSpPr>
              <a:spLocks noChangeArrowheads="1"/>
            </p:cNvSpPr>
            <p:nvPr/>
          </p:nvSpPr>
          <p:spPr bwMode="auto">
            <a:xfrm>
              <a:off x="1367" y="1137"/>
              <a:ext cx="37" cy="39"/>
            </a:xfrm>
            <a:custGeom>
              <a:avLst/>
              <a:gdLst>
                <a:gd name="T0" fmla="*/ 0 w 163"/>
                <a:gd name="T1" fmla="*/ 0 h 170"/>
                <a:gd name="T2" fmla="*/ 0 w 163"/>
                <a:gd name="T3" fmla="*/ 0 h 170"/>
                <a:gd name="T4" fmla="*/ 0 w 163"/>
                <a:gd name="T5" fmla="*/ 0 h 170"/>
                <a:gd name="T6" fmla="*/ 0 w 163"/>
                <a:gd name="T7" fmla="*/ 0 h 170"/>
                <a:gd name="T8" fmla="*/ 0 w 163"/>
                <a:gd name="T9" fmla="*/ 0 h 170"/>
                <a:gd name="T10" fmla="*/ 0 w 163"/>
                <a:gd name="T11" fmla="*/ 0 h 170"/>
                <a:gd name="T12" fmla="*/ 0 w 163"/>
                <a:gd name="T13" fmla="*/ 0 h 170"/>
                <a:gd name="T14" fmla="*/ 0 w 163"/>
                <a:gd name="T15" fmla="*/ 0 h 170"/>
                <a:gd name="T16" fmla="*/ 0 w 163"/>
                <a:gd name="T17" fmla="*/ 0 h 170"/>
                <a:gd name="T18" fmla="*/ 0 w 163"/>
                <a:gd name="T19" fmla="*/ 0 h 170"/>
                <a:gd name="T20" fmla="*/ 0 w 163"/>
                <a:gd name="T21" fmla="*/ 0 h 170"/>
                <a:gd name="T22" fmla="*/ 0 w 163"/>
                <a:gd name="T23" fmla="*/ 0 h 170"/>
                <a:gd name="T24" fmla="*/ 0 w 163"/>
                <a:gd name="T25" fmla="*/ 0 h 170"/>
                <a:gd name="T26" fmla="*/ 0 w 163"/>
                <a:gd name="T27" fmla="*/ 0 h 170"/>
                <a:gd name="T28" fmla="*/ 0 w 163"/>
                <a:gd name="T29" fmla="*/ 0 h 170"/>
                <a:gd name="T30" fmla="*/ 0 w 163"/>
                <a:gd name="T31" fmla="*/ 0 h 170"/>
                <a:gd name="T32" fmla="*/ 0 w 163"/>
                <a:gd name="T33" fmla="*/ 0 h 170"/>
                <a:gd name="T34" fmla="*/ 0 w 163"/>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3"/>
                <a:gd name="T55" fmla="*/ 0 h 170"/>
                <a:gd name="T56" fmla="*/ 163 w 163"/>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3" h="170">
                  <a:moveTo>
                    <a:pt x="38" y="15"/>
                  </a:moveTo>
                  <a:lnTo>
                    <a:pt x="61" y="0"/>
                  </a:lnTo>
                  <a:lnTo>
                    <a:pt x="38" y="15"/>
                  </a:lnTo>
                  <a:lnTo>
                    <a:pt x="11" y="39"/>
                  </a:lnTo>
                  <a:lnTo>
                    <a:pt x="0" y="77"/>
                  </a:lnTo>
                  <a:lnTo>
                    <a:pt x="0" y="100"/>
                  </a:lnTo>
                  <a:lnTo>
                    <a:pt x="11" y="139"/>
                  </a:lnTo>
                  <a:lnTo>
                    <a:pt x="38" y="161"/>
                  </a:lnTo>
                  <a:lnTo>
                    <a:pt x="61" y="169"/>
                  </a:lnTo>
                  <a:lnTo>
                    <a:pt x="100" y="169"/>
                  </a:lnTo>
                  <a:lnTo>
                    <a:pt x="123" y="161"/>
                  </a:lnTo>
                  <a:lnTo>
                    <a:pt x="145" y="139"/>
                  </a:lnTo>
                  <a:lnTo>
                    <a:pt x="162" y="100"/>
                  </a:lnTo>
                  <a:lnTo>
                    <a:pt x="162" y="77"/>
                  </a:lnTo>
                  <a:lnTo>
                    <a:pt x="145" y="39"/>
                  </a:lnTo>
                  <a:lnTo>
                    <a:pt x="123" y="15"/>
                  </a:lnTo>
                  <a:lnTo>
                    <a:pt x="100"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12" name="Freeform 135"/>
            <p:cNvSpPr>
              <a:spLocks noChangeArrowheads="1"/>
            </p:cNvSpPr>
            <p:nvPr/>
          </p:nvSpPr>
          <p:spPr bwMode="auto">
            <a:xfrm>
              <a:off x="1420" y="1137"/>
              <a:ext cx="44" cy="39"/>
            </a:xfrm>
            <a:custGeom>
              <a:avLst/>
              <a:gdLst>
                <a:gd name="T0" fmla="*/ 0 w 194"/>
                <a:gd name="T1" fmla="*/ 0 h 170"/>
                <a:gd name="T2" fmla="*/ 0 w 194"/>
                <a:gd name="T3" fmla="*/ 0 h 170"/>
                <a:gd name="T4" fmla="*/ 0 w 194"/>
                <a:gd name="T5" fmla="*/ 0 h 170"/>
                <a:gd name="T6" fmla="*/ 0 w 194"/>
                <a:gd name="T7" fmla="*/ 0 h 170"/>
                <a:gd name="T8" fmla="*/ 0 w 194"/>
                <a:gd name="T9" fmla="*/ 0 h 170"/>
                <a:gd name="T10" fmla="*/ 0 60000 65536"/>
                <a:gd name="T11" fmla="*/ 0 60000 65536"/>
                <a:gd name="T12" fmla="*/ 0 60000 65536"/>
                <a:gd name="T13" fmla="*/ 0 60000 65536"/>
                <a:gd name="T14" fmla="*/ 0 60000 65536"/>
                <a:gd name="T15" fmla="*/ 0 w 194"/>
                <a:gd name="T16" fmla="*/ 0 h 170"/>
                <a:gd name="T17" fmla="*/ 194 w 194"/>
                <a:gd name="T18" fmla="*/ 170 h 170"/>
              </a:gdLst>
              <a:ahLst/>
              <a:cxnLst>
                <a:cxn ang="T10">
                  <a:pos x="T0" y="T1"/>
                </a:cxn>
                <a:cxn ang="T11">
                  <a:pos x="T2" y="T3"/>
                </a:cxn>
                <a:cxn ang="T12">
                  <a:pos x="T4" y="T5"/>
                </a:cxn>
                <a:cxn ang="T13">
                  <a:pos x="T6" y="T7"/>
                </a:cxn>
                <a:cxn ang="T14">
                  <a:pos x="T8" y="T9"/>
                </a:cxn>
              </a:cxnLst>
              <a:rect l="T15" t="T16" r="T17" b="T18"/>
              <a:pathLst>
                <a:path w="194" h="170">
                  <a:moveTo>
                    <a:pt x="0" y="0"/>
                  </a:moveTo>
                  <a:lnTo>
                    <a:pt x="50" y="169"/>
                  </a:lnTo>
                  <a:lnTo>
                    <a:pt x="96" y="0"/>
                  </a:lnTo>
                  <a:lnTo>
                    <a:pt x="147" y="169"/>
                  </a:lnTo>
                  <a:lnTo>
                    <a:pt x="19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13" name="Line 136"/>
            <p:cNvSpPr>
              <a:spLocks noChangeShapeType="1"/>
            </p:cNvSpPr>
            <p:nvPr/>
          </p:nvSpPr>
          <p:spPr bwMode="auto">
            <a:xfrm>
              <a:off x="1480" y="1152"/>
              <a:ext cx="5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14" name="Line 137"/>
            <p:cNvSpPr>
              <a:spLocks noChangeShapeType="1"/>
            </p:cNvSpPr>
            <p:nvPr/>
          </p:nvSpPr>
          <p:spPr bwMode="auto">
            <a:xfrm flipV="1">
              <a:off x="1558" y="1118"/>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15" name="Line 138"/>
            <p:cNvSpPr>
              <a:spLocks noChangeShapeType="1"/>
            </p:cNvSpPr>
            <p:nvPr/>
          </p:nvSpPr>
          <p:spPr bwMode="auto">
            <a:xfrm>
              <a:off x="1579" y="1137"/>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16" name="Freeform 139"/>
            <p:cNvSpPr>
              <a:spLocks noChangeArrowheads="1"/>
            </p:cNvSpPr>
            <p:nvPr/>
          </p:nvSpPr>
          <p:spPr bwMode="auto">
            <a:xfrm>
              <a:off x="1579" y="1137"/>
              <a:ext cx="31" cy="39"/>
            </a:xfrm>
            <a:custGeom>
              <a:avLst/>
              <a:gdLst>
                <a:gd name="T0" fmla="*/ 0 w 137"/>
                <a:gd name="T1" fmla="*/ 0 h 170"/>
                <a:gd name="T2" fmla="*/ 0 w 137"/>
                <a:gd name="T3" fmla="*/ 0 h 170"/>
                <a:gd name="T4" fmla="*/ 0 w 137"/>
                <a:gd name="T5" fmla="*/ 0 h 170"/>
                <a:gd name="T6" fmla="*/ 0 w 137"/>
                <a:gd name="T7" fmla="*/ 0 h 170"/>
                <a:gd name="T8" fmla="*/ 0 w 137"/>
                <a:gd name="T9" fmla="*/ 0 h 170"/>
                <a:gd name="T10" fmla="*/ 0 w 137"/>
                <a:gd name="T11" fmla="*/ 0 h 170"/>
                <a:gd name="T12" fmla="*/ 0 w 137"/>
                <a:gd name="T13" fmla="*/ 0 h 170"/>
                <a:gd name="T14" fmla="*/ 0 60000 65536"/>
                <a:gd name="T15" fmla="*/ 0 60000 65536"/>
                <a:gd name="T16" fmla="*/ 0 60000 65536"/>
                <a:gd name="T17" fmla="*/ 0 60000 65536"/>
                <a:gd name="T18" fmla="*/ 0 60000 65536"/>
                <a:gd name="T19" fmla="*/ 0 60000 65536"/>
                <a:gd name="T20" fmla="*/ 0 60000 65536"/>
                <a:gd name="T21" fmla="*/ 0 w 137"/>
                <a:gd name="T22" fmla="*/ 0 h 170"/>
                <a:gd name="T23" fmla="*/ 137 w 137"/>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0">
                  <a:moveTo>
                    <a:pt x="0" y="50"/>
                  </a:moveTo>
                  <a:lnTo>
                    <a:pt x="39" y="15"/>
                  </a:lnTo>
                  <a:lnTo>
                    <a:pt x="62" y="0"/>
                  </a:lnTo>
                  <a:lnTo>
                    <a:pt x="97" y="0"/>
                  </a:lnTo>
                  <a:lnTo>
                    <a:pt x="124" y="15"/>
                  </a:lnTo>
                  <a:lnTo>
                    <a:pt x="136" y="50"/>
                  </a:lnTo>
                  <a:lnTo>
                    <a:pt x="136"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17" name="Freeform 140"/>
            <p:cNvSpPr>
              <a:spLocks noChangeArrowheads="1"/>
            </p:cNvSpPr>
            <p:nvPr/>
          </p:nvSpPr>
          <p:spPr bwMode="auto">
            <a:xfrm>
              <a:off x="1610" y="1137"/>
              <a:ext cx="31" cy="39"/>
            </a:xfrm>
            <a:custGeom>
              <a:avLst/>
              <a:gdLst>
                <a:gd name="T0" fmla="*/ 0 w 135"/>
                <a:gd name="T1" fmla="*/ 0 h 170"/>
                <a:gd name="T2" fmla="*/ 0 w 135"/>
                <a:gd name="T3" fmla="*/ 0 h 170"/>
                <a:gd name="T4" fmla="*/ 0 w 135"/>
                <a:gd name="T5" fmla="*/ 0 h 170"/>
                <a:gd name="T6" fmla="*/ 0 w 135"/>
                <a:gd name="T7" fmla="*/ 0 h 170"/>
                <a:gd name="T8" fmla="*/ 0 w 135"/>
                <a:gd name="T9" fmla="*/ 0 h 170"/>
                <a:gd name="T10" fmla="*/ 0 w 135"/>
                <a:gd name="T11" fmla="*/ 0 h 170"/>
                <a:gd name="T12" fmla="*/ 0 w 135"/>
                <a:gd name="T13" fmla="*/ 0 h 170"/>
                <a:gd name="T14" fmla="*/ 0 60000 65536"/>
                <a:gd name="T15" fmla="*/ 0 60000 65536"/>
                <a:gd name="T16" fmla="*/ 0 60000 65536"/>
                <a:gd name="T17" fmla="*/ 0 60000 65536"/>
                <a:gd name="T18" fmla="*/ 0 60000 65536"/>
                <a:gd name="T19" fmla="*/ 0 60000 65536"/>
                <a:gd name="T20" fmla="*/ 0 60000 65536"/>
                <a:gd name="T21" fmla="*/ 0 w 135"/>
                <a:gd name="T22" fmla="*/ 0 h 170"/>
                <a:gd name="T23" fmla="*/ 135 w 135"/>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70">
                  <a:moveTo>
                    <a:pt x="0" y="50"/>
                  </a:moveTo>
                  <a:lnTo>
                    <a:pt x="34" y="15"/>
                  </a:lnTo>
                  <a:lnTo>
                    <a:pt x="61" y="0"/>
                  </a:lnTo>
                  <a:lnTo>
                    <a:pt x="96" y="0"/>
                  </a:lnTo>
                  <a:lnTo>
                    <a:pt x="122" y="15"/>
                  </a:lnTo>
                  <a:lnTo>
                    <a:pt x="134" y="50"/>
                  </a:lnTo>
                  <a:lnTo>
                    <a:pt x="134"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18" name="Freeform 141"/>
            <p:cNvSpPr>
              <a:spLocks noChangeArrowheads="1"/>
            </p:cNvSpPr>
            <p:nvPr/>
          </p:nvSpPr>
          <p:spPr bwMode="auto">
            <a:xfrm>
              <a:off x="1662" y="1137"/>
              <a:ext cx="33" cy="59"/>
            </a:xfrm>
            <a:custGeom>
              <a:avLst/>
              <a:gdLst>
                <a:gd name="T0" fmla="*/ 0 w 147"/>
                <a:gd name="T1" fmla="*/ 0 h 259"/>
                <a:gd name="T2" fmla="*/ 0 w 147"/>
                <a:gd name="T3" fmla="*/ 0 h 259"/>
                <a:gd name="T4" fmla="*/ 0 w 147"/>
                <a:gd name="T5" fmla="*/ 0 h 259"/>
                <a:gd name="T6" fmla="*/ 0 w 147"/>
                <a:gd name="T7" fmla="*/ 0 h 259"/>
                <a:gd name="T8" fmla="*/ 0 w 147"/>
                <a:gd name="T9" fmla="*/ 0 h 259"/>
                <a:gd name="T10" fmla="*/ 0 w 147"/>
                <a:gd name="T11" fmla="*/ 0 h 259"/>
                <a:gd name="T12" fmla="*/ 0 w 147"/>
                <a:gd name="T13" fmla="*/ 0 h 259"/>
                <a:gd name="T14" fmla="*/ 0 w 147"/>
                <a:gd name="T15" fmla="*/ 0 h 259"/>
                <a:gd name="T16" fmla="*/ 0 w 147"/>
                <a:gd name="T17" fmla="*/ 0 h 259"/>
                <a:gd name="T18" fmla="*/ 0 w 147"/>
                <a:gd name="T19" fmla="*/ 0 h 259"/>
                <a:gd name="T20" fmla="*/ 0 w 147"/>
                <a:gd name="T21" fmla="*/ 0 h 259"/>
                <a:gd name="T22" fmla="*/ 0 w 147"/>
                <a:gd name="T23" fmla="*/ 0 h 259"/>
                <a:gd name="T24" fmla="*/ 0 w 147"/>
                <a:gd name="T25" fmla="*/ 0 h 259"/>
                <a:gd name="T26" fmla="*/ 0 w 147"/>
                <a:gd name="T27" fmla="*/ 0 h 259"/>
                <a:gd name="T28" fmla="*/ 0 w 147"/>
                <a:gd name="T29" fmla="*/ 0 h 259"/>
                <a:gd name="T30" fmla="*/ 0 w 147"/>
                <a:gd name="T31" fmla="*/ 0 h 2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259"/>
                <a:gd name="T50" fmla="*/ 147 w 147"/>
                <a:gd name="T51" fmla="*/ 259 h 2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259">
                  <a:moveTo>
                    <a:pt x="0" y="258"/>
                  </a:moveTo>
                  <a:lnTo>
                    <a:pt x="0" y="0"/>
                  </a:lnTo>
                  <a:lnTo>
                    <a:pt x="0" y="39"/>
                  </a:lnTo>
                  <a:lnTo>
                    <a:pt x="23" y="15"/>
                  </a:lnTo>
                  <a:lnTo>
                    <a:pt x="46" y="0"/>
                  </a:lnTo>
                  <a:lnTo>
                    <a:pt x="84" y="0"/>
                  </a:lnTo>
                  <a:lnTo>
                    <a:pt x="108" y="15"/>
                  </a:lnTo>
                  <a:lnTo>
                    <a:pt x="136" y="39"/>
                  </a:lnTo>
                  <a:lnTo>
                    <a:pt x="146" y="77"/>
                  </a:lnTo>
                  <a:lnTo>
                    <a:pt x="146" y="101"/>
                  </a:lnTo>
                  <a:lnTo>
                    <a:pt x="136" y="139"/>
                  </a:lnTo>
                  <a:lnTo>
                    <a:pt x="108" y="161"/>
                  </a:lnTo>
                  <a:lnTo>
                    <a:pt x="84" y="169"/>
                  </a:lnTo>
                  <a:lnTo>
                    <a:pt x="46" y="169"/>
                  </a:lnTo>
                  <a:lnTo>
                    <a:pt x="23" y="161"/>
                  </a:lnTo>
                  <a:lnTo>
                    <a:pt x="0"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19" name="Freeform 142"/>
            <p:cNvSpPr>
              <a:spLocks noChangeArrowheads="1"/>
            </p:cNvSpPr>
            <p:nvPr/>
          </p:nvSpPr>
          <p:spPr bwMode="auto">
            <a:xfrm>
              <a:off x="1715" y="1137"/>
              <a:ext cx="34" cy="39"/>
            </a:xfrm>
            <a:custGeom>
              <a:avLst/>
              <a:gdLst>
                <a:gd name="T0" fmla="*/ 0 w 151"/>
                <a:gd name="T1" fmla="*/ 0 h 170"/>
                <a:gd name="T2" fmla="*/ 0 w 151"/>
                <a:gd name="T3" fmla="*/ 0 h 170"/>
                <a:gd name="T4" fmla="*/ 0 w 151"/>
                <a:gd name="T5" fmla="*/ 0 h 170"/>
                <a:gd name="T6" fmla="*/ 0 w 151"/>
                <a:gd name="T7" fmla="*/ 0 h 170"/>
                <a:gd name="T8" fmla="*/ 0 w 151"/>
                <a:gd name="T9" fmla="*/ 0 h 170"/>
                <a:gd name="T10" fmla="*/ 0 w 151"/>
                <a:gd name="T11" fmla="*/ 0 h 170"/>
                <a:gd name="T12" fmla="*/ 0 w 151"/>
                <a:gd name="T13" fmla="*/ 0 h 170"/>
                <a:gd name="T14" fmla="*/ 0 w 151"/>
                <a:gd name="T15" fmla="*/ 0 h 170"/>
                <a:gd name="T16" fmla="*/ 0 w 151"/>
                <a:gd name="T17" fmla="*/ 0 h 170"/>
                <a:gd name="T18" fmla="*/ 0 w 151"/>
                <a:gd name="T19" fmla="*/ 0 h 170"/>
                <a:gd name="T20" fmla="*/ 0 w 151"/>
                <a:gd name="T21" fmla="*/ 0 h 170"/>
                <a:gd name="T22" fmla="*/ 0 w 151"/>
                <a:gd name="T23" fmla="*/ 0 h 170"/>
                <a:gd name="T24" fmla="*/ 0 w 151"/>
                <a:gd name="T25" fmla="*/ 0 h 170"/>
                <a:gd name="T26" fmla="*/ 0 w 151"/>
                <a:gd name="T27" fmla="*/ 0 h 170"/>
                <a:gd name="T28" fmla="*/ 0 w 151"/>
                <a:gd name="T29" fmla="*/ 0 h 170"/>
                <a:gd name="T30" fmla="*/ 0 w 151"/>
                <a:gd name="T31" fmla="*/ 0 h 170"/>
                <a:gd name="T32" fmla="*/ 0 w 151"/>
                <a:gd name="T33" fmla="*/ 0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1"/>
                <a:gd name="T52" fmla="*/ 0 h 170"/>
                <a:gd name="T53" fmla="*/ 151 w 151"/>
                <a:gd name="T54" fmla="*/ 170 h 1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1" h="170">
                  <a:moveTo>
                    <a:pt x="0" y="77"/>
                  </a:moveTo>
                  <a:lnTo>
                    <a:pt x="150" y="77"/>
                  </a:lnTo>
                  <a:lnTo>
                    <a:pt x="150" y="50"/>
                  </a:lnTo>
                  <a:lnTo>
                    <a:pt x="134" y="26"/>
                  </a:lnTo>
                  <a:lnTo>
                    <a:pt x="123" y="15"/>
                  </a:lnTo>
                  <a:lnTo>
                    <a:pt x="100" y="0"/>
                  </a:lnTo>
                  <a:lnTo>
                    <a:pt x="61" y="0"/>
                  </a:lnTo>
                  <a:lnTo>
                    <a:pt x="38" y="15"/>
                  </a:lnTo>
                  <a:lnTo>
                    <a:pt x="14" y="39"/>
                  </a:lnTo>
                  <a:lnTo>
                    <a:pt x="0" y="77"/>
                  </a:lnTo>
                  <a:lnTo>
                    <a:pt x="0" y="100"/>
                  </a:lnTo>
                  <a:lnTo>
                    <a:pt x="14" y="139"/>
                  </a:lnTo>
                  <a:lnTo>
                    <a:pt x="38" y="161"/>
                  </a:lnTo>
                  <a:lnTo>
                    <a:pt x="61" y="169"/>
                  </a:lnTo>
                  <a:lnTo>
                    <a:pt x="100" y="169"/>
                  </a:lnTo>
                  <a:lnTo>
                    <a:pt x="123" y="161"/>
                  </a:lnTo>
                  <a:lnTo>
                    <a:pt x="150"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0" name="Line 143"/>
            <p:cNvSpPr>
              <a:spLocks noChangeShapeType="1"/>
            </p:cNvSpPr>
            <p:nvPr/>
          </p:nvSpPr>
          <p:spPr bwMode="auto">
            <a:xfrm flipV="1">
              <a:off x="1798" y="1118"/>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21" name="Freeform 144"/>
            <p:cNvSpPr>
              <a:spLocks noChangeArrowheads="1"/>
            </p:cNvSpPr>
            <p:nvPr/>
          </p:nvSpPr>
          <p:spPr bwMode="auto">
            <a:xfrm>
              <a:off x="1765" y="1137"/>
              <a:ext cx="33" cy="39"/>
            </a:xfrm>
            <a:custGeom>
              <a:avLst/>
              <a:gdLst>
                <a:gd name="T0" fmla="*/ 0 w 147"/>
                <a:gd name="T1" fmla="*/ 0 h 170"/>
                <a:gd name="T2" fmla="*/ 0 w 147"/>
                <a:gd name="T3" fmla="*/ 0 h 170"/>
                <a:gd name="T4" fmla="*/ 0 w 147"/>
                <a:gd name="T5" fmla="*/ 0 h 170"/>
                <a:gd name="T6" fmla="*/ 0 w 147"/>
                <a:gd name="T7" fmla="*/ 0 h 170"/>
                <a:gd name="T8" fmla="*/ 0 w 147"/>
                <a:gd name="T9" fmla="*/ 0 h 170"/>
                <a:gd name="T10" fmla="*/ 0 w 147"/>
                <a:gd name="T11" fmla="*/ 0 h 170"/>
                <a:gd name="T12" fmla="*/ 0 w 147"/>
                <a:gd name="T13" fmla="*/ 0 h 170"/>
                <a:gd name="T14" fmla="*/ 0 w 147"/>
                <a:gd name="T15" fmla="*/ 0 h 170"/>
                <a:gd name="T16" fmla="*/ 0 w 147"/>
                <a:gd name="T17" fmla="*/ 0 h 170"/>
                <a:gd name="T18" fmla="*/ 0 w 147"/>
                <a:gd name="T19" fmla="*/ 0 h 170"/>
                <a:gd name="T20" fmla="*/ 0 w 147"/>
                <a:gd name="T21" fmla="*/ 0 h 170"/>
                <a:gd name="T22" fmla="*/ 0 w 147"/>
                <a:gd name="T23" fmla="*/ 0 h 170"/>
                <a:gd name="T24" fmla="*/ 0 w 147"/>
                <a:gd name="T25" fmla="*/ 0 h 170"/>
                <a:gd name="T26" fmla="*/ 0 w 147"/>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0"/>
                <a:gd name="T44" fmla="*/ 147 w 147"/>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0">
                  <a:moveTo>
                    <a:pt x="146" y="39"/>
                  </a:moveTo>
                  <a:lnTo>
                    <a:pt x="123" y="15"/>
                  </a:lnTo>
                  <a:lnTo>
                    <a:pt x="100" y="0"/>
                  </a:lnTo>
                  <a:lnTo>
                    <a:pt x="60" y="0"/>
                  </a:lnTo>
                  <a:lnTo>
                    <a:pt x="38" y="15"/>
                  </a:lnTo>
                  <a:lnTo>
                    <a:pt x="11" y="39"/>
                  </a:lnTo>
                  <a:lnTo>
                    <a:pt x="0" y="77"/>
                  </a:lnTo>
                  <a:lnTo>
                    <a:pt x="0" y="100"/>
                  </a:lnTo>
                  <a:lnTo>
                    <a:pt x="11" y="139"/>
                  </a:lnTo>
                  <a:lnTo>
                    <a:pt x="38" y="161"/>
                  </a:lnTo>
                  <a:lnTo>
                    <a:pt x="60" y="169"/>
                  </a:lnTo>
                  <a:lnTo>
                    <a:pt x="100" y="169"/>
                  </a:lnTo>
                  <a:lnTo>
                    <a:pt x="123" y="161"/>
                  </a:lnTo>
                  <a:lnTo>
                    <a:pt x="146"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2" name="Freeform 145"/>
            <p:cNvSpPr>
              <a:spLocks noChangeArrowheads="1"/>
            </p:cNvSpPr>
            <p:nvPr/>
          </p:nvSpPr>
          <p:spPr bwMode="auto">
            <a:xfrm>
              <a:off x="1817" y="1137"/>
              <a:ext cx="34" cy="39"/>
            </a:xfrm>
            <a:custGeom>
              <a:avLst/>
              <a:gdLst>
                <a:gd name="T0" fmla="*/ 0 w 148"/>
                <a:gd name="T1" fmla="*/ 0 h 170"/>
                <a:gd name="T2" fmla="*/ 0 w 148"/>
                <a:gd name="T3" fmla="*/ 0 h 170"/>
                <a:gd name="T4" fmla="*/ 0 w 148"/>
                <a:gd name="T5" fmla="*/ 0 h 170"/>
                <a:gd name="T6" fmla="*/ 0 w 148"/>
                <a:gd name="T7" fmla="*/ 0 h 170"/>
                <a:gd name="T8" fmla="*/ 0 w 148"/>
                <a:gd name="T9" fmla="*/ 0 h 170"/>
                <a:gd name="T10" fmla="*/ 0 w 148"/>
                <a:gd name="T11" fmla="*/ 0 h 170"/>
                <a:gd name="T12" fmla="*/ 0 w 148"/>
                <a:gd name="T13" fmla="*/ 0 h 170"/>
                <a:gd name="T14" fmla="*/ 0 w 148"/>
                <a:gd name="T15" fmla="*/ 0 h 170"/>
                <a:gd name="T16" fmla="*/ 0 w 148"/>
                <a:gd name="T17" fmla="*/ 0 h 170"/>
                <a:gd name="T18" fmla="*/ 0 w 148"/>
                <a:gd name="T19" fmla="*/ 0 h 170"/>
                <a:gd name="T20" fmla="*/ 0 w 148"/>
                <a:gd name="T21" fmla="*/ 0 h 170"/>
                <a:gd name="T22" fmla="*/ 0 w 148"/>
                <a:gd name="T23" fmla="*/ 0 h 170"/>
                <a:gd name="T24" fmla="*/ 0 w 148"/>
                <a:gd name="T25" fmla="*/ 0 h 170"/>
                <a:gd name="T26" fmla="*/ 0 w 148"/>
                <a:gd name="T27" fmla="*/ 0 h 170"/>
                <a:gd name="T28" fmla="*/ 0 w 148"/>
                <a:gd name="T29" fmla="*/ 0 h 170"/>
                <a:gd name="T30" fmla="*/ 0 w 148"/>
                <a:gd name="T31" fmla="*/ 0 h 1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170"/>
                <a:gd name="T50" fmla="*/ 148 w 148"/>
                <a:gd name="T51" fmla="*/ 170 h 1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170">
                  <a:moveTo>
                    <a:pt x="147" y="169"/>
                  </a:moveTo>
                  <a:lnTo>
                    <a:pt x="147" y="0"/>
                  </a:lnTo>
                  <a:lnTo>
                    <a:pt x="147" y="39"/>
                  </a:lnTo>
                  <a:lnTo>
                    <a:pt x="123" y="15"/>
                  </a:lnTo>
                  <a:lnTo>
                    <a:pt x="96" y="0"/>
                  </a:lnTo>
                  <a:lnTo>
                    <a:pt x="61" y="0"/>
                  </a:lnTo>
                  <a:lnTo>
                    <a:pt x="34" y="15"/>
                  </a:lnTo>
                  <a:lnTo>
                    <a:pt x="11" y="39"/>
                  </a:lnTo>
                  <a:lnTo>
                    <a:pt x="0" y="77"/>
                  </a:lnTo>
                  <a:lnTo>
                    <a:pt x="0" y="100"/>
                  </a:lnTo>
                  <a:lnTo>
                    <a:pt x="11" y="139"/>
                  </a:lnTo>
                  <a:lnTo>
                    <a:pt x="34" y="161"/>
                  </a:lnTo>
                  <a:lnTo>
                    <a:pt x="61" y="169"/>
                  </a:lnTo>
                  <a:lnTo>
                    <a:pt x="96" y="169"/>
                  </a:lnTo>
                  <a:lnTo>
                    <a:pt x="123" y="161"/>
                  </a:lnTo>
                  <a:lnTo>
                    <a:pt x="147"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3" name="Line 146"/>
            <p:cNvSpPr>
              <a:spLocks noChangeShapeType="1"/>
            </p:cNvSpPr>
            <p:nvPr/>
          </p:nvSpPr>
          <p:spPr bwMode="auto">
            <a:xfrm flipV="1">
              <a:off x="1870" y="1137"/>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24" name="Freeform 147"/>
            <p:cNvSpPr>
              <a:spLocks noChangeArrowheads="1"/>
            </p:cNvSpPr>
            <p:nvPr/>
          </p:nvSpPr>
          <p:spPr bwMode="auto">
            <a:xfrm>
              <a:off x="1870" y="1137"/>
              <a:ext cx="30" cy="39"/>
            </a:xfrm>
            <a:custGeom>
              <a:avLst/>
              <a:gdLst>
                <a:gd name="T0" fmla="*/ 0 w 133"/>
                <a:gd name="T1" fmla="*/ 0 h 170"/>
                <a:gd name="T2" fmla="*/ 0 w 133"/>
                <a:gd name="T3" fmla="*/ 0 h 170"/>
                <a:gd name="T4" fmla="*/ 0 w 133"/>
                <a:gd name="T5" fmla="*/ 0 h 170"/>
                <a:gd name="T6" fmla="*/ 0 w 133"/>
                <a:gd name="T7" fmla="*/ 0 h 170"/>
                <a:gd name="T8" fmla="*/ 0 w 133"/>
                <a:gd name="T9" fmla="*/ 0 h 170"/>
                <a:gd name="T10" fmla="*/ 0 w 133"/>
                <a:gd name="T11" fmla="*/ 0 h 170"/>
                <a:gd name="T12" fmla="*/ 0 w 133"/>
                <a:gd name="T13" fmla="*/ 0 h 170"/>
                <a:gd name="T14" fmla="*/ 0 60000 65536"/>
                <a:gd name="T15" fmla="*/ 0 60000 65536"/>
                <a:gd name="T16" fmla="*/ 0 60000 65536"/>
                <a:gd name="T17" fmla="*/ 0 60000 65536"/>
                <a:gd name="T18" fmla="*/ 0 60000 65536"/>
                <a:gd name="T19" fmla="*/ 0 60000 65536"/>
                <a:gd name="T20" fmla="*/ 0 60000 65536"/>
                <a:gd name="T21" fmla="*/ 0 w 133"/>
                <a:gd name="T22" fmla="*/ 0 h 170"/>
                <a:gd name="T23" fmla="*/ 133 w 133"/>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70">
                  <a:moveTo>
                    <a:pt x="0" y="50"/>
                  </a:moveTo>
                  <a:lnTo>
                    <a:pt x="35" y="15"/>
                  </a:lnTo>
                  <a:lnTo>
                    <a:pt x="59" y="0"/>
                  </a:lnTo>
                  <a:lnTo>
                    <a:pt x="94" y="0"/>
                  </a:lnTo>
                  <a:lnTo>
                    <a:pt x="120" y="15"/>
                  </a:lnTo>
                  <a:lnTo>
                    <a:pt x="132" y="50"/>
                  </a:lnTo>
                  <a:lnTo>
                    <a:pt x="132"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5" name="Freeform 148"/>
            <p:cNvSpPr>
              <a:spLocks noChangeArrowheads="1"/>
            </p:cNvSpPr>
            <p:nvPr/>
          </p:nvSpPr>
          <p:spPr bwMode="auto">
            <a:xfrm>
              <a:off x="1922" y="1137"/>
              <a:ext cx="34" cy="39"/>
            </a:xfrm>
            <a:custGeom>
              <a:avLst/>
              <a:gdLst>
                <a:gd name="T0" fmla="*/ 0 w 151"/>
                <a:gd name="T1" fmla="*/ 0 h 170"/>
                <a:gd name="T2" fmla="*/ 0 w 151"/>
                <a:gd name="T3" fmla="*/ 0 h 170"/>
                <a:gd name="T4" fmla="*/ 0 w 151"/>
                <a:gd name="T5" fmla="*/ 0 h 170"/>
                <a:gd name="T6" fmla="*/ 0 w 151"/>
                <a:gd name="T7" fmla="*/ 0 h 170"/>
                <a:gd name="T8" fmla="*/ 0 w 151"/>
                <a:gd name="T9" fmla="*/ 0 h 170"/>
                <a:gd name="T10" fmla="*/ 0 w 151"/>
                <a:gd name="T11" fmla="*/ 0 h 170"/>
                <a:gd name="T12" fmla="*/ 0 w 151"/>
                <a:gd name="T13" fmla="*/ 0 h 170"/>
                <a:gd name="T14" fmla="*/ 0 w 151"/>
                <a:gd name="T15" fmla="*/ 0 h 170"/>
                <a:gd name="T16" fmla="*/ 0 w 151"/>
                <a:gd name="T17" fmla="*/ 0 h 170"/>
                <a:gd name="T18" fmla="*/ 0 w 151"/>
                <a:gd name="T19" fmla="*/ 0 h 170"/>
                <a:gd name="T20" fmla="*/ 0 w 151"/>
                <a:gd name="T21" fmla="*/ 0 h 170"/>
                <a:gd name="T22" fmla="*/ 0 w 151"/>
                <a:gd name="T23" fmla="*/ 0 h 170"/>
                <a:gd name="T24" fmla="*/ 0 w 151"/>
                <a:gd name="T25" fmla="*/ 0 h 170"/>
                <a:gd name="T26" fmla="*/ 0 w 151"/>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1"/>
                <a:gd name="T43" fmla="*/ 0 h 170"/>
                <a:gd name="T44" fmla="*/ 151 w 151"/>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1" h="170">
                  <a:moveTo>
                    <a:pt x="150" y="39"/>
                  </a:moveTo>
                  <a:lnTo>
                    <a:pt x="123" y="15"/>
                  </a:lnTo>
                  <a:lnTo>
                    <a:pt x="101" y="0"/>
                  </a:lnTo>
                  <a:lnTo>
                    <a:pt x="61" y="0"/>
                  </a:lnTo>
                  <a:lnTo>
                    <a:pt x="39" y="15"/>
                  </a:lnTo>
                  <a:lnTo>
                    <a:pt x="15" y="39"/>
                  </a:lnTo>
                  <a:lnTo>
                    <a:pt x="0" y="77"/>
                  </a:lnTo>
                  <a:lnTo>
                    <a:pt x="0" y="100"/>
                  </a:lnTo>
                  <a:lnTo>
                    <a:pt x="15" y="139"/>
                  </a:lnTo>
                  <a:lnTo>
                    <a:pt x="39" y="161"/>
                  </a:lnTo>
                  <a:lnTo>
                    <a:pt x="61" y="169"/>
                  </a:lnTo>
                  <a:lnTo>
                    <a:pt x="101" y="169"/>
                  </a:lnTo>
                  <a:lnTo>
                    <a:pt x="123" y="161"/>
                  </a:lnTo>
                  <a:lnTo>
                    <a:pt x="150"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6" name="Freeform 149"/>
            <p:cNvSpPr>
              <a:spLocks noChangeArrowheads="1"/>
            </p:cNvSpPr>
            <p:nvPr/>
          </p:nvSpPr>
          <p:spPr bwMode="auto">
            <a:xfrm>
              <a:off x="1972" y="1137"/>
              <a:ext cx="34" cy="39"/>
            </a:xfrm>
            <a:custGeom>
              <a:avLst/>
              <a:gdLst>
                <a:gd name="T0" fmla="*/ 0 w 148"/>
                <a:gd name="T1" fmla="*/ 0 h 170"/>
                <a:gd name="T2" fmla="*/ 0 w 148"/>
                <a:gd name="T3" fmla="*/ 0 h 170"/>
                <a:gd name="T4" fmla="*/ 0 w 148"/>
                <a:gd name="T5" fmla="*/ 0 h 170"/>
                <a:gd name="T6" fmla="*/ 0 w 148"/>
                <a:gd name="T7" fmla="*/ 0 h 170"/>
                <a:gd name="T8" fmla="*/ 0 w 148"/>
                <a:gd name="T9" fmla="*/ 0 h 170"/>
                <a:gd name="T10" fmla="*/ 0 w 148"/>
                <a:gd name="T11" fmla="*/ 0 h 170"/>
                <a:gd name="T12" fmla="*/ 0 w 148"/>
                <a:gd name="T13" fmla="*/ 0 h 170"/>
                <a:gd name="T14" fmla="*/ 0 w 148"/>
                <a:gd name="T15" fmla="*/ 0 h 170"/>
                <a:gd name="T16" fmla="*/ 0 w 148"/>
                <a:gd name="T17" fmla="*/ 0 h 170"/>
                <a:gd name="T18" fmla="*/ 0 w 148"/>
                <a:gd name="T19" fmla="*/ 0 h 170"/>
                <a:gd name="T20" fmla="*/ 0 w 148"/>
                <a:gd name="T21" fmla="*/ 0 h 170"/>
                <a:gd name="T22" fmla="*/ 0 w 148"/>
                <a:gd name="T23" fmla="*/ 0 h 170"/>
                <a:gd name="T24" fmla="*/ 0 w 148"/>
                <a:gd name="T25" fmla="*/ 0 h 170"/>
                <a:gd name="T26" fmla="*/ 0 w 148"/>
                <a:gd name="T27" fmla="*/ 0 h 170"/>
                <a:gd name="T28" fmla="*/ 0 w 148"/>
                <a:gd name="T29" fmla="*/ 0 h 170"/>
                <a:gd name="T30" fmla="*/ 0 w 148"/>
                <a:gd name="T31" fmla="*/ 0 h 170"/>
                <a:gd name="T32" fmla="*/ 0 w 148"/>
                <a:gd name="T33" fmla="*/ 0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0"/>
                <a:gd name="T53" fmla="*/ 148 w 148"/>
                <a:gd name="T54" fmla="*/ 170 h 1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0">
                  <a:moveTo>
                    <a:pt x="0" y="77"/>
                  </a:moveTo>
                  <a:lnTo>
                    <a:pt x="147" y="77"/>
                  </a:lnTo>
                  <a:lnTo>
                    <a:pt x="147" y="50"/>
                  </a:lnTo>
                  <a:lnTo>
                    <a:pt x="135" y="26"/>
                  </a:lnTo>
                  <a:lnTo>
                    <a:pt x="123" y="15"/>
                  </a:lnTo>
                  <a:lnTo>
                    <a:pt x="100" y="0"/>
                  </a:lnTo>
                  <a:lnTo>
                    <a:pt x="61" y="0"/>
                  </a:lnTo>
                  <a:lnTo>
                    <a:pt x="38" y="15"/>
                  </a:lnTo>
                  <a:lnTo>
                    <a:pt x="12" y="39"/>
                  </a:lnTo>
                  <a:lnTo>
                    <a:pt x="0" y="77"/>
                  </a:lnTo>
                  <a:lnTo>
                    <a:pt x="0" y="100"/>
                  </a:lnTo>
                  <a:lnTo>
                    <a:pt x="12" y="139"/>
                  </a:lnTo>
                  <a:lnTo>
                    <a:pt x="38" y="161"/>
                  </a:lnTo>
                  <a:lnTo>
                    <a:pt x="61" y="169"/>
                  </a:lnTo>
                  <a:lnTo>
                    <a:pt x="100" y="169"/>
                  </a:lnTo>
                  <a:lnTo>
                    <a:pt x="123" y="161"/>
                  </a:lnTo>
                  <a:lnTo>
                    <a:pt x="147" y="1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27" name="Line 150"/>
            <p:cNvSpPr>
              <a:spLocks noChangeShapeType="1"/>
            </p:cNvSpPr>
            <p:nvPr/>
          </p:nvSpPr>
          <p:spPr bwMode="auto">
            <a:xfrm>
              <a:off x="597" y="1983"/>
              <a:ext cx="1"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28" name="Line 151"/>
            <p:cNvSpPr>
              <a:spLocks noChangeShapeType="1"/>
            </p:cNvSpPr>
            <p:nvPr/>
          </p:nvSpPr>
          <p:spPr bwMode="auto">
            <a:xfrm>
              <a:off x="597" y="1983"/>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29" name="Line 152"/>
            <p:cNvSpPr>
              <a:spLocks noChangeShapeType="1"/>
            </p:cNvSpPr>
            <p:nvPr/>
          </p:nvSpPr>
          <p:spPr bwMode="auto">
            <a:xfrm flipH="1">
              <a:off x="596" y="2011"/>
              <a:ext cx="24"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0" name="Line 153"/>
            <p:cNvSpPr>
              <a:spLocks noChangeShapeType="1"/>
            </p:cNvSpPr>
            <p:nvPr/>
          </p:nvSpPr>
          <p:spPr bwMode="auto">
            <a:xfrm>
              <a:off x="597" y="2040"/>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1" name="Line 154"/>
            <p:cNvSpPr>
              <a:spLocks noChangeShapeType="1"/>
            </p:cNvSpPr>
            <p:nvPr/>
          </p:nvSpPr>
          <p:spPr bwMode="auto">
            <a:xfrm flipV="1">
              <a:off x="648" y="200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2" name="Freeform 155"/>
            <p:cNvSpPr>
              <a:spLocks noChangeArrowheads="1"/>
            </p:cNvSpPr>
            <p:nvPr/>
          </p:nvSpPr>
          <p:spPr bwMode="auto">
            <a:xfrm>
              <a:off x="648" y="2003"/>
              <a:ext cx="31" cy="38"/>
            </a:xfrm>
            <a:custGeom>
              <a:avLst/>
              <a:gdLst>
                <a:gd name="T0" fmla="*/ 0 w 137"/>
                <a:gd name="T1" fmla="*/ 0 h 167"/>
                <a:gd name="T2" fmla="*/ 0 w 137"/>
                <a:gd name="T3" fmla="*/ 0 h 167"/>
                <a:gd name="T4" fmla="*/ 0 w 137"/>
                <a:gd name="T5" fmla="*/ 0 h 167"/>
                <a:gd name="T6" fmla="*/ 0 w 137"/>
                <a:gd name="T7" fmla="*/ 0 h 167"/>
                <a:gd name="T8" fmla="*/ 0 w 137"/>
                <a:gd name="T9" fmla="*/ 0 h 167"/>
                <a:gd name="T10" fmla="*/ 0 w 137"/>
                <a:gd name="T11" fmla="*/ 0 h 167"/>
                <a:gd name="T12" fmla="*/ 0 w 137"/>
                <a:gd name="T13" fmla="*/ 0 h 167"/>
                <a:gd name="T14" fmla="*/ 0 60000 65536"/>
                <a:gd name="T15" fmla="*/ 0 60000 65536"/>
                <a:gd name="T16" fmla="*/ 0 60000 65536"/>
                <a:gd name="T17" fmla="*/ 0 60000 65536"/>
                <a:gd name="T18" fmla="*/ 0 60000 65536"/>
                <a:gd name="T19" fmla="*/ 0 60000 65536"/>
                <a:gd name="T20" fmla="*/ 0 60000 65536"/>
                <a:gd name="T21" fmla="*/ 0 w 137"/>
                <a:gd name="T22" fmla="*/ 0 h 167"/>
                <a:gd name="T23" fmla="*/ 137 w 137"/>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67">
                  <a:moveTo>
                    <a:pt x="0" y="46"/>
                  </a:moveTo>
                  <a:lnTo>
                    <a:pt x="39" y="11"/>
                  </a:lnTo>
                  <a:lnTo>
                    <a:pt x="62" y="0"/>
                  </a:lnTo>
                  <a:lnTo>
                    <a:pt x="100" y="0"/>
                  </a:lnTo>
                  <a:lnTo>
                    <a:pt x="124" y="11"/>
                  </a:lnTo>
                  <a:lnTo>
                    <a:pt x="136" y="46"/>
                  </a:lnTo>
                  <a:lnTo>
                    <a:pt x="136" y="16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33" name="Line 156"/>
            <p:cNvSpPr>
              <a:spLocks noChangeShapeType="1"/>
            </p:cNvSpPr>
            <p:nvPr/>
          </p:nvSpPr>
          <p:spPr bwMode="auto">
            <a:xfrm flipV="1">
              <a:off x="710" y="1982"/>
              <a:ext cx="1" cy="5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4" name="Freeform 157"/>
            <p:cNvSpPr>
              <a:spLocks noChangeArrowheads="1"/>
            </p:cNvSpPr>
            <p:nvPr/>
          </p:nvSpPr>
          <p:spPr bwMode="auto">
            <a:xfrm>
              <a:off x="710" y="2031"/>
              <a:ext cx="14" cy="14"/>
            </a:xfrm>
            <a:custGeom>
              <a:avLst/>
              <a:gdLst>
                <a:gd name="T0" fmla="*/ 0 w 62"/>
                <a:gd name="T1" fmla="*/ 0 h 63"/>
                <a:gd name="T2" fmla="*/ 0 w 62"/>
                <a:gd name="T3" fmla="*/ 0 h 63"/>
                <a:gd name="T4" fmla="*/ 0 w 62"/>
                <a:gd name="T5" fmla="*/ 0 h 63"/>
                <a:gd name="T6" fmla="*/ 0 w 62"/>
                <a:gd name="T7" fmla="*/ 0 h 63"/>
                <a:gd name="T8" fmla="*/ 0 60000 65536"/>
                <a:gd name="T9" fmla="*/ 0 60000 65536"/>
                <a:gd name="T10" fmla="*/ 0 60000 65536"/>
                <a:gd name="T11" fmla="*/ 0 60000 65536"/>
                <a:gd name="T12" fmla="*/ 0 w 62"/>
                <a:gd name="T13" fmla="*/ 0 h 63"/>
                <a:gd name="T14" fmla="*/ 62 w 62"/>
                <a:gd name="T15" fmla="*/ 63 h 63"/>
              </a:gdLst>
              <a:ahLst/>
              <a:cxnLst>
                <a:cxn ang="T8">
                  <a:pos x="T0" y="T1"/>
                </a:cxn>
                <a:cxn ang="T9">
                  <a:pos x="T2" y="T3"/>
                </a:cxn>
                <a:cxn ang="T10">
                  <a:pos x="T4" y="T5"/>
                </a:cxn>
                <a:cxn ang="T11">
                  <a:pos x="T6" y="T7"/>
                </a:cxn>
              </a:cxnLst>
              <a:rect l="T12" t="T13" r="T14" b="T15"/>
              <a:pathLst>
                <a:path w="62" h="63">
                  <a:moveTo>
                    <a:pt x="0" y="0"/>
                  </a:moveTo>
                  <a:lnTo>
                    <a:pt x="11" y="43"/>
                  </a:lnTo>
                  <a:lnTo>
                    <a:pt x="39" y="62"/>
                  </a:lnTo>
                  <a:lnTo>
                    <a:pt x="61"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35" name="Line 158"/>
            <p:cNvSpPr>
              <a:spLocks noChangeShapeType="1"/>
            </p:cNvSpPr>
            <p:nvPr/>
          </p:nvSpPr>
          <p:spPr bwMode="auto">
            <a:xfrm flipH="1">
              <a:off x="701" y="2003"/>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6" name="Line 159"/>
            <p:cNvSpPr>
              <a:spLocks noChangeShapeType="1"/>
            </p:cNvSpPr>
            <p:nvPr/>
          </p:nvSpPr>
          <p:spPr bwMode="auto">
            <a:xfrm>
              <a:off x="740" y="2003"/>
              <a:ext cx="1"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7" name="Freeform 160"/>
            <p:cNvSpPr>
              <a:spLocks noChangeArrowheads="1"/>
            </p:cNvSpPr>
            <p:nvPr/>
          </p:nvSpPr>
          <p:spPr bwMode="auto">
            <a:xfrm>
              <a:off x="740" y="2003"/>
              <a:ext cx="22" cy="17"/>
            </a:xfrm>
            <a:custGeom>
              <a:avLst/>
              <a:gdLst>
                <a:gd name="T0" fmla="*/ 0 w 97"/>
                <a:gd name="T1" fmla="*/ 0 h 75"/>
                <a:gd name="T2" fmla="*/ 0 w 97"/>
                <a:gd name="T3" fmla="*/ 0 h 75"/>
                <a:gd name="T4" fmla="*/ 0 w 97"/>
                <a:gd name="T5" fmla="*/ 0 h 75"/>
                <a:gd name="T6" fmla="*/ 0 w 97"/>
                <a:gd name="T7" fmla="*/ 0 h 75"/>
                <a:gd name="T8" fmla="*/ 0 w 97"/>
                <a:gd name="T9" fmla="*/ 0 h 75"/>
                <a:gd name="T10" fmla="*/ 0 60000 65536"/>
                <a:gd name="T11" fmla="*/ 0 60000 65536"/>
                <a:gd name="T12" fmla="*/ 0 60000 65536"/>
                <a:gd name="T13" fmla="*/ 0 60000 65536"/>
                <a:gd name="T14" fmla="*/ 0 60000 65536"/>
                <a:gd name="T15" fmla="*/ 0 w 97"/>
                <a:gd name="T16" fmla="*/ 0 h 75"/>
                <a:gd name="T17" fmla="*/ 97 w 97"/>
                <a:gd name="T18" fmla="*/ 75 h 75"/>
              </a:gdLst>
              <a:ahLst/>
              <a:cxnLst>
                <a:cxn ang="T10">
                  <a:pos x="T0" y="T1"/>
                </a:cxn>
                <a:cxn ang="T11">
                  <a:pos x="T2" y="T3"/>
                </a:cxn>
                <a:cxn ang="T12">
                  <a:pos x="T4" y="T5"/>
                </a:cxn>
                <a:cxn ang="T13">
                  <a:pos x="T6" y="T7"/>
                </a:cxn>
                <a:cxn ang="T14">
                  <a:pos x="T8" y="T9"/>
                </a:cxn>
              </a:cxnLst>
              <a:rect l="T15" t="T16" r="T17" b="T18"/>
              <a:pathLst>
                <a:path w="97" h="75">
                  <a:moveTo>
                    <a:pt x="0" y="74"/>
                  </a:moveTo>
                  <a:lnTo>
                    <a:pt x="11" y="35"/>
                  </a:lnTo>
                  <a:lnTo>
                    <a:pt x="34" y="11"/>
                  </a:lnTo>
                  <a:lnTo>
                    <a:pt x="61"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38" name="Line 161"/>
            <p:cNvSpPr>
              <a:spLocks noChangeShapeType="1"/>
            </p:cNvSpPr>
            <p:nvPr/>
          </p:nvSpPr>
          <p:spPr bwMode="auto">
            <a:xfrm>
              <a:off x="809" y="2003"/>
              <a:ext cx="1"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39" name="Freeform 162"/>
            <p:cNvSpPr>
              <a:spLocks noChangeArrowheads="1"/>
            </p:cNvSpPr>
            <p:nvPr/>
          </p:nvSpPr>
          <p:spPr bwMode="auto">
            <a:xfrm>
              <a:off x="776" y="2003"/>
              <a:ext cx="33" cy="38"/>
            </a:xfrm>
            <a:custGeom>
              <a:avLst/>
              <a:gdLst>
                <a:gd name="T0" fmla="*/ 0 w 147"/>
                <a:gd name="T1" fmla="*/ 0 h 167"/>
                <a:gd name="T2" fmla="*/ 0 w 147"/>
                <a:gd name="T3" fmla="*/ 0 h 167"/>
                <a:gd name="T4" fmla="*/ 0 w 147"/>
                <a:gd name="T5" fmla="*/ 0 h 167"/>
                <a:gd name="T6" fmla="*/ 0 w 147"/>
                <a:gd name="T7" fmla="*/ 0 h 167"/>
                <a:gd name="T8" fmla="*/ 0 w 147"/>
                <a:gd name="T9" fmla="*/ 0 h 167"/>
                <a:gd name="T10" fmla="*/ 0 w 147"/>
                <a:gd name="T11" fmla="*/ 0 h 167"/>
                <a:gd name="T12" fmla="*/ 0 w 147"/>
                <a:gd name="T13" fmla="*/ 0 h 167"/>
                <a:gd name="T14" fmla="*/ 0 w 147"/>
                <a:gd name="T15" fmla="*/ 0 h 167"/>
                <a:gd name="T16" fmla="*/ 0 w 147"/>
                <a:gd name="T17" fmla="*/ 0 h 167"/>
                <a:gd name="T18" fmla="*/ 0 w 147"/>
                <a:gd name="T19" fmla="*/ 0 h 167"/>
                <a:gd name="T20" fmla="*/ 0 w 147"/>
                <a:gd name="T21" fmla="*/ 0 h 167"/>
                <a:gd name="T22" fmla="*/ 0 w 147"/>
                <a:gd name="T23" fmla="*/ 0 h 167"/>
                <a:gd name="T24" fmla="*/ 0 w 147"/>
                <a:gd name="T25" fmla="*/ 0 h 167"/>
                <a:gd name="T26" fmla="*/ 0 w 147"/>
                <a:gd name="T27" fmla="*/ 0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67"/>
                <a:gd name="T44" fmla="*/ 147 w 147"/>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67">
                  <a:moveTo>
                    <a:pt x="146" y="34"/>
                  </a:moveTo>
                  <a:lnTo>
                    <a:pt x="122" y="11"/>
                  </a:lnTo>
                  <a:lnTo>
                    <a:pt x="99" y="0"/>
                  </a:lnTo>
                  <a:lnTo>
                    <a:pt x="60" y="0"/>
                  </a:lnTo>
                  <a:lnTo>
                    <a:pt x="38" y="11"/>
                  </a:lnTo>
                  <a:lnTo>
                    <a:pt x="11" y="34"/>
                  </a:lnTo>
                  <a:lnTo>
                    <a:pt x="0" y="74"/>
                  </a:lnTo>
                  <a:lnTo>
                    <a:pt x="0" y="96"/>
                  </a:lnTo>
                  <a:lnTo>
                    <a:pt x="11" y="136"/>
                  </a:lnTo>
                  <a:lnTo>
                    <a:pt x="38" y="155"/>
                  </a:lnTo>
                  <a:lnTo>
                    <a:pt x="60" y="166"/>
                  </a:lnTo>
                  <a:lnTo>
                    <a:pt x="99" y="166"/>
                  </a:lnTo>
                  <a:lnTo>
                    <a:pt x="122" y="155"/>
                  </a:lnTo>
                  <a:lnTo>
                    <a:pt x="146"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0" name="Line 163"/>
            <p:cNvSpPr>
              <a:spLocks noChangeShapeType="1"/>
            </p:cNvSpPr>
            <p:nvPr/>
          </p:nvSpPr>
          <p:spPr bwMode="auto">
            <a:xfrm flipV="1">
              <a:off x="828" y="200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41" name="Freeform 164"/>
            <p:cNvSpPr>
              <a:spLocks noChangeArrowheads="1"/>
            </p:cNvSpPr>
            <p:nvPr/>
          </p:nvSpPr>
          <p:spPr bwMode="auto">
            <a:xfrm>
              <a:off x="828" y="2003"/>
              <a:ext cx="30" cy="38"/>
            </a:xfrm>
            <a:custGeom>
              <a:avLst/>
              <a:gdLst>
                <a:gd name="T0" fmla="*/ 0 w 132"/>
                <a:gd name="T1" fmla="*/ 0 h 167"/>
                <a:gd name="T2" fmla="*/ 0 w 132"/>
                <a:gd name="T3" fmla="*/ 0 h 167"/>
                <a:gd name="T4" fmla="*/ 0 w 132"/>
                <a:gd name="T5" fmla="*/ 0 h 167"/>
                <a:gd name="T6" fmla="*/ 0 w 132"/>
                <a:gd name="T7" fmla="*/ 0 h 167"/>
                <a:gd name="T8" fmla="*/ 0 w 132"/>
                <a:gd name="T9" fmla="*/ 0 h 167"/>
                <a:gd name="T10" fmla="*/ 0 w 132"/>
                <a:gd name="T11" fmla="*/ 0 h 167"/>
                <a:gd name="T12" fmla="*/ 0 w 132"/>
                <a:gd name="T13" fmla="*/ 0 h 167"/>
                <a:gd name="T14" fmla="*/ 0 60000 65536"/>
                <a:gd name="T15" fmla="*/ 0 60000 65536"/>
                <a:gd name="T16" fmla="*/ 0 60000 65536"/>
                <a:gd name="T17" fmla="*/ 0 60000 65536"/>
                <a:gd name="T18" fmla="*/ 0 60000 65536"/>
                <a:gd name="T19" fmla="*/ 0 60000 65536"/>
                <a:gd name="T20" fmla="*/ 0 60000 65536"/>
                <a:gd name="T21" fmla="*/ 0 w 132"/>
                <a:gd name="T22" fmla="*/ 0 h 167"/>
                <a:gd name="T23" fmla="*/ 132 w 132"/>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67">
                  <a:moveTo>
                    <a:pt x="0" y="46"/>
                  </a:moveTo>
                  <a:lnTo>
                    <a:pt x="39" y="11"/>
                  </a:lnTo>
                  <a:lnTo>
                    <a:pt x="60" y="0"/>
                  </a:lnTo>
                  <a:lnTo>
                    <a:pt x="100" y="0"/>
                  </a:lnTo>
                  <a:lnTo>
                    <a:pt x="119" y="11"/>
                  </a:lnTo>
                  <a:lnTo>
                    <a:pt x="131" y="46"/>
                  </a:lnTo>
                  <a:lnTo>
                    <a:pt x="131" y="16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2" name="Freeform 165"/>
            <p:cNvSpPr>
              <a:spLocks noChangeArrowheads="1"/>
            </p:cNvSpPr>
            <p:nvPr/>
          </p:nvSpPr>
          <p:spPr bwMode="auto">
            <a:xfrm>
              <a:off x="881" y="2003"/>
              <a:ext cx="34" cy="38"/>
            </a:xfrm>
            <a:custGeom>
              <a:avLst/>
              <a:gdLst>
                <a:gd name="T0" fmla="*/ 0 w 148"/>
                <a:gd name="T1" fmla="*/ 0 h 167"/>
                <a:gd name="T2" fmla="*/ 0 w 148"/>
                <a:gd name="T3" fmla="*/ 0 h 167"/>
                <a:gd name="T4" fmla="*/ 0 w 148"/>
                <a:gd name="T5" fmla="*/ 0 h 167"/>
                <a:gd name="T6" fmla="*/ 0 w 148"/>
                <a:gd name="T7" fmla="*/ 0 h 167"/>
                <a:gd name="T8" fmla="*/ 0 w 148"/>
                <a:gd name="T9" fmla="*/ 0 h 167"/>
                <a:gd name="T10" fmla="*/ 0 w 148"/>
                <a:gd name="T11" fmla="*/ 0 h 167"/>
                <a:gd name="T12" fmla="*/ 0 w 148"/>
                <a:gd name="T13" fmla="*/ 0 h 167"/>
                <a:gd name="T14" fmla="*/ 0 w 148"/>
                <a:gd name="T15" fmla="*/ 0 h 167"/>
                <a:gd name="T16" fmla="*/ 0 w 148"/>
                <a:gd name="T17" fmla="*/ 0 h 167"/>
                <a:gd name="T18" fmla="*/ 0 w 148"/>
                <a:gd name="T19" fmla="*/ 0 h 167"/>
                <a:gd name="T20" fmla="*/ 0 w 148"/>
                <a:gd name="T21" fmla="*/ 0 h 167"/>
                <a:gd name="T22" fmla="*/ 0 w 148"/>
                <a:gd name="T23" fmla="*/ 0 h 167"/>
                <a:gd name="T24" fmla="*/ 0 w 148"/>
                <a:gd name="T25" fmla="*/ 0 h 167"/>
                <a:gd name="T26" fmla="*/ 0 w 148"/>
                <a:gd name="T27" fmla="*/ 0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67"/>
                <a:gd name="T44" fmla="*/ 148 w 148"/>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67">
                  <a:moveTo>
                    <a:pt x="147" y="34"/>
                  </a:moveTo>
                  <a:lnTo>
                    <a:pt x="123" y="11"/>
                  </a:lnTo>
                  <a:lnTo>
                    <a:pt x="96" y="0"/>
                  </a:lnTo>
                  <a:lnTo>
                    <a:pt x="61" y="0"/>
                  </a:lnTo>
                  <a:lnTo>
                    <a:pt x="34" y="11"/>
                  </a:lnTo>
                  <a:lnTo>
                    <a:pt x="11" y="34"/>
                  </a:lnTo>
                  <a:lnTo>
                    <a:pt x="0" y="74"/>
                  </a:lnTo>
                  <a:lnTo>
                    <a:pt x="0" y="96"/>
                  </a:lnTo>
                  <a:lnTo>
                    <a:pt x="11" y="136"/>
                  </a:lnTo>
                  <a:lnTo>
                    <a:pt x="34" y="155"/>
                  </a:lnTo>
                  <a:lnTo>
                    <a:pt x="61" y="166"/>
                  </a:lnTo>
                  <a:lnTo>
                    <a:pt x="96" y="166"/>
                  </a:lnTo>
                  <a:lnTo>
                    <a:pt x="123" y="155"/>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3" name="Freeform 166"/>
            <p:cNvSpPr>
              <a:spLocks noChangeArrowheads="1"/>
            </p:cNvSpPr>
            <p:nvPr/>
          </p:nvSpPr>
          <p:spPr bwMode="auto">
            <a:xfrm>
              <a:off x="930" y="2003"/>
              <a:ext cx="34" cy="38"/>
            </a:xfrm>
            <a:custGeom>
              <a:avLst/>
              <a:gdLst>
                <a:gd name="T0" fmla="*/ 0 w 148"/>
                <a:gd name="T1" fmla="*/ 0 h 167"/>
                <a:gd name="T2" fmla="*/ 0 w 148"/>
                <a:gd name="T3" fmla="*/ 0 h 167"/>
                <a:gd name="T4" fmla="*/ 0 w 148"/>
                <a:gd name="T5" fmla="*/ 0 h 167"/>
                <a:gd name="T6" fmla="*/ 0 w 148"/>
                <a:gd name="T7" fmla="*/ 0 h 167"/>
                <a:gd name="T8" fmla="*/ 0 w 148"/>
                <a:gd name="T9" fmla="*/ 0 h 167"/>
                <a:gd name="T10" fmla="*/ 0 w 148"/>
                <a:gd name="T11" fmla="*/ 0 h 167"/>
                <a:gd name="T12" fmla="*/ 0 w 148"/>
                <a:gd name="T13" fmla="*/ 0 h 167"/>
                <a:gd name="T14" fmla="*/ 0 w 148"/>
                <a:gd name="T15" fmla="*/ 0 h 167"/>
                <a:gd name="T16" fmla="*/ 0 w 148"/>
                <a:gd name="T17" fmla="*/ 0 h 167"/>
                <a:gd name="T18" fmla="*/ 0 w 148"/>
                <a:gd name="T19" fmla="*/ 0 h 167"/>
                <a:gd name="T20" fmla="*/ 0 w 148"/>
                <a:gd name="T21" fmla="*/ 0 h 167"/>
                <a:gd name="T22" fmla="*/ 0 w 148"/>
                <a:gd name="T23" fmla="*/ 0 h 167"/>
                <a:gd name="T24" fmla="*/ 0 w 148"/>
                <a:gd name="T25" fmla="*/ 0 h 167"/>
                <a:gd name="T26" fmla="*/ 0 w 148"/>
                <a:gd name="T27" fmla="*/ 0 h 167"/>
                <a:gd name="T28" fmla="*/ 0 w 148"/>
                <a:gd name="T29" fmla="*/ 0 h 167"/>
                <a:gd name="T30" fmla="*/ 0 w 148"/>
                <a:gd name="T31" fmla="*/ 0 h 167"/>
                <a:gd name="T32" fmla="*/ 0 w 148"/>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67"/>
                <a:gd name="T53" fmla="*/ 148 w 148"/>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67">
                  <a:moveTo>
                    <a:pt x="0" y="74"/>
                  </a:moveTo>
                  <a:lnTo>
                    <a:pt x="147" y="74"/>
                  </a:lnTo>
                  <a:lnTo>
                    <a:pt x="147" y="46"/>
                  </a:lnTo>
                  <a:lnTo>
                    <a:pt x="135" y="23"/>
                  </a:lnTo>
                  <a:lnTo>
                    <a:pt x="120" y="11"/>
                  </a:lnTo>
                  <a:lnTo>
                    <a:pt x="96" y="0"/>
                  </a:lnTo>
                  <a:lnTo>
                    <a:pt x="58" y="0"/>
                  </a:lnTo>
                  <a:lnTo>
                    <a:pt x="38" y="11"/>
                  </a:lnTo>
                  <a:lnTo>
                    <a:pt x="16" y="34"/>
                  </a:lnTo>
                  <a:lnTo>
                    <a:pt x="0" y="74"/>
                  </a:lnTo>
                  <a:lnTo>
                    <a:pt x="0" y="96"/>
                  </a:lnTo>
                  <a:lnTo>
                    <a:pt x="16" y="136"/>
                  </a:lnTo>
                  <a:lnTo>
                    <a:pt x="38" y="155"/>
                  </a:lnTo>
                  <a:lnTo>
                    <a:pt x="58" y="166"/>
                  </a:lnTo>
                  <a:lnTo>
                    <a:pt x="96" y="166"/>
                  </a:lnTo>
                  <a:lnTo>
                    <a:pt x="120" y="155"/>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4" name="Freeform 167"/>
            <p:cNvSpPr>
              <a:spLocks noChangeArrowheads="1"/>
            </p:cNvSpPr>
            <p:nvPr/>
          </p:nvSpPr>
          <p:spPr bwMode="auto">
            <a:xfrm>
              <a:off x="1019" y="1983"/>
              <a:ext cx="39" cy="58"/>
            </a:xfrm>
            <a:custGeom>
              <a:avLst/>
              <a:gdLst>
                <a:gd name="T0" fmla="*/ 0 w 174"/>
                <a:gd name="T1" fmla="*/ 0 h 256"/>
                <a:gd name="T2" fmla="*/ 0 w 174"/>
                <a:gd name="T3" fmla="*/ 0 h 256"/>
                <a:gd name="T4" fmla="*/ 0 w 174"/>
                <a:gd name="T5" fmla="*/ 0 h 256"/>
                <a:gd name="T6" fmla="*/ 0 w 174"/>
                <a:gd name="T7" fmla="*/ 0 h 256"/>
                <a:gd name="T8" fmla="*/ 0 w 174"/>
                <a:gd name="T9" fmla="*/ 0 h 256"/>
                <a:gd name="T10" fmla="*/ 0 w 174"/>
                <a:gd name="T11" fmla="*/ 0 h 256"/>
                <a:gd name="T12" fmla="*/ 0 w 174"/>
                <a:gd name="T13" fmla="*/ 0 h 256"/>
                <a:gd name="T14" fmla="*/ 0 w 174"/>
                <a:gd name="T15" fmla="*/ 0 h 256"/>
                <a:gd name="T16" fmla="*/ 0 w 174"/>
                <a:gd name="T17" fmla="*/ 0 h 256"/>
                <a:gd name="T18" fmla="*/ 0 w 174"/>
                <a:gd name="T19" fmla="*/ 0 h 256"/>
                <a:gd name="T20" fmla="*/ 0 w 174"/>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
                <a:gd name="T34" fmla="*/ 0 h 256"/>
                <a:gd name="T35" fmla="*/ 174 w 174"/>
                <a:gd name="T36" fmla="*/ 256 h 2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 h="256">
                  <a:moveTo>
                    <a:pt x="0" y="255"/>
                  </a:moveTo>
                  <a:lnTo>
                    <a:pt x="0" y="0"/>
                  </a:lnTo>
                  <a:lnTo>
                    <a:pt x="112" y="0"/>
                  </a:lnTo>
                  <a:lnTo>
                    <a:pt x="147" y="15"/>
                  </a:lnTo>
                  <a:lnTo>
                    <a:pt x="158" y="27"/>
                  </a:lnTo>
                  <a:lnTo>
                    <a:pt x="173" y="50"/>
                  </a:lnTo>
                  <a:lnTo>
                    <a:pt x="173" y="88"/>
                  </a:lnTo>
                  <a:lnTo>
                    <a:pt x="158" y="112"/>
                  </a:lnTo>
                  <a:lnTo>
                    <a:pt x="147" y="123"/>
                  </a:lnTo>
                  <a:lnTo>
                    <a:pt x="112" y="135"/>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5" name="Line 168"/>
            <p:cNvSpPr>
              <a:spLocks noChangeShapeType="1"/>
            </p:cNvSpPr>
            <p:nvPr/>
          </p:nvSpPr>
          <p:spPr bwMode="auto">
            <a:xfrm>
              <a:off x="1110" y="2003"/>
              <a:ext cx="1"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46" name="Freeform 169"/>
            <p:cNvSpPr>
              <a:spLocks noChangeArrowheads="1"/>
            </p:cNvSpPr>
            <p:nvPr/>
          </p:nvSpPr>
          <p:spPr bwMode="auto">
            <a:xfrm>
              <a:off x="1076" y="2003"/>
              <a:ext cx="34" cy="38"/>
            </a:xfrm>
            <a:custGeom>
              <a:avLst/>
              <a:gdLst>
                <a:gd name="T0" fmla="*/ 0 w 148"/>
                <a:gd name="T1" fmla="*/ 0 h 167"/>
                <a:gd name="T2" fmla="*/ 0 w 148"/>
                <a:gd name="T3" fmla="*/ 0 h 167"/>
                <a:gd name="T4" fmla="*/ 0 w 148"/>
                <a:gd name="T5" fmla="*/ 0 h 167"/>
                <a:gd name="T6" fmla="*/ 0 w 148"/>
                <a:gd name="T7" fmla="*/ 0 h 167"/>
                <a:gd name="T8" fmla="*/ 0 w 148"/>
                <a:gd name="T9" fmla="*/ 0 h 167"/>
                <a:gd name="T10" fmla="*/ 0 w 148"/>
                <a:gd name="T11" fmla="*/ 0 h 167"/>
                <a:gd name="T12" fmla="*/ 0 w 148"/>
                <a:gd name="T13" fmla="*/ 0 h 167"/>
                <a:gd name="T14" fmla="*/ 0 w 148"/>
                <a:gd name="T15" fmla="*/ 0 h 167"/>
                <a:gd name="T16" fmla="*/ 0 w 148"/>
                <a:gd name="T17" fmla="*/ 0 h 167"/>
                <a:gd name="T18" fmla="*/ 0 w 148"/>
                <a:gd name="T19" fmla="*/ 0 h 167"/>
                <a:gd name="T20" fmla="*/ 0 w 148"/>
                <a:gd name="T21" fmla="*/ 0 h 167"/>
                <a:gd name="T22" fmla="*/ 0 w 148"/>
                <a:gd name="T23" fmla="*/ 0 h 167"/>
                <a:gd name="T24" fmla="*/ 0 w 148"/>
                <a:gd name="T25" fmla="*/ 0 h 167"/>
                <a:gd name="T26" fmla="*/ 0 w 148"/>
                <a:gd name="T27" fmla="*/ 0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67"/>
                <a:gd name="T44" fmla="*/ 148 w 148"/>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67">
                  <a:moveTo>
                    <a:pt x="147" y="34"/>
                  </a:moveTo>
                  <a:lnTo>
                    <a:pt x="123" y="11"/>
                  </a:lnTo>
                  <a:lnTo>
                    <a:pt x="101" y="0"/>
                  </a:lnTo>
                  <a:lnTo>
                    <a:pt x="61" y="0"/>
                  </a:lnTo>
                  <a:lnTo>
                    <a:pt x="38" y="11"/>
                  </a:lnTo>
                  <a:lnTo>
                    <a:pt x="12" y="34"/>
                  </a:lnTo>
                  <a:lnTo>
                    <a:pt x="0" y="74"/>
                  </a:lnTo>
                  <a:lnTo>
                    <a:pt x="0" y="96"/>
                  </a:lnTo>
                  <a:lnTo>
                    <a:pt x="12" y="136"/>
                  </a:lnTo>
                  <a:lnTo>
                    <a:pt x="38" y="155"/>
                  </a:lnTo>
                  <a:lnTo>
                    <a:pt x="61" y="166"/>
                  </a:lnTo>
                  <a:lnTo>
                    <a:pt x="101" y="166"/>
                  </a:lnTo>
                  <a:lnTo>
                    <a:pt x="123" y="155"/>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7" name="Line 170"/>
            <p:cNvSpPr>
              <a:spLocks noChangeShapeType="1"/>
            </p:cNvSpPr>
            <p:nvPr/>
          </p:nvSpPr>
          <p:spPr bwMode="auto">
            <a:xfrm flipV="1">
              <a:off x="1130" y="200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48" name="Freeform 171"/>
            <p:cNvSpPr>
              <a:spLocks noChangeArrowheads="1"/>
            </p:cNvSpPr>
            <p:nvPr/>
          </p:nvSpPr>
          <p:spPr bwMode="auto">
            <a:xfrm>
              <a:off x="1130" y="2003"/>
              <a:ext cx="30" cy="38"/>
            </a:xfrm>
            <a:custGeom>
              <a:avLst/>
              <a:gdLst>
                <a:gd name="T0" fmla="*/ 0 w 134"/>
                <a:gd name="T1" fmla="*/ 0 h 167"/>
                <a:gd name="T2" fmla="*/ 0 w 134"/>
                <a:gd name="T3" fmla="*/ 0 h 167"/>
                <a:gd name="T4" fmla="*/ 0 w 134"/>
                <a:gd name="T5" fmla="*/ 0 h 167"/>
                <a:gd name="T6" fmla="*/ 0 w 134"/>
                <a:gd name="T7" fmla="*/ 0 h 167"/>
                <a:gd name="T8" fmla="*/ 0 w 134"/>
                <a:gd name="T9" fmla="*/ 0 h 167"/>
                <a:gd name="T10" fmla="*/ 0 w 134"/>
                <a:gd name="T11" fmla="*/ 0 h 167"/>
                <a:gd name="T12" fmla="*/ 0 w 134"/>
                <a:gd name="T13" fmla="*/ 0 h 167"/>
                <a:gd name="T14" fmla="*/ 0 60000 65536"/>
                <a:gd name="T15" fmla="*/ 0 60000 65536"/>
                <a:gd name="T16" fmla="*/ 0 60000 65536"/>
                <a:gd name="T17" fmla="*/ 0 60000 65536"/>
                <a:gd name="T18" fmla="*/ 0 60000 65536"/>
                <a:gd name="T19" fmla="*/ 0 60000 65536"/>
                <a:gd name="T20" fmla="*/ 0 60000 65536"/>
                <a:gd name="T21" fmla="*/ 0 w 134"/>
                <a:gd name="T22" fmla="*/ 0 h 167"/>
                <a:gd name="T23" fmla="*/ 134 w 134"/>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167">
                  <a:moveTo>
                    <a:pt x="0" y="46"/>
                  </a:moveTo>
                  <a:lnTo>
                    <a:pt x="35" y="11"/>
                  </a:lnTo>
                  <a:lnTo>
                    <a:pt x="63" y="0"/>
                  </a:lnTo>
                  <a:lnTo>
                    <a:pt x="98" y="0"/>
                  </a:lnTo>
                  <a:lnTo>
                    <a:pt x="122" y="11"/>
                  </a:lnTo>
                  <a:lnTo>
                    <a:pt x="133" y="46"/>
                  </a:lnTo>
                  <a:lnTo>
                    <a:pt x="133" y="16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49" name="Freeform 172"/>
            <p:cNvSpPr>
              <a:spLocks noChangeArrowheads="1"/>
            </p:cNvSpPr>
            <p:nvPr/>
          </p:nvSpPr>
          <p:spPr bwMode="auto">
            <a:xfrm>
              <a:off x="1182" y="2003"/>
              <a:ext cx="33" cy="38"/>
            </a:xfrm>
            <a:custGeom>
              <a:avLst/>
              <a:gdLst>
                <a:gd name="T0" fmla="*/ 0 w 144"/>
                <a:gd name="T1" fmla="*/ 0 h 167"/>
                <a:gd name="T2" fmla="*/ 0 w 144"/>
                <a:gd name="T3" fmla="*/ 0 h 167"/>
                <a:gd name="T4" fmla="*/ 0 w 144"/>
                <a:gd name="T5" fmla="*/ 0 h 167"/>
                <a:gd name="T6" fmla="*/ 0 w 144"/>
                <a:gd name="T7" fmla="*/ 0 h 167"/>
                <a:gd name="T8" fmla="*/ 0 w 144"/>
                <a:gd name="T9" fmla="*/ 0 h 167"/>
                <a:gd name="T10" fmla="*/ 0 w 144"/>
                <a:gd name="T11" fmla="*/ 0 h 167"/>
                <a:gd name="T12" fmla="*/ 0 w 144"/>
                <a:gd name="T13" fmla="*/ 0 h 167"/>
                <a:gd name="T14" fmla="*/ 0 w 144"/>
                <a:gd name="T15" fmla="*/ 0 h 167"/>
                <a:gd name="T16" fmla="*/ 0 w 144"/>
                <a:gd name="T17" fmla="*/ 0 h 167"/>
                <a:gd name="T18" fmla="*/ 0 w 144"/>
                <a:gd name="T19" fmla="*/ 0 h 167"/>
                <a:gd name="T20" fmla="*/ 0 w 144"/>
                <a:gd name="T21" fmla="*/ 0 h 167"/>
                <a:gd name="T22" fmla="*/ 0 w 144"/>
                <a:gd name="T23" fmla="*/ 0 h 167"/>
                <a:gd name="T24" fmla="*/ 0 w 144"/>
                <a:gd name="T25" fmla="*/ 0 h 167"/>
                <a:gd name="T26" fmla="*/ 0 w 144"/>
                <a:gd name="T27" fmla="*/ 0 h 167"/>
                <a:gd name="T28" fmla="*/ 0 w 144"/>
                <a:gd name="T29" fmla="*/ 0 h 167"/>
                <a:gd name="T30" fmla="*/ 0 w 144"/>
                <a:gd name="T31" fmla="*/ 0 h 167"/>
                <a:gd name="T32" fmla="*/ 0 w 144"/>
                <a:gd name="T33" fmla="*/ 0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67"/>
                <a:gd name="T53" fmla="*/ 144 w 14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67">
                  <a:moveTo>
                    <a:pt x="0" y="74"/>
                  </a:moveTo>
                  <a:lnTo>
                    <a:pt x="143" y="74"/>
                  </a:lnTo>
                  <a:lnTo>
                    <a:pt x="143" y="46"/>
                  </a:lnTo>
                  <a:lnTo>
                    <a:pt x="131" y="23"/>
                  </a:lnTo>
                  <a:lnTo>
                    <a:pt x="120" y="11"/>
                  </a:lnTo>
                  <a:lnTo>
                    <a:pt x="93" y="0"/>
                  </a:lnTo>
                  <a:lnTo>
                    <a:pt x="58" y="0"/>
                  </a:lnTo>
                  <a:lnTo>
                    <a:pt x="34" y="11"/>
                  </a:lnTo>
                  <a:lnTo>
                    <a:pt x="11" y="34"/>
                  </a:lnTo>
                  <a:lnTo>
                    <a:pt x="0" y="74"/>
                  </a:lnTo>
                  <a:lnTo>
                    <a:pt x="0" y="96"/>
                  </a:lnTo>
                  <a:lnTo>
                    <a:pt x="11" y="136"/>
                  </a:lnTo>
                  <a:lnTo>
                    <a:pt x="34" y="155"/>
                  </a:lnTo>
                  <a:lnTo>
                    <a:pt x="58" y="166"/>
                  </a:lnTo>
                  <a:lnTo>
                    <a:pt x="93" y="166"/>
                  </a:lnTo>
                  <a:lnTo>
                    <a:pt x="120" y="155"/>
                  </a:lnTo>
                  <a:lnTo>
                    <a:pt x="143"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50" name="Line 173"/>
            <p:cNvSpPr>
              <a:spLocks noChangeShapeType="1"/>
            </p:cNvSpPr>
            <p:nvPr/>
          </p:nvSpPr>
          <p:spPr bwMode="auto">
            <a:xfrm flipV="1">
              <a:off x="1231" y="1981"/>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51" name="Line 174"/>
            <p:cNvSpPr>
              <a:spLocks noChangeShapeType="1"/>
            </p:cNvSpPr>
            <p:nvPr/>
          </p:nvSpPr>
          <p:spPr bwMode="auto">
            <a:xfrm flipV="1">
              <a:off x="718" y="1872"/>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52" name="Line 175"/>
            <p:cNvSpPr>
              <a:spLocks noChangeShapeType="1"/>
            </p:cNvSpPr>
            <p:nvPr/>
          </p:nvSpPr>
          <p:spPr bwMode="auto">
            <a:xfrm>
              <a:off x="699" y="1874"/>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53" name="Freeform 176"/>
            <p:cNvSpPr>
              <a:spLocks noChangeArrowheads="1"/>
            </p:cNvSpPr>
            <p:nvPr/>
          </p:nvSpPr>
          <p:spPr bwMode="auto">
            <a:xfrm>
              <a:off x="748" y="1892"/>
              <a:ext cx="37" cy="40"/>
            </a:xfrm>
            <a:custGeom>
              <a:avLst/>
              <a:gdLst>
                <a:gd name="T0" fmla="*/ 0 w 163"/>
                <a:gd name="T1" fmla="*/ 0 h 175"/>
                <a:gd name="T2" fmla="*/ 0 w 163"/>
                <a:gd name="T3" fmla="*/ 0 h 175"/>
                <a:gd name="T4" fmla="*/ 0 w 163"/>
                <a:gd name="T5" fmla="*/ 0 h 175"/>
                <a:gd name="T6" fmla="*/ 0 w 163"/>
                <a:gd name="T7" fmla="*/ 0 h 175"/>
                <a:gd name="T8" fmla="*/ 0 w 163"/>
                <a:gd name="T9" fmla="*/ 0 h 175"/>
                <a:gd name="T10" fmla="*/ 0 w 163"/>
                <a:gd name="T11" fmla="*/ 0 h 175"/>
                <a:gd name="T12" fmla="*/ 0 w 163"/>
                <a:gd name="T13" fmla="*/ 0 h 175"/>
                <a:gd name="T14" fmla="*/ 0 w 163"/>
                <a:gd name="T15" fmla="*/ 0 h 175"/>
                <a:gd name="T16" fmla="*/ 0 w 163"/>
                <a:gd name="T17" fmla="*/ 0 h 175"/>
                <a:gd name="T18" fmla="*/ 0 w 163"/>
                <a:gd name="T19" fmla="*/ 0 h 175"/>
                <a:gd name="T20" fmla="*/ 0 w 163"/>
                <a:gd name="T21" fmla="*/ 0 h 175"/>
                <a:gd name="T22" fmla="*/ 0 w 163"/>
                <a:gd name="T23" fmla="*/ 0 h 175"/>
                <a:gd name="T24" fmla="*/ 0 w 163"/>
                <a:gd name="T25" fmla="*/ 0 h 175"/>
                <a:gd name="T26" fmla="*/ 0 w 163"/>
                <a:gd name="T27" fmla="*/ 0 h 175"/>
                <a:gd name="T28" fmla="*/ 0 w 163"/>
                <a:gd name="T29" fmla="*/ 0 h 175"/>
                <a:gd name="T30" fmla="*/ 0 w 163"/>
                <a:gd name="T31" fmla="*/ 0 h 175"/>
                <a:gd name="T32" fmla="*/ 0 w 163"/>
                <a:gd name="T33" fmla="*/ 0 h 175"/>
                <a:gd name="T34" fmla="*/ 0 w 163"/>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3"/>
                <a:gd name="T55" fmla="*/ 0 h 175"/>
                <a:gd name="T56" fmla="*/ 163 w 163"/>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3" h="175">
                  <a:moveTo>
                    <a:pt x="39" y="11"/>
                  </a:moveTo>
                  <a:lnTo>
                    <a:pt x="62" y="0"/>
                  </a:lnTo>
                  <a:lnTo>
                    <a:pt x="39" y="11"/>
                  </a:lnTo>
                  <a:lnTo>
                    <a:pt x="11" y="39"/>
                  </a:lnTo>
                  <a:lnTo>
                    <a:pt x="0" y="73"/>
                  </a:lnTo>
                  <a:lnTo>
                    <a:pt x="0" y="101"/>
                  </a:lnTo>
                  <a:lnTo>
                    <a:pt x="11" y="135"/>
                  </a:lnTo>
                  <a:lnTo>
                    <a:pt x="39" y="158"/>
                  </a:lnTo>
                  <a:lnTo>
                    <a:pt x="62" y="174"/>
                  </a:lnTo>
                  <a:lnTo>
                    <a:pt x="101" y="174"/>
                  </a:lnTo>
                  <a:lnTo>
                    <a:pt x="124" y="158"/>
                  </a:lnTo>
                  <a:lnTo>
                    <a:pt x="151" y="135"/>
                  </a:lnTo>
                  <a:lnTo>
                    <a:pt x="162" y="101"/>
                  </a:lnTo>
                  <a:lnTo>
                    <a:pt x="162" y="73"/>
                  </a:lnTo>
                  <a:lnTo>
                    <a:pt x="151" y="39"/>
                  </a:lnTo>
                  <a:lnTo>
                    <a:pt x="124" y="11"/>
                  </a:lnTo>
                  <a:lnTo>
                    <a:pt x="101"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54" name="Freeform 177"/>
            <p:cNvSpPr>
              <a:spLocks noChangeArrowheads="1"/>
            </p:cNvSpPr>
            <p:nvPr/>
          </p:nvSpPr>
          <p:spPr bwMode="auto">
            <a:xfrm>
              <a:off x="840" y="1874"/>
              <a:ext cx="39" cy="58"/>
            </a:xfrm>
            <a:custGeom>
              <a:avLst/>
              <a:gdLst>
                <a:gd name="T0" fmla="*/ 0 w 172"/>
                <a:gd name="T1" fmla="*/ 0 h 256"/>
                <a:gd name="T2" fmla="*/ 0 w 172"/>
                <a:gd name="T3" fmla="*/ 0 h 256"/>
                <a:gd name="T4" fmla="*/ 0 w 172"/>
                <a:gd name="T5" fmla="*/ 0 h 256"/>
                <a:gd name="T6" fmla="*/ 0 w 172"/>
                <a:gd name="T7" fmla="*/ 0 h 256"/>
                <a:gd name="T8" fmla="*/ 0 w 172"/>
                <a:gd name="T9" fmla="*/ 0 h 256"/>
                <a:gd name="T10" fmla="*/ 0 w 172"/>
                <a:gd name="T11" fmla="*/ 0 h 256"/>
                <a:gd name="T12" fmla="*/ 0 w 172"/>
                <a:gd name="T13" fmla="*/ 0 h 256"/>
                <a:gd name="T14" fmla="*/ 0 w 172"/>
                <a:gd name="T15" fmla="*/ 0 h 256"/>
                <a:gd name="T16" fmla="*/ 0 w 172"/>
                <a:gd name="T17" fmla="*/ 0 h 256"/>
                <a:gd name="T18" fmla="*/ 0 w 172"/>
                <a:gd name="T19" fmla="*/ 0 h 256"/>
                <a:gd name="T20" fmla="*/ 0 w 172"/>
                <a:gd name="T21" fmla="*/ 0 h 256"/>
                <a:gd name="T22" fmla="*/ 0 w 172"/>
                <a:gd name="T23" fmla="*/ 0 h 256"/>
                <a:gd name="T24" fmla="*/ 0 w 172"/>
                <a:gd name="T25" fmla="*/ 0 h 256"/>
                <a:gd name="T26" fmla="*/ 0 w 172"/>
                <a:gd name="T27" fmla="*/ 0 h 256"/>
                <a:gd name="T28" fmla="*/ 0 w 172"/>
                <a:gd name="T29" fmla="*/ 0 h 256"/>
                <a:gd name="T30" fmla="*/ 0 w 172"/>
                <a:gd name="T31" fmla="*/ 0 h 256"/>
                <a:gd name="T32" fmla="*/ 0 w 172"/>
                <a:gd name="T33" fmla="*/ 0 h 256"/>
                <a:gd name="T34" fmla="*/ 0 w 172"/>
                <a:gd name="T35" fmla="*/ 0 h 256"/>
                <a:gd name="T36" fmla="*/ 0 w 172"/>
                <a:gd name="T37" fmla="*/ 0 h 256"/>
                <a:gd name="T38" fmla="*/ 0 w 172"/>
                <a:gd name="T39" fmla="*/ 0 h 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
                <a:gd name="T61" fmla="*/ 0 h 256"/>
                <a:gd name="T62" fmla="*/ 172 w 172"/>
                <a:gd name="T63" fmla="*/ 256 h 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 h="256">
                  <a:moveTo>
                    <a:pt x="171" y="34"/>
                  </a:moveTo>
                  <a:lnTo>
                    <a:pt x="144" y="12"/>
                  </a:lnTo>
                  <a:lnTo>
                    <a:pt x="108" y="0"/>
                  </a:lnTo>
                  <a:lnTo>
                    <a:pt x="58" y="0"/>
                  </a:lnTo>
                  <a:lnTo>
                    <a:pt x="23" y="12"/>
                  </a:lnTo>
                  <a:lnTo>
                    <a:pt x="0" y="34"/>
                  </a:lnTo>
                  <a:lnTo>
                    <a:pt x="0" y="57"/>
                  </a:lnTo>
                  <a:lnTo>
                    <a:pt x="11" y="81"/>
                  </a:lnTo>
                  <a:lnTo>
                    <a:pt x="23" y="92"/>
                  </a:lnTo>
                  <a:lnTo>
                    <a:pt x="50" y="104"/>
                  </a:lnTo>
                  <a:lnTo>
                    <a:pt x="120" y="131"/>
                  </a:lnTo>
                  <a:lnTo>
                    <a:pt x="144" y="143"/>
                  </a:lnTo>
                  <a:lnTo>
                    <a:pt x="155" y="154"/>
                  </a:lnTo>
                  <a:lnTo>
                    <a:pt x="171" y="182"/>
                  </a:lnTo>
                  <a:lnTo>
                    <a:pt x="171" y="216"/>
                  </a:lnTo>
                  <a:lnTo>
                    <a:pt x="144" y="239"/>
                  </a:lnTo>
                  <a:lnTo>
                    <a:pt x="108" y="255"/>
                  </a:lnTo>
                  <a:lnTo>
                    <a:pt x="58" y="255"/>
                  </a:lnTo>
                  <a:lnTo>
                    <a:pt x="23" y="239"/>
                  </a:lnTo>
                  <a:lnTo>
                    <a:pt x="0" y="21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55" name="Freeform 178"/>
            <p:cNvSpPr>
              <a:spLocks noChangeArrowheads="1"/>
            </p:cNvSpPr>
            <p:nvPr/>
          </p:nvSpPr>
          <p:spPr bwMode="auto">
            <a:xfrm>
              <a:off x="895" y="1892"/>
              <a:ext cx="34" cy="40"/>
            </a:xfrm>
            <a:custGeom>
              <a:avLst/>
              <a:gdLst>
                <a:gd name="T0" fmla="*/ 0 w 148"/>
                <a:gd name="T1" fmla="*/ 0 h 175"/>
                <a:gd name="T2" fmla="*/ 0 w 148"/>
                <a:gd name="T3" fmla="*/ 0 h 175"/>
                <a:gd name="T4" fmla="*/ 0 w 148"/>
                <a:gd name="T5" fmla="*/ 0 h 175"/>
                <a:gd name="T6" fmla="*/ 0 w 148"/>
                <a:gd name="T7" fmla="*/ 0 h 175"/>
                <a:gd name="T8" fmla="*/ 0 w 148"/>
                <a:gd name="T9" fmla="*/ 0 h 175"/>
                <a:gd name="T10" fmla="*/ 0 w 148"/>
                <a:gd name="T11" fmla="*/ 0 h 175"/>
                <a:gd name="T12" fmla="*/ 0 w 148"/>
                <a:gd name="T13" fmla="*/ 0 h 175"/>
                <a:gd name="T14" fmla="*/ 0 w 148"/>
                <a:gd name="T15" fmla="*/ 0 h 175"/>
                <a:gd name="T16" fmla="*/ 0 w 148"/>
                <a:gd name="T17" fmla="*/ 0 h 175"/>
                <a:gd name="T18" fmla="*/ 0 w 148"/>
                <a:gd name="T19" fmla="*/ 0 h 175"/>
                <a:gd name="T20" fmla="*/ 0 w 148"/>
                <a:gd name="T21" fmla="*/ 0 h 175"/>
                <a:gd name="T22" fmla="*/ 0 w 148"/>
                <a:gd name="T23" fmla="*/ 0 h 175"/>
                <a:gd name="T24" fmla="*/ 0 w 148"/>
                <a:gd name="T25" fmla="*/ 0 h 175"/>
                <a:gd name="T26" fmla="*/ 0 w 148"/>
                <a:gd name="T27" fmla="*/ 0 h 175"/>
                <a:gd name="T28" fmla="*/ 0 w 148"/>
                <a:gd name="T29" fmla="*/ 0 h 175"/>
                <a:gd name="T30" fmla="*/ 0 w 148"/>
                <a:gd name="T31" fmla="*/ 0 h 175"/>
                <a:gd name="T32" fmla="*/ 0 w 148"/>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5"/>
                <a:gd name="T53" fmla="*/ 148 w 148"/>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5">
                  <a:moveTo>
                    <a:pt x="0" y="73"/>
                  </a:moveTo>
                  <a:lnTo>
                    <a:pt x="147" y="73"/>
                  </a:lnTo>
                  <a:lnTo>
                    <a:pt x="147" y="50"/>
                  </a:lnTo>
                  <a:lnTo>
                    <a:pt x="135" y="23"/>
                  </a:lnTo>
                  <a:lnTo>
                    <a:pt x="123" y="11"/>
                  </a:lnTo>
                  <a:lnTo>
                    <a:pt x="97" y="0"/>
                  </a:lnTo>
                  <a:lnTo>
                    <a:pt x="61" y="0"/>
                  </a:lnTo>
                  <a:lnTo>
                    <a:pt x="35" y="11"/>
                  </a:lnTo>
                  <a:lnTo>
                    <a:pt x="12" y="39"/>
                  </a:lnTo>
                  <a:lnTo>
                    <a:pt x="0" y="73"/>
                  </a:lnTo>
                  <a:lnTo>
                    <a:pt x="0" y="101"/>
                  </a:lnTo>
                  <a:lnTo>
                    <a:pt x="12" y="135"/>
                  </a:lnTo>
                  <a:lnTo>
                    <a:pt x="35" y="158"/>
                  </a:lnTo>
                  <a:lnTo>
                    <a:pt x="61" y="174"/>
                  </a:lnTo>
                  <a:lnTo>
                    <a:pt x="97" y="174"/>
                  </a:lnTo>
                  <a:lnTo>
                    <a:pt x="123" y="158"/>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56" name="Line 179"/>
            <p:cNvSpPr>
              <a:spLocks noChangeShapeType="1"/>
            </p:cNvSpPr>
            <p:nvPr/>
          </p:nvSpPr>
          <p:spPr bwMode="auto">
            <a:xfrm flipV="1">
              <a:off x="944" y="1891"/>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57" name="Line 180"/>
            <p:cNvSpPr>
              <a:spLocks noChangeShapeType="1"/>
            </p:cNvSpPr>
            <p:nvPr/>
          </p:nvSpPr>
          <p:spPr bwMode="auto">
            <a:xfrm flipH="1">
              <a:off x="942" y="1901"/>
              <a:ext cx="6"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58" name="Freeform 181"/>
            <p:cNvSpPr>
              <a:spLocks noChangeArrowheads="1"/>
            </p:cNvSpPr>
            <p:nvPr/>
          </p:nvSpPr>
          <p:spPr bwMode="auto">
            <a:xfrm>
              <a:off x="947" y="1892"/>
              <a:ext cx="19" cy="14"/>
            </a:xfrm>
            <a:custGeom>
              <a:avLst/>
              <a:gdLst>
                <a:gd name="T0" fmla="*/ 0 w 85"/>
                <a:gd name="T1" fmla="*/ 0 h 63"/>
                <a:gd name="T2" fmla="*/ 0 w 85"/>
                <a:gd name="T3" fmla="*/ 0 h 63"/>
                <a:gd name="T4" fmla="*/ 0 w 85"/>
                <a:gd name="T5" fmla="*/ 0 h 63"/>
                <a:gd name="T6" fmla="*/ 0 w 85"/>
                <a:gd name="T7" fmla="*/ 0 h 63"/>
                <a:gd name="T8" fmla="*/ 0 60000 65536"/>
                <a:gd name="T9" fmla="*/ 0 60000 65536"/>
                <a:gd name="T10" fmla="*/ 0 60000 65536"/>
                <a:gd name="T11" fmla="*/ 0 60000 65536"/>
                <a:gd name="T12" fmla="*/ 0 w 85"/>
                <a:gd name="T13" fmla="*/ 0 h 63"/>
                <a:gd name="T14" fmla="*/ 85 w 85"/>
                <a:gd name="T15" fmla="*/ 63 h 63"/>
              </a:gdLst>
              <a:ahLst/>
              <a:cxnLst>
                <a:cxn ang="T8">
                  <a:pos x="T0" y="T1"/>
                </a:cxn>
                <a:cxn ang="T9">
                  <a:pos x="T2" y="T3"/>
                </a:cxn>
                <a:cxn ang="T10">
                  <a:pos x="T4" y="T5"/>
                </a:cxn>
                <a:cxn ang="T11">
                  <a:pos x="T6" y="T7"/>
                </a:cxn>
              </a:cxnLst>
              <a:rect l="T12" t="T13" r="T14" b="T15"/>
              <a:pathLst>
                <a:path w="85" h="63">
                  <a:moveTo>
                    <a:pt x="0" y="62"/>
                  </a:moveTo>
                  <a:lnTo>
                    <a:pt x="22" y="15"/>
                  </a:lnTo>
                  <a:lnTo>
                    <a:pt x="46" y="0"/>
                  </a:lnTo>
                  <a:lnTo>
                    <a:pt x="8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59" name="Freeform 182"/>
            <p:cNvSpPr>
              <a:spLocks noChangeArrowheads="1"/>
            </p:cNvSpPr>
            <p:nvPr/>
          </p:nvSpPr>
          <p:spPr bwMode="auto">
            <a:xfrm>
              <a:off x="980" y="1892"/>
              <a:ext cx="33" cy="40"/>
            </a:xfrm>
            <a:custGeom>
              <a:avLst/>
              <a:gdLst>
                <a:gd name="T0" fmla="*/ 0 w 147"/>
                <a:gd name="T1" fmla="*/ 0 h 175"/>
                <a:gd name="T2" fmla="*/ 0 w 147"/>
                <a:gd name="T3" fmla="*/ 0 h 175"/>
                <a:gd name="T4" fmla="*/ 0 w 147"/>
                <a:gd name="T5" fmla="*/ 0 h 175"/>
                <a:gd name="T6" fmla="*/ 0 60000 65536"/>
                <a:gd name="T7" fmla="*/ 0 60000 65536"/>
                <a:gd name="T8" fmla="*/ 0 60000 65536"/>
                <a:gd name="T9" fmla="*/ 0 w 147"/>
                <a:gd name="T10" fmla="*/ 0 h 175"/>
                <a:gd name="T11" fmla="*/ 147 w 147"/>
                <a:gd name="T12" fmla="*/ 175 h 175"/>
              </a:gdLst>
              <a:ahLst/>
              <a:cxnLst>
                <a:cxn ang="T6">
                  <a:pos x="T0" y="T1"/>
                </a:cxn>
                <a:cxn ang="T7">
                  <a:pos x="T2" y="T3"/>
                </a:cxn>
                <a:cxn ang="T8">
                  <a:pos x="T4" y="T5"/>
                </a:cxn>
              </a:cxnLst>
              <a:rect l="T9" t="T10" r="T11" b="T12"/>
              <a:pathLst>
                <a:path w="147" h="175">
                  <a:moveTo>
                    <a:pt x="0" y="0"/>
                  </a:moveTo>
                  <a:lnTo>
                    <a:pt x="73" y="174"/>
                  </a:lnTo>
                  <a:lnTo>
                    <a:pt x="14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0" name="Freeform 183"/>
            <p:cNvSpPr>
              <a:spLocks noChangeArrowheads="1"/>
            </p:cNvSpPr>
            <p:nvPr/>
          </p:nvSpPr>
          <p:spPr bwMode="auto">
            <a:xfrm>
              <a:off x="1024" y="1874"/>
              <a:ext cx="15" cy="14"/>
            </a:xfrm>
            <a:custGeom>
              <a:avLst/>
              <a:gdLst>
                <a:gd name="T0" fmla="*/ 0 w 64"/>
                <a:gd name="T1" fmla="*/ 0 h 63"/>
                <a:gd name="T2" fmla="*/ 0 w 64"/>
                <a:gd name="T3" fmla="*/ 0 h 63"/>
                <a:gd name="T4" fmla="*/ 0 w 64"/>
                <a:gd name="T5" fmla="*/ 0 h 63"/>
                <a:gd name="T6" fmla="*/ 0 w 64"/>
                <a:gd name="T7" fmla="*/ 0 h 63"/>
                <a:gd name="T8" fmla="*/ 0 w 64"/>
                <a:gd name="T9" fmla="*/ 0 h 63"/>
                <a:gd name="T10" fmla="*/ 0 60000 65536"/>
                <a:gd name="T11" fmla="*/ 0 60000 65536"/>
                <a:gd name="T12" fmla="*/ 0 60000 65536"/>
                <a:gd name="T13" fmla="*/ 0 60000 65536"/>
                <a:gd name="T14" fmla="*/ 0 60000 65536"/>
                <a:gd name="T15" fmla="*/ 0 w 64"/>
                <a:gd name="T16" fmla="*/ 0 h 63"/>
                <a:gd name="T17" fmla="*/ 64 w 64"/>
                <a:gd name="T18" fmla="*/ 63 h 63"/>
              </a:gdLst>
              <a:ahLst/>
              <a:cxnLst>
                <a:cxn ang="T10">
                  <a:pos x="T0" y="T1"/>
                </a:cxn>
                <a:cxn ang="T11">
                  <a:pos x="T2" y="T3"/>
                </a:cxn>
                <a:cxn ang="T12">
                  <a:pos x="T4" y="T5"/>
                </a:cxn>
                <a:cxn ang="T13">
                  <a:pos x="T6" y="T7"/>
                </a:cxn>
                <a:cxn ang="T14">
                  <a:pos x="T8" y="T9"/>
                </a:cxn>
              </a:cxnLst>
              <a:rect l="T15" t="T16" r="T17" b="T18"/>
              <a:pathLst>
                <a:path w="64" h="63">
                  <a:moveTo>
                    <a:pt x="0" y="31"/>
                  </a:moveTo>
                  <a:lnTo>
                    <a:pt x="23" y="62"/>
                  </a:lnTo>
                  <a:lnTo>
                    <a:pt x="63" y="31"/>
                  </a:lnTo>
                  <a:lnTo>
                    <a:pt x="23" y="0"/>
                  </a:lnTo>
                  <a:lnTo>
                    <a:pt x="0" y="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1" name="Line 184"/>
            <p:cNvSpPr>
              <a:spLocks noChangeShapeType="1"/>
            </p:cNvSpPr>
            <p:nvPr/>
          </p:nvSpPr>
          <p:spPr bwMode="auto">
            <a:xfrm>
              <a:off x="1026" y="189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62" name="Freeform 185"/>
            <p:cNvSpPr>
              <a:spLocks noChangeArrowheads="1"/>
            </p:cNvSpPr>
            <p:nvPr/>
          </p:nvSpPr>
          <p:spPr bwMode="auto">
            <a:xfrm>
              <a:off x="1047" y="1892"/>
              <a:ext cx="33" cy="40"/>
            </a:xfrm>
            <a:custGeom>
              <a:avLst/>
              <a:gdLst>
                <a:gd name="T0" fmla="*/ 0 w 145"/>
                <a:gd name="T1" fmla="*/ 0 h 175"/>
                <a:gd name="T2" fmla="*/ 0 w 145"/>
                <a:gd name="T3" fmla="*/ 0 h 175"/>
                <a:gd name="T4" fmla="*/ 0 w 145"/>
                <a:gd name="T5" fmla="*/ 0 h 175"/>
                <a:gd name="T6" fmla="*/ 0 w 145"/>
                <a:gd name="T7" fmla="*/ 0 h 175"/>
                <a:gd name="T8" fmla="*/ 0 w 145"/>
                <a:gd name="T9" fmla="*/ 0 h 175"/>
                <a:gd name="T10" fmla="*/ 0 w 145"/>
                <a:gd name="T11" fmla="*/ 0 h 175"/>
                <a:gd name="T12" fmla="*/ 0 w 145"/>
                <a:gd name="T13" fmla="*/ 0 h 175"/>
                <a:gd name="T14" fmla="*/ 0 w 145"/>
                <a:gd name="T15" fmla="*/ 0 h 175"/>
                <a:gd name="T16" fmla="*/ 0 w 145"/>
                <a:gd name="T17" fmla="*/ 0 h 175"/>
                <a:gd name="T18" fmla="*/ 0 w 145"/>
                <a:gd name="T19" fmla="*/ 0 h 175"/>
                <a:gd name="T20" fmla="*/ 0 w 145"/>
                <a:gd name="T21" fmla="*/ 0 h 175"/>
                <a:gd name="T22" fmla="*/ 0 w 145"/>
                <a:gd name="T23" fmla="*/ 0 h 175"/>
                <a:gd name="T24" fmla="*/ 0 w 145"/>
                <a:gd name="T25" fmla="*/ 0 h 175"/>
                <a:gd name="T26" fmla="*/ 0 w 145"/>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5"/>
                <a:gd name="T43" fmla="*/ 0 h 175"/>
                <a:gd name="T44" fmla="*/ 145 w 145"/>
                <a:gd name="T45" fmla="*/ 175 h 1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5" h="175">
                  <a:moveTo>
                    <a:pt x="144" y="39"/>
                  </a:moveTo>
                  <a:lnTo>
                    <a:pt x="120" y="11"/>
                  </a:lnTo>
                  <a:lnTo>
                    <a:pt x="97" y="0"/>
                  </a:lnTo>
                  <a:lnTo>
                    <a:pt x="62" y="0"/>
                  </a:lnTo>
                  <a:lnTo>
                    <a:pt x="35" y="11"/>
                  </a:lnTo>
                  <a:lnTo>
                    <a:pt x="11" y="39"/>
                  </a:lnTo>
                  <a:lnTo>
                    <a:pt x="0" y="73"/>
                  </a:lnTo>
                  <a:lnTo>
                    <a:pt x="0" y="101"/>
                  </a:lnTo>
                  <a:lnTo>
                    <a:pt x="11" y="135"/>
                  </a:lnTo>
                  <a:lnTo>
                    <a:pt x="35" y="158"/>
                  </a:lnTo>
                  <a:lnTo>
                    <a:pt x="62" y="174"/>
                  </a:lnTo>
                  <a:lnTo>
                    <a:pt x="97" y="174"/>
                  </a:lnTo>
                  <a:lnTo>
                    <a:pt x="120" y="158"/>
                  </a:lnTo>
                  <a:lnTo>
                    <a:pt x="144"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3" name="Freeform 186"/>
            <p:cNvSpPr>
              <a:spLocks noChangeArrowheads="1"/>
            </p:cNvSpPr>
            <p:nvPr/>
          </p:nvSpPr>
          <p:spPr bwMode="auto">
            <a:xfrm>
              <a:off x="1097" y="1892"/>
              <a:ext cx="33" cy="40"/>
            </a:xfrm>
            <a:custGeom>
              <a:avLst/>
              <a:gdLst>
                <a:gd name="T0" fmla="*/ 0 w 147"/>
                <a:gd name="T1" fmla="*/ 0 h 175"/>
                <a:gd name="T2" fmla="*/ 0 w 147"/>
                <a:gd name="T3" fmla="*/ 0 h 175"/>
                <a:gd name="T4" fmla="*/ 0 w 147"/>
                <a:gd name="T5" fmla="*/ 0 h 175"/>
                <a:gd name="T6" fmla="*/ 0 w 147"/>
                <a:gd name="T7" fmla="*/ 0 h 175"/>
                <a:gd name="T8" fmla="*/ 0 w 147"/>
                <a:gd name="T9" fmla="*/ 0 h 175"/>
                <a:gd name="T10" fmla="*/ 0 w 147"/>
                <a:gd name="T11" fmla="*/ 0 h 175"/>
                <a:gd name="T12" fmla="*/ 0 w 147"/>
                <a:gd name="T13" fmla="*/ 0 h 175"/>
                <a:gd name="T14" fmla="*/ 0 w 147"/>
                <a:gd name="T15" fmla="*/ 0 h 175"/>
                <a:gd name="T16" fmla="*/ 0 w 147"/>
                <a:gd name="T17" fmla="*/ 0 h 175"/>
                <a:gd name="T18" fmla="*/ 0 w 147"/>
                <a:gd name="T19" fmla="*/ 0 h 175"/>
                <a:gd name="T20" fmla="*/ 0 w 147"/>
                <a:gd name="T21" fmla="*/ 0 h 175"/>
                <a:gd name="T22" fmla="*/ 0 w 147"/>
                <a:gd name="T23" fmla="*/ 0 h 175"/>
                <a:gd name="T24" fmla="*/ 0 w 147"/>
                <a:gd name="T25" fmla="*/ 0 h 175"/>
                <a:gd name="T26" fmla="*/ 0 w 147"/>
                <a:gd name="T27" fmla="*/ 0 h 175"/>
                <a:gd name="T28" fmla="*/ 0 w 147"/>
                <a:gd name="T29" fmla="*/ 0 h 175"/>
                <a:gd name="T30" fmla="*/ 0 w 147"/>
                <a:gd name="T31" fmla="*/ 0 h 175"/>
                <a:gd name="T32" fmla="*/ 0 w 147"/>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75"/>
                <a:gd name="T53" fmla="*/ 147 w 147"/>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75">
                  <a:moveTo>
                    <a:pt x="0" y="73"/>
                  </a:moveTo>
                  <a:lnTo>
                    <a:pt x="146" y="73"/>
                  </a:lnTo>
                  <a:lnTo>
                    <a:pt x="146" y="50"/>
                  </a:lnTo>
                  <a:lnTo>
                    <a:pt x="135" y="23"/>
                  </a:lnTo>
                  <a:lnTo>
                    <a:pt x="118" y="11"/>
                  </a:lnTo>
                  <a:lnTo>
                    <a:pt x="96" y="0"/>
                  </a:lnTo>
                  <a:lnTo>
                    <a:pt x="57" y="0"/>
                  </a:lnTo>
                  <a:lnTo>
                    <a:pt x="33" y="11"/>
                  </a:lnTo>
                  <a:lnTo>
                    <a:pt x="11" y="39"/>
                  </a:lnTo>
                  <a:lnTo>
                    <a:pt x="0" y="73"/>
                  </a:lnTo>
                  <a:lnTo>
                    <a:pt x="0" y="101"/>
                  </a:lnTo>
                  <a:lnTo>
                    <a:pt x="11" y="135"/>
                  </a:lnTo>
                  <a:lnTo>
                    <a:pt x="33" y="158"/>
                  </a:lnTo>
                  <a:lnTo>
                    <a:pt x="57" y="174"/>
                  </a:lnTo>
                  <a:lnTo>
                    <a:pt x="96" y="174"/>
                  </a:lnTo>
                  <a:lnTo>
                    <a:pt x="118" y="158"/>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4" name="Freeform 187"/>
            <p:cNvSpPr>
              <a:spLocks noChangeArrowheads="1"/>
            </p:cNvSpPr>
            <p:nvPr/>
          </p:nvSpPr>
          <p:spPr bwMode="auto">
            <a:xfrm>
              <a:off x="948" y="1635"/>
              <a:ext cx="39" cy="59"/>
            </a:xfrm>
            <a:custGeom>
              <a:avLst/>
              <a:gdLst>
                <a:gd name="T0" fmla="*/ 0 w 172"/>
                <a:gd name="T1" fmla="*/ 0 h 259"/>
                <a:gd name="T2" fmla="*/ 0 w 172"/>
                <a:gd name="T3" fmla="*/ 0 h 259"/>
                <a:gd name="T4" fmla="*/ 0 w 172"/>
                <a:gd name="T5" fmla="*/ 0 h 259"/>
                <a:gd name="T6" fmla="*/ 0 w 172"/>
                <a:gd name="T7" fmla="*/ 0 h 259"/>
                <a:gd name="T8" fmla="*/ 0 w 172"/>
                <a:gd name="T9" fmla="*/ 0 h 259"/>
                <a:gd name="T10" fmla="*/ 0 w 172"/>
                <a:gd name="T11" fmla="*/ 0 h 259"/>
                <a:gd name="T12" fmla="*/ 0 w 172"/>
                <a:gd name="T13" fmla="*/ 0 h 259"/>
                <a:gd name="T14" fmla="*/ 0 w 172"/>
                <a:gd name="T15" fmla="*/ 0 h 259"/>
                <a:gd name="T16" fmla="*/ 0 w 172"/>
                <a:gd name="T17" fmla="*/ 0 h 259"/>
                <a:gd name="T18" fmla="*/ 0 w 172"/>
                <a:gd name="T19" fmla="*/ 0 h 259"/>
                <a:gd name="T20" fmla="*/ 0 w 172"/>
                <a:gd name="T21" fmla="*/ 0 h 259"/>
                <a:gd name="T22" fmla="*/ 0 w 172"/>
                <a:gd name="T23" fmla="*/ 0 h 259"/>
                <a:gd name="T24" fmla="*/ 0 w 172"/>
                <a:gd name="T25" fmla="*/ 0 h 259"/>
                <a:gd name="T26" fmla="*/ 0 w 172"/>
                <a:gd name="T27" fmla="*/ 0 h 259"/>
                <a:gd name="T28" fmla="*/ 0 w 172"/>
                <a:gd name="T29" fmla="*/ 0 h 259"/>
                <a:gd name="T30" fmla="*/ 0 w 172"/>
                <a:gd name="T31" fmla="*/ 0 h 259"/>
                <a:gd name="T32" fmla="*/ 0 w 172"/>
                <a:gd name="T33" fmla="*/ 0 h 259"/>
                <a:gd name="T34" fmla="*/ 0 w 172"/>
                <a:gd name="T35" fmla="*/ 0 h 259"/>
                <a:gd name="T36" fmla="*/ 0 w 172"/>
                <a:gd name="T37" fmla="*/ 0 h 259"/>
                <a:gd name="T38" fmla="*/ 0 w 172"/>
                <a:gd name="T39" fmla="*/ 0 h 2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
                <a:gd name="T61" fmla="*/ 0 h 259"/>
                <a:gd name="T62" fmla="*/ 172 w 172"/>
                <a:gd name="T63" fmla="*/ 259 h 2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 h="259">
                  <a:moveTo>
                    <a:pt x="171" y="39"/>
                  </a:moveTo>
                  <a:lnTo>
                    <a:pt x="147" y="11"/>
                  </a:lnTo>
                  <a:lnTo>
                    <a:pt x="109" y="0"/>
                  </a:lnTo>
                  <a:lnTo>
                    <a:pt x="57" y="0"/>
                  </a:lnTo>
                  <a:lnTo>
                    <a:pt x="23" y="11"/>
                  </a:lnTo>
                  <a:lnTo>
                    <a:pt x="0" y="39"/>
                  </a:lnTo>
                  <a:lnTo>
                    <a:pt x="0" y="62"/>
                  </a:lnTo>
                  <a:lnTo>
                    <a:pt x="12" y="88"/>
                  </a:lnTo>
                  <a:lnTo>
                    <a:pt x="23" y="100"/>
                  </a:lnTo>
                  <a:lnTo>
                    <a:pt x="46" y="112"/>
                  </a:lnTo>
                  <a:lnTo>
                    <a:pt x="120" y="135"/>
                  </a:lnTo>
                  <a:lnTo>
                    <a:pt x="147" y="150"/>
                  </a:lnTo>
                  <a:lnTo>
                    <a:pt x="159" y="161"/>
                  </a:lnTo>
                  <a:lnTo>
                    <a:pt x="171" y="185"/>
                  </a:lnTo>
                  <a:lnTo>
                    <a:pt x="171" y="223"/>
                  </a:lnTo>
                  <a:lnTo>
                    <a:pt x="147" y="247"/>
                  </a:lnTo>
                  <a:lnTo>
                    <a:pt x="109" y="258"/>
                  </a:lnTo>
                  <a:lnTo>
                    <a:pt x="57" y="258"/>
                  </a:lnTo>
                  <a:lnTo>
                    <a:pt x="23" y="247"/>
                  </a:lnTo>
                  <a:lnTo>
                    <a:pt x="0" y="22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5" name="Freeform 188"/>
            <p:cNvSpPr>
              <a:spLocks noChangeArrowheads="1"/>
            </p:cNvSpPr>
            <p:nvPr/>
          </p:nvSpPr>
          <p:spPr bwMode="auto">
            <a:xfrm>
              <a:off x="1003" y="1655"/>
              <a:ext cx="34" cy="39"/>
            </a:xfrm>
            <a:custGeom>
              <a:avLst/>
              <a:gdLst>
                <a:gd name="T0" fmla="*/ 0 w 151"/>
                <a:gd name="T1" fmla="*/ 0 h 171"/>
                <a:gd name="T2" fmla="*/ 0 w 151"/>
                <a:gd name="T3" fmla="*/ 0 h 171"/>
                <a:gd name="T4" fmla="*/ 0 w 151"/>
                <a:gd name="T5" fmla="*/ 0 h 171"/>
                <a:gd name="T6" fmla="*/ 0 w 151"/>
                <a:gd name="T7" fmla="*/ 0 h 171"/>
                <a:gd name="T8" fmla="*/ 0 w 151"/>
                <a:gd name="T9" fmla="*/ 0 h 171"/>
                <a:gd name="T10" fmla="*/ 0 w 151"/>
                <a:gd name="T11" fmla="*/ 0 h 171"/>
                <a:gd name="T12" fmla="*/ 0 w 151"/>
                <a:gd name="T13" fmla="*/ 0 h 171"/>
                <a:gd name="T14" fmla="*/ 0 w 151"/>
                <a:gd name="T15" fmla="*/ 0 h 171"/>
                <a:gd name="T16" fmla="*/ 0 w 151"/>
                <a:gd name="T17" fmla="*/ 0 h 171"/>
                <a:gd name="T18" fmla="*/ 0 w 151"/>
                <a:gd name="T19" fmla="*/ 0 h 171"/>
                <a:gd name="T20" fmla="*/ 0 w 151"/>
                <a:gd name="T21" fmla="*/ 0 h 171"/>
                <a:gd name="T22" fmla="*/ 0 w 151"/>
                <a:gd name="T23" fmla="*/ 0 h 171"/>
                <a:gd name="T24" fmla="*/ 0 w 151"/>
                <a:gd name="T25" fmla="*/ 0 h 171"/>
                <a:gd name="T26" fmla="*/ 0 w 151"/>
                <a:gd name="T27" fmla="*/ 0 h 171"/>
                <a:gd name="T28" fmla="*/ 0 w 151"/>
                <a:gd name="T29" fmla="*/ 0 h 171"/>
                <a:gd name="T30" fmla="*/ 0 w 151"/>
                <a:gd name="T31" fmla="*/ 0 h 171"/>
                <a:gd name="T32" fmla="*/ 0 w 151"/>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1"/>
                <a:gd name="T52" fmla="*/ 0 h 171"/>
                <a:gd name="T53" fmla="*/ 151 w 151"/>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1" h="171">
                  <a:moveTo>
                    <a:pt x="0" y="73"/>
                  </a:moveTo>
                  <a:lnTo>
                    <a:pt x="150" y="73"/>
                  </a:lnTo>
                  <a:lnTo>
                    <a:pt x="150" y="47"/>
                  </a:lnTo>
                  <a:lnTo>
                    <a:pt x="135" y="23"/>
                  </a:lnTo>
                  <a:lnTo>
                    <a:pt x="123" y="12"/>
                  </a:lnTo>
                  <a:lnTo>
                    <a:pt x="101" y="0"/>
                  </a:lnTo>
                  <a:lnTo>
                    <a:pt x="61" y="0"/>
                  </a:lnTo>
                  <a:lnTo>
                    <a:pt x="39" y="12"/>
                  </a:lnTo>
                  <a:lnTo>
                    <a:pt x="15" y="35"/>
                  </a:lnTo>
                  <a:lnTo>
                    <a:pt x="0" y="73"/>
                  </a:lnTo>
                  <a:lnTo>
                    <a:pt x="0" y="97"/>
                  </a:lnTo>
                  <a:lnTo>
                    <a:pt x="15" y="135"/>
                  </a:lnTo>
                  <a:lnTo>
                    <a:pt x="39" y="159"/>
                  </a:lnTo>
                  <a:lnTo>
                    <a:pt x="61" y="170"/>
                  </a:lnTo>
                  <a:lnTo>
                    <a:pt x="101" y="170"/>
                  </a:lnTo>
                  <a:lnTo>
                    <a:pt x="123" y="159"/>
                  </a:lnTo>
                  <a:lnTo>
                    <a:pt x="15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6" name="Freeform 189"/>
            <p:cNvSpPr>
              <a:spLocks noChangeArrowheads="1"/>
            </p:cNvSpPr>
            <p:nvPr/>
          </p:nvSpPr>
          <p:spPr bwMode="auto">
            <a:xfrm>
              <a:off x="1053" y="1655"/>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1"/>
                <a:gd name="T44" fmla="*/ 147 w 147"/>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1">
                  <a:moveTo>
                    <a:pt x="146" y="35"/>
                  </a:moveTo>
                  <a:lnTo>
                    <a:pt x="122" y="12"/>
                  </a:lnTo>
                  <a:lnTo>
                    <a:pt x="99" y="0"/>
                  </a:lnTo>
                  <a:lnTo>
                    <a:pt x="60" y="0"/>
                  </a:lnTo>
                  <a:lnTo>
                    <a:pt x="38" y="12"/>
                  </a:lnTo>
                  <a:lnTo>
                    <a:pt x="11" y="35"/>
                  </a:lnTo>
                  <a:lnTo>
                    <a:pt x="0" y="73"/>
                  </a:lnTo>
                  <a:lnTo>
                    <a:pt x="0" y="97"/>
                  </a:lnTo>
                  <a:lnTo>
                    <a:pt x="11" y="135"/>
                  </a:lnTo>
                  <a:lnTo>
                    <a:pt x="38" y="159"/>
                  </a:lnTo>
                  <a:lnTo>
                    <a:pt x="60" y="170"/>
                  </a:lnTo>
                  <a:lnTo>
                    <a:pt x="99" y="170"/>
                  </a:lnTo>
                  <a:lnTo>
                    <a:pt x="122" y="159"/>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7" name="Line 190"/>
            <p:cNvSpPr>
              <a:spLocks noChangeShapeType="1"/>
            </p:cNvSpPr>
            <p:nvPr/>
          </p:nvSpPr>
          <p:spPr bwMode="auto">
            <a:xfrm flipV="1">
              <a:off x="1103" y="1654"/>
              <a:ext cx="1"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68" name="Freeform 191"/>
            <p:cNvSpPr>
              <a:spLocks noChangeArrowheads="1"/>
            </p:cNvSpPr>
            <p:nvPr/>
          </p:nvSpPr>
          <p:spPr bwMode="auto">
            <a:xfrm>
              <a:off x="1103" y="1682"/>
              <a:ext cx="31" cy="14"/>
            </a:xfrm>
            <a:custGeom>
              <a:avLst/>
              <a:gdLst>
                <a:gd name="T0" fmla="*/ 0 w 135"/>
                <a:gd name="T1" fmla="*/ 0 h 63"/>
                <a:gd name="T2" fmla="*/ 0 w 135"/>
                <a:gd name="T3" fmla="*/ 0 h 63"/>
                <a:gd name="T4" fmla="*/ 0 w 135"/>
                <a:gd name="T5" fmla="*/ 0 h 63"/>
                <a:gd name="T6" fmla="*/ 0 w 135"/>
                <a:gd name="T7" fmla="*/ 0 h 63"/>
                <a:gd name="T8" fmla="*/ 0 w 135"/>
                <a:gd name="T9" fmla="*/ 0 h 63"/>
                <a:gd name="T10" fmla="*/ 0 w 135"/>
                <a:gd name="T11" fmla="*/ 0 h 63"/>
                <a:gd name="T12" fmla="*/ 0 60000 65536"/>
                <a:gd name="T13" fmla="*/ 0 60000 65536"/>
                <a:gd name="T14" fmla="*/ 0 60000 65536"/>
                <a:gd name="T15" fmla="*/ 0 60000 65536"/>
                <a:gd name="T16" fmla="*/ 0 60000 65536"/>
                <a:gd name="T17" fmla="*/ 0 60000 65536"/>
                <a:gd name="T18" fmla="*/ 0 w 135"/>
                <a:gd name="T19" fmla="*/ 0 h 63"/>
                <a:gd name="T20" fmla="*/ 135 w 13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35" h="63">
                  <a:moveTo>
                    <a:pt x="0" y="0"/>
                  </a:moveTo>
                  <a:lnTo>
                    <a:pt x="12" y="47"/>
                  </a:lnTo>
                  <a:lnTo>
                    <a:pt x="34" y="62"/>
                  </a:lnTo>
                  <a:lnTo>
                    <a:pt x="72" y="62"/>
                  </a:lnTo>
                  <a:lnTo>
                    <a:pt x="96" y="47"/>
                  </a:lnTo>
                  <a:lnTo>
                    <a:pt x="13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69" name="Line 192"/>
            <p:cNvSpPr>
              <a:spLocks noChangeShapeType="1"/>
            </p:cNvSpPr>
            <p:nvPr/>
          </p:nvSpPr>
          <p:spPr bwMode="auto">
            <a:xfrm flipV="1">
              <a:off x="1133" y="1654"/>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70" name="Line 193"/>
            <p:cNvSpPr>
              <a:spLocks noChangeShapeType="1"/>
            </p:cNvSpPr>
            <p:nvPr/>
          </p:nvSpPr>
          <p:spPr bwMode="auto">
            <a:xfrm>
              <a:off x="1155" y="1655"/>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71" name="Freeform 194"/>
            <p:cNvSpPr>
              <a:spLocks noChangeArrowheads="1"/>
            </p:cNvSpPr>
            <p:nvPr/>
          </p:nvSpPr>
          <p:spPr bwMode="auto">
            <a:xfrm>
              <a:off x="1155" y="1655"/>
              <a:ext cx="22" cy="17"/>
            </a:xfrm>
            <a:custGeom>
              <a:avLst/>
              <a:gdLst>
                <a:gd name="T0" fmla="*/ 0 w 98"/>
                <a:gd name="T1" fmla="*/ 0 h 75"/>
                <a:gd name="T2" fmla="*/ 0 w 98"/>
                <a:gd name="T3" fmla="*/ 0 h 75"/>
                <a:gd name="T4" fmla="*/ 0 w 98"/>
                <a:gd name="T5" fmla="*/ 0 h 75"/>
                <a:gd name="T6" fmla="*/ 0 w 98"/>
                <a:gd name="T7" fmla="*/ 0 h 75"/>
                <a:gd name="T8" fmla="*/ 0 w 98"/>
                <a:gd name="T9" fmla="*/ 0 h 75"/>
                <a:gd name="T10" fmla="*/ 0 60000 65536"/>
                <a:gd name="T11" fmla="*/ 0 60000 65536"/>
                <a:gd name="T12" fmla="*/ 0 60000 65536"/>
                <a:gd name="T13" fmla="*/ 0 60000 65536"/>
                <a:gd name="T14" fmla="*/ 0 60000 65536"/>
                <a:gd name="T15" fmla="*/ 0 w 98"/>
                <a:gd name="T16" fmla="*/ 0 h 75"/>
                <a:gd name="T17" fmla="*/ 98 w 98"/>
                <a:gd name="T18" fmla="*/ 75 h 75"/>
              </a:gdLst>
              <a:ahLst/>
              <a:cxnLst>
                <a:cxn ang="T10">
                  <a:pos x="T0" y="T1"/>
                </a:cxn>
                <a:cxn ang="T11">
                  <a:pos x="T2" y="T3"/>
                </a:cxn>
                <a:cxn ang="T12">
                  <a:pos x="T4" y="T5"/>
                </a:cxn>
                <a:cxn ang="T13">
                  <a:pos x="T6" y="T7"/>
                </a:cxn>
                <a:cxn ang="T14">
                  <a:pos x="T8" y="T9"/>
                </a:cxn>
              </a:cxnLst>
              <a:rect l="T15" t="T16" r="T17" b="T18"/>
              <a:pathLst>
                <a:path w="98" h="75">
                  <a:moveTo>
                    <a:pt x="0" y="74"/>
                  </a:moveTo>
                  <a:lnTo>
                    <a:pt x="15" y="35"/>
                  </a:lnTo>
                  <a:lnTo>
                    <a:pt x="39" y="12"/>
                  </a:lnTo>
                  <a:lnTo>
                    <a:pt x="63" y="0"/>
                  </a:lnTo>
                  <a:lnTo>
                    <a:pt x="9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72" name="Freeform 195"/>
            <p:cNvSpPr>
              <a:spLocks noChangeArrowheads="1"/>
            </p:cNvSpPr>
            <p:nvPr/>
          </p:nvSpPr>
          <p:spPr bwMode="auto">
            <a:xfrm>
              <a:off x="1191" y="1655"/>
              <a:ext cx="34" cy="39"/>
            </a:xfrm>
            <a:custGeom>
              <a:avLst/>
              <a:gdLst>
                <a:gd name="T0" fmla="*/ 0 w 148"/>
                <a:gd name="T1" fmla="*/ 0 h 171"/>
                <a:gd name="T2" fmla="*/ 0 w 148"/>
                <a:gd name="T3" fmla="*/ 0 h 171"/>
                <a:gd name="T4" fmla="*/ 0 w 148"/>
                <a:gd name="T5" fmla="*/ 0 h 171"/>
                <a:gd name="T6" fmla="*/ 0 w 148"/>
                <a:gd name="T7" fmla="*/ 0 h 171"/>
                <a:gd name="T8" fmla="*/ 0 w 148"/>
                <a:gd name="T9" fmla="*/ 0 h 171"/>
                <a:gd name="T10" fmla="*/ 0 w 148"/>
                <a:gd name="T11" fmla="*/ 0 h 171"/>
                <a:gd name="T12" fmla="*/ 0 w 148"/>
                <a:gd name="T13" fmla="*/ 0 h 171"/>
                <a:gd name="T14" fmla="*/ 0 w 148"/>
                <a:gd name="T15" fmla="*/ 0 h 171"/>
                <a:gd name="T16" fmla="*/ 0 w 148"/>
                <a:gd name="T17" fmla="*/ 0 h 171"/>
                <a:gd name="T18" fmla="*/ 0 w 148"/>
                <a:gd name="T19" fmla="*/ 0 h 171"/>
                <a:gd name="T20" fmla="*/ 0 w 148"/>
                <a:gd name="T21" fmla="*/ 0 h 171"/>
                <a:gd name="T22" fmla="*/ 0 w 148"/>
                <a:gd name="T23" fmla="*/ 0 h 171"/>
                <a:gd name="T24" fmla="*/ 0 w 148"/>
                <a:gd name="T25" fmla="*/ 0 h 171"/>
                <a:gd name="T26" fmla="*/ 0 w 148"/>
                <a:gd name="T27" fmla="*/ 0 h 171"/>
                <a:gd name="T28" fmla="*/ 0 w 148"/>
                <a:gd name="T29" fmla="*/ 0 h 171"/>
                <a:gd name="T30" fmla="*/ 0 w 148"/>
                <a:gd name="T31" fmla="*/ 0 h 171"/>
                <a:gd name="T32" fmla="*/ 0 w 148"/>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1"/>
                <a:gd name="T53" fmla="*/ 148 w 148"/>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1">
                  <a:moveTo>
                    <a:pt x="0" y="73"/>
                  </a:moveTo>
                  <a:lnTo>
                    <a:pt x="147" y="73"/>
                  </a:lnTo>
                  <a:lnTo>
                    <a:pt x="147" y="47"/>
                  </a:lnTo>
                  <a:lnTo>
                    <a:pt x="135" y="23"/>
                  </a:lnTo>
                  <a:lnTo>
                    <a:pt x="123" y="12"/>
                  </a:lnTo>
                  <a:lnTo>
                    <a:pt x="100" y="0"/>
                  </a:lnTo>
                  <a:lnTo>
                    <a:pt x="61" y="0"/>
                  </a:lnTo>
                  <a:lnTo>
                    <a:pt x="38" y="12"/>
                  </a:lnTo>
                  <a:lnTo>
                    <a:pt x="11" y="35"/>
                  </a:lnTo>
                  <a:lnTo>
                    <a:pt x="0" y="73"/>
                  </a:lnTo>
                  <a:lnTo>
                    <a:pt x="0" y="97"/>
                  </a:lnTo>
                  <a:lnTo>
                    <a:pt x="11" y="135"/>
                  </a:lnTo>
                  <a:lnTo>
                    <a:pt x="38" y="159"/>
                  </a:lnTo>
                  <a:lnTo>
                    <a:pt x="61" y="170"/>
                  </a:lnTo>
                  <a:lnTo>
                    <a:pt x="100" y="170"/>
                  </a:lnTo>
                  <a:lnTo>
                    <a:pt x="123" y="159"/>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73" name="Line 196"/>
            <p:cNvSpPr>
              <a:spLocks noChangeShapeType="1"/>
            </p:cNvSpPr>
            <p:nvPr/>
          </p:nvSpPr>
          <p:spPr bwMode="auto">
            <a:xfrm flipV="1">
              <a:off x="1242" y="1634"/>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74" name="Freeform 197"/>
            <p:cNvSpPr>
              <a:spLocks noChangeArrowheads="1"/>
            </p:cNvSpPr>
            <p:nvPr/>
          </p:nvSpPr>
          <p:spPr bwMode="auto">
            <a:xfrm>
              <a:off x="1265" y="1655"/>
              <a:ext cx="34" cy="39"/>
            </a:xfrm>
            <a:custGeom>
              <a:avLst/>
              <a:gdLst>
                <a:gd name="T0" fmla="*/ 0 w 148"/>
                <a:gd name="T1" fmla="*/ 0 h 171"/>
                <a:gd name="T2" fmla="*/ 0 w 148"/>
                <a:gd name="T3" fmla="*/ 0 h 171"/>
                <a:gd name="T4" fmla="*/ 0 w 148"/>
                <a:gd name="T5" fmla="*/ 0 h 171"/>
                <a:gd name="T6" fmla="*/ 0 60000 65536"/>
                <a:gd name="T7" fmla="*/ 0 60000 65536"/>
                <a:gd name="T8" fmla="*/ 0 60000 65536"/>
                <a:gd name="T9" fmla="*/ 0 w 148"/>
                <a:gd name="T10" fmla="*/ 0 h 171"/>
                <a:gd name="T11" fmla="*/ 148 w 148"/>
                <a:gd name="T12" fmla="*/ 171 h 171"/>
              </a:gdLst>
              <a:ahLst/>
              <a:cxnLst>
                <a:cxn ang="T6">
                  <a:pos x="T0" y="T1"/>
                </a:cxn>
                <a:cxn ang="T7">
                  <a:pos x="T2" y="T3"/>
                </a:cxn>
                <a:cxn ang="T8">
                  <a:pos x="T4" y="T5"/>
                </a:cxn>
              </a:cxnLst>
              <a:rect l="T9" t="T10" r="T11" b="T12"/>
              <a:pathLst>
                <a:path w="148" h="171">
                  <a:moveTo>
                    <a:pt x="0" y="0"/>
                  </a:moveTo>
                  <a:lnTo>
                    <a:pt x="77" y="170"/>
                  </a:lnTo>
                  <a:lnTo>
                    <a:pt x="14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75" name="Freeform 198"/>
            <p:cNvSpPr>
              <a:spLocks noChangeArrowheads="1"/>
            </p:cNvSpPr>
            <p:nvPr/>
          </p:nvSpPr>
          <p:spPr bwMode="auto">
            <a:xfrm>
              <a:off x="1263" y="1693"/>
              <a:ext cx="20" cy="20"/>
            </a:xfrm>
            <a:custGeom>
              <a:avLst/>
              <a:gdLst>
                <a:gd name="T0" fmla="*/ 0 w 89"/>
                <a:gd name="T1" fmla="*/ 0 h 87"/>
                <a:gd name="T2" fmla="*/ 0 w 89"/>
                <a:gd name="T3" fmla="*/ 0 h 87"/>
                <a:gd name="T4" fmla="*/ 0 w 89"/>
                <a:gd name="T5" fmla="*/ 0 h 87"/>
                <a:gd name="T6" fmla="*/ 0 w 89"/>
                <a:gd name="T7" fmla="*/ 0 h 87"/>
                <a:gd name="T8" fmla="*/ 0 w 89"/>
                <a:gd name="T9" fmla="*/ 0 h 87"/>
                <a:gd name="T10" fmla="*/ 0 60000 65536"/>
                <a:gd name="T11" fmla="*/ 0 60000 65536"/>
                <a:gd name="T12" fmla="*/ 0 60000 65536"/>
                <a:gd name="T13" fmla="*/ 0 60000 65536"/>
                <a:gd name="T14" fmla="*/ 0 60000 65536"/>
                <a:gd name="T15" fmla="*/ 0 w 89"/>
                <a:gd name="T16" fmla="*/ 0 h 87"/>
                <a:gd name="T17" fmla="*/ 89 w 89"/>
                <a:gd name="T18" fmla="*/ 87 h 87"/>
              </a:gdLst>
              <a:ahLst/>
              <a:cxnLst>
                <a:cxn ang="T10">
                  <a:pos x="T0" y="T1"/>
                </a:cxn>
                <a:cxn ang="T11">
                  <a:pos x="T2" y="T3"/>
                </a:cxn>
                <a:cxn ang="T12">
                  <a:pos x="T4" y="T5"/>
                </a:cxn>
                <a:cxn ang="T13">
                  <a:pos x="T6" y="T7"/>
                </a:cxn>
                <a:cxn ang="T14">
                  <a:pos x="T8" y="T9"/>
                </a:cxn>
              </a:cxnLst>
              <a:rect l="T15" t="T16" r="T17" b="T18"/>
              <a:pathLst>
                <a:path w="89" h="87">
                  <a:moveTo>
                    <a:pt x="88" y="0"/>
                  </a:moveTo>
                  <a:lnTo>
                    <a:pt x="61" y="47"/>
                  </a:lnTo>
                  <a:lnTo>
                    <a:pt x="38" y="75"/>
                  </a:lnTo>
                  <a:lnTo>
                    <a:pt x="11" y="86"/>
                  </a:lnTo>
                  <a:lnTo>
                    <a:pt x="0" y="8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76" name="Freeform 199"/>
            <p:cNvSpPr>
              <a:spLocks noChangeArrowheads="1"/>
            </p:cNvSpPr>
            <p:nvPr/>
          </p:nvSpPr>
          <p:spPr bwMode="auto">
            <a:xfrm>
              <a:off x="1000" y="1525"/>
              <a:ext cx="41" cy="59"/>
            </a:xfrm>
            <a:custGeom>
              <a:avLst/>
              <a:gdLst>
                <a:gd name="T0" fmla="*/ 0 w 182"/>
                <a:gd name="T1" fmla="*/ 0 h 259"/>
                <a:gd name="T2" fmla="*/ 0 w 182"/>
                <a:gd name="T3" fmla="*/ 0 h 259"/>
                <a:gd name="T4" fmla="*/ 0 w 182"/>
                <a:gd name="T5" fmla="*/ 0 h 259"/>
                <a:gd name="T6" fmla="*/ 0 w 182"/>
                <a:gd name="T7" fmla="*/ 0 h 259"/>
                <a:gd name="T8" fmla="*/ 0 w 182"/>
                <a:gd name="T9" fmla="*/ 0 h 259"/>
                <a:gd name="T10" fmla="*/ 0 w 182"/>
                <a:gd name="T11" fmla="*/ 0 h 259"/>
                <a:gd name="T12" fmla="*/ 0 w 182"/>
                <a:gd name="T13" fmla="*/ 0 h 259"/>
                <a:gd name="T14" fmla="*/ 0 w 182"/>
                <a:gd name="T15" fmla="*/ 0 h 259"/>
                <a:gd name="T16" fmla="*/ 0 w 182"/>
                <a:gd name="T17" fmla="*/ 0 h 259"/>
                <a:gd name="T18" fmla="*/ 0 w 182"/>
                <a:gd name="T19" fmla="*/ 0 h 259"/>
                <a:gd name="T20" fmla="*/ 0 w 182"/>
                <a:gd name="T21" fmla="*/ 0 h 259"/>
                <a:gd name="T22" fmla="*/ 0 w 182"/>
                <a:gd name="T23" fmla="*/ 0 h 259"/>
                <a:gd name="T24" fmla="*/ 0 w 182"/>
                <a:gd name="T25" fmla="*/ 0 h 259"/>
                <a:gd name="T26" fmla="*/ 0 w 182"/>
                <a:gd name="T27" fmla="*/ 0 h 259"/>
                <a:gd name="T28" fmla="*/ 0 w 182"/>
                <a:gd name="T29" fmla="*/ 0 h 259"/>
                <a:gd name="T30" fmla="*/ 0 w 182"/>
                <a:gd name="T31" fmla="*/ 0 h 259"/>
                <a:gd name="T32" fmla="*/ 0 w 182"/>
                <a:gd name="T33" fmla="*/ 0 h 259"/>
                <a:gd name="T34" fmla="*/ 0 w 182"/>
                <a:gd name="T35" fmla="*/ 0 h 2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2"/>
                <a:gd name="T55" fmla="*/ 0 h 259"/>
                <a:gd name="T56" fmla="*/ 182 w 182"/>
                <a:gd name="T57" fmla="*/ 259 h 2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2" h="259">
                  <a:moveTo>
                    <a:pt x="181" y="61"/>
                  </a:moveTo>
                  <a:lnTo>
                    <a:pt x="165" y="38"/>
                  </a:lnTo>
                  <a:lnTo>
                    <a:pt x="142" y="14"/>
                  </a:lnTo>
                  <a:lnTo>
                    <a:pt x="118" y="0"/>
                  </a:lnTo>
                  <a:lnTo>
                    <a:pt x="73" y="0"/>
                  </a:lnTo>
                  <a:lnTo>
                    <a:pt x="45" y="14"/>
                  </a:lnTo>
                  <a:lnTo>
                    <a:pt x="22" y="38"/>
                  </a:lnTo>
                  <a:lnTo>
                    <a:pt x="11" y="61"/>
                  </a:lnTo>
                  <a:lnTo>
                    <a:pt x="0" y="100"/>
                  </a:lnTo>
                  <a:lnTo>
                    <a:pt x="0" y="161"/>
                  </a:lnTo>
                  <a:lnTo>
                    <a:pt x="11" y="196"/>
                  </a:lnTo>
                  <a:lnTo>
                    <a:pt x="22" y="223"/>
                  </a:lnTo>
                  <a:lnTo>
                    <a:pt x="45" y="242"/>
                  </a:lnTo>
                  <a:lnTo>
                    <a:pt x="73" y="258"/>
                  </a:lnTo>
                  <a:lnTo>
                    <a:pt x="118" y="258"/>
                  </a:lnTo>
                  <a:lnTo>
                    <a:pt x="142" y="242"/>
                  </a:lnTo>
                  <a:lnTo>
                    <a:pt x="165" y="223"/>
                  </a:lnTo>
                  <a:lnTo>
                    <a:pt x="181" y="19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77" name="Line 200"/>
            <p:cNvSpPr>
              <a:spLocks noChangeShapeType="1"/>
            </p:cNvSpPr>
            <p:nvPr/>
          </p:nvSpPr>
          <p:spPr bwMode="auto">
            <a:xfrm flipV="1">
              <a:off x="1057" y="1523"/>
              <a:ext cx="1" cy="6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78" name="Line 201"/>
            <p:cNvSpPr>
              <a:spLocks noChangeShapeType="1"/>
            </p:cNvSpPr>
            <p:nvPr/>
          </p:nvSpPr>
          <p:spPr bwMode="auto">
            <a:xfrm>
              <a:off x="1112" y="1545"/>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79" name="Freeform 202"/>
            <p:cNvSpPr>
              <a:spLocks noChangeArrowheads="1"/>
            </p:cNvSpPr>
            <p:nvPr/>
          </p:nvSpPr>
          <p:spPr bwMode="auto">
            <a:xfrm>
              <a:off x="1079" y="1545"/>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1"/>
                <a:gd name="T44" fmla="*/ 147 w 147"/>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1">
                  <a:moveTo>
                    <a:pt x="146" y="34"/>
                  </a:moveTo>
                  <a:lnTo>
                    <a:pt x="119" y="12"/>
                  </a:lnTo>
                  <a:lnTo>
                    <a:pt x="99" y="0"/>
                  </a:lnTo>
                  <a:lnTo>
                    <a:pt x="60" y="0"/>
                  </a:lnTo>
                  <a:lnTo>
                    <a:pt x="38" y="12"/>
                  </a:lnTo>
                  <a:lnTo>
                    <a:pt x="14" y="34"/>
                  </a:lnTo>
                  <a:lnTo>
                    <a:pt x="0" y="74"/>
                  </a:lnTo>
                  <a:lnTo>
                    <a:pt x="0" y="96"/>
                  </a:lnTo>
                  <a:lnTo>
                    <a:pt x="14" y="135"/>
                  </a:lnTo>
                  <a:lnTo>
                    <a:pt x="38" y="154"/>
                  </a:lnTo>
                  <a:lnTo>
                    <a:pt x="60" y="170"/>
                  </a:lnTo>
                  <a:lnTo>
                    <a:pt x="99" y="170"/>
                  </a:lnTo>
                  <a:lnTo>
                    <a:pt x="119" y="154"/>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0" name="Line 203"/>
            <p:cNvSpPr>
              <a:spLocks noChangeShapeType="1"/>
            </p:cNvSpPr>
            <p:nvPr/>
          </p:nvSpPr>
          <p:spPr bwMode="auto">
            <a:xfrm flipV="1">
              <a:off x="1131" y="1543"/>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81" name="Freeform 204"/>
            <p:cNvSpPr>
              <a:spLocks noChangeArrowheads="1"/>
            </p:cNvSpPr>
            <p:nvPr/>
          </p:nvSpPr>
          <p:spPr bwMode="auto">
            <a:xfrm>
              <a:off x="1131" y="1545"/>
              <a:ext cx="31" cy="39"/>
            </a:xfrm>
            <a:custGeom>
              <a:avLst/>
              <a:gdLst>
                <a:gd name="T0" fmla="*/ 0 w 137"/>
                <a:gd name="T1" fmla="*/ 0 h 171"/>
                <a:gd name="T2" fmla="*/ 0 w 137"/>
                <a:gd name="T3" fmla="*/ 0 h 171"/>
                <a:gd name="T4" fmla="*/ 0 w 137"/>
                <a:gd name="T5" fmla="*/ 0 h 171"/>
                <a:gd name="T6" fmla="*/ 0 w 137"/>
                <a:gd name="T7" fmla="*/ 0 h 171"/>
                <a:gd name="T8" fmla="*/ 0 w 137"/>
                <a:gd name="T9" fmla="*/ 0 h 171"/>
                <a:gd name="T10" fmla="*/ 0 w 137"/>
                <a:gd name="T11" fmla="*/ 0 h 171"/>
                <a:gd name="T12" fmla="*/ 0 w 137"/>
                <a:gd name="T13" fmla="*/ 0 h 171"/>
                <a:gd name="T14" fmla="*/ 0 60000 65536"/>
                <a:gd name="T15" fmla="*/ 0 60000 65536"/>
                <a:gd name="T16" fmla="*/ 0 60000 65536"/>
                <a:gd name="T17" fmla="*/ 0 60000 65536"/>
                <a:gd name="T18" fmla="*/ 0 60000 65536"/>
                <a:gd name="T19" fmla="*/ 0 60000 65536"/>
                <a:gd name="T20" fmla="*/ 0 60000 65536"/>
                <a:gd name="T21" fmla="*/ 0 w 137"/>
                <a:gd name="T22" fmla="*/ 0 h 171"/>
                <a:gd name="T23" fmla="*/ 137 w 13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1">
                  <a:moveTo>
                    <a:pt x="0" y="47"/>
                  </a:moveTo>
                  <a:lnTo>
                    <a:pt x="40" y="12"/>
                  </a:lnTo>
                  <a:lnTo>
                    <a:pt x="62" y="0"/>
                  </a:lnTo>
                  <a:lnTo>
                    <a:pt x="101" y="0"/>
                  </a:lnTo>
                  <a:lnTo>
                    <a:pt x="125" y="12"/>
                  </a:lnTo>
                  <a:lnTo>
                    <a:pt x="136" y="47"/>
                  </a:lnTo>
                  <a:lnTo>
                    <a:pt x="136"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2" name="Freeform 205"/>
            <p:cNvSpPr>
              <a:spLocks noChangeArrowheads="1"/>
            </p:cNvSpPr>
            <p:nvPr/>
          </p:nvSpPr>
          <p:spPr bwMode="auto">
            <a:xfrm>
              <a:off x="1162" y="1545"/>
              <a:ext cx="31" cy="39"/>
            </a:xfrm>
            <a:custGeom>
              <a:avLst/>
              <a:gdLst>
                <a:gd name="T0" fmla="*/ 0 w 136"/>
                <a:gd name="T1" fmla="*/ 0 h 171"/>
                <a:gd name="T2" fmla="*/ 0 w 136"/>
                <a:gd name="T3" fmla="*/ 0 h 171"/>
                <a:gd name="T4" fmla="*/ 0 w 136"/>
                <a:gd name="T5" fmla="*/ 0 h 171"/>
                <a:gd name="T6" fmla="*/ 0 w 136"/>
                <a:gd name="T7" fmla="*/ 0 h 171"/>
                <a:gd name="T8" fmla="*/ 0 w 136"/>
                <a:gd name="T9" fmla="*/ 0 h 171"/>
                <a:gd name="T10" fmla="*/ 0 w 136"/>
                <a:gd name="T11" fmla="*/ 0 h 171"/>
                <a:gd name="T12" fmla="*/ 0 w 136"/>
                <a:gd name="T13" fmla="*/ 0 h 171"/>
                <a:gd name="T14" fmla="*/ 0 60000 65536"/>
                <a:gd name="T15" fmla="*/ 0 60000 65536"/>
                <a:gd name="T16" fmla="*/ 0 60000 65536"/>
                <a:gd name="T17" fmla="*/ 0 60000 65536"/>
                <a:gd name="T18" fmla="*/ 0 60000 65536"/>
                <a:gd name="T19" fmla="*/ 0 60000 65536"/>
                <a:gd name="T20" fmla="*/ 0 60000 65536"/>
                <a:gd name="T21" fmla="*/ 0 w 136"/>
                <a:gd name="T22" fmla="*/ 0 h 171"/>
                <a:gd name="T23" fmla="*/ 136 w 136"/>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71">
                  <a:moveTo>
                    <a:pt x="0" y="47"/>
                  </a:moveTo>
                  <a:lnTo>
                    <a:pt x="39" y="12"/>
                  </a:lnTo>
                  <a:lnTo>
                    <a:pt x="61" y="0"/>
                  </a:lnTo>
                  <a:lnTo>
                    <a:pt x="99" y="0"/>
                  </a:lnTo>
                  <a:lnTo>
                    <a:pt x="123" y="12"/>
                  </a:lnTo>
                  <a:lnTo>
                    <a:pt x="135" y="47"/>
                  </a:lnTo>
                  <a:lnTo>
                    <a:pt x="135"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3" name="Freeform 206"/>
            <p:cNvSpPr>
              <a:spLocks noChangeArrowheads="1"/>
            </p:cNvSpPr>
            <p:nvPr/>
          </p:nvSpPr>
          <p:spPr bwMode="auto">
            <a:xfrm>
              <a:off x="1215" y="1545"/>
              <a:ext cx="33" cy="58"/>
            </a:xfrm>
            <a:custGeom>
              <a:avLst/>
              <a:gdLst>
                <a:gd name="T0" fmla="*/ 0 w 147"/>
                <a:gd name="T1" fmla="*/ 0 h 256"/>
                <a:gd name="T2" fmla="*/ 0 w 147"/>
                <a:gd name="T3" fmla="*/ 0 h 256"/>
                <a:gd name="T4" fmla="*/ 0 w 147"/>
                <a:gd name="T5" fmla="*/ 0 h 256"/>
                <a:gd name="T6" fmla="*/ 0 w 147"/>
                <a:gd name="T7" fmla="*/ 0 h 256"/>
                <a:gd name="T8" fmla="*/ 0 w 147"/>
                <a:gd name="T9" fmla="*/ 0 h 256"/>
                <a:gd name="T10" fmla="*/ 0 w 147"/>
                <a:gd name="T11" fmla="*/ 0 h 256"/>
                <a:gd name="T12" fmla="*/ 0 w 147"/>
                <a:gd name="T13" fmla="*/ 0 h 256"/>
                <a:gd name="T14" fmla="*/ 0 w 147"/>
                <a:gd name="T15" fmla="*/ 0 h 256"/>
                <a:gd name="T16" fmla="*/ 0 w 147"/>
                <a:gd name="T17" fmla="*/ 0 h 256"/>
                <a:gd name="T18" fmla="*/ 0 w 147"/>
                <a:gd name="T19" fmla="*/ 0 h 256"/>
                <a:gd name="T20" fmla="*/ 0 w 147"/>
                <a:gd name="T21" fmla="*/ 0 h 256"/>
                <a:gd name="T22" fmla="*/ 0 w 147"/>
                <a:gd name="T23" fmla="*/ 0 h 256"/>
                <a:gd name="T24" fmla="*/ 0 w 147"/>
                <a:gd name="T25" fmla="*/ 0 h 256"/>
                <a:gd name="T26" fmla="*/ 0 w 147"/>
                <a:gd name="T27" fmla="*/ 0 h 256"/>
                <a:gd name="T28" fmla="*/ 0 w 147"/>
                <a:gd name="T29" fmla="*/ 0 h 256"/>
                <a:gd name="T30" fmla="*/ 0 w 147"/>
                <a:gd name="T31" fmla="*/ 0 h 2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256"/>
                <a:gd name="T50" fmla="*/ 147 w 147"/>
                <a:gd name="T51" fmla="*/ 256 h 2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256">
                  <a:moveTo>
                    <a:pt x="0" y="255"/>
                  </a:moveTo>
                  <a:lnTo>
                    <a:pt x="0" y="0"/>
                  </a:lnTo>
                  <a:lnTo>
                    <a:pt x="0" y="34"/>
                  </a:lnTo>
                  <a:lnTo>
                    <a:pt x="26" y="12"/>
                  </a:lnTo>
                  <a:lnTo>
                    <a:pt x="49" y="0"/>
                  </a:lnTo>
                  <a:lnTo>
                    <a:pt x="84" y="0"/>
                  </a:lnTo>
                  <a:lnTo>
                    <a:pt x="108" y="12"/>
                  </a:lnTo>
                  <a:lnTo>
                    <a:pt x="135" y="34"/>
                  </a:lnTo>
                  <a:lnTo>
                    <a:pt x="146" y="73"/>
                  </a:lnTo>
                  <a:lnTo>
                    <a:pt x="146" y="96"/>
                  </a:lnTo>
                  <a:lnTo>
                    <a:pt x="135" y="135"/>
                  </a:lnTo>
                  <a:lnTo>
                    <a:pt x="108" y="154"/>
                  </a:lnTo>
                  <a:lnTo>
                    <a:pt x="84" y="170"/>
                  </a:lnTo>
                  <a:lnTo>
                    <a:pt x="49" y="170"/>
                  </a:lnTo>
                  <a:lnTo>
                    <a:pt x="26" y="154"/>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4" name="Line 207"/>
            <p:cNvSpPr>
              <a:spLocks noChangeShapeType="1"/>
            </p:cNvSpPr>
            <p:nvPr/>
          </p:nvSpPr>
          <p:spPr bwMode="auto">
            <a:xfrm>
              <a:off x="1333" y="2381"/>
              <a:ext cx="5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85" name="Freeform 208"/>
            <p:cNvSpPr>
              <a:spLocks noChangeArrowheads="1"/>
            </p:cNvSpPr>
            <p:nvPr/>
          </p:nvSpPr>
          <p:spPr bwMode="auto">
            <a:xfrm>
              <a:off x="1327" y="2381"/>
              <a:ext cx="15" cy="53"/>
            </a:xfrm>
            <a:custGeom>
              <a:avLst/>
              <a:gdLst>
                <a:gd name="T0" fmla="*/ 0 w 64"/>
                <a:gd name="T1" fmla="*/ 0 h 232"/>
                <a:gd name="T2" fmla="*/ 0 w 64"/>
                <a:gd name="T3" fmla="*/ 0 h 232"/>
                <a:gd name="T4" fmla="*/ 0 w 64"/>
                <a:gd name="T5" fmla="*/ 0 h 232"/>
                <a:gd name="T6" fmla="*/ 0 w 64"/>
                <a:gd name="T7" fmla="*/ 0 h 232"/>
                <a:gd name="T8" fmla="*/ 0 60000 65536"/>
                <a:gd name="T9" fmla="*/ 0 60000 65536"/>
                <a:gd name="T10" fmla="*/ 0 60000 65536"/>
                <a:gd name="T11" fmla="*/ 0 60000 65536"/>
                <a:gd name="T12" fmla="*/ 0 w 64"/>
                <a:gd name="T13" fmla="*/ 0 h 232"/>
                <a:gd name="T14" fmla="*/ 64 w 64"/>
                <a:gd name="T15" fmla="*/ 232 h 232"/>
              </a:gdLst>
              <a:ahLst/>
              <a:cxnLst>
                <a:cxn ang="T8">
                  <a:pos x="T0" y="T1"/>
                </a:cxn>
                <a:cxn ang="T9">
                  <a:pos x="T2" y="T3"/>
                </a:cxn>
                <a:cxn ang="T10">
                  <a:pos x="T4" y="T5"/>
                </a:cxn>
                <a:cxn ang="T11">
                  <a:pos x="T6" y="T7"/>
                </a:cxn>
              </a:cxnLst>
              <a:rect l="T12" t="T13" r="T14" b="T15"/>
              <a:pathLst>
                <a:path w="64" h="232">
                  <a:moveTo>
                    <a:pt x="63" y="231"/>
                  </a:moveTo>
                  <a:lnTo>
                    <a:pt x="0" y="231"/>
                  </a:lnTo>
                  <a:lnTo>
                    <a:pt x="0" y="0"/>
                  </a:lnTo>
                  <a:lnTo>
                    <a:pt x="6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6" name="Freeform 209"/>
            <p:cNvSpPr>
              <a:spLocks noChangeArrowheads="1"/>
            </p:cNvSpPr>
            <p:nvPr/>
          </p:nvSpPr>
          <p:spPr bwMode="auto">
            <a:xfrm>
              <a:off x="1391" y="2381"/>
              <a:ext cx="14" cy="53"/>
            </a:xfrm>
            <a:custGeom>
              <a:avLst/>
              <a:gdLst>
                <a:gd name="T0" fmla="*/ 0 w 62"/>
                <a:gd name="T1" fmla="*/ 0 h 232"/>
                <a:gd name="T2" fmla="*/ 0 w 62"/>
                <a:gd name="T3" fmla="*/ 0 h 232"/>
                <a:gd name="T4" fmla="*/ 0 w 62"/>
                <a:gd name="T5" fmla="*/ 0 h 232"/>
                <a:gd name="T6" fmla="*/ 0 60000 65536"/>
                <a:gd name="T7" fmla="*/ 0 60000 65536"/>
                <a:gd name="T8" fmla="*/ 0 60000 65536"/>
                <a:gd name="T9" fmla="*/ 0 w 62"/>
                <a:gd name="T10" fmla="*/ 0 h 232"/>
                <a:gd name="T11" fmla="*/ 62 w 62"/>
                <a:gd name="T12" fmla="*/ 232 h 232"/>
              </a:gdLst>
              <a:ahLst/>
              <a:cxnLst>
                <a:cxn ang="T6">
                  <a:pos x="T0" y="T1"/>
                </a:cxn>
                <a:cxn ang="T7">
                  <a:pos x="T2" y="T3"/>
                </a:cxn>
                <a:cxn ang="T8">
                  <a:pos x="T4" y="T5"/>
                </a:cxn>
              </a:cxnLst>
              <a:rect l="T9" t="T10" r="T11" b="T12"/>
              <a:pathLst>
                <a:path w="62" h="232">
                  <a:moveTo>
                    <a:pt x="0" y="0"/>
                  </a:moveTo>
                  <a:lnTo>
                    <a:pt x="61" y="0"/>
                  </a:lnTo>
                  <a:lnTo>
                    <a:pt x="61" y="2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7" name="Freeform 210"/>
            <p:cNvSpPr>
              <a:spLocks noChangeArrowheads="1"/>
            </p:cNvSpPr>
            <p:nvPr/>
          </p:nvSpPr>
          <p:spPr bwMode="auto">
            <a:xfrm>
              <a:off x="1870" y="2458"/>
              <a:ext cx="1" cy="52"/>
            </a:xfrm>
            <a:custGeom>
              <a:avLst/>
              <a:gdLst>
                <a:gd name="T0" fmla="*/ 0 w 1"/>
                <a:gd name="T1" fmla="*/ 0 h 229"/>
                <a:gd name="T2" fmla="*/ 0 w 1"/>
                <a:gd name="T3" fmla="*/ 0 h 229"/>
                <a:gd name="T4" fmla="*/ 0 w 1"/>
                <a:gd name="T5" fmla="*/ 0 h 229"/>
                <a:gd name="T6" fmla="*/ 0 60000 65536"/>
                <a:gd name="T7" fmla="*/ 0 60000 65536"/>
                <a:gd name="T8" fmla="*/ 0 60000 65536"/>
                <a:gd name="T9" fmla="*/ 0 w 1"/>
                <a:gd name="T10" fmla="*/ 0 h 229"/>
                <a:gd name="T11" fmla="*/ 1 w 1"/>
                <a:gd name="T12" fmla="*/ 229 h 229"/>
              </a:gdLst>
              <a:ahLst/>
              <a:cxnLst>
                <a:cxn ang="T6">
                  <a:pos x="T0" y="T1"/>
                </a:cxn>
                <a:cxn ang="T7">
                  <a:pos x="T2" y="T3"/>
                </a:cxn>
                <a:cxn ang="T8">
                  <a:pos x="T4" y="T5"/>
                </a:cxn>
              </a:cxnLst>
              <a:rect l="T9" t="T10" r="T11" b="T12"/>
              <a:pathLst>
                <a:path w="1" h="229">
                  <a:moveTo>
                    <a:pt x="0" y="0"/>
                  </a:moveTo>
                  <a:lnTo>
                    <a:pt x="0" y="177"/>
                  </a:lnTo>
                  <a:lnTo>
                    <a:pt x="0" y="22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88" name="Line 211"/>
            <p:cNvSpPr>
              <a:spLocks noChangeShapeType="1"/>
            </p:cNvSpPr>
            <p:nvPr/>
          </p:nvSpPr>
          <p:spPr bwMode="auto">
            <a:xfrm flipV="1">
              <a:off x="1870" y="2447"/>
              <a:ext cx="1" cy="1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89" name="Line 212"/>
            <p:cNvSpPr>
              <a:spLocks noChangeShapeType="1"/>
            </p:cNvSpPr>
            <p:nvPr/>
          </p:nvSpPr>
          <p:spPr bwMode="auto">
            <a:xfrm flipH="1">
              <a:off x="1332" y="2433"/>
              <a:ext cx="6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0" name="Line 213"/>
            <p:cNvSpPr>
              <a:spLocks noChangeShapeType="1"/>
            </p:cNvSpPr>
            <p:nvPr/>
          </p:nvSpPr>
          <p:spPr bwMode="auto">
            <a:xfrm>
              <a:off x="1391" y="2433"/>
              <a:ext cx="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1" name="Freeform 214"/>
            <p:cNvSpPr>
              <a:spLocks noChangeArrowheads="1"/>
            </p:cNvSpPr>
            <p:nvPr/>
          </p:nvSpPr>
          <p:spPr bwMode="auto">
            <a:xfrm>
              <a:off x="1829" y="2448"/>
              <a:ext cx="41" cy="14"/>
            </a:xfrm>
            <a:custGeom>
              <a:avLst/>
              <a:gdLst>
                <a:gd name="T0" fmla="*/ 0 w 181"/>
                <a:gd name="T1" fmla="*/ 0 h 62"/>
                <a:gd name="T2" fmla="*/ 0 w 181"/>
                <a:gd name="T3" fmla="*/ 0 h 62"/>
                <a:gd name="T4" fmla="*/ 0 w 181"/>
                <a:gd name="T5" fmla="*/ 0 h 62"/>
                <a:gd name="T6" fmla="*/ 0 w 181"/>
                <a:gd name="T7" fmla="*/ 0 h 62"/>
                <a:gd name="T8" fmla="*/ 0 60000 65536"/>
                <a:gd name="T9" fmla="*/ 0 60000 65536"/>
                <a:gd name="T10" fmla="*/ 0 60000 65536"/>
                <a:gd name="T11" fmla="*/ 0 60000 65536"/>
                <a:gd name="T12" fmla="*/ 0 w 181"/>
                <a:gd name="T13" fmla="*/ 0 h 62"/>
                <a:gd name="T14" fmla="*/ 181 w 181"/>
                <a:gd name="T15" fmla="*/ 62 h 62"/>
              </a:gdLst>
              <a:ahLst/>
              <a:cxnLst>
                <a:cxn ang="T8">
                  <a:pos x="T0" y="T1"/>
                </a:cxn>
                <a:cxn ang="T9">
                  <a:pos x="T2" y="T3"/>
                </a:cxn>
                <a:cxn ang="T10">
                  <a:pos x="T4" y="T5"/>
                </a:cxn>
                <a:cxn ang="T11">
                  <a:pos x="T6" y="T7"/>
                </a:cxn>
              </a:cxnLst>
              <a:rect l="T12" t="T13" r="T14" b="T15"/>
              <a:pathLst>
                <a:path w="181" h="62">
                  <a:moveTo>
                    <a:pt x="0" y="0"/>
                  </a:moveTo>
                  <a:lnTo>
                    <a:pt x="0" y="61"/>
                  </a:lnTo>
                  <a:lnTo>
                    <a:pt x="0" y="0"/>
                  </a:lnTo>
                  <a:lnTo>
                    <a:pt x="18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92" name="Line 215"/>
            <p:cNvSpPr>
              <a:spLocks noChangeShapeType="1"/>
            </p:cNvSpPr>
            <p:nvPr/>
          </p:nvSpPr>
          <p:spPr bwMode="auto">
            <a:xfrm>
              <a:off x="1829" y="2498"/>
              <a:ext cx="1" cy="1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3" name="Line 216"/>
            <p:cNvSpPr>
              <a:spLocks noChangeShapeType="1"/>
            </p:cNvSpPr>
            <p:nvPr/>
          </p:nvSpPr>
          <p:spPr bwMode="auto">
            <a:xfrm flipH="1" flipV="1">
              <a:off x="1288" y="2389"/>
              <a:ext cx="33" cy="3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4" name="Freeform 217"/>
            <p:cNvSpPr>
              <a:spLocks noChangeArrowheads="1"/>
            </p:cNvSpPr>
            <p:nvPr/>
          </p:nvSpPr>
          <p:spPr bwMode="auto">
            <a:xfrm>
              <a:off x="1283" y="2386"/>
              <a:ext cx="45" cy="43"/>
            </a:xfrm>
            <a:custGeom>
              <a:avLst/>
              <a:gdLst>
                <a:gd name="T0" fmla="*/ 0 w 197"/>
                <a:gd name="T1" fmla="*/ 0 h 190"/>
                <a:gd name="T2" fmla="*/ 0 w 197"/>
                <a:gd name="T3" fmla="*/ 0 h 190"/>
                <a:gd name="T4" fmla="*/ 0 w 197"/>
                <a:gd name="T5" fmla="*/ 0 h 190"/>
                <a:gd name="T6" fmla="*/ 0 w 197"/>
                <a:gd name="T7" fmla="*/ 0 h 190"/>
                <a:gd name="T8" fmla="*/ 0 w 197"/>
                <a:gd name="T9" fmla="*/ 0 h 190"/>
                <a:gd name="T10" fmla="*/ 0 w 197"/>
                <a:gd name="T11" fmla="*/ 0 h 190"/>
                <a:gd name="T12" fmla="*/ 0 w 197"/>
                <a:gd name="T13" fmla="*/ 0 h 190"/>
                <a:gd name="T14" fmla="*/ 0 w 197"/>
                <a:gd name="T15" fmla="*/ 0 h 190"/>
                <a:gd name="T16" fmla="*/ 0 w 197"/>
                <a:gd name="T17" fmla="*/ 0 h 190"/>
                <a:gd name="T18" fmla="*/ 0 w 197"/>
                <a:gd name="T19" fmla="*/ 0 h 190"/>
                <a:gd name="T20" fmla="*/ 0 w 197"/>
                <a:gd name="T21" fmla="*/ 0 h 190"/>
                <a:gd name="T22" fmla="*/ 0 w 197"/>
                <a:gd name="T23" fmla="*/ 0 h 190"/>
                <a:gd name="T24" fmla="*/ 0 w 197"/>
                <a:gd name="T25" fmla="*/ 0 h 190"/>
                <a:gd name="T26" fmla="*/ 0 w 197"/>
                <a:gd name="T27" fmla="*/ 0 h 190"/>
                <a:gd name="T28" fmla="*/ 0 w 197"/>
                <a:gd name="T29" fmla="*/ 0 h 190"/>
                <a:gd name="T30" fmla="*/ 0 w 197"/>
                <a:gd name="T31" fmla="*/ 0 h 190"/>
                <a:gd name="T32" fmla="*/ 0 w 197"/>
                <a:gd name="T33" fmla="*/ 0 h 190"/>
                <a:gd name="T34" fmla="*/ 0 w 197"/>
                <a:gd name="T35" fmla="*/ 0 h 190"/>
                <a:gd name="T36" fmla="*/ 0 w 197"/>
                <a:gd name="T37" fmla="*/ 0 h 190"/>
                <a:gd name="T38" fmla="*/ 0 w 197"/>
                <a:gd name="T39" fmla="*/ 0 h 190"/>
                <a:gd name="T40" fmla="*/ 0 w 197"/>
                <a:gd name="T41" fmla="*/ 0 h 190"/>
                <a:gd name="T42" fmla="*/ 0 w 197"/>
                <a:gd name="T43" fmla="*/ 0 h 190"/>
                <a:gd name="T44" fmla="*/ 0 w 197"/>
                <a:gd name="T45" fmla="*/ 0 h 190"/>
                <a:gd name="T46" fmla="*/ 0 w 197"/>
                <a:gd name="T47" fmla="*/ 0 h 190"/>
                <a:gd name="T48" fmla="*/ 0 w 197"/>
                <a:gd name="T49" fmla="*/ 0 h 190"/>
                <a:gd name="T50" fmla="*/ 0 w 197"/>
                <a:gd name="T51" fmla="*/ 0 h 1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7"/>
                <a:gd name="T79" fmla="*/ 0 h 190"/>
                <a:gd name="T80" fmla="*/ 197 w 197"/>
                <a:gd name="T81" fmla="*/ 190 h 1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7" h="190">
                  <a:moveTo>
                    <a:pt x="193" y="68"/>
                  </a:moveTo>
                  <a:lnTo>
                    <a:pt x="196" y="97"/>
                  </a:lnTo>
                  <a:lnTo>
                    <a:pt x="193" y="68"/>
                  </a:lnTo>
                  <a:lnTo>
                    <a:pt x="185" y="45"/>
                  </a:lnTo>
                  <a:lnTo>
                    <a:pt x="169" y="26"/>
                  </a:lnTo>
                  <a:lnTo>
                    <a:pt x="147" y="11"/>
                  </a:lnTo>
                  <a:lnTo>
                    <a:pt x="123" y="3"/>
                  </a:lnTo>
                  <a:lnTo>
                    <a:pt x="96" y="0"/>
                  </a:lnTo>
                  <a:lnTo>
                    <a:pt x="77" y="3"/>
                  </a:lnTo>
                  <a:lnTo>
                    <a:pt x="50" y="11"/>
                  </a:lnTo>
                  <a:lnTo>
                    <a:pt x="31" y="26"/>
                  </a:lnTo>
                  <a:lnTo>
                    <a:pt x="14" y="45"/>
                  </a:lnTo>
                  <a:lnTo>
                    <a:pt x="3" y="68"/>
                  </a:lnTo>
                  <a:lnTo>
                    <a:pt x="0" y="97"/>
                  </a:lnTo>
                  <a:lnTo>
                    <a:pt x="3" y="119"/>
                  </a:lnTo>
                  <a:lnTo>
                    <a:pt x="14" y="142"/>
                  </a:lnTo>
                  <a:lnTo>
                    <a:pt x="31" y="161"/>
                  </a:lnTo>
                  <a:lnTo>
                    <a:pt x="50" y="178"/>
                  </a:lnTo>
                  <a:lnTo>
                    <a:pt x="77" y="185"/>
                  </a:lnTo>
                  <a:lnTo>
                    <a:pt x="96" y="189"/>
                  </a:lnTo>
                  <a:lnTo>
                    <a:pt x="123" y="185"/>
                  </a:lnTo>
                  <a:lnTo>
                    <a:pt x="147" y="178"/>
                  </a:lnTo>
                  <a:lnTo>
                    <a:pt x="169" y="161"/>
                  </a:lnTo>
                  <a:lnTo>
                    <a:pt x="185" y="142"/>
                  </a:lnTo>
                  <a:lnTo>
                    <a:pt x="193" y="119"/>
                  </a:lnTo>
                  <a:lnTo>
                    <a:pt x="196" y="9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395" name="Line 218"/>
            <p:cNvSpPr>
              <a:spLocks noChangeShapeType="1"/>
            </p:cNvSpPr>
            <p:nvPr/>
          </p:nvSpPr>
          <p:spPr bwMode="auto">
            <a:xfrm flipV="1">
              <a:off x="1339" y="2390"/>
              <a:ext cx="1"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6" name="Line 219"/>
            <p:cNvSpPr>
              <a:spLocks noChangeShapeType="1"/>
            </p:cNvSpPr>
            <p:nvPr/>
          </p:nvSpPr>
          <p:spPr bwMode="auto">
            <a:xfrm>
              <a:off x="1385" y="2392"/>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7" name="Line 220"/>
            <p:cNvSpPr>
              <a:spLocks noChangeShapeType="1"/>
            </p:cNvSpPr>
            <p:nvPr/>
          </p:nvSpPr>
          <p:spPr bwMode="auto">
            <a:xfrm flipV="1">
              <a:off x="1354" y="2390"/>
              <a:ext cx="1"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8" name="Line 221"/>
            <p:cNvSpPr>
              <a:spLocks noChangeShapeType="1"/>
            </p:cNvSpPr>
            <p:nvPr/>
          </p:nvSpPr>
          <p:spPr bwMode="auto">
            <a:xfrm>
              <a:off x="1369" y="2392"/>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9" name="Line 222"/>
            <p:cNvSpPr>
              <a:spLocks noChangeShapeType="1"/>
            </p:cNvSpPr>
            <p:nvPr/>
          </p:nvSpPr>
          <p:spPr bwMode="auto">
            <a:xfrm>
              <a:off x="1288" y="3354"/>
              <a:ext cx="1" cy="5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0" name="Freeform 223"/>
            <p:cNvSpPr>
              <a:spLocks noChangeArrowheads="1"/>
            </p:cNvSpPr>
            <p:nvPr/>
          </p:nvSpPr>
          <p:spPr bwMode="auto">
            <a:xfrm>
              <a:off x="1288" y="3354"/>
              <a:ext cx="39" cy="27"/>
            </a:xfrm>
            <a:custGeom>
              <a:avLst/>
              <a:gdLst>
                <a:gd name="T0" fmla="*/ 0 w 173"/>
                <a:gd name="T1" fmla="*/ 0 h 119"/>
                <a:gd name="T2" fmla="*/ 0 w 173"/>
                <a:gd name="T3" fmla="*/ 0 h 119"/>
                <a:gd name="T4" fmla="*/ 0 w 173"/>
                <a:gd name="T5" fmla="*/ 0 h 119"/>
                <a:gd name="T6" fmla="*/ 0 w 173"/>
                <a:gd name="T7" fmla="*/ 0 h 119"/>
                <a:gd name="T8" fmla="*/ 0 w 173"/>
                <a:gd name="T9" fmla="*/ 0 h 119"/>
                <a:gd name="T10" fmla="*/ 0 w 173"/>
                <a:gd name="T11" fmla="*/ 0 h 119"/>
                <a:gd name="T12" fmla="*/ 0 w 173"/>
                <a:gd name="T13" fmla="*/ 0 h 119"/>
                <a:gd name="T14" fmla="*/ 0 w 173"/>
                <a:gd name="T15" fmla="*/ 0 h 119"/>
                <a:gd name="T16" fmla="*/ 0 w 173"/>
                <a:gd name="T17" fmla="*/ 0 h 119"/>
                <a:gd name="T18" fmla="*/ 0 w 173"/>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119"/>
                <a:gd name="T32" fmla="*/ 173 w 173"/>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119">
                  <a:moveTo>
                    <a:pt x="0" y="0"/>
                  </a:moveTo>
                  <a:lnTo>
                    <a:pt x="110" y="0"/>
                  </a:lnTo>
                  <a:lnTo>
                    <a:pt x="145" y="10"/>
                  </a:lnTo>
                  <a:lnTo>
                    <a:pt x="161" y="21"/>
                  </a:lnTo>
                  <a:lnTo>
                    <a:pt x="172" y="49"/>
                  </a:lnTo>
                  <a:lnTo>
                    <a:pt x="172" y="73"/>
                  </a:lnTo>
                  <a:lnTo>
                    <a:pt x="161" y="96"/>
                  </a:lnTo>
                  <a:lnTo>
                    <a:pt x="145" y="107"/>
                  </a:lnTo>
                  <a:lnTo>
                    <a:pt x="110" y="118"/>
                  </a:lnTo>
                  <a:lnTo>
                    <a:pt x="0" y="11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1" name="Line 224"/>
            <p:cNvSpPr>
              <a:spLocks noChangeShapeType="1"/>
            </p:cNvSpPr>
            <p:nvPr/>
          </p:nvSpPr>
          <p:spPr bwMode="auto">
            <a:xfrm>
              <a:off x="1307" y="3380"/>
              <a:ext cx="20"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2" name="Freeform 225"/>
            <p:cNvSpPr>
              <a:spLocks noChangeArrowheads="1"/>
            </p:cNvSpPr>
            <p:nvPr/>
          </p:nvSpPr>
          <p:spPr bwMode="auto">
            <a:xfrm>
              <a:off x="1346" y="3373"/>
              <a:ext cx="36" cy="39"/>
            </a:xfrm>
            <a:custGeom>
              <a:avLst/>
              <a:gdLst>
                <a:gd name="T0" fmla="*/ 0 w 159"/>
                <a:gd name="T1" fmla="*/ 0 h 171"/>
                <a:gd name="T2" fmla="*/ 0 w 159"/>
                <a:gd name="T3" fmla="*/ 0 h 171"/>
                <a:gd name="T4" fmla="*/ 0 w 159"/>
                <a:gd name="T5" fmla="*/ 0 h 171"/>
                <a:gd name="T6" fmla="*/ 0 w 159"/>
                <a:gd name="T7" fmla="*/ 0 h 171"/>
                <a:gd name="T8" fmla="*/ 0 w 159"/>
                <a:gd name="T9" fmla="*/ 0 h 171"/>
                <a:gd name="T10" fmla="*/ 0 w 159"/>
                <a:gd name="T11" fmla="*/ 0 h 171"/>
                <a:gd name="T12" fmla="*/ 0 w 159"/>
                <a:gd name="T13" fmla="*/ 0 h 171"/>
                <a:gd name="T14" fmla="*/ 0 w 159"/>
                <a:gd name="T15" fmla="*/ 0 h 171"/>
                <a:gd name="T16" fmla="*/ 0 w 159"/>
                <a:gd name="T17" fmla="*/ 0 h 171"/>
                <a:gd name="T18" fmla="*/ 0 w 159"/>
                <a:gd name="T19" fmla="*/ 0 h 171"/>
                <a:gd name="T20" fmla="*/ 0 w 159"/>
                <a:gd name="T21" fmla="*/ 0 h 171"/>
                <a:gd name="T22" fmla="*/ 0 w 159"/>
                <a:gd name="T23" fmla="*/ 0 h 171"/>
                <a:gd name="T24" fmla="*/ 0 w 159"/>
                <a:gd name="T25" fmla="*/ 0 h 171"/>
                <a:gd name="T26" fmla="*/ 0 w 159"/>
                <a:gd name="T27" fmla="*/ 0 h 171"/>
                <a:gd name="T28" fmla="*/ 0 w 159"/>
                <a:gd name="T29" fmla="*/ 0 h 171"/>
                <a:gd name="T30" fmla="*/ 0 w 159"/>
                <a:gd name="T31" fmla="*/ 0 h 171"/>
                <a:gd name="T32" fmla="*/ 0 w 159"/>
                <a:gd name="T33" fmla="*/ 0 h 171"/>
                <a:gd name="T34" fmla="*/ 0 w 159"/>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1"/>
                <a:gd name="T56" fmla="*/ 159 w 159"/>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1">
                  <a:moveTo>
                    <a:pt x="38" y="12"/>
                  </a:moveTo>
                  <a:lnTo>
                    <a:pt x="61" y="0"/>
                  </a:lnTo>
                  <a:lnTo>
                    <a:pt x="38" y="12"/>
                  </a:lnTo>
                  <a:lnTo>
                    <a:pt x="11" y="34"/>
                  </a:lnTo>
                  <a:lnTo>
                    <a:pt x="0" y="73"/>
                  </a:lnTo>
                  <a:lnTo>
                    <a:pt x="0" y="97"/>
                  </a:lnTo>
                  <a:lnTo>
                    <a:pt x="11" y="131"/>
                  </a:lnTo>
                  <a:lnTo>
                    <a:pt x="38" y="159"/>
                  </a:lnTo>
                  <a:lnTo>
                    <a:pt x="61" y="170"/>
                  </a:lnTo>
                  <a:lnTo>
                    <a:pt x="100" y="170"/>
                  </a:lnTo>
                  <a:lnTo>
                    <a:pt x="123" y="159"/>
                  </a:lnTo>
                  <a:lnTo>
                    <a:pt x="150" y="131"/>
                  </a:lnTo>
                  <a:lnTo>
                    <a:pt x="158" y="97"/>
                  </a:lnTo>
                  <a:lnTo>
                    <a:pt x="158" y="73"/>
                  </a:lnTo>
                  <a:lnTo>
                    <a:pt x="150" y="34"/>
                  </a:lnTo>
                  <a:lnTo>
                    <a:pt x="123" y="12"/>
                  </a:lnTo>
                  <a:lnTo>
                    <a:pt x="100"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3" name="Line 226"/>
            <p:cNvSpPr>
              <a:spLocks noChangeShapeType="1"/>
            </p:cNvSpPr>
            <p:nvPr/>
          </p:nvSpPr>
          <p:spPr bwMode="auto">
            <a:xfrm>
              <a:off x="1431" y="3354"/>
              <a:ext cx="1" cy="5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4" name="Freeform 227"/>
            <p:cNvSpPr>
              <a:spLocks noChangeArrowheads="1"/>
            </p:cNvSpPr>
            <p:nvPr/>
          </p:nvSpPr>
          <p:spPr bwMode="auto">
            <a:xfrm>
              <a:off x="1398" y="3373"/>
              <a:ext cx="34" cy="39"/>
            </a:xfrm>
            <a:custGeom>
              <a:avLst/>
              <a:gdLst>
                <a:gd name="T0" fmla="*/ 0 w 148"/>
                <a:gd name="T1" fmla="*/ 0 h 171"/>
                <a:gd name="T2" fmla="*/ 0 w 148"/>
                <a:gd name="T3" fmla="*/ 0 h 171"/>
                <a:gd name="T4" fmla="*/ 0 w 148"/>
                <a:gd name="T5" fmla="*/ 0 h 171"/>
                <a:gd name="T6" fmla="*/ 0 w 148"/>
                <a:gd name="T7" fmla="*/ 0 h 171"/>
                <a:gd name="T8" fmla="*/ 0 w 148"/>
                <a:gd name="T9" fmla="*/ 0 h 171"/>
                <a:gd name="T10" fmla="*/ 0 w 148"/>
                <a:gd name="T11" fmla="*/ 0 h 171"/>
                <a:gd name="T12" fmla="*/ 0 w 148"/>
                <a:gd name="T13" fmla="*/ 0 h 171"/>
                <a:gd name="T14" fmla="*/ 0 w 148"/>
                <a:gd name="T15" fmla="*/ 0 h 171"/>
                <a:gd name="T16" fmla="*/ 0 w 148"/>
                <a:gd name="T17" fmla="*/ 0 h 171"/>
                <a:gd name="T18" fmla="*/ 0 w 148"/>
                <a:gd name="T19" fmla="*/ 0 h 171"/>
                <a:gd name="T20" fmla="*/ 0 w 148"/>
                <a:gd name="T21" fmla="*/ 0 h 171"/>
                <a:gd name="T22" fmla="*/ 0 w 148"/>
                <a:gd name="T23" fmla="*/ 0 h 171"/>
                <a:gd name="T24" fmla="*/ 0 w 148"/>
                <a:gd name="T25" fmla="*/ 0 h 171"/>
                <a:gd name="T26" fmla="*/ 0 w 148"/>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1"/>
                <a:gd name="T44" fmla="*/ 148 w 148"/>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1">
                  <a:moveTo>
                    <a:pt x="147" y="34"/>
                  </a:moveTo>
                  <a:lnTo>
                    <a:pt x="124" y="12"/>
                  </a:lnTo>
                  <a:lnTo>
                    <a:pt x="101" y="0"/>
                  </a:lnTo>
                  <a:lnTo>
                    <a:pt x="62" y="0"/>
                  </a:lnTo>
                  <a:lnTo>
                    <a:pt x="39" y="12"/>
                  </a:lnTo>
                  <a:lnTo>
                    <a:pt x="11" y="34"/>
                  </a:lnTo>
                  <a:lnTo>
                    <a:pt x="0" y="73"/>
                  </a:lnTo>
                  <a:lnTo>
                    <a:pt x="0" y="97"/>
                  </a:lnTo>
                  <a:lnTo>
                    <a:pt x="11" y="131"/>
                  </a:lnTo>
                  <a:lnTo>
                    <a:pt x="39" y="159"/>
                  </a:lnTo>
                  <a:lnTo>
                    <a:pt x="62" y="170"/>
                  </a:lnTo>
                  <a:lnTo>
                    <a:pt x="101" y="170"/>
                  </a:lnTo>
                  <a:lnTo>
                    <a:pt x="124" y="159"/>
                  </a:lnTo>
                  <a:lnTo>
                    <a:pt x="147" y="1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5" name="Freeform 228"/>
            <p:cNvSpPr>
              <a:spLocks noChangeArrowheads="1"/>
            </p:cNvSpPr>
            <p:nvPr/>
          </p:nvSpPr>
          <p:spPr bwMode="auto">
            <a:xfrm>
              <a:off x="1217" y="3243"/>
              <a:ext cx="41" cy="58"/>
            </a:xfrm>
            <a:custGeom>
              <a:avLst/>
              <a:gdLst>
                <a:gd name="T0" fmla="*/ 0 w 183"/>
                <a:gd name="T1" fmla="*/ 0 h 256"/>
                <a:gd name="T2" fmla="*/ 0 w 183"/>
                <a:gd name="T3" fmla="*/ 0 h 256"/>
                <a:gd name="T4" fmla="*/ 0 w 183"/>
                <a:gd name="T5" fmla="*/ 0 h 256"/>
                <a:gd name="T6" fmla="*/ 0 w 183"/>
                <a:gd name="T7" fmla="*/ 0 h 256"/>
                <a:gd name="T8" fmla="*/ 0 w 183"/>
                <a:gd name="T9" fmla="*/ 0 h 256"/>
                <a:gd name="T10" fmla="*/ 0 w 183"/>
                <a:gd name="T11" fmla="*/ 0 h 256"/>
                <a:gd name="T12" fmla="*/ 0 w 183"/>
                <a:gd name="T13" fmla="*/ 0 h 256"/>
                <a:gd name="T14" fmla="*/ 0 w 183"/>
                <a:gd name="T15" fmla="*/ 0 h 256"/>
                <a:gd name="T16" fmla="*/ 0 w 183"/>
                <a:gd name="T17" fmla="*/ 0 h 256"/>
                <a:gd name="T18" fmla="*/ 0 w 183"/>
                <a:gd name="T19" fmla="*/ 0 h 256"/>
                <a:gd name="T20" fmla="*/ 0 w 183"/>
                <a:gd name="T21" fmla="*/ 0 h 256"/>
                <a:gd name="T22" fmla="*/ 0 w 183"/>
                <a:gd name="T23" fmla="*/ 0 h 256"/>
                <a:gd name="T24" fmla="*/ 0 w 183"/>
                <a:gd name="T25" fmla="*/ 0 h 256"/>
                <a:gd name="T26" fmla="*/ 0 w 183"/>
                <a:gd name="T27" fmla="*/ 0 h 256"/>
                <a:gd name="T28" fmla="*/ 0 w 183"/>
                <a:gd name="T29" fmla="*/ 0 h 256"/>
                <a:gd name="T30" fmla="*/ 0 w 183"/>
                <a:gd name="T31" fmla="*/ 0 h 256"/>
                <a:gd name="T32" fmla="*/ 0 w 183"/>
                <a:gd name="T33" fmla="*/ 0 h 256"/>
                <a:gd name="T34" fmla="*/ 0 w 183"/>
                <a:gd name="T35" fmla="*/ 0 h 256"/>
                <a:gd name="T36" fmla="*/ 0 w 183"/>
                <a:gd name="T37" fmla="*/ 0 h 256"/>
                <a:gd name="T38" fmla="*/ 0 w 183"/>
                <a:gd name="T39" fmla="*/ 0 h 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3"/>
                <a:gd name="T61" fmla="*/ 0 h 256"/>
                <a:gd name="T62" fmla="*/ 183 w 183"/>
                <a:gd name="T63" fmla="*/ 256 h 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3" h="256">
                  <a:moveTo>
                    <a:pt x="182" y="62"/>
                  </a:moveTo>
                  <a:lnTo>
                    <a:pt x="170" y="39"/>
                  </a:lnTo>
                  <a:lnTo>
                    <a:pt x="151" y="11"/>
                  </a:lnTo>
                  <a:lnTo>
                    <a:pt x="124" y="0"/>
                  </a:lnTo>
                  <a:lnTo>
                    <a:pt x="77" y="0"/>
                  </a:lnTo>
                  <a:lnTo>
                    <a:pt x="50" y="11"/>
                  </a:lnTo>
                  <a:lnTo>
                    <a:pt x="27" y="39"/>
                  </a:lnTo>
                  <a:lnTo>
                    <a:pt x="14" y="62"/>
                  </a:lnTo>
                  <a:lnTo>
                    <a:pt x="0" y="101"/>
                  </a:lnTo>
                  <a:lnTo>
                    <a:pt x="0" y="162"/>
                  </a:lnTo>
                  <a:lnTo>
                    <a:pt x="14" y="198"/>
                  </a:lnTo>
                  <a:lnTo>
                    <a:pt x="27" y="220"/>
                  </a:lnTo>
                  <a:lnTo>
                    <a:pt x="50" y="244"/>
                  </a:lnTo>
                  <a:lnTo>
                    <a:pt x="77" y="255"/>
                  </a:lnTo>
                  <a:lnTo>
                    <a:pt x="124" y="255"/>
                  </a:lnTo>
                  <a:lnTo>
                    <a:pt x="151" y="244"/>
                  </a:lnTo>
                  <a:lnTo>
                    <a:pt x="170" y="220"/>
                  </a:lnTo>
                  <a:lnTo>
                    <a:pt x="182" y="198"/>
                  </a:lnTo>
                  <a:lnTo>
                    <a:pt x="182" y="162"/>
                  </a:lnTo>
                  <a:lnTo>
                    <a:pt x="124" y="1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6" name="Line 229"/>
            <p:cNvSpPr>
              <a:spLocks noChangeShapeType="1"/>
            </p:cNvSpPr>
            <p:nvPr/>
          </p:nvSpPr>
          <p:spPr bwMode="auto">
            <a:xfrm>
              <a:off x="1276" y="3263"/>
              <a:ext cx="1"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7" name="Freeform 230"/>
            <p:cNvSpPr>
              <a:spLocks noChangeArrowheads="1"/>
            </p:cNvSpPr>
            <p:nvPr/>
          </p:nvSpPr>
          <p:spPr bwMode="auto">
            <a:xfrm>
              <a:off x="1276" y="3263"/>
              <a:ext cx="22" cy="17"/>
            </a:xfrm>
            <a:custGeom>
              <a:avLst/>
              <a:gdLst>
                <a:gd name="T0" fmla="*/ 0 w 97"/>
                <a:gd name="T1" fmla="*/ 0 h 74"/>
                <a:gd name="T2" fmla="*/ 0 w 97"/>
                <a:gd name="T3" fmla="*/ 0 h 74"/>
                <a:gd name="T4" fmla="*/ 0 w 97"/>
                <a:gd name="T5" fmla="*/ 0 h 74"/>
                <a:gd name="T6" fmla="*/ 0 w 97"/>
                <a:gd name="T7" fmla="*/ 0 h 74"/>
                <a:gd name="T8" fmla="*/ 0 w 97"/>
                <a:gd name="T9" fmla="*/ 0 h 74"/>
                <a:gd name="T10" fmla="*/ 0 60000 65536"/>
                <a:gd name="T11" fmla="*/ 0 60000 65536"/>
                <a:gd name="T12" fmla="*/ 0 60000 65536"/>
                <a:gd name="T13" fmla="*/ 0 60000 65536"/>
                <a:gd name="T14" fmla="*/ 0 60000 65536"/>
                <a:gd name="T15" fmla="*/ 0 w 97"/>
                <a:gd name="T16" fmla="*/ 0 h 74"/>
                <a:gd name="T17" fmla="*/ 97 w 97"/>
                <a:gd name="T18" fmla="*/ 74 h 74"/>
              </a:gdLst>
              <a:ahLst/>
              <a:cxnLst>
                <a:cxn ang="T10">
                  <a:pos x="T0" y="T1"/>
                </a:cxn>
                <a:cxn ang="T11">
                  <a:pos x="T2" y="T3"/>
                </a:cxn>
                <a:cxn ang="T12">
                  <a:pos x="T4" y="T5"/>
                </a:cxn>
                <a:cxn ang="T13">
                  <a:pos x="T6" y="T7"/>
                </a:cxn>
                <a:cxn ang="T14">
                  <a:pos x="T8" y="T9"/>
                </a:cxn>
              </a:cxnLst>
              <a:rect l="T15" t="T16" r="T17" b="T18"/>
              <a:pathLst>
                <a:path w="97" h="74">
                  <a:moveTo>
                    <a:pt x="0" y="73"/>
                  </a:moveTo>
                  <a:lnTo>
                    <a:pt x="11" y="35"/>
                  </a:lnTo>
                  <a:lnTo>
                    <a:pt x="33" y="12"/>
                  </a:lnTo>
                  <a:lnTo>
                    <a:pt x="61"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8" name="Freeform 231"/>
            <p:cNvSpPr>
              <a:spLocks noChangeArrowheads="1"/>
            </p:cNvSpPr>
            <p:nvPr/>
          </p:nvSpPr>
          <p:spPr bwMode="auto">
            <a:xfrm>
              <a:off x="1312" y="3263"/>
              <a:ext cx="36" cy="38"/>
            </a:xfrm>
            <a:custGeom>
              <a:avLst/>
              <a:gdLst>
                <a:gd name="T0" fmla="*/ 0 w 158"/>
                <a:gd name="T1" fmla="*/ 0 h 167"/>
                <a:gd name="T2" fmla="*/ 0 w 158"/>
                <a:gd name="T3" fmla="*/ 0 h 167"/>
                <a:gd name="T4" fmla="*/ 0 w 158"/>
                <a:gd name="T5" fmla="*/ 0 h 167"/>
                <a:gd name="T6" fmla="*/ 0 w 158"/>
                <a:gd name="T7" fmla="*/ 0 h 167"/>
                <a:gd name="T8" fmla="*/ 0 w 158"/>
                <a:gd name="T9" fmla="*/ 0 h 167"/>
                <a:gd name="T10" fmla="*/ 0 w 158"/>
                <a:gd name="T11" fmla="*/ 0 h 167"/>
                <a:gd name="T12" fmla="*/ 0 w 158"/>
                <a:gd name="T13" fmla="*/ 0 h 167"/>
                <a:gd name="T14" fmla="*/ 0 w 158"/>
                <a:gd name="T15" fmla="*/ 0 h 167"/>
                <a:gd name="T16" fmla="*/ 0 w 158"/>
                <a:gd name="T17" fmla="*/ 0 h 167"/>
                <a:gd name="T18" fmla="*/ 0 w 158"/>
                <a:gd name="T19" fmla="*/ 0 h 167"/>
                <a:gd name="T20" fmla="*/ 0 w 158"/>
                <a:gd name="T21" fmla="*/ 0 h 167"/>
                <a:gd name="T22" fmla="*/ 0 w 158"/>
                <a:gd name="T23" fmla="*/ 0 h 167"/>
                <a:gd name="T24" fmla="*/ 0 w 158"/>
                <a:gd name="T25" fmla="*/ 0 h 167"/>
                <a:gd name="T26" fmla="*/ 0 w 158"/>
                <a:gd name="T27" fmla="*/ 0 h 167"/>
                <a:gd name="T28" fmla="*/ 0 w 158"/>
                <a:gd name="T29" fmla="*/ 0 h 167"/>
                <a:gd name="T30" fmla="*/ 0 w 158"/>
                <a:gd name="T31" fmla="*/ 0 h 167"/>
                <a:gd name="T32" fmla="*/ 0 w 158"/>
                <a:gd name="T33" fmla="*/ 0 h 167"/>
                <a:gd name="T34" fmla="*/ 0 w 158"/>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
                <a:gd name="T55" fmla="*/ 0 h 167"/>
                <a:gd name="T56" fmla="*/ 158 w 158"/>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 h="167">
                  <a:moveTo>
                    <a:pt x="34" y="12"/>
                  </a:moveTo>
                  <a:lnTo>
                    <a:pt x="57" y="0"/>
                  </a:lnTo>
                  <a:lnTo>
                    <a:pt x="34" y="12"/>
                  </a:lnTo>
                  <a:lnTo>
                    <a:pt x="11" y="34"/>
                  </a:lnTo>
                  <a:lnTo>
                    <a:pt x="0" y="73"/>
                  </a:lnTo>
                  <a:lnTo>
                    <a:pt x="0" y="96"/>
                  </a:lnTo>
                  <a:lnTo>
                    <a:pt x="11" y="131"/>
                  </a:lnTo>
                  <a:lnTo>
                    <a:pt x="34" y="155"/>
                  </a:lnTo>
                  <a:lnTo>
                    <a:pt x="57" y="166"/>
                  </a:lnTo>
                  <a:lnTo>
                    <a:pt x="96" y="166"/>
                  </a:lnTo>
                  <a:lnTo>
                    <a:pt x="119" y="155"/>
                  </a:lnTo>
                  <a:lnTo>
                    <a:pt x="146" y="131"/>
                  </a:lnTo>
                  <a:lnTo>
                    <a:pt x="157" y="96"/>
                  </a:lnTo>
                  <a:lnTo>
                    <a:pt x="157" y="73"/>
                  </a:lnTo>
                  <a:lnTo>
                    <a:pt x="146" y="34"/>
                  </a:lnTo>
                  <a:lnTo>
                    <a:pt x="119" y="12"/>
                  </a:lnTo>
                  <a:lnTo>
                    <a:pt x="96" y="0"/>
                  </a:lnTo>
                  <a:lnTo>
                    <a:pt x="5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09" name="Freeform 232"/>
            <p:cNvSpPr>
              <a:spLocks noChangeArrowheads="1"/>
            </p:cNvSpPr>
            <p:nvPr/>
          </p:nvSpPr>
          <p:spPr bwMode="auto">
            <a:xfrm>
              <a:off x="1364" y="3263"/>
              <a:ext cx="31" cy="38"/>
            </a:xfrm>
            <a:custGeom>
              <a:avLst/>
              <a:gdLst>
                <a:gd name="T0" fmla="*/ 0 w 137"/>
                <a:gd name="T1" fmla="*/ 0 h 167"/>
                <a:gd name="T2" fmla="*/ 0 w 137"/>
                <a:gd name="T3" fmla="*/ 0 h 167"/>
                <a:gd name="T4" fmla="*/ 0 w 137"/>
                <a:gd name="T5" fmla="*/ 0 h 167"/>
                <a:gd name="T6" fmla="*/ 0 w 137"/>
                <a:gd name="T7" fmla="*/ 0 h 167"/>
                <a:gd name="T8" fmla="*/ 0 w 137"/>
                <a:gd name="T9" fmla="*/ 0 h 167"/>
                <a:gd name="T10" fmla="*/ 0 w 137"/>
                <a:gd name="T11" fmla="*/ 0 h 167"/>
                <a:gd name="T12" fmla="*/ 0 w 137"/>
                <a:gd name="T13" fmla="*/ 0 h 167"/>
                <a:gd name="T14" fmla="*/ 0 60000 65536"/>
                <a:gd name="T15" fmla="*/ 0 60000 65536"/>
                <a:gd name="T16" fmla="*/ 0 60000 65536"/>
                <a:gd name="T17" fmla="*/ 0 60000 65536"/>
                <a:gd name="T18" fmla="*/ 0 60000 65536"/>
                <a:gd name="T19" fmla="*/ 0 60000 65536"/>
                <a:gd name="T20" fmla="*/ 0 60000 65536"/>
                <a:gd name="T21" fmla="*/ 0 w 137"/>
                <a:gd name="T22" fmla="*/ 0 h 167"/>
                <a:gd name="T23" fmla="*/ 137 w 137"/>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67">
                  <a:moveTo>
                    <a:pt x="0" y="0"/>
                  </a:moveTo>
                  <a:lnTo>
                    <a:pt x="0" y="120"/>
                  </a:lnTo>
                  <a:lnTo>
                    <a:pt x="11" y="155"/>
                  </a:lnTo>
                  <a:lnTo>
                    <a:pt x="39" y="166"/>
                  </a:lnTo>
                  <a:lnTo>
                    <a:pt x="73" y="166"/>
                  </a:lnTo>
                  <a:lnTo>
                    <a:pt x="101" y="155"/>
                  </a:lnTo>
                  <a:lnTo>
                    <a:pt x="136" y="1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10" name="Line 233"/>
            <p:cNvSpPr>
              <a:spLocks noChangeShapeType="1"/>
            </p:cNvSpPr>
            <p:nvPr/>
          </p:nvSpPr>
          <p:spPr bwMode="auto">
            <a:xfrm flipV="1">
              <a:off x="1394" y="3261"/>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1" name="Line 234"/>
            <p:cNvSpPr>
              <a:spLocks noChangeShapeType="1"/>
            </p:cNvSpPr>
            <p:nvPr/>
          </p:nvSpPr>
          <p:spPr bwMode="auto">
            <a:xfrm>
              <a:off x="1416" y="3263"/>
              <a:ext cx="1"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2" name="Freeform 235"/>
            <p:cNvSpPr>
              <a:spLocks noChangeArrowheads="1"/>
            </p:cNvSpPr>
            <p:nvPr/>
          </p:nvSpPr>
          <p:spPr bwMode="auto">
            <a:xfrm>
              <a:off x="1416" y="3263"/>
              <a:ext cx="30" cy="38"/>
            </a:xfrm>
            <a:custGeom>
              <a:avLst/>
              <a:gdLst>
                <a:gd name="T0" fmla="*/ 0 w 131"/>
                <a:gd name="T1" fmla="*/ 0 h 167"/>
                <a:gd name="T2" fmla="*/ 0 w 131"/>
                <a:gd name="T3" fmla="*/ 0 h 167"/>
                <a:gd name="T4" fmla="*/ 0 w 131"/>
                <a:gd name="T5" fmla="*/ 0 h 167"/>
                <a:gd name="T6" fmla="*/ 0 w 131"/>
                <a:gd name="T7" fmla="*/ 0 h 167"/>
                <a:gd name="T8" fmla="*/ 0 w 131"/>
                <a:gd name="T9" fmla="*/ 0 h 167"/>
                <a:gd name="T10" fmla="*/ 0 w 131"/>
                <a:gd name="T11" fmla="*/ 0 h 167"/>
                <a:gd name="T12" fmla="*/ 0 w 131"/>
                <a:gd name="T13" fmla="*/ 0 h 167"/>
                <a:gd name="T14" fmla="*/ 0 60000 65536"/>
                <a:gd name="T15" fmla="*/ 0 60000 65536"/>
                <a:gd name="T16" fmla="*/ 0 60000 65536"/>
                <a:gd name="T17" fmla="*/ 0 60000 65536"/>
                <a:gd name="T18" fmla="*/ 0 60000 65536"/>
                <a:gd name="T19" fmla="*/ 0 60000 65536"/>
                <a:gd name="T20" fmla="*/ 0 60000 65536"/>
                <a:gd name="T21" fmla="*/ 0 w 131"/>
                <a:gd name="T22" fmla="*/ 0 h 167"/>
                <a:gd name="T23" fmla="*/ 131 w 131"/>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167">
                  <a:moveTo>
                    <a:pt x="0" y="47"/>
                  </a:moveTo>
                  <a:lnTo>
                    <a:pt x="34" y="12"/>
                  </a:lnTo>
                  <a:lnTo>
                    <a:pt x="61" y="0"/>
                  </a:lnTo>
                  <a:lnTo>
                    <a:pt x="96" y="0"/>
                  </a:lnTo>
                  <a:lnTo>
                    <a:pt x="119" y="12"/>
                  </a:lnTo>
                  <a:lnTo>
                    <a:pt x="130" y="47"/>
                  </a:lnTo>
                  <a:lnTo>
                    <a:pt x="130" y="16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13" name="Line 236"/>
            <p:cNvSpPr>
              <a:spLocks noChangeShapeType="1"/>
            </p:cNvSpPr>
            <p:nvPr/>
          </p:nvSpPr>
          <p:spPr bwMode="auto">
            <a:xfrm flipV="1">
              <a:off x="1502" y="3241"/>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4" name="Freeform 237"/>
            <p:cNvSpPr>
              <a:spLocks noChangeArrowheads="1"/>
            </p:cNvSpPr>
            <p:nvPr/>
          </p:nvSpPr>
          <p:spPr bwMode="auto">
            <a:xfrm>
              <a:off x="1469" y="3263"/>
              <a:ext cx="33" cy="38"/>
            </a:xfrm>
            <a:custGeom>
              <a:avLst/>
              <a:gdLst>
                <a:gd name="T0" fmla="*/ 0 w 147"/>
                <a:gd name="T1" fmla="*/ 0 h 167"/>
                <a:gd name="T2" fmla="*/ 0 w 147"/>
                <a:gd name="T3" fmla="*/ 0 h 167"/>
                <a:gd name="T4" fmla="*/ 0 w 147"/>
                <a:gd name="T5" fmla="*/ 0 h 167"/>
                <a:gd name="T6" fmla="*/ 0 w 147"/>
                <a:gd name="T7" fmla="*/ 0 h 167"/>
                <a:gd name="T8" fmla="*/ 0 w 147"/>
                <a:gd name="T9" fmla="*/ 0 h 167"/>
                <a:gd name="T10" fmla="*/ 0 w 147"/>
                <a:gd name="T11" fmla="*/ 0 h 167"/>
                <a:gd name="T12" fmla="*/ 0 w 147"/>
                <a:gd name="T13" fmla="*/ 0 h 167"/>
                <a:gd name="T14" fmla="*/ 0 w 147"/>
                <a:gd name="T15" fmla="*/ 0 h 167"/>
                <a:gd name="T16" fmla="*/ 0 w 147"/>
                <a:gd name="T17" fmla="*/ 0 h 167"/>
                <a:gd name="T18" fmla="*/ 0 w 147"/>
                <a:gd name="T19" fmla="*/ 0 h 167"/>
                <a:gd name="T20" fmla="*/ 0 w 147"/>
                <a:gd name="T21" fmla="*/ 0 h 167"/>
                <a:gd name="T22" fmla="*/ 0 w 147"/>
                <a:gd name="T23" fmla="*/ 0 h 167"/>
                <a:gd name="T24" fmla="*/ 0 w 147"/>
                <a:gd name="T25" fmla="*/ 0 h 167"/>
                <a:gd name="T26" fmla="*/ 0 w 147"/>
                <a:gd name="T27" fmla="*/ 0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67"/>
                <a:gd name="T44" fmla="*/ 147 w 147"/>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67">
                  <a:moveTo>
                    <a:pt x="146" y="34"/>
                  </a:moveTo>
                  <a:lnTo>
                    <a:pt x="124" y="12"/>
                  </a:lnTo>
                  <a:lnTo>
                    <a:pt x="96" y="0"/>
                  </a:lnTo>
                  <a:lnTo>
                    <a:pt x="61" y="0"/>
                  </a:lnTo>
                  <a:lnTo>
                    <a:pt x="34" y="12"/>
                  </a:lnTo>
                  <a:lnTo>
                    <a:pt x="11" y="34"/>
                  </a:lnTo>
                  <a:lnTo>
                    <a:pt x="0" y="73"/>
                  </a:lnTo>
                  <a:lnTo>
                    <a:pt x="0" y="96"/>
                  </a:lnTo>
                  <a:lnTo>
                    <a:pt x="11" y="131"/>
                  </a:lnTo>
                  <a:lnTo>
                    <a:pt x="34" y="155"/>
                  </a:lnTo>
                  <a:lnTo>
                    <a:pt x="61" y="166"/>
                  </a:lnTo>
                  <a:lnTo>
                    <a:pt x="96" y="166"/>
                  </a:lnTo>
                  <a:lnTo>
                    <a:pt x="124" y="155"/>
                  </a:lnTo>
                  <a:lnTo>
                    <a:pt x="146" y="1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15" name="Line 238"/>
            <p:cNvSpPr>
              <a:spLocks noChangeShapeType="1"/>
            </p:cNvSpPr>
            <p:nvPr/>
          </p:nvSpPr>
          <p:spPr bwMode="auto">
            <a:xfrm flipV="1">
              <a:off x="1159" y="2899"/>
              <a:ext cx="1" cy="28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6" name="Freeform 239"/>
            <p:cNvSpPr>
              <a:spLocks noChangeArrowheads="1"/>
            </p:cNvSpPr>
            <p:nvPr/>
          </p:nvSpPr>
          <p:spPr bwMode="auto">
            <a:xfrm>
              <a:off x="958" y="2787"/>
              <a:ext cx="36" cy="58"/>
            </a:xfrm>
            <a:custGeom>
              <a:avLst/>
              <a:gdLst>
                <a:gd name="T0" fmla="*/ 0 w 160"/>
                <a:gd name="T1" fmla="*/ 0 h 256"/>
                <a:gd name="T2" fmla="*/ 0 w 160"/>
                <a:gd name="T3" fmla="*/ 0 h 256"/>
                <a:gd name="T4" fmla="*/ 0 w 160"/>
                <a:gd name="T5" fmla="*/ 0 h 256"/>
                <a:gd name="T6" fmla="*/ 0 w 160"/>
                <a:gd name="T7" fmla="*/ 0 h 256"/>
                <a:gd name="T8" fmla="*/ 0 w 160"/>
                <a:gd name="T9" fmla="*/ 0 h 256"/>
                <a:gd name="T10" fmla="*/ 0 w 160"/>
                <a:gd name="T11" fmla="*/ 0 h 256"/>
                <a:gd name="T12" fmla="*/ 0 w 160"/>
                <a:gd name="T13" fmla="*/ 0 h 256"/>
                <a:gd name="T14" fmla="*/ 0 w 160"/>
                <a:gd name="T15" fmla="*/ 0 h 256"/>
                <a:gd name="T16" fmla="*/ 0 w 160"/>
                <a:gd name="T17" fmla="*/ 0 h 256"/>
                <a:gd name="T18" fmla="*/ 0 w 160"/>
                <a:gd name="T19" fmla="*/ 0 h 256"/>
                <a:gd name="T20" fmla="*/ 0 w 160"/>
                <a:gd name="T21" fmla="*/ 0 h 256"/>
                <a:gd name="T22" fmla="*/ 0 w 160"/>
                <a:gd name="T23" fmla="*/ 0 h 256"/>
                <a:gd name="T24" fmla="*/ 0 w 160"/>
                <a:gd name="T25" fmla="*/ 0 h 256"/>
                <a:gd name="T26" fmla="*/ 0 w 160"/>
                <a:gd name="T27" fmla="*/ 0 h 256"/>
                <a:gd name="T28" fmla="*/ 0 w 160"/>
                <a:gd name="T29" fmla="*/ 0 h 256"/>
                <a:gd name="T30" fmla="*/ 0 w 160"/>
                <a:gd name="T31" fmla="*/ 0 h 256"/>
                <a:gd name="T32" fmla="*/ 0 w 160"/>
                <a:gd name="T33" fmla="*/ 0 h 256"/>
                <a:gd name="T34" fmla="*/ 0 w 160"/>
                <a:gd name="T35" fmla="*/ 0 h 256"/>
                <a:gd name="T36" fmla="*/ 0 w 160"/>
                <a:gd name="T37" fmla="*/ 0 h 256"/>
                <a:gd name="T38" fmla="*/ 0 w 160"/>
                <a:gd name="T39" fmla="*/ 0 h 256"/>
                <a:gd name="T40" fmla="*/ 0 w 160"/>
                <a:gd name="T41" fmla="*/ 0 h 256"/>
                <a:gd name="T42" fmla="*/ 0 w 160"/>
                <a:gd name="T43" fmla="*/ 0 h 256"/>
                <a:gd name="T44" fmla="*/ 0 w 160"/>
                <a:gd name="T45" fmla="*/ 0 h 2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0"/>
                <a:gd name="T70" fmla="*/ 0 h 256"/>
                <a:gd name="T71" fmla="*/ 160 w 160"/>
                <a:gd name="T72" fmla="*/ 256 h 25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0" h="256">
                  <a:moveTo>
                    <a:pt x="147" y="34"/>
                  </a:moveTo>
                  <a:lnTo>
                    <a:pt x="136" y="11"/>
                  </a:lnTo>
                  <a:lnTo>
                    <a:pt x="101" y="0"/>
                  </a:lnTo>
                  <a:lnTo>
                    <a:pt x="74" y="0"/>
                  </a:lnTo>
                  <a:lnTo>
                    <a:pt x="39" y="11"/>
                  </a:lnTo>
                  <a:lnTo>
                    <a:pt x="11" y="46"/>
                  </a:lnTo>
                  <a:lnTo>
                    <a:pt x="0" y="108"/>
                  </a:lnTo>
                  <a:lnTo>
                    <a:pt x="0" y="170"/>
                  </a:lnTo>
                  <a:lnTo>
                    <a:pt x="11" y="220"/>
                  </a:lnTo>
                  <a:lnTo>
                    <a:pt x="39" y="244"/>
                  </a:lnTo>
                  <a:lnTo>
                    <a:pt x="74" y="255"/>
                  </a:lnTo>
                  <a:lnTo>
                    <a:pt x="88" y="255"/>
                  </a:lnTo>
                  <a:lnTo>
                    <a:pt x="124" y="244"/>
                  </a:lnTo>
                  <a:lnTo>
                    <a:pt x="147" y="220"/>
                  </a:lnTo>
                  <a:lnTo>
                    <a:pt x="159" y="181"/>
                  </a:lnTo>
                  <a:lnTo>
                    <a:pt x="159" y="170"/>
                  </a:lnTo>
                  <a:lnTo>
                    <a:pt x="147" y="136"/>
                  </a:lnTo>
                  <a:lnTo>
                    <a:pt x="124" y="108"/>
                  </a:lnTo>
                  <a:lnTo>
                    <a:pt x="88" y="96"/>
                  </a:lnTo>
                  <a:lnTo>
                    <a:pt x="74" y="96"/>
                  </a:lnTo>
                  <a:lnTo>
                    <a:pt x="39" y="108"/>
                  </a:lnTo>
                  <a:lnTo>
                    <a:pt x="11" y="136"/>
                  </a:lnTo>
                  <a:lnTo>
                    <a:pt x="0"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17" name="Line 240"/>
            <p:cNvSpPr>
              <a:spLocks noChangeShapeType="1"/>
            </p:cNvSpPr>
            <p:nvPr/>
          </p:nvSpPr>
          <p:spPr bwMode="auto">
            <a:xfrm flipV="1">
              <a:off x="1022" y="2774"/>
              <a:ext cx="5"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8" name="Freeform 241"/>
            <p:cNvSpPr>
              <a:spLocks noChangeArrowheads="1"/>
            </p:cNvSpPr>
            <p:nvPr/>
          </p:nvSpPr>
          <p:spPr bwMode="auto">
            <a:xfrm>
              <a:off x="1089" y="2787"/>
              <a:ext cx="14" cy="58"/>
            </a:xfrm>
            <a:custGeom>
              <a:avLst/>
              <a:gdLst>
                <a:gd name="T0" fmla="*/ 0 w 63"/>
                <a:gd name="T1" fmla="*/ 0 h 256"/>
                <a:gd name="T2" fmla="*/ 0 w 63"/>
                <a:gd name="T3" fmla="*/ 0 h 256"/>
                <a:gd name="T4" fmla="*/ 0 w 63"/>
                <a:gd name="T5" fmla="*/ 0 h 256"/>
                <a:gd name="T6" fmla="*/ 0 w 63"/>
                <a:gd name="T7" fmla="*/ 0 h 256"/>
                <a:gd name="T8" fmla="*/ 0 w 63"/>
                <a:gd name="T9" fmla="*/ 0 h 256"/>
                <a:gd name="T10" fmla="*/ 0 60000 65536"/>
                <a:gd name="T11" fmla="*/ 0 60000 65536"/>
                <a:gd name="T12" fmla="*/ 0 60000 65536"/>
                <a:gd name="T13" fmla="*/ 0 60000 65536"/>
                <a:gd name="T14" fmla="*/ 0 60000 65536"/>
                <a:gd name="T15" fmla="*/ 0 w 63"/>
                <a:gd name="T16" fmla="*/ 0 h 256"/>
                <a:gd name="T17" fmla="*/ 63 w 63"/>
                <a:gd name="T18" fmla="*/ 256 h 256"/>
              </a:gdLst>
              <a:ahLst/>
              <a:cxnLst>
                <a:cxn ang="T10">
                  <a:pos x="T0" y="T1"/>
                </a:cxn>
                <a:cxn ang="T11">
                  <a:pos x="T2" y="T3"/>
                </a:cxn>
                <a:cxn ang="T12">
                  <a:pos x="T4" y="T5"/>
                </a:cxn>
                <a:cxn ang="T13">
                  <a:pos x="T6" y="T7"/>
                </a:cxn>
                <a:cxn ang="T14">
                  <a:pos x="T8" y="T9"/>
                </a:cxn>
              </a:cxnLst>
              <a:rect l="T15" t="T16" r="T17" b="T18"/>
              <a:pathLst>
                <a:path w="63" h="256">
                  <a:moveTo>
                    <a:pt x="0" y="0"/>
                  </a:moveTo>
                  <a:lnTo>
                    <a:pt x="0" y="209"/>
                  </a:lnTo>
                  <a:lnTo>
                    <a:pt x="12" y="244"/>
                  </a:lnTo>
                  <a:lnTo>
                    <a:pt x="36" y="255"/>
                  </a:lnTo>
                  <a:lnTo>
                    <a:pt x="62" y="25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19" name="Line 242"/>
            <p:cNvSpPr>
              <a:spLocks noChangeShapeType="1"/>
            </p:cNvSpPr>
            <p:nvPr/>
          </p:nvSpPr>
          <p:spPr bwMode="auto">
            <a:xfrm flipH="1">
              <a:off x="1079" y="2806"/>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0" name="Freeform 243"/>
            <p:cNvSpPr>
              <a:spLocks noChangeArrowheads="1"/>
            </p:cNvSpPr>
            <p:nvPr/>
          </p:nvSpPr>
          <p:spPr bwMode="auto">
            <a:xfrm>
              <a:off x="1119" y="2806"/>
              <a:ext cx="37" cy="39"/>
            </a:xfrm>
            <a:custGeom>
              <a:avLst/>
              <a:gdLst>
                <a:gd name="T0" fmla="*/ 0 w 161"/>
                <a:gd name="T1" fmla="*/ 0 h 172"/>
                <a:gd name="T2" fmla="*/ 0 w 161"/>
                <a:gd name="T3" fmla="*/ 0 h 172"/>
                <a:gd name="T4" fmla="*/ 0 w 161"/>
                <a:gd name="T5" fmla="*/ 0 h 172"/>
                <a:gd name="T6" fmla="*/ 0 w 161"/>
                <a:gd name="T7" fmla="*/ 0 h 172"/>
                <a:gd name="T8" fmla="*/ 0 w 161"/>
                <a:gd name="T9" fmla="*/ 0 h 172"/>
                <a:gd name="T10" fmla="*/ 0 w 161"/>
                <a:gd name="T11" fmla="*/ 0 h 172"/>
                <a:gd name="T12" fmla="*/ 0 w 161"/>
                <a:gd name="T13" fmla="*/ 0 h 172"/>
                <a:gd name="T14" fmla="*/ 0 w 161"/>
                <a:gd name="T15" fmla="*/ 0 h 172"/>
                <a:gd name="T16" fmla="*/ 0 w 161"/>
                <a:gd name="T17" fmla="*/ 0 h 172"/>
                <a:gd name="T18" fmla="*/ 0 w 161"/>
                <a:gd name="T19" fmla="*/ 0 h 172"/>
                <a:gd name="T20" fmla="*/ 0 w 161"/>
                <a:gd name="T21" fmla="*/ 0 h 172"/>
                <a:gd name="T22" fmla="*/ 0 w 161"/>
                <a:gd name="T23" fmla="*/ 0 h 172"/>
                <a:gd name="T24" fmla="*/ 0 w 161"/>
                <a:gd name="T25" fmla="*/ 0 h 172"/>
                <a:gd name="T26" fmla="*/ 0 w 161"/>
                <a:gd name="T27" fmla="*/ 0 h 172"/>
                <a:gd name="T28" fmla="*/ 0 w 161"/>
                <a:gd name="T29" fmla="*/ 0 h 172"/>
                <a:gd name="T30" fmla="*/ 0 w 161"/>
                <a:gd name="T31" fmla="*/ 0 h 172"/>
                <a:gd name="T32" fmla="*/ 0 w 161"/>
                <a:gd name="T33" fmla="*/ 0 h 172"/>
                <a:gd name="T34" fmla="*/ 0 w 161"/>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172"/>
                <a:gd name="T56" fmla="*/ 161 w 161"/>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172">
                  <a:moveTo>
                    <a:pt x="36" y="12"/>
                  </a:moveTo>
                  <a:lnTo>
                    <a:pt x="62" y="0"/>
                  </a:lnTo>
                  <a:lnTo>
                    <a:pt x="36" y="12"/>
                  </a:lnTo>
                  <a:lnTo>
                    <a:pt x="12" y="39"/>
                  </a:lnTo>
                  <a:lnTo>
                    <a:pt x="0" y="74"/>
                  </a:lnTo>
                  <a:lnTo>
                    <a:pt x="0" y="97"/>
                  </a:lnTo>
                  <a:lnTo>
                    <a:pt x="12" y="136"/>
                  </a:lnTo>
                  <a:lnTo>
                    <a:pt x="36" y="160"/>
                  </a:lnTo>
                  <a:lnTo>
                    <a:pt x="62" y="171"/>
                  </a:lnTo>
                  <a:lnTo>
                    <a:pt x="98" y="171"/>
                  </a:lnTo>
                  <a:lnTo>
                    <a:pt x="122" y="160"/>
                  </a:lnTo>
                  <a:lnTo>
                    <a:pt x="145" y="136"/>
                  </a:lnTo>
                  <a:lnTo>
                    <a:pt x="160" y="97"/>
                  </a:lnTo>
                  <a:lnTo>
                    <a:pt x="160" y="74"/>
                  </a:lnTo>
                  <a:lnTo>
                    <a:pt x="145" y="39"/>
                  </a:lnTo>
                  <a:lnTo>
                    <a:pt x="122" y="12"/>
                  </a:lnTo>
                  <a:lnTo>
                    <a:pt x="98"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1" name="Line 244"/>
            <p:cNvSpPr>
              <a:spLocks noChangeShapeType="1"/>
            </p:cNvSpPr>
            <p:nvPr/>
          </p:nvSpPr>
          <p:spPr bwMode="auto">
            <a:xfrm flipV="1">
              <a:off x="1215" y="2785"/>
              <a:ext cx="9" cy="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2" name="Freeform 245"/>
            <p:cNvSpPr>
              <a:spLocks noChangeArrowheads="1"/>
            </p:cNvSpPr>
            <p:nvPr/>
          </p:nvSpPr>
          <p:spPr bwMode="auto">
            <a:xfrm>
              <a:off x="1210" y="2787"/>
              <a:ext cx="39" cy="58"/>
            </a:xfrm>
            <a:custGeom>
              <a:avLst/>
              <a:gdLst>
                <a:gd name="T0" fmla="*/ 0 w 170"/>
                <a:gd name="T1" fmla="*/ 0 h 256"/>
                <a:gd name="T2" fmla="*/ 0 w 170"/>
                <a:gd name="T3" fmla="*/ 0 h 256"/>
                <a:gd name="T4" fmla="*/ 0 w 170"/>
                <a:gd name="T5" fmla="*/ 0 h 256"/>
                <a:gd name="T6" fmla="*/ 0 w 170"/>
                <a:gd name="T7" fmla="*/ 0 h 256"/>
                <a:gd name="T8" fmla="*/ 0 w 170"/>
                <a:gd name="T9" fmla="*/ 0 h 256"/>
                <a:gd name="T10" fmla="*/ 0 w 170"/>
                <a:gd name="T11" fmla="*/ 0 h 256"/>
                <a:gd name="T12" fmla="*/ 0 w 170"/>
                <a:gd name="T13" fmla="*/ 0 h 256"/>
                <a:gd name="T14" fmla="*/ 0 w 170"/>
                <a:gd name="T15" fmla="*/ 0 h 256"/>
                <a:gd name="T16" fmla="*/ 0 w 170"/>
                <a:gd name="T17" fmla="*/ 0 h 256"/>
                <a:gd name="T18" fmla="*/ 0 w 170"/>
                <a:gd name="T19" fmla="*/ 0 h 256"/>
                <a:gd name="T20" fmla="*/ 0 w 170"/>
                <a:gd name="T21" fmla="*/ 0 h 256"/>
                <a:gd name="T22" fmla="*/ 0 w 170"/>
                <a:gd name="T23" fmla="*/ 0 h 256"/>
                <a:gd name="T24" fmla="*/ 0 w 170"/>
                <a:gd name="T25" fmla="*/ 0 h 256"/>
                <a:gd name="T26" fmla="*/ 0 w 170"/>
                <a:gd name="T27" fmla="*/ 0 h 256"/>
                <a:gd name="T28" fmla="*/ 0 w 170"/>
                <a:gd name="T29" fmla="*/ 0 h 256"/>
                <a:gd name="T30" fmla="*/ 0 w 170"/>
                <a:gd name="T31" fmla="*/ 0 h 256"/>
                <a:gd name="T32" fmla="*/ 0 w 170"/>
                <a:gd name="T33" fmla="*/ 0 h 256"/>
                <a:gd name="T34" fmla="*/ 0 w 170"/>
                <a:gd name="T35" fmla="*/ 0 h 256"/>
                <a:gd name="T36" fmla="*/ 0 w 170"/>
                <a:gd name="T37" fmla="*/ 0 h 256"/>
                <a:gd name="T38" fmla="*/ 0 w 170"/>
                <a:gd name="T39" fmla="*/ 0 h 256"/>
                <a:gd name="T40" fmla="*/ 0 w 170"/>
                <a:gd name="T41" fmla="*/ 0 h 256"/>
                <a:gd name="T42" fmla="*/ 0 w 170"/>
                <a:gd name="T43" fmla="*/ 0 h 256"/>
                <a:gd name="T44" fmla="*/ 0 w 170"/>
                <a:gd name="T45" fmla="*/ 0 h 256"/>
                <a:gd name="T46" fmla="*/ 0 w 170"/>
                <a:gd name="T47" fmla="*/ 0 h 256"/>
                <a:gd name="T48" fmla="*/ 0 w 170"/>
                <a:gd name="T49" fmla="*/ 0 h 256"/>
                <a:gd name="T50" fmla="*/ 0 w 170"/>
                <a:gd name="T51" fmla="*/ 0 h 256"/>
                <a:gd name="T52" fmla="*/ 0 w 170"/>
                <a:gd name="T53" fmla="*/ 0 h 256"/>
                <a:gd name="T54" fmla="*/ 0 w 170"/>
                <a:gd name="T55" fmla="*/ 0 h 25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0"/>
                <a:gd name="T85" fmla="*/ 0 h 256"/>
                <a:gd name="T86" fmla="*/ 170 w 170"/>
                <a:gd name="T87" fmla="*/ 256 h 25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0" h="256">
                  <a:moveTo>
                    <a:pt x="23" y="11"/>
                  </a:moveTo>
                  <a:lnTo>
                    <a:pt x="11" y="34"/>
                  </a:lnTo>
                  <a:lnTo>
                    <a:pt x="11" y="61"/>
                  </a:lnTo>
                  <a:lnTo>
                    <a:pt x="23" y="84"/>
                  </a:lnTo>
                  <a:lnTo>
                    <a:pt x="45" y="96"/>
                  </a:lnTo>
                  <a:lnTo>
                    <a:pt x="96" y="108"/>
                  </a:lnTo>
                  <a:lnTo>
                    <a:pt x="134" y="123"/>
                  </a:lnTo>
                  <a:lnTo>
                    <a:pt x="158" y="147"/>
                  </a:lnTo>
                  <a:lnTo>
                    <a:pt x="169" y="170"/>
                  </a:lnTo>
                  <a:lnTo>
                    <a:pt x="169" y="209"/>
                  </a:lnTo>
                  <a:lnTo>
                    <a:pt x="158" y="232"/>
                  </a:lnTo>
                  <a:lnTo>
                    <a:pt x="146" y="244"/>
                  </a:lnTo>
                  <a:lnTo>
                    <a:pt x="107" y="255"/>
                  </a:lnTo>
                  <a:lnTo>
                    <a:pt x="61" y="255"/>
                  </a:lnTo>
                  <a:lnTo>
                    <a:pt x="23" y="244"/>
                  </a:lnTo>
                  <a:lnTo>
                    <a:pt x="11" y="232"/>
                  </a:lnTo>
                  <a:lnTo>
                    <a:pt x="0" y="209"/>
                  </a:lnTo>
                  <a:lnTo>
                    <a:pt x="0" y="170"/>
                  </a:lnTo>
                  <a:lnTo>
                    <a:pt x="11" y="147"/>
                  </a:lnTo>
                  <a:lnTo>
                    <a:pt x="34" y="123"/>
                  </a:lnTo>
                  <a:lnTo>
                    <a:pt x="73" y="108"/>
                  </a:lnTo>
                  <a:lnTo>
                    <a:pt x="122" y="96"/>
                  </a:lnTo>
                  <a:lnTo>
                    <a:pt x="146" y="84"/>
                  </a:lnTo>
                  <a:lnTo>
                    <a:pt x="158" y="61"/>
                  </a:lnTo>
                  <a:lnTo>
                    <a:pt x="158" y="34"/>
                  </a:lnTo>
                  <a:lnTo>
                    <a:pt x="146" y="11"/>
                  </a:lnTo>
                  <a:lnTo>
                    <a:pt x="107"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3" name="Line 246"/>
            <p:cNvSpPr>
              <a:spLocks noChangeShapeType="1"/>
            </p:cNvSpPr>
            <p:nvPr/>
          </p:nvSpPr>
          <p:spPr bwMode="auto">
            <a:xfrm flipV="1">
              <a:off x="1274" y="2774"/>
              <a:ext cx="5"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4" name="Freeform 247"/>
            <p:cNvSpPr>
              <a:spLocks noChangeArrowheads="1"/>
            </p:cNvSpPr>
            <p:nvPr/>
          </p:nvSpPr>
          <p:spPr bwMode="auto">
            <a:xfrm>
              <a:off x="1140" y="2355"/>
              <a:ext cx="40" cy="74"/>
            </a:xfrm>
            <a:custGeom>
              <a:avLst/>
              <a:gdLst>
                <a:gd name="T0" fmla="*/ 0 w 175"/>
                <a:gd name="T1" fmla="*/ 0 h 325"/>
                <a:gd name="T2" fmla="*/ 0 w 175"/>
                <a:gd name="T3" fmla="*/ 0 h 325"/>
                <a:gd name="T4" fmla="*/ 0 w 175"/>
                <a:gd name="T5" fmla="*/ 0 h 325"/>
                <a:gd name="T6" fmla="*/ 0 w 175"/>
                <a:gd name="T7" fmla="*/ 0 h 325"/>
                <a:gd name="T8" fmla="*/ 0 w 175"/>
                <a:gd name="T9" fmla="*/ 0 h 325"/>
                <a:gd name="T10" fmla="*/ 0 w 175"/>
                <a:gd name="T11" fmla="*/ 0 h 325"/>
                <a:gd name="T12" fmla="*/ 0 w 175"/>
                <a:gd name="T13" fmla="*/ 0 h 325"/>
                <a:gd name="T14" fmla="*/ 0 w 175"/>
                <a:gd name="T15" fmla="*/ 0 h 325"/>
                <a:gd name="T16" fmla="*/ 0 w 175"/>
                <a:gd name="T17" fmla="*/ 0 h 325"/>
                <a:gd name="T18" fmla="*/ 0 w 175"/>
                <a:gd name="T19" fmla="*/ 0 h 325"/>
                <a:gd name="T20" fmla="*/ 0 w 175"/>
                <a:gd name="T21" fmla="*/ 0 h 325"/>
                <a:gd name="T22" fmla="*/ 0 w 175"/>
                <a:gd name="T23" fmla="*/ 0 h 325"/>
                <a:gd name="T24" fmla="*/ 0 w 175"/>
                <a:gd name="T25" fmla="*/ 0 h 325"/>
                <a:gd name="T26" fmla="*/ 0 w 175"/>
                <a:gd name="T27" fmla="*/ 0 h 325"/>
                <a:gd name="T28" fmla="*/ 0 w 175"/>
                <a:gd name="T29" fmla="*/ 0 h 325"/>
                <a:gd name="T30" fmla="*/ 0 w 175"/>
                <a:gd name="T31" fmla="*/ 0 h 325"/>
                <a:gd name="T32" fmla="*/ 0 w 175"/>
                <a:gd name="T33" fmla="*/ 0 h 325"/>
                <a:gd name="T34" fmla="*/ 0 w 175"/>
                <a:gd name="T35" fmla="*/ 0 h 325"/>
                <a:gd name="T36" fmla="*/ 0 w 175"/>
                <a:gd name="T37" fmla="*/ 0 h 325"/>
                <a:gd name="T38" fmla="*/ 0 w 175"/>
                <a:gd name="T39" fmla="*/ 0 h 325"/>
                <a:gd name="T40" fmla="*/ 0 w 175"/>
                <a:gd name="T41" fmla="*/ 0 h 325"/>
                <a:gd name="T42" fmla="*/ 0 w 175"/>
                <a:gd name="T43" fmla="*/ 0 h 325"/>
                <a:gd name="T44" fmla="*/ 0 w 175"/>
                <a:gd name="T45" fmla="*/ 0 h 325"/>
                <a:gd name="T46" fmla="*/ 0 w 175"/>
                <a:gd name="T47" fmla="*/ 0 h 325"/>
                <a:gd name="T48" fmla="*/ 0 w 175"/>
                <a:gd name="T49" fmla="*/ 0 h 325"/>
                <a:gd name="T50" fmla="*/ 0 w 175"/>
                <a:gd name="T51" fmla="*/ 0 h 325"/>
                <a:gd name="T52" fmla="*/ 0 w 175"/>
                <a:gd name="T53" fmla="*/ 0 h 325"/>
                <a:gd name="T54" fmla="*/ 0 w 175"/>
                <a:gd name="T55" fmla="*/ 0 h 325"/>
                <a:gd name="T56" fmla="*/ 0 w 175"/>
                <a:gd name="T57" fmla="*/ 0 h 3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5"/>
                <a:gd name="T88" fmla="*/ 0 h 325"/>
                <a:gd name="T89" fmla="*/ 175 w 175"/>
                <a:gd name="T90" fmla="*/ 325 h 3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5" h="325">
                  <a:moveTo>
                    <a:pt x="0" y="324"/>
                  </a:moveTo>
                  <a:lnTo>
                    <a:pt x="84" y="0"/>
                  </a:lnTo>
                  <a:lnTo>
                    <a:pt x="174" y="324"/>
                  </a:lnTo>
                  <a:lnTo>
                    <a:pt x="146" y="308"/>
                  </a:lnTo>
                  <a:lnTo>
                    <a:pt x="120" y="296"/>
                  </a:lnTo>
                  <a:lnTo>
                    <a:pt x="84" y="294"/>
                  </a:lnTo>
                  <a:lnTo>
                    <a:pt x="54" y="296"/>
                  </a:lnTo>
                  <a:lnTo>
                    <a:pt x="23" y="308"/>
                  </a:lnTo>
                  <a:lnTo>
                    <a:pt x="0" y="324"/>
                  </a:lnTo>
                  <a:lnTo>
                    <a:pt x="19" y="301"/>
                  </a:lnTo>
                  <a:lnTo>
                    <a:pt x="84" y="42"/>
                  </a:lnTo>
                  <a:lnTo>
                    <a:pt x="158" y="301"/>
                  </a:lnTo>
                  <a:lnTo>
                    <a:pt x="122" y="289"/>
                  </a:lnTo>
                  <a:lnTo>
                    <a:pt x="84" y="281"/>
                  </a:lnTo>
                  <a:lnTo>
                    <a:pt x="49" y="289"/>
                  </a:lnTo>
                  <a:lnTo>
                    <a:pt x="19" y="301"/>
                  </a:lnTo>
                  <a:lnTo>
                    <a:pt x="34" y="281"/>
                  </a:lnTo>
                  <a:lnTo>
                    <a:pt x="84" y="81"/>
                  </a:lnTo>
                  <a:lnTo>
                    <a:pt x="143" y="281"/>
                  </a:lnTo>
                  <a:lnTo>
                    <a:pt x="116" y="275"/>
                  </a:lnTo>
                  <a:lnTo>
                    <a:pt x="84" y="275"/>
                  </a:lnTo>
                  <a:lnTo>
                    <a:pt x="61" y="275"/>
                  </a:lnTo>
                  <a:lnTo>
                    <a:pt x="34" y="281"/>
                  </a:lnTo>
                  <a:lnTo>
                    <a:pt x="49" y="266"/>
                  </a:lnTo>
                  <a:lnTo>
                    <a:pt x="84" y="123"/>
                  </a:lnTo>
                  <a:lnTo>
                    <a:pt x="127" y="266"/>
                  </a:lnTo>
                  <a:lnTo>
                    <a:pt x="84" y="262"/>
                  </a:lnTo>
                  <a:lnTo>
                    <a:pt x="49" y="266"/>
                  </a:lnTo>
                  <a:lnTo>
                    <a:pt x="65" y="25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5" name="Freeform 248"/>
            <p:cNvSpPr>
              <a:spLocks noChangeArrowheads="1"/>
            </p:cNvSpPr>
            <p:nvPr/>
          </p:nvSpPr>
          <p:spPr bwMode="auto">
            <a:xfrm>
              <a:off x="1154" y="2394"/>
              <a:ext cx="14" cy="19"/>
            </a:xfrm>
            <a:custGeom>
              <a:avLst/>
              <a:gdLst>
                <a:gd name="T0" fmla="*/ 0 w 63"/>
                <a:gd name="T1" fmla="*/ 0 h 83"/>
                <a:gd name="T2" fmla="*/ 0 w 63"/>
                <a:gd name="T3" fmla="*/ 0 h 83"/>
                <a:gd name="T4" fmla="*/ 0 w 63"/>
                <a:gd name="T5" fmla="*/ 0 h 83"/>
                <a:gd name="T6" fmla="*/ 0 w 63"/>
                <a:gd name="T7" fmla="*/ 0 h 83"/>
                <a:gd name="T8" fmla="*/ 0 w 63"/>
                <a:gd name="T9" fmla="*/ 0 h 83"/>
                <a:gd name="T10" fmla="*/ 0 w 63"/>
                <a:gd name="T11" fmla="*/ 0 h 83"/>
                <a:gd name="T12" fmla="*/ 0 w 63"/>
                <a:gd name="T13" fmla="*/ 0 h 83"/>
                <a:gd name="T14" fmla="*/ 0 w 6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83"/>
                <a:gd name="T26" fmla="*/ 63 w 6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83">
                  <a:moveTo>
                    <a:pt x="0" y="82"/>
                  </a:moveTo>
                  <a:lnTo>
                    <a:pt x="23" y="0"/>
                  </a:lnTo>
                  <a:lnTo>
                    <a:pt x="62" y="82"/>
                  </a:lnTo>
                  <a:lnTo>
                    <a:pt x="0" y="82"/>
                  </a:lnTo>
                  <a:lnTo>
                    <a:pt x="19" y="70"/>
                  </a:lnTo>
                  <a:lnTo>
                    <a:pt x="23" y="39"/>
                  </a:lnTo>
                  <a:lnTo>
                    <a:pt x="38" y="70"/>
                  </a:lnTo>
                  <a:lnTo>
                    <a:pt x="19" y="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6" name="Freeform 249"/>
            <p:cNvSpPr>
              <a:spLocks noChangeArrowheads="1"/>
            </p:cNvSpPr>
            <p:nvPr/>
          </p:nvSpPr>
          <p:spPr bwMode="auto">
            <a:xfrm>
              <a:off x="1140" y="3106"/>
              <a:ext cx="40" cy="76"/>
            </a:xfrm>
            <a:custGeom>
              <a:avLst/>
              <a:gdLst>
                <a:gd name="T0" fmla="*/ 0 w 175"/>
                <a:gd name="T1" fmla="*/ 0 h 333"/>
                <a:gd name="T2" fmla="*/ 0 w 175"/>
                <a:gd name="T3" fmla="*/ 0 h 333"/>
                <a:gd name="T4" fmla="*/ 0 w 175"/>
                <a:gd name="T5" fmla="*/ 0 h 333"/>
                <a:gd name="T6" fmla="*/ 0 w 175"/>
                <a:gd name="T7" fmla="*/ 0 h 333"/>
                <a:gd name="T8" fmla="*/ 0 w 175"/>
                <a:gd name="T9" fmla="*/ 0 h 333"/>
                <a:gd name="T10" fmla="*/ 0 w 175"/>
                <a:gd name="T11" fmla="*/ 0 h 333"/>
                <a:gd name="T12" fmla="*/ 0 w 175"/>
                <a:gd name="T13" fmla="*/ 0 h 333"/>
                <a:gd name="T14" fmla="*/ 0 w 175"/>
                <a:gd name="T15" fmla="*/ 0 h 333"/>
                <a:gd name="T16" fmla="*/ 0 w 175"/>
                <a:gd name="T17" fmla="*/ 0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333"/>
                <a:gd name="T29" fmla="*/ 175 w 175"/>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333">
                  <a:moveTo>
                    <a:pt x="174" y="0"/>
                  </a:moveTo>
                  <a:lnTo>
                    <a:pt x="84" y="332"/>
                  </a:lnTo>
                  <a:lnTo>
                    <a:pt x="0" y="0"/>
                  </a:lnTo>
                  <a:lnTo>
                    <a:pt x="23" y="19"/>
                  </a:lnTo>
                  <a:lnTo>
                    <a:pt x="54" y="30"/>
                  </a:lnTo>
                  <a:lnTo>
                    <a:pt x="84" y="34"/>
                  </a:lnTo>
                  <a:lnTo>
                    <a:pt x="120" y="30"/>
                  </a:lnTo>
                  <a:lnTo>
                    <a:pt x="146" y="19"/>
                  </a:lnTo>
                  <a:lnTo>
                    <a:pt x="17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7" name="Freeform 250"/>
            <p:cNvSpPr>
              <a:spLocks noChangeArrowheads="1"/>
            </p:cNvSpPr>
            <p:nvPr/>
          </p:nvSpPr>
          <p:spPr bwMode="auto">
            <a:xfrm>
              <a:off x="1144" y="3112"/>
              <a:ext cx="32" cy="59"/>
            </a:xfrm>
            <a:custGeom>
              <a:avLst/>
              <a:gdLst>
                <a:gd name="T0" fmla="*/ 0 w 140"/>
                <a:gd name="T1" fmla="*/ 0 h 259"/>
                <a:gd name="T2" fmla="*/ 0 w 140"/>
                <a:gd name="T3" fmla="*/ 0 h 259"/>
                <a:gd name="T4" fmla="*/ 0 w 140"/>
                <a:gd name="T5" fmla="*/ 0 h 259"/>
                <a:gd name="T6" fmla="*/ 0 w 140"/>
                <a:gd name="T7" fmla="*/ 0 h 259"/>
                <a:gd name="T8" fmla="*/ 0 w 140"/>
                <a:gd name="T9" fmla="*/ 0 h 259"/>
                <a:gd name="T10" fmla="*/ 0 w 140"/>
                <a:gd name="T11" fmla="*/ 0 h 259"/>
                <a:gd name="T12" fmla="*/ 0 w 140"/>
                <a:gd name="T13" fmla="*/ 0 h 259"/>
                <a:gd name="T14" fmla="*/ 0 w 140"/>
                <a:gd name="T15" fmla="*/ 0 h 259"/>
                <a:gd name="T16" fmla="*/ 0 w 140"/>
                <a:gd name="T17" fmla="*/ 0 h 259"/>
                <a:gd name="T18" fmla="*/ 0 w 140"/>
                <a:gd name="T19" fmla="*/ 0 h 259"/>
                <a:gd name="T20" fmla="*/ 0 w 140"/>
                <a:gd name="T21" fmla="*/ 0 h 259"/>
                <a:gd name="T22" fmla="*/ 0 w 140"/>
                <a:gd name="T23" fmla="*/ 0 h 259"/>
                <a:gd name="T24" fmla="*/ 0 w 140"/>
                <a:gd name="T25" fmla="*/ 0 h 259"/>
                <a:gd name="T26" fmla="*/ 0 w 140"/>
                <a:gd name="T27" fmla="*/ 0 h 259"/>
                <a:gd name="T28" fmla="*/ 0 w 140"/>
                <a:gd name="T29" fmla="*/ 0 h 259"/>
                <a:gd name="T30" fmla="*/ 0 w 140"/>
                <a:gd name="T31" fmla="*/ 0 h 259"/>
                <a:gd name="T32" fmla="*/ 0 w 140"/>
                <a:gd name="T33" fmla="*/ 0 h 259"/>
                <a:gd name="T34" fmla="*/ 0 w 140"/>
                <a:gd name="T35" fmla="*/ 0 h 259"/>
                <a:gd name="T36" fmla="*/ 0 w 140"/>
                <a:gd name="T37" fmla="*/ 0 h 259"/>
                <a:gd name="T38" fmla="*/ 0 w 140"/>
                <a:gd name="T39" fmla="*/ 0 h 259"/>
                <a:gd name="T40" fmla="*/ 0 w 140"/>
                <a:gd name="T41" fmla="*/ 0 h 259"/>
                <a:gd name="T42" fmla="*/ 0 w 140"/>
                <a:gd name="T43" fmla="*/ 0 h 259"/>
                <a:gd name="T44" fmla="*/ 0 w 140"/>
                <a:gd name="T45" fmla="*/ 0 h 259"/>
                <a:gd name="T46" fmla="*/ 0 w 140"/>
                <a:gd name="T47" fmla="*/ 0 h 259"/>
                <a:gd name="T48" fmla="*/ 0 w 140"/>
                <a:gd name="T49" fmla="*/ 0 h 259"/>
                <a:gd name="T50" fmla="*/ 0 w 140"/>
                <a:gd name="T51" fmla="*/ 0 h 259"/>
                <a:gd name="T52" fmla="*/ 0 w 140"/>
                <a:gd name="T53" fmla="*/ 0 h 2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259"/>
                <a:gd name="T83" fmla="*/ 140 w 140"/>
                <a:gd name="T84" fmla="*/ 259 h 2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259">
                  <a:moveTo>
                    <a:pt x="139" y="0"/>
                  </a:moveTo>
                  <a:lnTo>
                    <a:pt x="65" y="258"/>
                  </a:lnTo>
                  <a:lnTo>
                    <a:pt x="0" y="0"/>
                  </a:lnTo>
                  <a:lnTo>
                    <a:pt x="30" y="15"/>
                  </a:lnTo>
                  <a:lnTo>
                    <a:pt x="65" y="15"/>
                  </a:lnTo>
                  <a:lnTo>
                    <a:pt x="103" y="15"/>
                  </a:lnTo>
                  <a:lnTo>
                    <a:pt x="139" y="0"/>
                  </a:lnTo>
                  <a:lnTo>
                    <a:pt x="123" y="19"/>
                  </a:lnTo>
                  <a:lnTo>
                    <a:pt x="65" y="220"/>
                  </a:lnTo>
                  <a:lnTo>
                    <a:pt x="15" y="19"/>
                  </a:lnTo>
                  <a:lnTo>
                    <a:pt x="42" y="26"/>
                  </a:lnTo>
                  <a:lnTo>
                    <a:pt x="65" y="30"/>
                  </a:lnTo>
                  <a:lnTo>
                    <a:pt x="96" y="26"/>
                  </a:lnTo>
                  <a:lnTo>
                    <a:pt x="123" y="19"/>
                  </a:lnTo>
                  <a:lnTo>
                    <a:pt x="108" y="34"/>
                  </a:lnTo>
                  <a:lnTo>
                    <a:pt x="65" y="177"/>
                  </a:lnTo>
                  <a:lnTo>
                    <a:pt x="30" y="34"/>
                  </a:lnTo>
                  <a:lnTo>
                    <a:pt x="65" y="41"/>
                  </a:lnTo>
                  <a:lnTo>
                    <a:pt x="108" y="34"/>
                  </a:lnTo>
                  <a:lnTo>
                    <a:pt x="92" y="50"/>
                  </a:lnTo>
                  <a:lnTo>
                    <a:pt x="65" y="135"/>
                  </a:lnTo>
                  <a:lnTo>
                    <a:pt x="46" y="50"/>
                  </a:lnTo>
                  <a:lnTo>
                    <a:pt x="92" y="50"/>
                  </a:lnTo>
                  <a:lnTo>
                    <a:pt x="77" y="61"/>
                  </a:lnTo>
                  <a:lnTo>
                    <a:pt x="65" y="93"/>
                  </a:lnTo>
                  <a:lnTo>
                    <a:pt x="61" y="61"/>
                  </a:lnTo>
                  <a:lnTo>
                    <a:pt x="77" y="6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28" name="Line 251"/>
            <p:cNvSpPr>
              <a:spLocks noChangeShapeType="1"/>
            </p:cNvSpPr>
            <p:nvPr/>
          </p:nvSpPr>
          <p:spPr bwMode="auto">
            <a:xfrm flipV="1">
              <a:off x="1159" y="2354"/>
              <a:ext cx="1" cy="39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9" name="Line 252"/>
            <p:cNvSpPr>
              <a:spLocks noChangeShapeType="1"/>
            </p:cNvSpPr>
            <p:nvPr/>
          </p:nvSpPr>
          <p:spPr bwMode="auto">
            <a:xfrm>
              <a:off x="1110" y="3181"/>
              <a:ext cx="18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0" name="Line 253"/>
            <p:cNvSpPr>
              <a:spLocks noChangeShapeType="1"/>
            </p:cNvSpPr>
            <p:nvPr/>
          </p:nvSpPr>
          <p:spPr bwMode="auto">
            <a:xfrm flipH="1">
              <a:off x="1109" y="2355"/>
              <a:ext cx="19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1" name="Freeform 254"/>
            <p:cNvSpPr>
              <a:spLocks noChangeArrowheads="1"/>
            </p:cNvSpPr>
            <p:nvPr/>
          </p:nvSpPr>
          <p:spPr bwMode="auto">
            <a:xfrm>
              <a:off x="641" y="2524"/>
              <a:ext cx="34" cy="58"/>
            </a:xfrm>
            <a:custGeom>
              <a:avLst/>
              <a:gdLst>
                <a:gd name="T0" fmla="*/ 0 w 148"/>
                <a:gd name="T1" fmla="*/ 0 h 256"/>
                <a:gd name="T2" fmla="*/ 0 w 148"/>
                <a:gd name="T3" fmla="*/ 0 h 256"/>
                <a:gd name="T4" fmla="*/ 0 w 148"/>
                <a:gd name="T5" fmla="*/ 0 h 256"/>
                <a:gd name="T6" fmla="*/ 0 60000 65536"/>
                <a:gd name="T7" fmla="*/ 0 60000 65536"/>
                <a:gd name="T8" fmla="*/ 0 60000 65536"/>
                <a:gd name="T9" fmla="*/ 0 w 148"/>
                <a:gd name="T10" fmla="*/ 0 h 256"/>
                <a:gd name="T11" fmla="*/ 148 w 148"/>
                <a:gd name="T12" fmla="*/ 256 h 256"/>
              </a:gdLst>
              <a:ahLst/>
              <a:cxnLst>
                <a:cxn ang="T6">
                  <a:pos x="T0" y="T1"/>
                </a:cxn>
                <a:cxn ang="T7">
                  <a:pos x="T2" y="T3"/>
                </a:cxn>
                <a:cxn ang="T8">
                  <a:pos x="T4" y="T5"/>
                </a:cxn>
              </a:cxnLst>
              <a:rect l="T9" t="T10" r="T11" b="T12"/>
              <a:pathLst>
                <a:path w="148" h="256">
                  <a:moveTo>
                    <a:pt x="0" y="0"/>
                  </a:moveTo>
                  <a:lnTo>
                    <a:pt x="0" y="255"/>
                  </a:lnTo>
                  <a:lnTo>
                    <a:pt x="147" y="25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32" name="Freeform 255"/>
            <p:cNvSpPr>
              <a:spLocks noChangeArrowheads="1"/>
            </p:cNvSpPr>
            <p:nvPr/>
          </p:nvSpPr>
          <p:spPr bwMode="auto">
            <a:xfrm>
              <a:off x="688" y="2542"/>
              <a:ext cx="33" cy="40"/>
            </a:xfrm>
            <a:custGeom>
              <a:avLst/>
              <a:gdLst>
                <a:gd name="T0" fmla="*/ 0 w 147"/>
                <a:gd name="T1" fmla="*/ 0 h 175"/>
                <a:gd name="T2" fmla="*/ 0 w 147"/>
                <a:gd name="T3" fmla="*/ 0 h 175"/>
                <a:gd name="T4" fmla="*/ 0 w 147"/>
                <a:gd name="T5" fmla="*/ 0 h 175"/>
                <a:gd name="T6" fmla="*/ 0 w 147"/>
                <a:gd name="T7" fmla="*/ 0 h 175"/>
                <a:gd name="T8" fmla="*/ 0 w 147"/>
                <a:gd name="T9" fmla="*/ 0 h 175"/>
                <a:gd name="T10" fmla="*/ 0 w 147"/>
                <a:gd name="T11" fmla="*/ 0 h 175"/>
                <a:gd name="T12" fmla="*/ 0 w 147"/>
                <a:gd name="T13" fmla="*/ 0 h 175"/>
                <a:gd name="T14" fmla="*/ 0 w 147"/>
                <a:gd name="T15" fmla="*/ 0 h 175"/>
                <a:gd name="T16" fmla="*/ 0 w 147"/>
                <a:gd name="T17" fmla="*/ 0 h 175"/>
                <a:gd name="T18" fmla="*/ 0 w 147"/>
                <a:gd name="T19" fmla="*/ 0 h 175"/>
                <a:gd name="T20" fmla="*/ 0 w 147"/>
                <a:gd name="T21" fmla="*/ 0 h 175"/>
                <a:gd name="T22" fmla="*/ 0 w 147"/>
                <a:gd name="T23" fmla="*/ 0 h 175"/>
                <a:gd name="T24" fmla="*/ 0 w 147"/>
                <a:gd name="T25" fmla="*/ 0 h 175"/>
                <a:gd name="T26" fmla="*/ 0 w 147"/>
                <a:gd name="T27" fmla="*/ 0 h 175"/>
                <a:gd name="T28" fmla="*/ 0 w 147"/>
                <a:gd name="T29" fmla="*/ 0 h 175"/>
                <a:gd name="T30" fmla="*/ 0 w 147"/>
                <a:gd name="T31" fmla="*/ 0 h 175"/>
                <a:gd name="T32" fmla="*/ 0 w 147"/>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75"/>
                <a:gd name="T53" fmla="*/ 147 w 147"/>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75">
                  <a:moveTo>
                    <a:pt x="0" y="73"/>
                  </a:moveTo>
                  <a:lnTo>
                    <a:pt x="146" y="73"/>
                  </a:lnTo>
                  <a:lnTo>
                    <a:pt x="146" y="50"/>
                  </a:lnTo>
                  <a:lnTo>
                    <a:pt x="135" y="23"/>
                  </a:lnTo>
                  <a:lnTo>
                    <a:pt x="123" y="12"/>
                  </a:lnTo>
                  <a:lnTo>
                    <a:pt x="96" y="0"/>
                  </a:lnTo>
                  <a:lnTo>
                    <a:pt x="60" y="0"/>
                  </a:lnTo>
                  <a:lnTo>
                    <a:pt x="34" y="12"/>
                  </a:lnTo>
                  <a:lnTo>
                    <a:pt x="11" y="39"/>
                  </a:lnTo>
                  <a:lnTo>
                    <a:pt x="0" y="73"/>
                  </a:lnTo>
                  <a:lnTo>
                    <a:pt x="0" y="101"/>
                  </a:lnTo>
                  <a:lnTo>
                    <a:pt x="11" y="135"/>
                  </a:lnTo>
                  <a:lnTo>
                    <a:pt x="34" y="158"/>
                  </a:lnTo>
                  <a:lnTo>
                    <a:pt x="60" y="174"/>
                  </a:lnTo>
                  <a:lnTo>
                    <a:pt x="96" y="174"/>
                  </a:lnTo>
                  <a:lnTo>
                    <a:pt x="123" y="158"/>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33" name="Line 256"/>
            <p:cNvSpPr>
              <a:spLocks noChangeShapeType="1"/>
            </p:cNvSpPr>
            <p:nvPr/>
          </p:nvSpPr>
          <p:spPr bwMode="auto">
            <a:xfrm flipH="1" flipV="1">
              <a:off x="736" y="2541"/>
              <a:ext cx="19"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4" name="Line 257"/>
            <p:cNvSpPr>
              <a:spLocks noChangeShapeType="1"/>
            </p:cNvSpPr>
            <p:nvPr/>
          </p:nvSpPr>
          <p:spPr bwMode="auto">
            <a:xfrm flipH="1">
              <a:off x="753" y="2542"/>
              <a:ext cx="18"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5" name="Freeform 258"/>
            <p:cNvSpPr>
              <a:spLocks noChangeArrowheads="1"/>
            </p:cNvSpPr>
            <p:nvPr/>
          </p:nvSpPr>
          <p:spPr bwMode="auto">
            <a:xfrm>
              <a:off x="781" y="2542"/>
              <a:ext cx="34" cy="40"/>
            </a:xfrm>
            <a:custGeom>
              <a:avLst/>
              <a:gdLst>
                <a:gd name="T0" fmla="*/ 0 w 148"/>
                <a:gd name="T1" fmla="*/ 0 h 175"/>
                <a:gd name="T2" fmla="*/ 0 w 148"/>
                <a:gd name="T3" fmla="*/ 0 h 175"/>
                <a:gd name="T4" fmla="*/ 0 w 148"/>
                <a:gd name="T5" fmla="*/ 0 h 175"/>
                <a:gd name="T6" fmla="*/ 0 w 148"/>
                <a:gd name="T7" fmla="*/ 0 h 175"/>
                <a:gd name="T8" fmla="*/ 0 w 148"/>
                <a:gd name="T9" fmla="*/ 0 h 175"/>
                <a:gd name="T10" fmla="*/ 0 w 148"/>
                <a:gd name="T11" fmla="*/ 0 h 175"/>
                <a:gd name="T12" fmla="*/ 0 w 148"/>
                <a:gd name="T13" fmla="*/ 0 h 175"/>
                <a:gd name="T14" fmla="*/ 0 w 148"/>
                <a:gd name="T15" fmla="*/ 0 h 175"/>
                <a:gd name="T16" fmla="*/ 0 w 148"/>
                <a:gd name="T17" fmla="*/ 0 h 175"/>
                <a:gd name="T18" fmla="*/ 0 w 148"/>
                <a:gd name="T19" fmla="*/ 0 h 175"/>
                <a:gd name="T20" fmla="*/ 0 w 148"/>
                <a:gd name="T21" fmla="*/ 0 h 175"/>
                <a:gd name="T22" fmla="*/ 0 w 148"/>
                <a:gd name="T23" fmla="*/ 0 h 175"/>
                <a:gd name="T24" fmla="*/ 0 w 148"/>
                <a:gd name="T25" fmla="*/ 0 h 175"/>
                <a:gd name="T26" fmla="*/ 0 w 148"/>
                <a:gd name="T27" fmla="*/ 0 h 175"/>
                <a:gd name="T28" fmla="*/ 0 w 148"/>
                <a:gd name="T29" fmla="*/ 0 h 175"/>
                <a:gd name="T30" fmla="*/ 0 w 148"/>
                <a:gd name="T31" fmla="*/ 0 h 175"/>
                <a:gd name="T32" fmla="*/ 0 w 148"/>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5"/>
                <a:gd name="T53" fmla="*/ 148 w 148"/>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5">
                  <a:moveTo>
                    <a:pt x="0" y="73"/>
                  </a:moveTo>
                  <a:lnTo>
                    <a:pt x="147" y="73"/>
                  </a:lnTo>
                  <a:lnTo>
                    <a:pt x="147" y="50"/>
                  </a:lnTo>
                  <a:lnTo>
                    <a:pt x="135" y="23"/>
                  </a:lnTo>
                  <a:lnTo>
                    <a:pt x="123" y="12"/>
                  </a:lnTo>
                  <a:lnTo>
                    <a:pt x="96" y="0"/>
                  </a:lnTo>
                  <a:lnTo>
                    <a:pt x="61" y="0"/>
                  </a:lnTo>
                  <a:lnTo>
                    <a:pt x="34" y="12"/>
                  </a:lnTo>
                  <a:lnTo>
                    <a:pt x="11" y="39"/>
                  </a:lnTo>
                  <a:lnTo>
                    <a:pt x="0" y="73"/>
                  </a:lnTo>
                  <a:lnTo>
                    <a:pt x="0" y="101"/>
                  </a:lnTo>
                  <a:lnTo>
                    <a:pt x="11" y="135"/>
                  </a:lnTo>
                  <a:lnTo>
                    <a:pt x="34" y="158"/>
                  </a:lnTo>
                  <a:lnTo>
                    <a:pt x="61" y="174"/>
                  </a:lnTo>
                  <a:lnTo>
                    <a:pt x="96" y="174"/>
                  </a:lnTo>
                  <a:lnTo>
                    <a:pt x="123" y="158"/>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36" name="Line 259"/>
            <p:cNvSpPr>
              <a:spLocks noChangeShapeType="1"/>
            </p:cNvSpPr>
            <p:nvPr/>
          </p:nvSpPr>
          <p:spPr bwMode="auto">
            <a:xfrm flipV="1">
              <a:off x="831" y="2522"/>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7" name="Freeform 260"/>
            <p:cNvSpPr>
              <a:spLocks noChangeArrowheads="1"/>
            </p:cNvSpPr>
            <p:nvPr/>
          </p:nvSpPr>
          <p:spPr bwMode="auto">
            <a:xfrm>
              <a:off x="593" y="2413"/>
              <a:ext cx="42" cy="59"/>
            </a:xfrm>
            <a:custGeom>
              <a:avLst/>
              <a:gdLst>
                <a:gd name="T0" fmla="*/ 0 w 186"/>
                <a:gd name="T1" fmla="*/ 0 h 259"/>
                <a:gd name="T2" fmla="*/ 0 w 186"/>
                <a:gd name="T3" fmla="*/ 0 h 259"/>
                <a:gd name="T4" fmla="*/ 0 w 186"/>
                <a:gd name="T5" fmla="*/ 0 h 259"/>
                <a:gd name="T6" fmla="*/ 0 w 186"/>
                <a:gd name="T7" fmla="*/ 0 h 259"/>
                <a:gd name="T8" fmla="*/ 0 w 186"/>
                <a:gd name="T9" fmla="*/ 0 h 259"/>
                <a:gd name="T10" fmla="*/ 0 w 186"/>
                <a:gd name="T11" fmla="*/ 0 h 259"/>
                <a:gd name="T12" fmla="*/ 0 w 186"/>
                <a:gd name="T13" fmla="*/ 0 h 259"/>
                <a:gd name="T14" fmla="*/ 0 w 186"/>
                <a:gd name="T15" fmla="*/ 0 h 259"/>
                <a:gd name="T16" fmla="*/ 0 w 186"/>
                <a:gd name="T17" fmla="*/ 0 h 259"/>
                <a:gd name="T18" fmla="*/ 0 w 186"/>
                <a:gd name="T19" fmla="*/ 0 h 259"/>
                <a:gd name="T20" fmla="*/ 0 w 186"/>
                <a:gd name="T21" fmla="*/ 0 h 259"/>
                <a:gd name="T22" fmla="*/ 0 w 186"/>
                <a:gd name="T23" fmla="*/ 0 h 259"/>
                <a:gd name="T24" fmla="*/ 0 w 186"/>
                <a:gd name="T25" fmla="*/ 0 h 259"/>
                <a:gd name="T26" fmla="*/ 0 w 186"/>
                <a:gd name="T27" fmla="*/ 0 h 259"/>
                <a:gd name="T28" fmla="*/ 0 w 186"/>
                <a:gd name="T29" fmla="*/ 0 h 259"/>
                <a:gd name="T30" fmla="*/ 0 w 186"/>
                <a:gd name="T31" fmla="*/ 0 h 259"/>
                <a:gd name="T32" fmla="*/ 0 w 186"/>
                <a:gd name="T33" fmla="*/ 0 h 259"/>
                <a:gd name="T34" fmla="*/ 0 w 186"/>
                <a:gd name="T35" fmla="*/ 0 h 259"/>
                <a:gd name="T36" fmla="*/ 0 w 186"/>
                <a:gd name="T37" fmla="*/ 0 h 259"/>
                <a:gd name="T38" fmla="*/ 0 w 186"/>
                <a:gd name="T39" fmla="*/ 0 h 2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6"/>
                <a:gd name="T61" fmla="*/ 0 h 259"/>
                <a:gd name="T62" fmla="*/ 186 w 186"/>
                <a:gd name="T63" fmla="*/ 259 h 2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6" h="259">
                  <a:moveTo>
                    <a:pt x="185" y="61"/>
                  </a:moveTo>
                  <a:lnTo>
                    <a:pt x="174" y="34"/>
                  </a:lnTo>
                  <a:lnTo>
                    <a:pt x="146" y="11"/>
                  </a:lnTo>
                  <a:lnTo>
                    <a:pt x="123" y="0"/>
                  </a:lnTo>
                  <a:lnTo>
                    <a:pt x="73" y="0"/>
                  </a:lnTo>
                  <a:lnTo>
                    <a:pt x="49" y="11"/>
                  </a:lnTo>
                  <a:lnTo>
                    <a:pt x="23" y="34"/>
                  </a:lnTo>
                  <a:lnTo>
                    <a:pt x="11" y="61"/>
                  </a:lnTo>
                  <a:lnTo>
                    <a:pt x="0" y="96"/>
                  </a:lnTo>
                  <a:lnTo>
                    <a:pt x="0" y="158"/>
                  </a:lnTo>
                  <a:lnTo>
                    <a:pt x="11" y="196"/>
                  </a:lnTo>
                  <a:lnTo>
                    <a:pt x="23" y="220"/>
                  </a:lnTo>
                  <a:lnTo>
                    <a:pt x="49" y="247"/>
                  </a:lnTo>
                  <a:lnTo>
                    <a:pt x="73" y="258"/>
                  </a:lnTo>
                  <a:lnTo>
                    <a:pt x="123" y="258"/>
                  </a:lnTo>
                  <a:lnTo>
                    <a:pt x="146" y="247"/>
                  </a:lnTo>
                  <a:lnTo>
                    <a:pt x="174" y="220"/>
                  </a:lnTo>
                  <a:lnTo>
                    <a:pt x="185" y="196"/>
                  </a:lnTo>
                  <a:lnTo>
                    <a:pt x="185" y="158"/>
                  </a:lnTo>
                  <a:lnTo>
                    <a:pt x="123" y="15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38" name="Line 261"/>
            <p:cNvSpPr>
              <a:spLocks noChangeShapeType="1"/>
            </p:cNvSpPr>
            <p:nvPr/>
          </p:nvSpPr>
          <p:spPr bwMode="auto">
            <a:xfrm>
              <a:off x="651" y="243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39" name="Freeform 262"/>
            <p:cNvSpPr>
              <a:spLocks noChangeArrowheads="1"/>
            </p:cNvSpPr>
            <p:nvPr/>
          </p:nvSpPr>
          <p:spPr bwMode="auto">
            <a:xfrm>
              <a:off x="651" y="2432"/>
              <a:ext cx="23" cy="17"/>
            </a:xfrm>
            <a:custGeom>
              <a:avLst/>
              <a:gdLst>
                <a:gd name="T0" fmla="*/ 0 w 102"/>
                <a:gd name="T1" fmla="*/ 0 h 74"/>
                <a:gd name="T2" fmla="*/ 0 w 102"/>
                <a:gd name="T3" fmla="*/ 0 h 74"/>
                <a:gd name="T4" fmla="*/ 0 w 102"/>
                <a:gd name="T5" fmla="*/ 0 h 74"/>
                <a:gd name="T6" fmla="*/ 0 w 102"/>
                <a:gd name="T7" fmla="*/ 0 h 74"/>
                <a:gd name="T8" fmla="*/ 0 w 102"/>
                <a:gd name="T9" fmla="*/ 0 h 74"/>
                <a:gd name="T10" fmla="*/ 0 60000 65536"/>
                <a:gd name="T11" fmla="*/ 0 60000 65536"/>
                <a:gd name="T12" fmla="*/ 0 60000 65536"/>
                <a:gd name="T13" fmla="*/ 0 60000 65536"/>
                <a:gd name="T14" fmla="*/ 0 60000 65536"/>
                <a:gd name="T15" fmla="*/ 0 w 102"/>
                <a:gd name="T16" fmla="*/ 0 h 74"/>
                <a:gd name="T17" fmla="*/ 102 w 102"/>
                <a:gd name="T18" fmla="*/ 74 h 74"/>
              </a:gdLst>
              <a:ahLst/>
              <a:cxnLst>
                <a:cxn ang="T10">
                  <a:pos x="T0" y="T1"/>
                </a:cxn>
                <a:cxn ang="T11">
                  <a:pos x="T2" y="T3"/>
                </a:cxn>
                <a:cxn ang="T12">
                  <a:pos x="T4" y="T5"/>
                </a:cxn>
                <a:cxn ang="T13">
                  <a:pos x="T6" y="T7"/>
                </a:cxn>
                <a:cxn ang="T14">
                  <a:pos x="T8" y="T9"/>
                </a:cxn>
              </a:cxnLst>
              <a:rect l="T15" t="T16" r="T17" b="T18"/>
              <a:pathLst>
                <a:path w="102" h="74">
                  <a:moveTo>
                    <a:pt x="0" y="73"/>
                  </a:moveTo>
                  <a:lnTo>
                    <a:pt x="11" y="38"/>
                  </a:lnTo>
                  <a:lnTo>
                    <a:pt x="39" y="11"/>
                  </a:lnTo>
                  <a:lnTo>
                    <a:pt x="62" y="0"/>
                  </a:lnTo>
                  <a:lnTo>
                    <a:pt x="10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40" name="Freeform 263"/>
            <p:cNvSpPr>
              <a:spLocks noChangeArrowheads="1"/>
            </p:cNvSpPr>
            <p:nvPr/>
          </p:nvSpPr>
          <p:spPr bwMode="auto">
            <a:xfrm>
              <a:off x="688" y="2432"/>
              <a:ext cx="36" cy="39"/>
            </a:xfrm>
            <a:custGeom>
              <a:avLst/>
              <a:gdLst>
                <a:gd name="T0" fmla="*/ 0 w 158"/>
                <a:gd name="T1" fmla="*/ 0 h 174"/>
                <a:gd name="T2" fmla="*/ 0 w 158"/>
                <a:gd name="T3" fmla="*/ 0 h 174"/>
                <a:gd name="T4" fmla="*/ 0 w 158"/>
                <a:gd name="T5" fmla="*/ 0 h 174"/>
                <a:gd name="T6" fmla="*/ 0 w 158"/>
                <a:gd name="T7" fmla="*/ 0 h 174"/>
                <a:gd name="T8" fmla="*/ 0 w 158"/>
                <a:gd name="T9" fmla="*/ 0 h 174"/>
                <a:gd name="T10" fmla="*/ 0 w 158"/>
                <a:gd name="T11" fmla="*/ 0 h 174"/>
                <a:gd name="T12" fmla="*/ 0 w 158"/>
                <a:gd name="T13" fmla="*/ 0 h 174"/>
                <a:gd name="T14" fmla="*/ 0 w 158"/>
                <a:gd name="T15" fmla="*/ 0 h 174"/>
                <a:gd name="T16" fmla="*/ 0 w 158"/>
                <a:gd name="T17" fmla="*/ 0 h 174"/>
                <a:gd name="T18" fmla="*/ 0 w 158"/>
                <a:gd name="T19" fmla="*/ 0 h 174"/>
                <a:gd name="T20" fmla="*/ 0 w 158"/>
                <a:gd name="T21" fmla="*/ 0 h 174"/>
                <a:gd name="T22" fmla="*/ 0 w 158"/>
                <a:gd name="T23" fmla="*/ 0 h 174"/>
                <a:gd name="T24" fmla="*/ 0 w 158"/>
                <a:gd name="T25" fmla="*/ 0 h 174"/>
                <a:gd name="T26" fmla="*/ 0 w 158"/>
                <a:gd name="T27" fmla="*/ 0 h 174"/>
                <a:gd name="T28" fmla="*/ 0 w 158"/>
                <a:gd name="T29" fmla="*/ 0 h 174"/>
                <a:gd name="T30" fmla="*/ 0 w 158"/>
                <a:gd name="T31" fmla="*/ 0 h 174"/>
                <a:gd name="T32" fmla="*/ 0 w 158"/>
                <a:gd name="T33" fmla="*/ 0 h 174"/>
                <a:gd name="T34" fmla="*/ 0 w 158"/>
                <a:gd name="T35" fmla="*/ 0 h 1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
                <a:gd name="T55" fmla="*/ 0 h 174"/>
                <a:gd name="T56" fmla="*/ 158 w 158"/>
                <a:gd name="T57" fmla="*/ 174 h 1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 h="174">
                  <a:moveTo>
                    <a:pt x="34" y="11"/>
                  </a:moveTo>
                  <a:lnTo>
                    <a:pt x="60" y="0"/>
                  </a:lnTo>
                  <a:lnTo>
                    <a:pt x="34" y="11"/>
                  </a:lnTo>
                  <a:lnTo>
                    <a:pt x="11" y="38"/>
                  </a:lnTo>
                  <a:lnTo>
                    <a:pt x="0" y="73"/>
                  </a:lnTo>
                  <a:lnTo>
                    <a:pt x="0" y="100"/>
                  </a:lnTo>
                  <a:lnTo>
                    <a:pt x="11" y="135"/>
                  </a:lnTo>
                  <a:lnTo>
                    <a:pt x="34" y="162"/>
                  </a:lnTo>
                  <a:lnTo>
                    <a:pt x="60" y="173"/>
                  </a:lnTo>
                  <a:lnTo>
                    <a:pt x="96" y="173"/>
                  </a:lnTo>
                  <a:lnTo>
                    <a:pt x="123" y="162"/>
                  </a:lnTo>
                  <a:lnTo>
                    <a:pt x="146" y="135"/>
                  </a:lnTo>
                  <a:lnTo>
                    <a:pt x="157" y="100"/>
                  </a:lnTo>
                  <a:lnTo>
                    <a:pt x="157" y="73"/>
                  </a:lnTo>
                  <a:lnTo>
                    <a:pt x="146" y="38"/>
                  </a:lnTo>
                  <a:lnTo>
                    <a:pt x="123" y="11"/>
                  </a:lnTo>
                  <a:lnTo>
                    <a:pt x="96" y="0"/>
                  </a:lnTo>
                  <a:lnTo>
                    <a:pt x="6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41" name="Freeform 264"/>
            <p:cNvSpPr>
              <a:spLocks noChangeArrowheads="1"/>
            </p:cNvSpPr>
            <p:nvPr/>
          </p:nvSpPr>
          <p:spPr bwMode="auto">
            <a:xfrm>
              <a:off x="740" y="2432"/>
              <a:ext cx="30" cy="39"/>
            </a:xfrm>
            <a:custGeom>
              <a:avLst/>
              <a:gdLst>
                <a:gd name="T0" fmla="*/ 0 w 132"/>
                <a:gd name="T1" fmla="*/ 0 h 174"/>
                <a:gd name="T2" fmla="*/ 0 w 132"/>
                <a:gd name="T3" fmla="*/ 0 h 174"/>
                <a:gd name="T4" fmla="*/ 0 w 132"/>
                <a:gd name="T5" fmla="*/ 0 h 174"/>
                <a:gd name="T6" fmla="*/ 0 w 132"/>
                <a:gd name="T7" fmla="*/ 0 h 174"/>
                <a:gd name="T8" fmla="*/ 0 w 132"/>
                <a:gd name="T9" fmla="*/ 0 h 174"/>
                <a:gd name="T10" fmla="*/ 0 w 132"/>
                <a:gd name="T11" fmla="*/ 0 h 174"/>
                <a:gd name="T12" fmla="*/ 0 w 132"/>
                <a:gd name="T13" fmla="*/ 0 h 174"/>
                <a:gd name="T14" fmla="*/ 0 60000 65536"/>
                <a:gd name="T15" fmla="*/ 0 60000 65536"/>
                <a:gd name="T16" fmla="*/ 0 60000 65536"/>
                <a:gd name="T17" fmla="*/ 0 60000 65536"/>
                <a:gd name="T18" fmla="*/ 0 60000 65536"/>
                <a:gd name="T19" fmla="*/ 0 60000 65536"/>
                <a:gd name="T20" fmla="*/ 0 60000 65536"/>
                <a:gd name="T21" fmla="*/ 0 w 132"/>
                <a:gd name="T22" fmla="*/ 0 h 174"/>
                <a:gd name="T23" fmla="*/ 132 w 132"/>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74">
                  <a:moveTo>
                    <a:pt x="0" y="0"/>
                  </a:moveTo>
                  <a:lnTo>
                    <a:pt x="0" y="123"/>
                  </a:lnTo>
                  <a:lnTo>
                    <a:pt x="11" y="162"/>
                  </a:lnTo>
                  <a:lnTo>
                    <a:pt x="34" y="173"/>
                  </a:lnTo>
                  <a:lnTo>
                    <a:pt x="74" y="173"/>
                  </a:lnTo>
                  <a:lnTo>
                    <a:pt x="96" y="162"/>
                  </a:lnTo>
                  <a:lnTo>
                    <a:pt x="131" y="12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42" name="Line 265"/>
            <p:cNvSpPr>
              <a:spLocks noChangeShapeType="1"/>
            </p:cNvSpPr>
            <p:nvPr/>
          </p:nvSpPr>
          <p:spPr bwMode="auto">
            <a:xfrm flipV="1">
              <a:off x="770" y="2431"/>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43" name="Line 266"/>
            <p:cNvSpPr>
              <a:spLocks noChangeShapeType="1"/>
            </p:cNvSpPr>
            <p:nvPr/>
          </p:nvSpPr>
          <p:spPr bwMode="auto">
            <a:xfrm>
              <a:off x="792" y="2432"/>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44" name="Freeform 267"/>
            <p:cNvSpPr>
              <a:spLocks noChangeArrowheads="1"/>
            </p:cNvSpPr>
            <p:nvPr/>
          </p:nvSpPr>
          <p:spPr bwMode="auto">
            <a:xfrm>
              <a:off x="792" y="2432"/>
              <a:ext cx="32" cy="39"/>
            </a:xfrm>
            <a:custGeom>
              <a:avLst/>
              <a:gdLst>
                <a:gd name="T0" fmla="*/ 0 w 140"/>
                <a:gd name="T1" fmla="*/ 0 h 174"/>
                <a:gd name="T2" fmla="*/ 0 w 140"/>
                <a:gd name="T3" fmla="*/ 0 h 174"/>
                <a:gd name="T4" fmla="*/ 0 w 140"/>
                <a:gd name="T5" fmla="*/ 0 h 174"/>
                <a:gd name="T6" fmla="*/ 0 w 140"/>
                <a:gd name="T7" fmla="*/ 0 h 174"/>
                <a:gd name="T8" fmla="*/ 0 w 140"/>
                <a:gd name="T9" fmla="*/ 0 h 174"/>
                <a:gd name="T10" fmla="*/ 0 w 140"/>
                <a:gd name="T11" fmla="*/ 0 h 174"/>
                <a:gd name="T12" fmla="*/ 0 w 140"/>
                <a:gd name="T13" fmla="*/ 0 h 174"/>
                <a:gd name="T14" fmla="*/ 0 60000 65536"/>
                <a:gd name="T15" fmla="*/ 0 60000 65536"/>
                <a:gd name="T16" fmla="*/ 0 60000 65536"/>
                <a:gd name="T17" fmla="*/ 0 60000 65536"/>
                <a:gd name="T18" fmla="*/ 0 60000 65536"/>
                <a:gd name="T19" fmla="*/ 0 60000 65536"/>
                <a:gd name="T20" fmla="*/ 0 60000 65536"/>
                <a:gd name="T21" fmla="*/ 0 w 140"/>
                <a:gd name="T22" fmla="*/ 0 h 174"/>
                <a:gd name="T23" fmla="*/ 140 w 140"/>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74">
                  <a:moveTo>
                    <a:pt x="0" y="50"/>
                  </a:moveTo>
                  <a:lnTo>
                    <a:pt x="39" y="11"/>
                  </a:lnTo>
                  <a:lnTo>
                    <a:pt x="62" y="0"/>
                  </a:lnTo>
                  <a:lnTo>
                    <a:pt x="101" y="0"/>
                  </a:lnTo>
                  <a:lnTo>
                    <a:pt x="124" y="11"/>
                  </a:lnTo>
                  <a:lnTo>
                    <a:pt x="139" y="50"/>
                  </a:lnTo>
                  <a:lnTo>
                    <a:pt x="139" y="17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45" name="Line 268"/>
            <p:cNvSpPr>
              <a:spLocks noChangeShapeType="1"/>
            </p:cNvSpPr>
            <p:nvPr/>
          </p:nvSpPr>
          <p:spPr bwMode="auto">
            <a:xfrm flipV="1">
              <a:off x="878" y="2412"/>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46" name="Freeform 269"/>
            <p:cNvSpPr>
              <a:spLocks noChangeArrowheads="1"/>
            </p:cNvSpPr>
            <p:nvPr/>
          </p:nvSpPr>
          <p:spPr bwMode="auto">
            <a:xfrm>
              <a:off x="845" y="2432"/>
              <a:ext cx="34" cy="39"/>
            </a:xfrm>
            <a:custGeom>
              <a:avLst/>
              <a:gdLst>
                <a:gd name="T0" fmla="*/ 0 w 148"/>
                <a:gd name="T1" fmla="*/ 0 h 174"/>
                <a:gd name="T2" fmla="*/ 0 w 148"/>
                <a:gd name="T3" fmla="*/ 0 h 174"/>
                <a:gd name="T4" fmla="*/ 0 w 148"/>
                <a:gd name="T5" fmla="*/ 0 h 174"/>
                <a:gd name="T6" fmla="*/ 0 w 148"/>
                <a:gd name="T7" fmla="*/ 0 h 174"/>
                <a:gd name="T8" fmla="*/ 0 w 148"/>
                <a:gd name="T9" fmla="*/ 0 h 174"/>
                <a:gd name="T10" fmla="*/ 0 w 148"/>
                <a:gd name="T11" fmla="*/ 0 h 174"/>
                <a:gd name="T12" fmla="*/ 0 w 148"/>
                <a:gd name="T13" fmla="*/ 0 h 174"/>
                <a:gd name="T14" fmla="*/ 0 w 148"/>
                <a:gd name="T15" fmla="*/ 0 h 174"/>
                <a:gd name="T16" fmla="*/ 0 w 148"/>
                <a:gd name="T17" fmla="*/ 0 h 174"/>
                <a:gd name="T18" fmla="*/ 0 w 148"/>
                <a:gd name="T19" fmla="*/ 0 h 174"/>
                <a:gd name="T20" fmla="*/ 0 w 148"/>
                <a:gd name="T21" fmla="*/ 0 h 174"/>
                <a:gd name="T22" fmla="*/ 0 w 148"/>
                <a:gd name="T23" fmla="*/ 0 h 174"/>
                <a:gd name="T24" fmla="*/ 0 w 148"/>
                <a:gd name="T25" fmla="*/ 0 h 174"/>
                <a:gd name="T26" fmla="*/ 0 w 148"/>
                <a:gd name="T27" fmla="*/ 0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4"/>
                <a:gd name="T44" fmla="*/ 148 w 148"/>
                <a:gd name="T45" fmla="*/ 174 h 1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4">
                  <a:moveTo>
                    <a:pt x="147" y="38"/>
                  </a:moveTo>
                  <a:lnTo>
                    <a:pt x="120" y="11"/>
                  </a:lnTo>
                  <a:lnTo>
                    <a:pt x="96" y="0"/>
                  </a:lnTo>
                  <a:lnTo>
                    <a:pt x="58" y="0"/>
                  </a:lnTo>
                  <a:lnTo>
                    <a:pt x="34" y="11"/>
                  </a:lnTo>
                  <a:lnTo>
                    <a:pt x="11" y="38"/>
                  </a:lnTo>
                  <a:lnTo>
                    <a:pt x="0" y="73"/>
                  </a:lnTo>
                  <a:lnTo>
                    <a:pt x="0" y="100"/>
                  </a:lnTo>
                  <a:lnTo>
                    <a:pt x="11" y="135"/>
                  </a:lnTo>
                  <a:lnTo>
                    <a:pt x="34" y="162"/>
                  </a:lnTo>
                  <a:lnTo>
                    <a:pt x="58" y="173"/>
                  </a:lnTo>
                  <a:lnTo>
                    <a:pt x="96" y="173"/>
                  </a:lnTo>
                  <a:lnTo>
                    <a:pt x="120" y="162"/>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47" name="Line 270"/>
            <p:cNvSpPr>
              <a:spLocks noChangeShapeType="1"/>
            </p:cNvSpPr>
            <p:nvPr/>
          </p:nvSpPr>
          <p:spPr bwMode="auto">
            <a:xfrm>
              <a:off x="4385" y="3044"/>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48" name="Line 271"/>
            <p:cNvSpPr>
              <a:spLocks noChangeShapeType="1"/>
            </p:cNvSpPr>
            <p:nvPr/>
          </p:nvSpPr>
          <p:spPr bwMode="auto">
            <a:xfrm>
              <a:off x="4385" y="3044"/>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49" name="Line 272"/>
            <p:cNvSpPr>
              <a:spLocks noChangeShapeType="1"/>
            </p:cNvSpPr>
            <p:nvPr/>
          </p:nvSpPr>
          <p:spPr bwMode="auto">
            <a:xfrm flipH="1">
              <a:off x="4384" y="3072"/>
              <a:ext cx="24"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0" name="Line 273"/>
            <p:cNvSpPr>
              <a:spLocks noChangeShapeType="1"/>
            </p:cNvSpPr>
            <p:nvPr/>
          </p:nvSpPr>
          <p:spPr bwMode="auto">
            <a:xfrm>
              <a:off x="4385" y="3102"/>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1" name="Freeform 274"/>
            <p:cNvSpPr>
              <a:spLocks noChangeArrowheads="1"/>
            </p:cNvSpPr>
            <p:nvPr/>
          </p:nvSpPr>
          <p:spPr bwMode="auto">
            <a:xfrm>
              <a:off x="4437" y="3064"/>
              <a:ext cx="33" cy="58"/>
            </a:xfrm>
            <a:custGeom>
              <a:avLst/>
              <a:gdLst>
                <a:gd name="T0" fmla="*/ 0 w 145"/>
                <a:gd name="T1" fmla="*/ 0 h 255"/>
                <a:gd name="T2" fmla="*/ 0 w 145"/>
                <a:gd name="T3" fmla="*/ 0 h 255"/>
                <a:gd name="T4" fmla="*/ 0 w 145"/>
                <a:gd name="T5" fmla="*/ 0 h 255"/>
                <a:gd name="T6" fmla="*/ 0 w 145"/>
                <a:gd name="T7" fmla="*/ 0 h 255"/>
                <a:gd name="T8" fmla="*/ 0 w 145"/>
                <a:gd name="T9" fmla="*/ 0 h 255"/>
                <a:gd name="T10" fmla="*/ 0 w 145"/>
                <a:gd name="T11" fmla="*/ 0 h 255"/>
                <a:gd name="T12" fmla="*/ 0 w 145"/>
                <a:gd name="T13" fmla="*/ 0 h 255"/>
                <a:gd name="T14" fmla="*/ 0 w 145"/>
                <a:gd name="T15" fmla="*/ 0 h 255"/>
                <a:gd name="T16" fmla="*/ 0 w 145"/>
                <a:gd name="T17" fmla="*/ 0 h 255"/>
                <a:gd name="T18" fmla="*/ 0 w 145"/>
                <a:gd name="T19" fmla="*/ 0 h 255"/>
                <a:gd name="T20" fmla="*/ 0 w 145"/>
                <a:gd name="T21" fmla="*/ 0 h 255"/>
                <a:gd name="T22" fmla="*/ 0 w 145"/>
                <a:gd name="T23" fmla="*/ 0 h 255"/>
                <a:gd name="T24" fmla="*/ 0 w 145"/>
                <a:gd name="T25" fmla="*/ 0 h 255"/>
                <a:gd name="T26" fmla="*/ 0 w 145"/>
                <a:gd name="T27" fmla="*/ 0 h 255"/>
                <a:gd name="T28" fmla="*/ 0 w 145"/>
                <a:gd name="T29" fmla="*/ 0 h 255"/>
                <a:gd name="T30" fmla="*/ 0 w 145"/>
                <a:gd name="T31" fmla="*/ 0 h 2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5"/>
                <a:gd name="T49" fmla="*/ 0 h 255"/>
                <a:gd name="T50" fmla="*/ 145 w 145"/>
                <a:gd name="T51" fmla="*/ 255 h 2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5" h="255">
                  <a:moveTo>
                    <a:pt x="144" y="254"/>
                  </a:moveTo>
                  <a:lnTo>
                    <a:pt x="144" y="0"/>
                  </a:lnTo>
                  <a:lnTo>
                    <a:pt x="144" y="34"/>
                  </a:lnTo>
                  <a:lnTo>
                    <a:pt x="120" y="11"/>
                  </a:lnTo>
                  <a:lnTo>
                    <a:pt x="97" y="0"/>
                  </a:lnTo>
                  <a:lnTo>
                    <a:pt x="58" y="0"/>
                  </a:lnTo>
                  <a:lnTo>
                    <a:pt x="36" y="11"/>
                  </a:lnTo>
                  <a:lnTo>
                    <a:pt x="12" y="34"/>
                  </a:lnTo>
                  <a:lnTo>
                    <a:pt x="0" y="73"/>
                  </a:lnTo>
                  <a:lnTo>
                    <a:pt x="0" y="96"/>
                  </a:lnTo>
                  <a:lnTo>
                    <a:pt x="12" y="135"/>
                  </a:lnTo>
                  <a:lnTo>
                    <a:pt x="36" y="157"/>
                  </a:lnTo>
                  <a:lnTo>
                    <a:pt x="58" y="170"/>
                  </a:lnTo>
                  <a:lnTo>
                    <a:pt x="97" y="170"/>
                  </a:lnTo>
                  <a:lnTo>
                    <a:pt x="120" y="157"/>
                  </a:lnTo>
                  <a:lnTo>
                    <a:pt x="144"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52" name="Line 275"/>
            <p:cNvSpPr>
              <a:spLocks noChangeShapeType="1"/>
            </p:cNvSpPr>
            <p:nvPr/>
          </p:nvSpPr>
          <p:spPr bwMode="auto">
            <a:xfrm flipV="1">
              <a:off x="4489" y="3062"/>
              <a:ext cx="1"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3" name="Freeform 276"/>
            <p:cNvSpPr>
              <a:spLocks noChangeArrowheads="1"/>
            </p:cNvSpPr>
            <p:nvPr/>
          </p:nvSpPr>
          <p:spPr bwMode="auto">
            <a:xfrm>
              <a:off x="4489" y="3092"/>
              <a:ext cx="32" cy="14"/>
            </a:xfrm>
            <a:custGeom>
              <a:avLst/>
              <a:gdLst>
                <a:gd name="T0" fmla="*/ 0 w 140"/>
                <a:gd name="T1" fmla="*/ 0 h 63"/>
                <a:gd name="T2" fmla="*/ 0 w 140"/>
                <a:gd name="T3" fmla="*/ 0 h 63"/>
                <a:gd name="T4" fmla="*/ 0 w 140"/>
                <a:gd name="T5" fmla="*/ 0 h 63"/>
                <a:gd name="T6" fmla="*/ 0 w 140"/>
                <a:gd name="T7" fmla="*/ 0 h 63"/>
                <a:gd name="T8" fmla="*/ 0 w 140"/>
                <a:gd name="T9" fmla="*/ 0 h 63"/>
                <a:gd name="T10" fmla="*/ 0 w 140"/>
                <a:gd name="T11" fmla="*/ 0 h 63"/>
                <a:gd name="T12" fmla="*/ 0 60000 65536"/>
                <a:gd name="T13" fmla="*/ 0 60000 65536"/>
                <a:gd name="T14" fmla="*/ 0 60000 65536"/>
                <a:gd name="T15" fmla="*/ 0 60000 65536"/>
                <a:gd name="T16" fmla="*/ 0 60000 65536"/>
                <a:gd name="T17" fmla="*/ 0 60000 65536"/>
                <a:gd name="T18" fmla="*/ 0 w 140"/>
                <a:gd name="T19" fmla="*/ 0 h 63"/>
                <a:gd name="T20" fmla="*/ 140 w 140"/>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40" h="63">
                  <a:moveTo>
                    <a:pt x="0" y="0"/>
                  </a:moveTo>
                  <a:lnTo>
                    <a:pt x="14" y="46"/>
                  </a:lnTo>
                  <a:lnTo>
                    <a:pt x="38" y="62"/>
                  </a:lnTo>
                  <a:lnTo>
                    <a:pt x="76" y="62"/>
                  </a:lnTo>
                  <a:lnTo>
                    <a:pt x="100" y="46"/>
                  </a:lnTo>
                  <a:lnTo>
                    <a:pt x="139"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54" name="Line 277"/>
            <p:cNvSpPr>
              <a:spLocks noChangeShapeType="1"/>
            </p:cNvSpPr>
            <p:nvPr/>
          </p:nvSpPr>
          <p:spPr bwMode="auto">
            <a:xfrm flipV="1">
              <a:off x="4521" y="3063"/>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5" name="Freeform 278"/>
            <p:cNvSpPr>
              <a:spLocks noChangeArrowheads="1"/>
            </p:cNvSpPr>
            <p:nvPr/>
          </p:nvSpPr>
          <p:spPr bwMode="auto">
            <a:xfrm>
              <a:off x="4542" y="3044"/>
              <a:ext cx="14" cy="15"/>
            </a:xfrm>
            <a:custGeom>
              <a:avLst/>
              <a:gdLst>
                <a:gd name="T0" fmla="*/ 0 w 62"/>
                <a:gd name="T1" fmla="*/ 0 h 64"/>
                <a:gd name="T2" fmla="*/ 0 w 62"/>
                <a:gd name="T3" fmla="*/ 0 h 64"/>
                <a:gd name="T4" fmla="*/ 0 w 62"/>
                <a:gd name="T5" fmla="*/ 0 h 64"/>
                <a:gd name="T6" fmla="*/ 0 w 62"/>
                <a:gd name="T7" fmla="*/ 0 h 64"/>
                <a:gd name="T8" fmla="*/ 0 w 62"/>
                <a:gd name="T9" fmla="*/ 0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0" y="35"/>
                  </a:moveTo>
                  <a:lnTo>
                    <a:pt x="30" y="63"/>
                  </a:lnTo>
                  <a:lnTo>
                    <a:pt x="61" y="35"/>
                  </a:lnTo>
                  <a:lnTo>
                    <a:pt x="30" y="0"/>
                  </a:lnTo>
                  <a:lnTo>
                    <a:pt x="0" y="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56" name="Line 279"/>
            <p:cNvSpPr>
              <a:spLocks noChangeShapeType="1"/>
            </p:cNvSpPr>
            <p:nvPr/>
          </p:nvSpPr>
          <p:spPr bwMode="auto">
            <a:xfrm>
              <a:off x="4545" y="3064"/>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7" name="Freeform 280"/>
            <p:cNvSpPr>
              <a:spLocks noChangeArrowheads="1"/>
            </p:cNvSpPr>
            <p:nvPr/>
          </p:nvSpPr>
          <p:spPr bwMode="auto">
            <a:xfrm>
              <a:off x="4564" y="3064"/>
              <a:ext cx="33" cy="58"/>
            </a:xfrm>
            <a:custGeom>
              <a:avLst/>
              <a:gdLst>
                <a:gd name="T0" fmla="*/ 0 w 147"/>
                <a:gd name="T1" fmla="*/ 0 h 255"/>
                <a:gd name="T2" fmla="*/ 0 w 147"/>
                <a:gd name="T3" fmla="*/ 0 h 255"/>
                <a:gd name="T4" fmla="*/ 0 w 147"/>
                <a:gd name="T5" fmla="*/ 0 h 255"/>
                <a:gd name="T6" fmla="*/ 0 w 147"/>
                <a:gd name="T7" fmla="*/ 0 h 255"/>
                <a:gd name="T8" fmla="*/ 0 w 147"/>
                <a:gd name="T9" fmla="*/ 0 h 255"/>
                <a:gd name="T10" fmla="*/ 0 w 147"/>
                <a:gd name="T11" fmla="*/ 0 h 255"/>
                <a:gd name="T12" fmla="*/ 0 w 147"/>
                <a:gd name="T13" fmla="*/ 0 h 255"/>
                <a:gd name="T14" fmla="*/ 0 w 147"/>
                <a:gd name="T15" fmla="*/ 0 h 255"/>
                <a:gd name="T16" fmla="*/ 0 w 147"/>
                <a:gd name="T17" fmla="*/ 0 h 255"/>
                <a:gd name="T18" fmla="*/ 0 w 147"/>
                <a:gd name="T19" fmla="*/ 0 h 255"/>
                <a:gd name="T20" fmla="*/ 0 w 147"/>
                <a:gd name="T21" fmla="*/ 0 h 255"/>
                <a:gd name="T22" fmla="*/ 0 w 147"/>
                <a:gd name="T23" fmla="*/ 0 h 255"/>
                <a:gd name="T24" fmla="*/ 0 w 147"/>
                <a:gd name="T25" fmla="*/ 0 h 255"/>
                <a:gd name="T26" fmla="*/ 0 w 147"/>
                <a:gd name="T27" fmla="*/ 0 h 255"/>
                <a:gd name="T28" fmla="*/ 0 w 147"/>
                <a:gd name="T29" fmla="*/ 0 h 255"/>
                <a:gd name="T30" fmla="*/ 0 w 147"/>
                <a:gd name="T31" fmla="*/ 0 h 2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255"/>
                <a:gd name="T50" fmla="*/ 147 w 147"/>
                <a:gd name="T51" fmla="*/ 255 h 2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255">
                  <a:moveTo>
                    <a:pt x="0" y="254"/>
                  </a:moveTo>
                  <a:lnTo>
                    <a:pt x="0" y="0"/>
                  </a:lnTo>
                  <a:lnTo>
                    <a:pt x="0" y="34"/>
                  </a:lnTo>
                  <a:lnTo>
                    <a:pt x="22" y="11"/>
                  </a:lnTo>
                  <a:lnTo>
                    <a:pt x="49" y="0"/>
                  </a:lnTo>
                  <a:lnTo>
                    <a:pt x="84" y="0"/>
                  </a:lnTo>
                  <a:lnTo>
                    <a:pt x="111" y="11"/>
                  </a:lnTo>
                  <a:lnTo>
                    <a:pt x="135" y="34"/>
                  </a:lnTo>
                  <a:lnTo>
                    <a:pt x="146" y="73"/>
                  </a:lnTo>
                  <a:lnTo>
                    <a:pt x="146" y="96"/>
                  </a:lnTo>
                  <a:lnTo>
                    <a:pt x="135" y="135"/>
                  </a:lnTo>
                  <a:lnTo>
                    <a:pt x="111" y="157"/>
                  </a:lnTo>
                  <a:lnTo>
                    <a:pt x="84" y="170"/>
                  </a:lnTo>
                  <a:lnTo>
                    <a:pt x="49" y="170"/>
                  </a:lnTo>
                  <a:lnTo>
                    <a:pt x="22" y="157"/>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58" name="Line 281"/>
            <p:cNvSpPr>
              <a:spLocks noChangeShapeType="1"/>
            </p:cNvSpPr>
            <p:nvPr/>
          </p:nvSpPr>
          <p:spPr bwMode="auto">
            <a:xfrm flipV="1">
              <a:off x="4617" y="3063"/>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59" name="Freeform 282"/>
            <p:cNvSpPr>
              <a:spLocks noChangeArrowheads="1"/>
            </p:cNvSpPr>
            <p:nvPr/>
          </p:nvSpPr>
          <p:spPr bwMode="auto">
            <a:xfrm>
              <a:off x="4617" y="3064"/>
              <a:ext cx="31" cy="39"/>
            </a:xfrm>
            <a:custGeom>
              <a:avLst/>
              <a:gdLst>
                <a:gd name="T0" fmla="*/ 0 w 136"/>
                <a:gd name="T1" fmla="*/ 0 h 171"/>
                <a:gd name="T2" fmla="*/ 0 w 136"/>
                <a:gd name="T3" fmla="*/ 0 h 171"/>
                <a:gd name="T4" fmla="*/ 0 w 136"/>
                <a:gd name="T5" fmla="*/ 0 h 171"/>
                <a:gd name="T6" fmla="*/ 0 w 136"/>
                <a:gd name="T7" fmla="*/ 0 h 171"/>
                <a:gd name="T8" fmla="*/ 0 w 136"/>
                <a:gd name="T9" fmla="*/ 0 h 171"/>
                <a:gd name="T10" fmla="*/ 0 w 136"/>
                <a:gd name="T11" fmla="*/ 0 h 171"/>
                <a:gd name="T12" fmla="*/ 0 w 136"/>
                <a:gd name="T13" fmla="*/ 0 h 171"/>
                <a:gd name="T14" fmla="*/ 0 60000 65536"/>
                <a:gd name="T15" fmla="*/ 0 60000 65536"/>
                <a:gd name="T16" fmla="*/ 0 60000 65536"/>
                <a:gd name="T17" fmla="*/ 0 60000 65536"/>
                <a:gd name="T18" fmla="*/ 0 60000 65536"/>
                <a:gd name="T19" fmla="*/ 0 60000 65536"/>
                <a:gd name="T20" fmla="*/ 0 60000 65536"/>
                <a:gd name="T21" fmla="*/ 0 w 136"/>
                <a:gd name="T22" fmla="*/ 0 h 171"/>
                <a:gd name="T23" fmla="*/ 136 w 136"/>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71">
                  <a:moveTo>
                    <a:pt x="0" y="46"/>
                  </a:moveTo>
                  <a:lnTo>
                    <a:pt x="35" y="11"/>
                  </a:lnTo>
                  <a:lnTo>
                    <a:pt x="62" y="0"/>
                  </a:lnTo>
                  <a:lnTo>
                    <a:pt x="97" y="0"/>
                  </a:lnTo>
                  <a:lnTo>
                    <a:pt x="124" y="11"/>
                  </a:lnTo>
                  <a:lnTo>
                    <a:pt x="135" y="46"/>
                  </a:lnTo>
                  <a:lnTo>
                    <a:pt x="135"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0" name="Freeform 283"/>
            <p:cNvSpPr>
              <a:spLocks noChangeArrowheads="1"/>
            </p:cNvSpPr>
            <p:nvPr/>
          </p:nvSpPr>
          <p:spPr bwMode="auto">
            <a:xfrm>
              <a:off x="4647" y="3064"/>
              <a:ext cx="30" cy="39"/>
            </a:xfrm>
            <a:custGeom>
              <a:avLst/>
              <a:gdLst>
                <a:gd name="T0" fmla="*/ 0 w 133"/>
                <a:gd name="T1" fmla="*/ 0 h 171"/>
                <a:gd name="T2" fmla="*/ 0 w 133"/>
                <a:gd name="T3" fmla="*/ 0 h 171"/>
                <a:gd name="T4" fmla="*/ 0 w 133"/>
                <a:gd name="T5" fmla="*/ 0 h 171"/>
                <a:gd name="T6" fmla="*/ 0 w 133"/>
                <a:gd name="T7" fmla="*/ 0 h 171"/>
                <a:gd name="T8" fmla="*/ 0 w 133"/>
                <a:gd name="T9" fmla="*/ 0 h 171"/>
                <a:gd name="T10" fmla="*/ 0 w 133"/>
                <a:gd name="T11" fmla="*/ 0 h 171"/>
                <a:gd name="T12" fmla="*/ 0 w 133"/>
                <a:gd name="T13" fmla="*/ 0 h 171"/>
                <a:gd name="T14" fmla="*/ 0 60000 65536"/>
                <a:gd name="T15" fmla="*/ 0 60000 65536"/>
                <a:gd name="T16" fmla="*/ 0 60000 65536"/>
                <a:gd name="T17" fmla="*/ 0 60000 65536"/>
                <a:gd name="T18" fmla="*/ 0 60000 65536"/>
                <a:gd name="T19" fmla="*/ 0 60000 65536"/>
                <a:gd name="T20" fmla="*/ 0 60000 65536"/>
                <a:gd name="T21" fmla="*/ 0 w 133"/>
                <a:gd name="T22" fmla="*/ 0 h 171"/>
                <a:gd name="T23" fmla="*/ 133 w 133"/>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71">
                  <a:moveTo>
                    <a:pt x="0" y="46"/>
                  </a:moveTo>
                  <a:lnTo>
                    <a:pt x="35" y="11"/>
                  </a:lnTo>
                  <a:lnTo>
                    <a:pt x="63" y="0"/>
                  </a:lnTo>
                  <a:lnTo>
                    <a:pt x="97" y="0"/>
                  </a:lnTo>
                  <a:lnTo>
                    <a:pt x="124" y="11"/>
                  </a:lnTo>
                  <a:lnTo>
                    <a:pt x="132" y="46"/>
                  </a:lnTo>
                  <a:lnTo>
                    <a:pt x="132"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1" name="Freeform 284"/>
            <p:cNvSpPr>
              <a:spLocks noChangeArrowheads="1"/>
            </p:cNvSpPr>
            <p:nvPr/>
          </p:nvSpPr>
          <p:spPr bwMode="auto">
            <a:xfrm>
              <a:off x="4700" y="3064"/>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w 147"/>
                <a:gd name="T29" fmla="*/ 0 h 171"/>
                <a:gd name="T30" fmla="*/ 0 w 147"/>
                <a:gd name="T31" fmla="*/ 0 h 171"/>
                <a:gd name="T32" fmla="*/ 0 w 147"/>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71"/>
                <a:gd name="T53" fmla="*/ 147 w 147"/>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71">
                  <a:moveTo>
                    <a:pt x="0" y="73"/>
                  </a:moveTo>
                  <a:lnTo>
                    <a:pt x="146" y="73"/>
                  </a:lnTo>
                  <a:lnTo>
                    <a:pt x="146" y="46"/>
                  </a:lnTo>
                  <a:lnTo>
                    <a:pt x="135" y="22"/>
                  </a:lnTo>
                  <a:lnTo>
                    <a:pt x="122" y="11"/>
                  </a:lnTo>
                  <a:lnTo>
                    <a:pt x="96" y="0"/>
                  </a:lnTo>
                  <a:lnTo>
                    <a:pt x="61" y="0"/>
                  </a:lnTo>
                  <a:lnTo>
                    <a:pt x="34" y="11"/>
                  </a:lnTo>
                  <a:lnTo>
                    <a:pt x="11" y="35"/>
                  </a:lnTo>
                  <a:lnTo>
                    <a:pt x="0" y="73"/>
                  </a:lnTo>
                  <a:lnTo>
                    <a:pt x="0" y="97"/>
                  </a:lnTo>
                  <a:lnTo>
                    <a:pt x="11" y="135"/>
                  </a:lnTo>
                  <a:lnTo>
                    <a:pt x="34" y="158"/>
                  </a:lnTo>
                  <a:lnTo>
                    <a:pt x="61" y="170"/>
                  </a:lnTo>
                  <a:lnTo>
                    <a:pt x="96" y="170"/>
                  </a:lnTo>
                  <a:lnTo>
                    <a:pt x="122" y="158"/>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2" name="Line 285"/>
            <p:cNvSpPr>
              <a:spLocks noChangeShapeType="1"/>
            </p:cNvSpPr>
            <p:nvPr/>
          </p:nvSpPr>
          <p:spPr bwMode="auto">
            <a:xfrm flipV="1">
              <a:off x="4749" y="3063"/>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63" name="Freeform 286"/>
            <p:cNvSpPr>
              <a:spLocks noChangeArrowheads="1"/>
            </p:cNvSpPr>
            <p:nvPr/>
          </p:nvSpPr>
          <p:spPr bwMode="auto">
            <a:xfrm>
              <a:off x="4749" y="3064"/>
              <a:ext cx="30" cy="39"/>
            </a:xfrm>
            <a:custGeom>
              <a:avLst/>
              <a:gdLst>
                <a:gd name="T0" fmla="*/ 0 w 133"/>
                <a:gd name="T1" fmla="*/ 0 h 171"/>
                <a:gd name="T2" fmla="*/ 0 w 133"/>
                <a:gd name="T3" fmla="*/ 0 h 171"/>
                <a:gd name="T4" fmla="*/ 0 w 133"/>
                <a:gd name="T5" fmla="*/ 0 h 171"/>
                <a:gd name="T6" fmla="*/ 0 w 133"/>
                <a:gd name="T7" fmla="*/ 0 h 171"/>
                <a:gd name="T8" fmla="*/ 0 w 133"/>
                <a:gd name="T9" fmla="*/ 0 h 171"/>
                <a:gd name="T10" fmla="*/ 0 w 133"/>
                <a:gd name="T11" fmla="*/ 0 h 171"/>
                <a:gd name="T12" fmla="*/ 0 w 133"/>
                <a:gd name="T13" fmla="*/ 0 h 171"/>
                <a:gd name="T14" fmla="*/ 0 60000 65536"/>
                <a:gd name="T15" fmla="*/ 0 60000 65536"/>
                <a:gd name="T16" fmla="*/ 0 60000 65536"/>
                <a:gd name="T17" fmla="*/ 0 60000 65536"/>
                <a:gd name="T18" fmla="*/ 0 60000 65536"/>
                <a:gd name="T19" fmla="*/ 0 60000 65536"/>
                <a:gd name="T20" fmla="*/ 0 60000 65536"/>
                <a:gd name="T21" fmla="*/ 0 w 133"/>
                <a:gd name="T22" fmla="*/ 0 h 171"/>
                <a:gd name="T23" fmla="*/ 133 w 133"/>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71">
                  <a:moveTo>
                    <a:pt x="0" y="46"/>
                  </a:moveTo>
                  <a:lnTo>
                    <a:pt x="39" y="11"/>
                  </a:lnTo>
                  <a:lnTo>
                    <a:pt x="58" y="0"/>
                  </a:lnTo>
                  <a:lnTo>
                    <a:pt x="97" y="0"/>
                  </a:lnTo>
                  <a:lnTo>
                    <a:pt x="120" y="11"/>
                  </a:lnTo>
                  <a:lnTo>
                    <a:pt x="132" y="46"/>
                  </a:lnTo>
                  <a:lnTo>
                    <a:pt x="132"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4" name="Line 287"/>
            <p:cNvSpPr>
              <a:spLocks noChangeShapeType="1"/>
            </p:cNvSpPr>
            <p:nvPr/>
          </p:nvSpPr>
          <p:spPr bwMode="auto">
            <a:xfrm flipV="1">
              <a:off x="4810" y="3043"/>
              <a:ext cx="1" cy="5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65" name="Freeform 288"/>
            <p:cNvSpPr>
              <a:spLocks noChangeArrowheads="1"/>
            </p:cNvSpPr>
            <p:nvPr/>
          </p:nvSpPr>
          <p:spPr bwMode="auto">
            <a:xfrm>
              <a:off x="4810" y="3092"/>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11" y="46"/>
                  </a:lnTo>
                  <a:lnTo>
                    <a:pt x="34" y="62"/>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6" name="Line 289"/>
            <p:cNvSpPr>
              <a:spLocks noChangeShapeType="1"/>
            </p:cNvSpPr>
            <p:nvPr/>
          </p:nvSpPr>
          <p:spPr bwMode="auto">
            <a:xfrm flipH="1">
              <a:off x="4800" y="3064"/>
              <a:ext cx="2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67" name="Freeform 290"/>
            <p:cNvSpPr>
              <a:spLocks noChangeArrowheads="1"/>
            </p:cNvSpPr>
            <p:nvPr/>
          </p:nvSpPr>
          <p:spPr bwMode="auto">
            <a:xfrm>
              <a:off x="4437" y="2934"/>
              <a:ext cx="38" cy="58"/>
            </a:xfrm>
            <a:custGeom>
              <a:avLst/>
              <a:gdLst>
                <a:gd name="T0" fmla="*/ 0 w 167"/>
                <a:gd name="T1" fmla="*/ 0 h 256"/>
                <a:gd name="T2" fmla="*/ 0 w 167"/>
                <a:gd name="T3" fmla="*/ 0 h 256"/>
                <a:gd name="T4" fmla="*/ 0 w 167"/>
                <a:gd name="T5" fmla="*/ 0 h 256"/>
                <a:gd name="T6" fmla="*/ 0 w 167"/>
                <a:gd name="T7" fmla="*/ 0 h 256"/>
                <a:gd name="T8" fmla="*/ 0 w 167"/>
                <a:gd name="T9" fmla="*/ 0 h 256"/>
                <a:gd name="T10" fmla="*/ 0 w 167"/>
                <a:gd name="T11" fmla="*/ 0 h 256"/>
                <a:gd name="T12" fmla="*/ 0 w 167"/>
                <a:gd name="T13" fmla="*/ 0 h 256"/>
                <a:gd name="T14" fmla="*/ 0 w 167"/>
                <a:gd name="T15" fmla="*/ 0 h 256"/>
                <a:gd name="T16" fmla="*/ 0 w 167"/>
                <a:gd name="T17" fmla="*/ 0 h 256"/>
                <a:gd name="T18" fmla="*/ 0 w 167"/>
                <a:gd name="T19" fmla="*/ 0 h 256"/>
                <a:gd name="T20" fmla="*/ 0 w 167"/>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256"/>
                <a:gd name="T35" fmla="*/ 167 w 167"/>
                <a:gd name="T36" fmla="*/ 256 h 2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256">
                  <a:moveTo>
                    <a:pt x="0" y="255"/>
                  </a:moveTo>
                  <a:lnTo>
                    <a:pt x="0" y="0"/>
                  </a:lnTo>
                  <a:lnTo>
                    <a:pt x="104" y="0"/>
                  </a:lnTo>
                  <a:lnTo>
                    <a:pt x="143" y="11"/>
                  </a:lnTo>
                  <a:lnTo>
                    <a:pt x="154" y="23"/>
                  </a:lnTo>
                  <a:lnTo>
                    <a:pt x="166" y="47"/>
                  </a:lnTo>
                  <a:lnTo>
                    <a:pt x="166" y="73"/>
                  </a:lnTo>
                  <a:lnTo>
                    <a:pt x="154" y="96"/>
                  </a:lnTo>
                  <a:lnTo>
                    <a:pt x="143" y="107"/>
                  </a:lnTo>
                  <a:lnTo>
                    <a:pt x="104" y="119"/>
                  </a:lnTo>
                  <a:lnTo>
                    <a:pt x="0" y="11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8" name="Freeform 291"/>
            <p:cNvSpPr>
              <a:spLocks noChangeArrowheads="1"/>
            </p:cNvSpPr>
            <p:nvPr/>
          </p:nvSpPr>
          <p:spPr bwMode="auto">
            <a:xfrm>
              <a:off x="4437" y="2961"/>
              <a:ext cx="38" cy="31"/>
            </a:xfrm>
            <a:custGeom>
              <a:avLst/>
              <a:gdLst>
                <a:gd name="T0" fmla="*/ 0 w 167"/>
                <a:gd name="T1" fmla="*/ 0 h 137"/>
                <a:gd name="T2" fmla="*/ 0 w 167"/>
                <a:gd name="T3" fmla="*/ 0 h 137"/>
                <a:gd name="T4" fmla="*/ 0 w 167"/>
                <a:gd name="T5" fmla="*/ 0 h 137"/>
                <a:gd name="T6" fmla="*/ 0 w 167"/>
                <a:gd name="T7" fmla="*/ 0 h 137"/>
                <a:gd name="T8" fmla="*/ 0 w 167"/>
                <a:gd name="T9" fmla="*/ 0 h 137"/>
                <a:gd name="T10" fmla="*/ 0 w 167"/>
                <a:gd name="T11" fmla="*/ 0 h 137"/>
                <a:gd name="T12" fmla="*/ 0 w 167"/>
                <a:gd name="T13" fmla="*/ 0 h 137"/>
                <a:gd name="T14" fmla="*/ 0 w 167"/>
                <a:gd name="T15" fmla="*/ 0 h 137"/>
                <a:gd name="T16" fmla="*/ 0 w 167"/>
                <a:gd name="T17" fmla="*/ 0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137"/>
                <a:gd name="T29" fmla="*/ 167 w 16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137">
                  <a:moveTo>
                    <a:pt x="104" y="0"/>
                  </a:moveTo>
                  <a:lnTo>
                    <a:pt x="143" y="15"/>
                  </a:lnTo>
                  <a:lnTo>
                    <a:pt x="154" y="27"/>
                  </a:lnTo>
                  <a:lnTo>
                    <a:pt x="166" y="50"/>
                  </a:lnTo>
                  <a:lnTo>
                    <a:pt x="166" y="84"/>
                  </a:lnTo>
                  <a:lnTo>
                    <a:pt x="154" y="108"/>
                  </a:lnTo>
                  <a:lnTo>
                    <a:pt x="143" y="120"/>
                  </a:lnTo>
                  <a:lnTo>
                    <a:pt x="104" y="136"/>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69" name="Line 292"/>
            <p:cNvSpPr>
              <a:spLocks noChangeShapeType="1"/>
            </p:cNvSpPr>
            <p:nvPr/>
          </p:nvSpPr>
          <p:spPr bwMode="auto">
            <a:xfrm flipV="1">
              <a:off x="4495" y="2952"/>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0" name="Line 293"/>
            <p:cNvSpPr>
              <a:spLocks noChangeShapeType="1"/>
            </p:cNvSpPr>
            <p:nvPr/>
          </p:nvSpPr>
          <p:spPr bwMode="auto">
            <a:xfrm flipH="1">
              <a:off x="4494" y="2961"/>
              <a:ext cx="5" cy="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1" name="Freeform 294"/>
            <p:cNvSpPr>
              <a:spLocks noChangeArrowheads="1"/>
            </p:cNvSpPr>
            <p:nvPr/>
          </p:nvSpPr>
          <p:spPr bwMode="auto">
            <a:xfrm>
              <a:off x="4498" y="2953"/>
              <a:ext cx="20" cy="14"/>
            </a:xfrm>
            <a:custGeom>
              <a:avLst/>
              <a:gdLst>
                <a:gd name="T0" fmla="*/ 0 w 86"/>
                <a:gd name="T1" fmla="*/ 0 h 63"/>
                <a:gd name="T2" fmla="*/ 0 w 86"/>
                <a:gd name="T3" fmla="*/ 0 h 63"/>
                <a:gd name="T4" fmla="*/ 0 w 86"/>
                <a:gd name="T5" fmla="*/ 0 h 63"/>
                <a:gd name="T6" fmla="*/ 0 w 86"/>
                <a:gd name="T7" fmla="*/ 0 h 63"/>
                <a:gd name="T8" fmla="*/ 0 60000 65536"/>
                <a:gd name="T9" fmla="*/ 0 60000 65536"/>
                <a:gd name="T10" fmla="*/ 0 60000 65536"/>
                <a:gd name="T11" fmla="*/ 0 60000 65536"/>
                <a:gd name="T12" fmla="*/ 0 w 86"/>
                <a:gd name="T13" fmla="*/ 0 h 63"/>
                <a:gd name="T14" fmla="*/ 86 w 86"/>
                <a:gd name="T15" fmla="*/ 63 h 63"/>
              </a:gdLst>
              <a:ahLst/>
              <a:cxnLst>
                <a:cxn ang="T8">
                  <a:pos x="T0" y="T1"/>
                </a:cxn>
                <a:cxn ang="T9">
                  <a:pos x="T2" y="T3"/>
                </a:cxn>
                <a:cxn ang="T10">
                  <a:pos x="T4" y="T5"/>
                </a:cxn>
                <a:cxn ang="T11">
                  <a:pos x="T6" y="T7"/>
                </a:cxn>
              </a:cxnLst>
              <a:rect l="T12" t="T13" r="T14" b="T15"/>
              <a:pathLst>
                <a:path w="86" h="63">
                  <a:moveTo>
                    <a:pt x="0" y="62"/>
                  </a:moveTo>
                  <a:lnTo>
                    <a:pt x="23" y="20"/>
                  </a:lnTo>
                  <a:lnTo>
                    <a:pt x="50" y="0"/>
                  </a:lnTo>
                  <a:lnTo>
                    <a:pt x="85"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72" name="Line 295"/>
            <p:cNvSpPr>
              <a:spLocks noChangeShapeType="1"/>
            </p:cNvSpPr>
            <p:nvPr/>
          </p:nvSpPr>
          <p:spPr bwMode="auto">
            <a:xfrm>
              <a:off x="4564" y="2953"/>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3" name="Freeform 296"/>
            <p:cNvSpPr>
              <a:spLocks noChangeArrowheads="1"/>
            </p:cNvSpPr>
            <p:nvPr/>
          </p:nvSpPr>
          <p:spPr bwMode="auto">
            <a:xfrm>
              <a:off x="4531" y="2953"/>
              <a:ext cx="34" cy="39"/>
            </a:xfrm>
            <a:custGeom>
              <a:avLst/>
              <a:gdLst>
                <a:gd name="T0" fmla="*/ 0 w 149"/>
                <a:gd name="T1" fmla="*/ 0 h 171"/>
                <a:gd name="T2" fmla="*/ 0 w 149"/>
                <a:gd name="T3" fmla="*/ 0 h 171"/>
                <a:gd name="T4" fmla="*/ 0 w 149"/>
                <a:gd name="T5" fmla="*/ 0 h 171"/>
                <a:gd name="T6" fmla="*/ 0 w 149"/>
                <a:gd name="T7" fmla="*/ 0 h 171"/>
                <a:gd name="T8" fmla="*/ 0 w 149"/>
                <a:gd name="T9" fmla="*/ 0 h 171"/>
                <a:gd name="T10" fmla="*/ 0 w 149"/>
                <a:gd name="T11" fmla="*/ 0 h 171"/>
                <a:gd name="T12" fmla="*/ 0 w 149"/>
                <a:gd name="T13" fmla="*/ 0 h 171"/>
                <a:gd name="T14" fmla="*/ 0 w 149"/>
                <a:gd name="T15" fmla="*/ 0 h 171"/>
                <a:gd name="T16" fmla="*/ 0 w 149"/>
                <a:gd name="T17" fmla="*/ 0 h 171"/>
                <a:gd name="T18" fmla="*/ 0 w 149"/>
                <a:gd name="T19" fmla="*/ 0 h 171"/>
                <a:gd name="T20" fmla="*/ 0 w 149"/>
                <a:gd name="T21" fmla="*/ 0 h 171"/>
                <a:gd name="T22" fmla="*/ 0 w 149"/>
                <a:gd name="T23" fmla="*/ 0 h 171"/>
                <a:gd name="T24" fmla="*/ 0 w 149"/>
                <a:gd name="T25" fmla="*/ 0 h 171"/>
                <a:gd name="T26" fmla="*/ 0 w 149"/>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9"/>
                <a:gd name="T43" fmla="*/ 0 h 171"/>
                <a:gd name="T44" fmla="*/ 149 w 149"/>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9" h="171">
                  <a:moveTo>
                    <a:pt x="148" y="34"/>
                  </a:moveTo>
                  <a:lnTo>
                    <a:pt x="120" y="11"/>
                  </a:lnTo>
                  <a:lnTo>
                    <a:pt x="96" y="0"/>
                  </a:lnTo>
                  <a:lnTo>
                    <a:pt x="62" y="0"/>
                  </a:lnTo>
                  <a:lnTo>
                    <a:pt x="39" y="11"/>
                  </a:lnTo>
                  <a:lnTo>
                    <a:pt x="12" y="34"/>
                  </a:lnTo>
                  <a:lnTo>
                    <a:pt x="0" y="74"/>
                  </a:lnTo>
                  <a:lnTo>
                    <a:pt x="0" y="96"/>
                  </a:lnTo>
                  <a:lnTo>
                    <a:pt x="12" y="131"/>
                  </a:lnTo>
                  <a:lnTo>
                    <a:pt x="39" y="154"/>
                  </a:lnTo>
                  <a:lnTo>
                    <a:pt x="62" y="170"/>
                  </a:lnTo>
                  <a:lnTo>
                    <a:pt x="96" y="170"/>
                  </a:lnTo>
                  <a:lnTo>
                    <a:pt x="120" y="154"/>
                  </a:lnTo>
                  <a:lnTo>
                    <a:pt x="148" y="1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74" name="Freeform 297"/>
            <p:cNvSpPr>
              <a:spLocks noChangeArrowheads="1"/>
            </p:cNvSpPr>
            <p:nvPr/>
          </p:nvSpPr>
          <p:spPr bwMode="auto">
            <a:xfrm>
              <a:off x="4583" y="2934"/>
              <a:ext cx="14" cy="15"/>
            </a:xfrm>
            <a:custGeom>
              <a:avLst/>
              <a:gdLst>
                <a:gd name="T0" fmla="*/ 0 w 63"/>
                <a:gd name="T1" fmla="*/ 0 h 64"/>
                <a:gd name="T2" fmla="*/ 0 w 63"/>
                <a:gd name="T3" fmla="*/ 0 h 64"/>
                <a:gd name="T4" fmla="*/ 0 w 63"/>
                <a:gd name="T5" fmla="*/ 0 h 64"/>
                <a:gd name="T6" fmla="*/ 0 w 63"/>
                <a:gd name="T7" fmla="*/ 0 h 64"/>
                <a:gd name="T8" fmla="*/ 0 w 63"/>
                <a:gd name="T9" fmla="*/ 0 h 64"/>
                <a:gd name="T10" fmla="*/ 0 60000 65536"/>
                <a:gd name="T11" fmla="*/ 0 60000 65536"/>
                <a:gd name="T12" fmla="*/ 0 60000 65536"/>
                <a:gd name="T13" fmla="*/ 0 60000 65536"/>
                <a:gd name="T14" fmla="*/ 0 60000 65536"/>
                <a:gd name="T15" fmla="*/ 0 w 63"/>
                <a:gd name="T16" fmla="*/ 0 h 64"/>
                <a:gd name="T17" fmla="*/ 63 w 63"/>
                <a:gd name="T18" fmla="*/ 64 h 64"/>
              </a:gdLst>
              <a:ahLst/>
              <a:cxnLst>
                <a:cxn ang="T10">
                  <a:pos x="T0" y="T1"/>
                </a:cxn>
                <a:cxn ang="T11">
                  <a:pos x="T2" y="T3"/>
                </a:cxn>
                <a:cxn ang="T12">
                  <a:pos x="T4" y="T5"/>
                </a:cxn>
                <a:cxn ang="T13">
                  <a:pos x="T6" y="T7"/>
                </a:cxn>
                <a:cxn ang="T14">
                  <a:pos x="T8" y="T9"/>
                </a:cxn>
              </a:cxnLst>
              <a:rect l="T15" t="T16" r="T17" b="T18"/>
              <a:pathLst>
                <a:path w="63" h="64">
                  <a:moveTo>
                    <a:pt x="0" y="31"/>
                  </a:moveTo>
                  <a:lnTo>
                    <a:pt x="23" y="63"/>
                  </a:lnTo>
                  <a:lnTo>
                    <a:pt x="62" y="31"/>
                  </a:lnTo>
                  <a:lnTo>
                    <a:pt x="23" y="0"/>
                  </a:lnTo>
                  <a:lnTo>
                    <a:pt x="0" y="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75" name="Line 298"/>
            <p:cNvSpPr>
              <a:spLocks noChangeShapeType="1"/>
            </p:cNvSpPr>
            <p:nvPr/>
          </p:nvSpPr>
          <p:spPr bwMode="auto">
            <a:xfrm>
              <a:off x="4586" y="2953"/>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6" name="Line 299"/>
            <p:cNvSpPr>
              <a:spLocks noChangeShapeType="1"/>
            </p:cNvSpPr>
            <p:nvPr/>
          </p:nvSpPr>
          <p:spPr bwMode="auto">
            <a:xfrm flipV="1">
              <a:off x="4638" y="2933"/>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7" name="Freeform 300"/>
            <p:cNvSpPr>
              <a:spLocks noChangeArrowheads="1"/>
            </p:cNvSpPr>
            <p:nvPr/>
          </p:nvSpPr>
          <p:spPr bwMode="auto">
            <a:xfrm>
              <a:off x="4605" y="2953"/>
              <a:ext cx="34" cy="39"/>
            </a:xfrm>
            <a:custGeom>
              <a:avLst/>
              <a:gdLst>
                <a:gd name="T0" fmla="*/ 0 w 148"/>
                <a:gd name="T1" fmla="*/ 0 h 171"/>
                <a:gd name="T2" fmla="*/ 0 w 148"/>
                <a:gd name="T3" fmla="*/ 0 h 171"/>
                <a:gd name="T4" fmla="*/ 0 w 148"/>
                <a:gd name="T5" fmla="*/ 0 h 171"/>
                <a:gd name="T6" fmla="*/ 0 w 148"/>
                <a:gd name="T7" fmla="*/ 0 h 171"/>
                <a:gd name="T8" fmla="*/ 0 w 148"/>
                <a:gd name="T9" fmla="*/ 0 h 171"/>
                <a:gd name="T10" fmla="*/ 0 w 148"/>
                <a:gd name="T11" fmla="*/ 0 h 171"/>
                <a:gd name="T12" fmla="*/ 0 w 148"/>
                <a:gd name="T13" fmla="*/ 0 h 171"/>
                <a:gd name="T14" fmla="*/ 0 w 148"/>
                <a:gd name="T15" fmla="*/ 0 h 171"/>
                <a:gd name="T16" fmla="*/ 0 w 148"/>
                <a:gd name="T17" fmla="*/ 0 h 171"/>
                <a:gd name="T18" fmla="*/ 0 w 148"/>
                <a:gd name="T19" fmla="*/ 0 h 171"/>
                <a:gd name="T20" fmla="*/ 0 w 148"/>
                <a:gd name="T21" fmla="*/ 0 h 171"/>
                <a:gd name="T22" fmla="*/ 0 w 148"/>
                <a:gd name="T23" fmla="*/ 0 h 171"/>
                <a:gd name="T24" fmla="*/ 0 w 148"/>
                <a:gd name="T25" fmla="*/ 0 h 171"/>
                <a:gd name="T26" fmla="*/ 0 w 148"/>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1"/>
                <a:gd name="T44" fmla="*/ 148 w 148"/>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1">
                  <a:moveTo>
                    <a:pt x="147" y="34"/>
                  </a:moveTo>
                  <a:lnTo>
                    <a:pt x="123" y="11"/>
                  </a:lnTo>
                  <a:lnTo>
                    <a:pt x="96" y="0"/>
                  </a:lnTo>
                  <a:lnTo>
                    <a:pt x="61" y="0"/>
                  </a:lnTo>
                  <a:lnTo>
                    <a:pt x="34" y="11"/>
                  </a:lnTo>
                  <a:lnTo>
                    <a:pt x="12" y="34"/>
                  </a:lnTo>
                  <a:lnTo>
                    <a:pt x="0" y="74"/>
                  </a:lnTo>
                  <a:lnTo>
                    <a:pt x="0" y="96"/>
                  </a:lnTo>
                  <a:lnTo>
                    <a:pt x="12" y="131"/>
                  </a:lnTo>
                  <a:lnTo>
                    <a:pt x="34" y="154"/>
                  </a:lnTo>
                  <a:lnTo>
                    <a:pt x="61" y="170"/>
                  </a:lnTo>
                  <a:lnTo>
                    <a:pt x="96" y="170"/>
                  </a:lnTo>
                  <a:lnTo>
                    <a:pt x="123" y="154"/>
                  </a:lnTo>
                  <a:lnTo>
                    <a:pt x="147" y="1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78" name="Line 301"/>
            <p:cNvSpPr>
              <a:spLocks noChangeShapeType="1"/>
            </p:cNvSpPr>
            <p:nvPr/>
          </p:nvSpPr>
          <p:spPr bwMode="auto">
            <a:xfrm flipV="1">
              <a:off x="4705" y="2933"/>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79" name="Freeform 302"/>
            <p:cNvSpPr>
              <a:spLocks noChangeArrowheads="1"/>
            </p:cNvSpPr>
            <p:nvPr/>
          </p:nvSpPr>
          <p:spPr bwMode="auto">
            <a:xfrm>
              <a:off x="4705" y="2980"/>
              <a:ext cx="14" cy="15"/>
            </a:xfrm>
            <a:custGeom>
              <a:avLst/>
              <a:gdLst>
                <a:gd name="T0" fmla="*/ 0 w 62"/>
                <a:gd name="T1" fmla="*/ 0 h 64"/>
                <a:gd name="T2" fmla="*/ 0 w 62"/>
                <a:gd name="T3" fmla="*/ 0 h 64"/>
                <a:gd name="T4" fmla="*/ 0 w 62"/>
                <a:gd name="T5" fmla="*/ 0 h 64"/>
                <a:gd name="T6" fmla="*/ 0 w 62"/>
                <a:gd name="T7" fmla="*/ 0 h 64"/>
                <a:gd name="T8" fmla="*/ 0 60000 65536"/>
                <a:gd name="T9" fmla="*/ 0 60000 65536"/>
                <a:gd name="T10" fmla="*/ 0 60000 65536"/>
                <a:gd name="T11" fmla="*/ 0 60000 65536"/>
                <a:gd name="T12" fmla="*/ 0 w 62"/>
                <a:gd name="T13" fmla="*/ 0 h 64"/>
                <a:gd name="T14" fmla="*/ 62 w 62"/>
                <a:gd name="T15" fmla="*/ 64 h 64"/>
              </a:gdLst>
              <a:ahLst/>
              <a:cxnLst>
                <a:cxn ang="T8">
                  <a:pos x="T0" y="T1"/>
                </a:cxn>
                <a:cxn ang="T9">
                  <a:pos x="T2" y="T3"/>
                </a:cxn>
                <a:cxn ang="T10">
                  <a:pos x="T4" y="T5"/>
                </a:cxn>
                <a:cxn ang="T11">
                  <a:pos x="T6" y="T7"/>
                </a:cxn>
              </a:cxnLst>
              <a:rect l="T12" t="T13" r="T14" b="T15"/>
              <a:pathLst>
                <a:path w="62" h="64">
                  <a:moveTo>
                    <a:pt x="0" y="0"/>
                  </a:moveTo>
                  <a:lnTo>
                    <a:pt x="11" y="43"/>
                  </a:lnTo>
                  <a:lnTo>
                    <a:pt x="38" y="63"/>
                  </a:lnTo>
                  <a:lnTo>
                    <a:pt x="61" y="6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0" name="Line 303"/>
            <p:cNvSpPr>
              <a:spLocks noChangeShapeType="1"/>
            </p:cNvSpPr>
            <p:nvPr/>
          </p:nvSpPr>
          <p:spPr bwMode="auto">
            <a:xfrm flipH="1">
              <a:off x="4695" y="2953"/>
              <a:ext cx="2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81" name="Freeform 304"/>
            <p:cNvSpPr>
              <a:spLocks noChangeArrowheads="1"/>
            </p:cNvSpPr>
            <p:nvPr/>
          </p:nvSpPr>
          <p:spPr bwMode="auto">
            <a:xfrm>
              <a:off x="4735" y="2953"/>
              <a:ext cx="36" cy="39"/>
            </a:xfrm>
            <a:custGeom>
              <a:avLst/>
              <a:gdLst>
                <a:gd name="T0" fmla="*/ 0 w 159"/>
                <a:gd name="T1" fmla="*/ 0 h 171"/>
                <a:gd name="T2" fmla="*/ 0 w 159"/>
                <a:gd name="T3" fmla="*/ 0 h 171"/>
                <a:gd name="T4" fmla="*/ 0 w 159"/>
                <a:gd name="T5" fmla="*/ 0 h 171"/>
                <a:gd name="T6" fmla="*/ 0 w 159"/>
                <a:gd name="T7" fmla="*/ 0 h 171"/>
                <a:gd name="T8" fmla="*/ 0 w 159"/>
                <a:gd name="T9" fmla="*/ 0 h 171"/>
                <a:gd name="T10" fmla="*/ 0 w 159"/>
                <a:gd name="T11" fmla="*/ 0 h 171"/>
                <a:gd name="T12" fmla="*/ 0 w 159"/>
                <a:gd name="T13" fmla="*/ 0 h 171"/>
                <a:gd name="T14" fmla="*/ 0 w 159"/>
                <a:gd name="T15" fmla="*/ 0 h 171"/>
                <a:gd name="T16" fmla="*/ 0 w 159"/>
                <a:gd name="T17" fmla="*/ 0 h 171"/>
                <a:gd name="T18" fmla="*/ 0 w 159"/>
                <a:gd name="T19" fmla="*/ 0 h 171"/>
                <a:gd name="T20" fmla="*/ 0 w 159"/>
                <a:gd name="T21" fmla="*/ 0 h 171"/>
                <a:gd name="T22" fmla="*/ 0 w 159"/>
                <a:gd name="T23" fmla="*/ 0 h 171"/>
                <a:gd name="T24" fmla="*/ 0 w 159"/>
                <a:gd name="T25" fmla="*/ 0 h 171"/>
                <a:gd name="T26" fmla="*/ 0 w 159"/>
                <a:gd name="T27" fmla="*/ 0 h 171"/>
                <a:gd name="T28" fmla="*/ 0 w 159"/>
                <a:gd name="T29" fmla="*/ 0 h 171"/>
                <a:gd name="T30" fmla="*/ 0 w 159"/>
                <a:gd name="T31" fmla="*/ 0 h 171"/>
                <a:gd name="T32" fmla="*/ 0 w 159"/>
                <a:gd name="T33" fmla="*/ 0 h 171"/>
                <a:gd name="T34" fmla="*/ 0 w 159"/>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1"/>
                <a:gd name="T56" fmla="*/ 159 w 159"/>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1">
                  <a:moveTo>
                    <a:pt x="38" y="11"/>
                  </a:moveTo>
                  <a:lnTo>
                    <a:pt x="61" y="0"/>
                  </a:lnTo>
                  <a:lnTo>
                    <a:pt x="38" y="11"/>
                  </a:lnTo>
                  <a:lnTo>
                    <a:pt x="11" y="34"/>
                  </a:lnTo>
                  <a:lnTo>
                    <a:pt x="0" y="74"/>
                  </a:lnTo>
                  <a:lnTo>
                    <a:pt x="0" y="96"/>
                  </a:lnTo>
                  <a:lnTo>
                    <a:pt x="11" y="131"/>
                  </a:lnTo>
                  <a:lnTo>
                    <a:pt x="38" y="154"/>
                  </a:lnTo>
                  <a:lnTo>
                    <a:pt x="61" y="170"/>
                  </a:lnTo>
                  <a:lnTo>
                    <a:pt x="101" y="170"/>
                  </a:lnTo>
                  <a:lnTo>
                    <a:pt x="120" y="154"/>
                  </a:lnTo>
                  <a:lnTo>
                    <a:pt x="146" y="131"/>
                  </a:lnTo>
                  <a:lnTo>
                    <a:pt x="158" y="96"/>
                  </a:lnTo>
                  <a:lnTo>
                    <a:pt x="158" y="74"/>
                  </a:lnTo>
                  <a:lnTo>
                    <a:pt x="146" y="34"/>
                  </a:lnTo>
                  <a:lnTo>
                    <a:pt x="120" y="11"/>
                  </a:lnTo>
                  <a:lnTo>
                    <a:pt x="101"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2" name="Line 305"/>
            <p:cNvSpPr>
              <a:spLocks noChangeShapeType="1"/>
            </p:cNvSpPr>
            <p:nvPr/>
          </p:nvSpPr>
          <p:spPr bwMode="auto">
            <a:xfrm flipV="1">
              <a:off x="4418" y="2649"/>
              <a:ext cx="1" cy="6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83" name="Line 306"/>
            <p:cNvSpPr>
              <a:spLocks noChangeShapeType="1"/>
            </p:cNvSpPr>
            <p:nvPr/>
          </p:nvSpPr>
          <p:spPr bwMode="auto">
            <a:xfrm>
              <a:off x="4457" y="2651"/>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84" name="Line 307"/>
            <p:cNvSpPr>
              <a:spLocks noChangeShapeType="1"/>
            </p:cNvSpPr>
            <p:nvPr/>
          </p:nvSpPr>
          <p:spPr bwMode="auto">
            <a:xfrm flipH="1">
              <a:off x="4418" y="2679"/>
              <a:ext cx="4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85" name="Freeform 308"/>
            <p:cNvSpPr>
              <a:spLocks noChangeArrowheads="1"/>
            </p:cNvSpPr>
            <p:nvPr/>
          </p:nvSpPr>
          <p:spPr bwMode="auto">
            <a:xfrm>
              <a:off x="4479" y="2670"/>
              <a:ext cx="36" cy="40"/>
            </a:xfrm>
            <a:custGeom>
              <a:avLst/>
              <a:gdLst>
                <a:gd name="T0" fmla="*/ 0 w 159"/>
                <a:gd name="T1" fmla="*/ 0 h 175"/>
                <a:gd name="T2" fmla="*/ 0 w 159"/>
                <a:gd name="T3" fmla="*/ 0 h 175"/>
                <a:gd name="T4" fmla="*/ 0 w 159"/>
                <a:gd name="T5" fmla="*/ 0 h 175"/>
                <a:gd name="T6" fmla="*/ 0 w 159"/>
                <a:gd name="T7" fmla="*/ 0 h 175"/>
                <a:gd name="T8" fmla="*/ 0 w 159"/>
                <a:gd name="T9" fmla="*/ 0 h 175"/>
                <a:gd name="T10" fmla="*/ 0 w 159"/>
                <a:gd name="T11" fmla="*/ 0 h 175"/>
                <a:gd name="T12" fmla="*/ 0 w 159"/>
                <a:gd name="T13" fmla="*/ 0 h 175"/>
                <a:gd name="T14" fmla="*/ 0 w 159"/>
                <a:gd name="T15" fmla="*/ 0 h 175"/>
                <a:gd name="T16" fmla="*/ 0 w 159"/>
                <a:gd name="T17" fmla="*/ 0 h 175"/>
                <a:gd name="T18" fmla="*/ 0 w 159"/>
                <a:gd name="T19" fmla="*/ 0 h 175"/>
                <a:gd name="T20" fmla="*/ 0 w 159"/>
                <a:gd name="T21" fmla="*/ 0 h 175"/>
                <a:gd name="T22" fmla="*/ 0 w 159"/>
                <a:gd name="T23" fmla="*/ 0 h 175"/>
                <a:gd name="T24" fmla="*/ 0 w 159"/>
                <a:gd name="T25" fmla="*/ 0 h 175"/>
                <a:gd name="T26" fmla="*/ 0 w 159"/>
                <a:gd name="T27" fmla="*/ 0 h 175"/>
                <a:gd name="T28" fmla="*/ 0 w 159"/>
                <a:gd name="T29" fmla="*/ 0 h 175"/>
                <a:gd name="T30" fmla="*/ 0 w 159"/>
                <a:gd name="T31" fmla="*/ 0 h 175"/>
                <a:gd name="T32" fmla="*/ 0 w 159"/>
                <a:gd name="T33" fmla="*/ 0 h 175"/>
                <a:gd name="T34" fmla="*/ 0 w 159"/>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5"/>
                <a:gd name="T56" fmla="*/ 159 w 159"/>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5">
                  <a:moveTo>
                    <a:pt x="34" y="15"/>
                  </a:moveTo>
                  <a:lnTo>
                    <a:pt x="61" y="0"/>
                  </a:lnTo>
                  <a:lnTo>
                    <a:pt x="34" y="15"/>
                  </a:lnTo>
                  <a:lnTo>
                    <a:pt x="12" y="39"/>
                  </a:lnTo>
                  <a:lnTo>
                    <a:pt x="0" y="77"/>
                  </a:lnTo>
                  <a:lnTo>
                    <a:pt x="0" y="101"/>
                  </a:lnTo>
                  <a:lnTo>
                    <a:pt x="12" y="136"/>
                  </a:lnTo>
                  <a:lnTo>
                    <a:pt x="34" y="163"/>
                  </a:lnTo>
                  <a:lnTo>
                    <a:pt x="61" y="174"/>
                  </a:lnTo>
                  <a:lnTo>
                    <a:pt x="96" y="174"/>
                  </a:lnTo>
                  <a:lnTo>
                    <a:pt x="123" y="163"/>
                  </a:lnTo>
                  <a:lnTo>
                    <a:pt x="147" y="136"/>
                  </a:lnTo>
                  <a:lnTo>
                    <a:pt x="158" y="101"/>
                  </a:lnTo>
                  <a:lnTo>
                    <a:pt x="158" y="77"/>
                  </a:lnTo>
                  <a:lnTo>
                    <a:pt x="147" y="39"/>
                  </a:lnTo>
                  <a:lnTo>
                    <a:pt x="123" y="15"/>
                  </a:lnTo>
                  <a:lnTo>
                    <a:pt x="9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6" name="Freeform 309"/>
            <p:cNvSpPr>
              <a:spLocks noChangeArrowheads="1"/>
            </p:cNvSpPr>
            <p:nvPr/>
          </p:nvSpPr>
          <p:spPr bwMode="auto">
            <a:xfrm>
              <a:off x="4531" y="2670"/>
              <a:ext cx="31" cy="40"/>
            </a:xfrm>
            <a:custGeom>
              <a:avLst/>
              <a:gdLst>
                <a:gd name="T0" fmla="*/ 0 w 137"/>
                <a:gd name="T1" fmla="*/ 0 h 175"/>
                <a:gd name="T2" fmla="*/ 0 w 137"/>
                <a:gd name="T3" fmla="*/ 0 h 175"/>
                <a:gd name="T4" fmla="*/ 0 w 137"/>
                <a:gd name="T5" fmla="*/ 0 h 175"/>
                <a:gd name="T6" fmla="*/ 0 w 137"/>
                <a:gd name="T7" fmla="*/ 0 h 175"/>
                <a:gd name="T8" fmla="*/ 0 w 137"/>
                <a:gd name="T9" fmla="*/ 0 h 175"/>
                <a:gd name="T10" fmla="*/ 0 w 137"/>
                <a:gd name="T11" fmla="*/ 0 h 175"/>
                <a:gd name="T12" fmla="*/ 0 w 137"/>
                <a:gd name="T13" fmla="*/ 0 h 175"/>
                <a:gd name="T14" fmla="*/ 0 w 137"/>
                <a:gd name="T15" fmla="*/ 0 h 175"/>
                <a:gd name="T16" fmla="*/ 0 w 137"/>
                <a:gd name="T17" fmla="*/ 0 h 175"/>
                <a:gd name="T18" fmla="*/ 0 w 137"/>
                <a:gd name="T19" fmla="*/ 0 h 175"/>
                <a:gd name="T20" fmla="*/ 0 w 137"/>
                <a:gd name="T21" fmla="*/ 0 h 175"/>
                <a:gd name="T22" fmla="*/ 0 w 137"/>
                <a:gd name="T23" fmla="*/ 0 h 175"/>
                <a:gd name="T24" fmla="*/ 0 w 137"/>
                <a:gd name="T25" fmla="*/ 0 h 175"/>
                <a:gd name="T26" fmla="*/ 0 w 137"/>
                <a:gd name="T27" fmla="*/ 0 h 175"/>
                <a:gd name="T28" fmla="*/ 0 w 137"/>
                <a:gd name="T29" fmla="*/ 0 h 175"/>
                <a:gd name="T30" fmla="*/ 0 w 137"/>
                <a:gd name="T31" fmla="*/ 0 h 175"/>
                <a:gd name="T32" fmla="*/ 0 w 137"/>
                <a:gd name="T33" fmla="*/ 0 h 175"/>
                <a:gd name="T34" fmla="*/ 0 w 137"/>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7"/>
                <a:gd name="T55" fmla="*/ 0 h 175"/>
                <a:gd name="T56" fmla="*/ 137 w 137"/>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7" h="175">
                  <a:moveTo>
                    <a:pt x="120" y="15"/>
                  </a:moveTo>
                  <a:lnTo>
                    <a:pt x="136" y="39"/>
                  </a:lnTo>
                  <a:lnTo>
                    <a:pt x="120" y="15"/>
                  </a:lnTo>
                  <a:lnTo>
                    <a:pt x="85" y="0"/>
                  </a:lnTo>
                  <a:lnTo>
                    <a:pt x="51" y="0"/>
                  </a:lnTo>
                  <a:lnTo>
                    <a:pt x="12" y="15"/>
                  </a:lnTo>
                  <a:lnTo>
                    <a:pt x="0" y="39"/>
                  </a:lnTo>
                  <a:lnTo>
                    <a:pt x="12" y="61"/>
                  </a:lnTo>
                  <a:lnTo>
                    <a:pt x="39" y="77"/>
                  </a:lnTo>
                  <a:lnTo>
                    <a:pt x="97" y="89"/>
                  </a:lnTo>
                  <a:lnTo>
                    <a:pt x="120" y="101"/>
                  </a:lnTo>
                  <a:lnTo>
                    <a:pt x="136" y="124"/>
                  </a:lnTo>
                  <a:lnTo>
                    <a:pt x="136" y="136"/>
                  </a:lnTo>
                  <a:lnTo>
                    <a:pt x="120" y="163"/>
                  </a:lnTo>
                  <a:lnTo>
                    <a:pt x="85" y="174"/>
                  </a:lnTo>
                  <a:lnTo>
                    <a:pt x="51" y="174"/>
                  </a:lnTo>
                  <a:lnTo>
                    <a:pt x="12" y="163"/>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7" name="Freeform 310"/>
            <p:cNvSpPr>
              <a:spLocks noChangeArrowheads="1"/>
            </p:cNvSpPr>
            <p:nvPr/>
          </p:nvSpPr>
          <p:spPr bwMode="auto">
            <a:xfrm>
              <a:off x="4578" y="2670"/>
              <a:ext cx="33" cy="40"/>
            </a:xfrm>
            <a:custGeom>
              <a:avLst/>
              <a:gdLst>
                <a:gd name="T0" fmla="*/ 0 w 144"/>
                <a:gd name="T1" fmla="*/ 0 h 175"/>
                <a:gd name="T2" fmla="*/ 0 w 144"/>
                <a:gd name="T3" fmla="*/ 0 h 175"/>
                <a:gd name="T4" fmla="*/ 0 w 144"/>
                <a:gd name="T5" fmla="*/ 0 h 175"/>
                <a:gd name="T6" fmla="*/ 0 w 144"/>
                <a:gd name="T7" fmla="*/ 0 h 175"/>
                <a:gd name="T8" fmla="*/ 0 w 144"/>
                <a:gd name="T9" fmla="*/ 0 h 175"/>
                <a:gd name="T10" fmla="*/ 0 w 144"/>
                <a:gd name="T11" fmla="*/ 0 h 175"/>
                <a:gd name="T12" fmla="*/ 0 w 144"/>
                <a:gd name="T13" fmla="*/ 0 h 175"/>
                <a:gd name="T14" fmla="*/ 0 w 144"/>
                <a:gd name="T15" fmla="*/ 0 h 175"/>
                <a:gd name="T16" fmla="*/ 0 w 144"/>
                <a:gd name="T17" fmla="*/ 0 h 175"/>
                <a:gd name="T18" fmla="*/ 0 w 144"/>
                <a:gd name="T19" fmla="*/ 0 h 175"/>
                <a:gd name="T20" fmla="*/ 0 w 144"/>
                <a:gd name="T21" fmla="*/ 0 h 175"/>
                <a:gd name="T22" fmla="*/ 0 w 144"/>
                <a:gd name="T23" fmla="*/ 0 h 175"/>
                <a:gd name="T24" fmla="*/ 0 w 144"/>
                <a:gd name="T25" fmla="*/ 0 h 175"/>
                <a:gd name="T26" fmla="*/ 0 w 144"/>
                <a:gd name="T27" fmla="*/ 0 h 175"/>
                <a:gd name="T28" fmla="*/ 0 w 144"/>
                <a:gd name="T29" fmla="*/ 0 h 175"/>
                <a:gd name="T30" fmla="*/ 0 w 144"/>
                <a:gd name="T31" fmla="*/ 0 h 175"/>
                <a:gd name="T32" fmla="*/ 0 w 144"/>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75"/>
                <a:gd name="T53" fmla="*/ 144 w 144"/>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75">
                  <a:moveTo>
                    <a:pt x="0" y="77"/>
                  </a:moveTo>
                  <a:lnTo>
                    <a:pt x="143" y="77"/>
                  </a:lnTo>
                  <a:lnTo>
                    <a:pt x="143" y="50"/>
                  </a:lnTo>
                  <a:lnTo>
                    <a:pt x="132" y="28"/>
                  </a:lnTo>
                  <a:lnTo>
                    <a:pt x="120" y="15"/>
                  </a:lnTo>
                  <a:lnTo>
                    <a:pt x="97" y="0"/>
                  </a:lnTo>
                  <a:lnTo>
                    <a:pt x="61" y="0"/>
                  </a:lnTo>
                  <a:lnTo>
                    <a:pt x="35" y="15"/>
                  </a:lnTo>
                  <a:lnTo>
                    <a:pt x="12" y="39"/>
                  </a:lnTo>
                  <a:lnTo>
                    <a:pt x="0" y="77"/>
                  </a:lnTo>
                  <a:lnTo>
                    <a:pt x="0" y="101"/>
                  </a:lnTo>
                  <a:lnTo>
                    <a:pt x="12" y="136"/>
                  </a:lnTo>
                  <a:lnTo>
                    <a:pt x="35" y="163"/>
                  </a:lnTo>
                  <a:lnTo>
                    <a:pt x="61" y="174"/>
                  </a:lnTo>
                  <a:lnTo>
                    <a:pt x="97" y="174"/>
                  </a:lnTo>
                  <a:lnTo>
                    <a:pt x="120" y="163"/>
                  </a:lnTo>
                  <a:lnTo>
                    <a:pt x="143"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8" name="Freeform 311"/>
            <p:cNvSpPr>
              <a:spLocks noChangeArrowheads="1"/>
            </p:cNvSpPr>
            <p:nvPr/>
          </p:nvSpPr>
          <p:spPr bwMode="auto">
            <a:xfrm>
              <a:off x="4666" y="2651"/>
              <a:ext cx="41" cy="59"/>
            </a:xfrm>
            <a:custGeom>
              <a:avLst/>
              <a:gdLst>
                <a:gd name="T0" fmla="*/ 0 w 183"/>
                <a:gd name="T1" fmla="*/ 0 h 260"/>
                <a:gd name="T2" fmla="*/ 0 w 183"/>
                <a:gd name="T3" fmla="*/ 0 h 260"/>
                <a:gd name="T4" fmla="*/ 0 w 183"/>
                <a:gd name="T5" fmla="*/ 0 h 260"/>
                <a:gd name="T6" fmla="*/ 0 w 183"/>
                <a:gd name="T7" fmla="*/ 0 h 260"/>
                <a:gd name="T8" fmla="*/ 0 w 183"/>
                <a:gd name="T9" fmla="*/ 0 h 260"/>
                <a:gd name="T10" fmla="*/ 0 w 183"/>
                <a:gd name="T11" fmla="*/ 0 h 260"/>
                <a:gd name="T12" fmla="*/ 0 w 183"/>
                <a:gd name="T13" fmla="*/ 0 h 260"/>
                <a:gd name="T14" fmla="*/ 0 w 183"/>
                <a:gd name="T15" fmla="*/ 0 h 260"/>
                <a:gd name="T16" fmla="*/ 0 w 183"/>
                <a:gd name="T17" fmla="*/ 0 h 260"/>
                <a:gd name="T18" fmla="*/ 0 w 183"/>
                <a:gd name="T19" fmla="*/ 0 h 260"/>
                <a:gd name="T20" fmla="*/ 0 w 183"/>
                <a:gd name="T21" fmla="*/ 0 h 260"/>
                <a:gd name="T22" fmla="*/ 0 w 183"/>
                <a:gd name="T23" fmla="*/ 0 h 260"/>
                <a:gd name="T24" fmla="*/ 0 w 183"/>
                <a:gd name="T25" fmla="*/ 0 h 260"/>
                <a:gd name="T26" fmla="*/ 0 w 183"/>
                <a:gd name="T27" fmla="*/ 0 h 260"/>
                <a:gd name="T28" fmla="*/ 0 w 183"/>
                <a:gd name="T29" fmla="*/ 0 h 260"/>
                <a:gd name="T30" fmla="*/ 0 w 183"/>
                <a:gd name="T31" fmla="*/ 0 h 260"/>
                <a:gd name="T32" fmla="*/ 0 w 183"/>
                <a:gd name="T33" fmla="*/ 0 h 260"/>
                <a:gd name="T34" fmla="*/ 0 w 183"/>
                <a:gd name="T35" fmla="*/ 0 h 2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3"/>
                <a:gd name="T55" fmla="*/ 0 h 260"/>
                <a:gd name="T56" fmla="*/ 183 w 183"/>
                <a:gd name="T57" fmla="*/ 260 h 2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3" h="260">
                  <a:moveTo>
                    <a:pt x="182" y="61"/>
                  </a:moveTo>
                  <a:lnTo>
                    <a:pt x="171" y="39"/>
                  </a:lnTo>
                  <a:lnTo>
                    <a:pt x="147" y="12"/>
                  </a:lnTo>
                  <a:lnTo>
                    <a:pt x="119" y="0"/>
                  </a:lnTo>
                  <a:lnTo>
                    <a:pt x="74" y="0"/>
                  </a:lnTo>
                  <a:lnTo>
                    <a:pt x="46" y="12"/>
                  </a:lnTo>
                  <a:lnTo>
                    <a:pt x="27" y="39"/>
                  </a:lnTo>
                  <a:lnTo>
                    <a:pt x="11" y="61"/>
                  </a:lnTo>
                  <a:lnTo>
                    <a:pt x="0" y="101"/>
                  </a:lnTo>
                  <a:lnTo>
                    <a:pt x="0" y="162"/>
                  </a:lnTo>
                  <a:lnTo>
                    <a:pt x="11" y="197"/>
                  </a:lnTo>
                  <a:lnTo>
                    <a:pt x="27" y="221"/>
                  </a:lnTo>
                  <a:lnTo>
                    <a:pt x="46" y="248"/>
                  </a:lnTo>
                  <a:lnTo>
                    <a:pt x="74" y="259"/>
                  </a:lnTo>
                  <a:lnTo>
                    <a:pt x="119" y="259"/>
                  </a:lnTo>
                  <a:lnTo>
                    <a:pt x="147" y="248"/>
                  </a:lnTo>
                  <a:lnTo>
                    <a:pt x="171" y="221"/>
                  </a:lnTo>
                  <a:lnTo>
                    <a:pt x="182" y="19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89" name="Line 312"/>
            <p:cNvSpPr>
              <a:spLocks noChangeShapeType="1"/>
            </p:cNvSpPr>
            <p:nvPr/>
          </p:nvSpPr>
          <p:spPr bwMode="auto">
            <a:xfrm flipV="1">
              <a:off x="4724" y="2649"/>
              <a:ext cx="1" cy="6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90" name="Line 313"/>
            <p:cNvSpPr>
              <a:spLocks noChangeShapeType="1"/>
            </p:cNvSpPr>
            <p:nvPr/>
          </p:nvSpPr>
          <p:spPr bwMode="auto">
            <a:xfrm>
              <a:off x="4779" y="2670"/>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91" name="Freeform 314"/>
            <p:cNvSpPr>
              <a:spLocks noChangeArrowheads="1"/>
            </p:cNvSpPr>
            <p:nvPr/>
          </p:nvSpPr>
          <p:spPr bwMode="auto">
            <a:xfrm>
              <a:off x="4747" y="2670"/>
              <a:ext cx="33" cy="40"/>
            </a:xfrm>
            <a:custGeom>
              <a:avLst/>
              <a:gdLst>
                <a:gd name="T0" fmla="*/ 0 w 145"/>
                <a:gd name="T1" fmla="*/ 0 h 175"/>
                <a:gd name="T2" fmla="*/ 0 w 145"/>
                <a:gd name="T3" fmla="*/ 0 h 175"/>
                <a:gd name="T4" fmla="*/ 0 w 145"/>
                <a:gd name="T5" fmla="*/ 0 h 175"/>
                <a:gd name="T6" fmla="*/ 0 w 145"/>
                <a:gd name="T7" fmla="*/ 0 h 175"/>
                <a:gd name="T8" fmla="*/ 0 w 145"/>
                <a:gd name="T9" fmla="*/ 0 h 175"/>
                <a:gd name="T10" fmla="*/ 0 w 145"/>
                <a:gd name="T11" fmla="*/ 0 h 175"/>
                <a:gd name="T12" fmla="*/ 0 w 145"/>
                <a:gd name="T13" fmla="*/ 0 h 175"/>
                <a:gd name="T14" fmla="*/ 0 w 145"/>
                <a:gd name="T15" fmla="*/ 0 h 175"/>
                <a:gd name="T16" fmla="*/ 0 w 145"/>
                <a:gd name="T17" fmla="*/ 0 h 175"/>
                <a:gd name="T18" fmla="*/ 0 w 145"/>
                <a:gd name="T19" fmla="*/ 0 h 175"/>
                <a:gd name="T20" fmla="*/ 0 w 145"/>
                <a:gd name="T21" fmla="*/ 0 h 175"/>
                <a:gd name="T22" fmla="*/ 0 w 145"/>
                <a:gd name="T23" fmla="*/ 0 h 175"/>
                <a:gd name="T24" fmla="*/ 0 w 145"/>
                <a:gd name="T25" fmla="*/ 0 h 175"/>
                <a:gd name="T26" fmla="*/ 0 w 145"/>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5"/>
                <a:gd name="T43" fmla="*/ 0 h 175"/>
                <a:gd name="T44" fmla="*/ 145 w 145"/>
                <a:gd name="T45" fmla="*/ 175 h 1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5" h="175">
                  <a:moveTo>
                    <a:pt x="144" y="39"/>
                  </a:moveTo>
                  <a:lnTo>
                    <a:pt x="120" y="15"/>
                  </a:lnTo>
                  <a:lnTo>
                    <a:pt x="97" y="0"/>
                  </a:lnTo>
                  <a:lnTo>
                    <a:pt x="63" y="0"/>
                  </a:lnTo>
                  <a:lnTo>
                    <a:pt x="39" y="15"/>
                  </a:lnTo>
                  <a:lnTo>
                    <a:pt x="12" y="39"/>
                  </a:lnTo>
                  <a:lnTo>
                    <a:pt x="0" y="77"/>
                  </a:lnTo>
                  <a:lnTo>
                    <a:pt x="0" y="101"/>
                  </a:lnTo>
                  <a:lnTo>
                    <a:pt x="12" y="136"/>
                  </a:lnTo>
                  <a:lnTo>
                    <a:pt x="39" y="163"/>
                  </a:lnTo>
                  <a:lnTo>
                    <a:pt x="63" y="174"/>
                  </a:lnTo>
                  <a:lnTo>
                    <a:pt x="97" y="174"/>
                  </a:lnTo>
                  <a:lnTo>
                    <a:pt x="120" y="163"/>
                  </a:lnTo>
                  <a:lnTo>
                    <a:pt x="144"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2" name="Line 315"/>
            <p:cNvSpPr>
              <a:spLocks noChangeShapeType="1"/>
            </p:cNvSpPr>
            <p:nvPr/>
          </p:nvSpPr>
          <p:spPr bwMode="auto">
            <a:xfrm flipV="1">
              <a:off x="4799" y="2670"/>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93" name="Freeform 316"/>
            <p:cNvSpPr>
              <a:spLocks noChangeArrowheads="1"/>
            </p:cNvSpPr>
            <p:nvPr/>
          </p:nvSpPr>
          <p:spPr bwMode="auto">
            <a:xfrm>
              <a:off x="4799" y="2670"/>
              <a:ext cx="30" cy="40"/>
            </a:xfrm>
            <a:custGeom>
              <a:avLst/>
              <a:gdLst>
                <a:gd name="T0" fmla="*/ 0 w 132"/>
                <a:gd name="T1" fmla="*/ 0 h 175"/>
                <a:gd name="T2" fmla="*/ 0 w 132"/>
                <a:gd name="T3" fmla="*/ 0 h 175"/>
                <a:gd name="T4" fmla="*/ 0 w 132"/>
                <a:gd name="T5" fmla="*/ 0 h 175"/>
                <a:gd name="T6" fmla="*/ 0 w 132"/>
                <a:gd name="T7" fmla="*/ 0 h 175"/>
                <a:gd name="T8" fmla="*/ 0 w 132"/>
                <a:gd name="T9" fmla="*/ 0 h 175"/>
                <a:gd name="T10" fmla="*/ 0 w 132"/>
                <a:gd name="T11" fmla="*/ 0 h 175"/>
                <a:gd name="T12" fmla="*/ 0 w 132"/>
                <a:gd name="T13" fmla="*/ 0 h 175"/>
                <a:gd name="T14" fmla="*/ 0 60000 65536"/>
                <a:gd name="T15" fmla="*/ 0 60000 65536"/>
                <a:gd name="T16" fmla="*/ 0 60000 65536"/>
                <a:gd name="T17" fmla="*/ 0 60000 65536"/>
                <a:gd name="T18" fmla="*/ 0 60000 65536"/>
                <a:gd name="T19" fmla="*/ 0 60000 65536"/>
                <a:gd name="T20" fmla="*/ 0 60000 65536"/>
                <a:gd name="T21" fmla="*/ 0 w 132"/>
                <a:gd name="T22" fmla="*/ 0 h 175"/>
                <a:gd name="T23" fmla="*/ 132 w 132"/>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75">
                  <a:moveTo>
                    <a:pt x="0" y="50"/>
                  </a:moveTo>
                  <a:lnTo>
                    <a:pt x="34" y="15"/>
                  </a:lnTo>
                  <a:lnTo>
                    <a:pt x="57" y="0"/>
                  </a:lnTo>
                  <a:lnTo>
                    <a:pt x="96" y="0"/>
                  </a:lnTo>
                  <a:lnTo>
                    <a:pt x="120" y="15"/>
                  </a:lnTo>
                  <a:lnTo>
                    <a:pt x="131" y="50"/>
                  </a:lnTo>
                  <a:lnTo>
                    <a:pt x="131"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4" name="Freeform 317"/>
            <p:cNvSpPr>
              <a:spLocks noChangeArrowheads="1"/>
            </p:cNvSpPr>
            <p:nvPr/>
          </p:nvSpPr>
          <p:spPr bwMode="auto">
            <a:xfrm>
              <a:off x="4829" y="2670"/>
              <a:ext cx="31" cy="40"/>
            </a:xfrm>
            <a:custGeom>
              <a:avLst/>
              <a:gdLst>
                <a:gd name="T0" fmla="*/ 0 w 135"/>
                <a:gd name="T1" fmla="*/ 0 h 175"/>
                <a:gd name="T2" fmla="*/ 0 w 135"/>
                <a:gd name="T3" fmla="*/ 0 h 175"/>
                <a:gd name="T4" fmla="*/ 0 w 135"/>
                <a:gd name="T5" fmla="*/ 0 h 175"/>
                <a:gd name="T6" fmla="*/ 0 w 135"/>
                <a:gd name="T7" fmla="*/ 0 h 175"/>
                <a:gd name="T8" fmla="*/ 0 w 135"/>
                <a:gd name="T9" fmla="*/ 0 h 175"/>
                <a:gd name="T10" fmla="*/ 0 w 135"/>
                <a:gd name="T11" fmla="*/ 0 h 175"/>
                <a:gd name="T12" fmla="*/ 0 w 135"/>
                <a:gd name="T13" fmla="*/ 0 h 175"/>
                <a:gd name="T14" fmla="*/ 0 60000 65536"/>
                <a:gd name="T15" fmla="*/ 0 60000 65536"/>
                <a:gd name="T16" fmla="*/ 0 60000 65536"/>
                <a:gd name="T17" fmla="*/ 0 60000 65536"/>
                <a:gd name="T18" fmla="*/ 0 60000 65536"/>
                <a:gd name="T19" fmla="*/ 0 60000 65536"/>
                <a:gd name="T20" fmla="*/ 0 60000 65536"/>
                <a:gd name="T21" fmla="*/ 0 w 135"/>
                <a:gd name="T22" fmla="*/ 0 h 175"/>
                <a:gd name="T23" fmla="*/ 135 w 135"/>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75">
                  <a:moveTo>
                    <a:pt x="0" y="50"/>
                  </a:moveTo>
                  <a:lnTo>
                    <a:pt x="38" y="15"/>
                  </a:lnTo>
                  <a:lnTo>
                    <a:pt x="61" y="0"/>
                  </a:lnTo>
                  <a:lnTo>
                    <a:pt x="99" y="0"/>
                  </a:lnTo>
                  <a:lnTo>
                    <a:pt x="123" y="15"/>
                  </a:lnTo>
                  <a:lnTo>
                    <a:pt x="134" y="50"/>
                  </a:lnTo>
                  <a:lnTo>
                    <a:pt x="134"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5" name="Freeform 318"/>
            <p:cNvSpPr>
              <a:spLocks noChangeArrowheads="1"/>
            </p:cNvSpPr>
            <p:nvPr/>
          </p:nvSpPr>
          <p:spPr bwMode="auto">
            <a:xfrm>
              <a:off x="4882" y="2670"/>
              <a:ext cx="32" cy="59"/>
            </a:xfrm>
            <a:custGeom>
              <a:avLst/>
              <a:gdLst>
                <a:gd name="T0" fmla="*/ 0 w 143"/>
                <a:gd name="T1" fmla="*/ 0 h 260"/>
                <a:gd name="T2" fmla="*/ 0 w 143"/>
                <a:gd name="T3" fmla="*/ 0 h 260"/>
                <a:gd name="T4" fmla="*/ 0 w 143"/>
                <a:gd name="T5" fmla="*/ 0 h 260"/>
                <a:gd name="T6" fmla="*/ 0 w 143"/>
                <a:gd name="T7" fmla="*/ 0 h 260"/>
                <a:gd name="T8" fmla="*/ 0 w 143"/>
                <a:gd name="T9" fmla="*/ 0 h 260"/>
                <a:gd name="T10" fmla="*/ 0 w 143"/>
                <a:gd name="T11" fmla="*/ 0 h 260"/>
                <a:gd name="T12" fmla="*/ 0 w 143"/>
                <a:gd name="T13" fmla="*/ 0 h 260"/>
                <a:gd name="T14" fmla="*/ 0 w 143"/>
                <a:gd name="T15" fmla="*/ 0 h 260"/>
                <a:gd name="T16" fmla="*/ 0 w 143"/>
                <a:gd name="T17" fmla="*/ 0 h 260"/>
                <a:gd name="T18" fmla="*/ 0 w 143"/>
                <a:gd name="T19" fmla="*/ 0 h 260"/>
                <a:gd name="T20" fmla="*/ 0 w 143"/>
                <a:gd name="T21" fmla="*/ 0 h 260"/>
                <a:gd name="T22" fmla="*/ 0 w 143"/>
                <a:gd name="T23" fmla="*/ 0 h 260"/>
                <a:gd name="T24" fmla="*/ 0 w 143"/>
                <a:gd name="T25" fmla="*/ 0 h 260"/>
                <a:gd name="T26" fmla="*/ 0 w 143"/>
                <a:gd name="T27" fmla="*/ 0 h 260"/>
                <a:gd name="T28" fmla="*/ 0 w 143"/>
                <a:gd name="T29" fmla="*/ 0 h 260"/>
                <a:gd name="T30" fmla="*/ 0 w 143"/>
                <a:gd name="T31" fmla="*/ 0 h 2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260"/>
                <a:gd name="T50" fmla="*/ 143 w 143"/>
                <a:gd name="T51" fmla="*/ 260 h 2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260">
                  <a:moveTo>
                    <a:pt x="0" y="259"/>
                  </a:moveTo>
                  <a:lnTo>
                    <a:pt x="0" y="0"/>
                  </a:lnTo>
                  <a:lnTo>
                    <a:pt x="0" y="39"/>
                  </a:lnTo>
                  <a:lnTo>
                    <a:pt x="22" y="15"/>
                  </a:lnTo>
                  <a:lnTo>
                    <a:pt x="46" y="0"/>
                  </a:lnTo>
                  <a:lnTo>
                    <a:pt x="80" y="0"/>
                  </a:lnTo>
                  <a:lnTo>
                    <a:pt x="107" y="15"/>
                  </a:lnTo>
                  <a:lnTo>
                    <a:pt x="131" y="39"/>
                  </a:lnTo>
                  <a:lnTo>
                    <a:pt x="142" y="77"/>
                  </a:lnTo>
                  <a:lnTo>
                    <a:pt x="142" y="101"/>
                  </a:lnTo>
                  <a:lnTo>
                    <a:pt x="131" y="135"/>
                  </a:lnTo>
                  <a:lnTo>
                    <a:pt x="107" y="162"/>
                  </a:lnTo>
                  <a:lnTo>
                    <a:pt x="80" y="174"/>
                  </a:lnTo>
                  <a:lnTo>
                    <a:pt x="46" y="174"/>
                  </a:lnTo>
                  <a:lnTo>
                    <a:pt x="22" y="162"/>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6" name="Freeform 319"/>
            <p:cNvSpPr>
              <a:spLocks noChangeArrowheads="1"/>
            </p:cNvSpPr>
            <p:nvPr/>
          </p:nvSpPr>
          <p:spPr bwMode="auto">
            <a:xfrm>
              <a:off x="4565" y="2362"/>
              <a:ext cx="40" cy="58"/>
            </a:xfrm>
            <a:custGeom>
              <a:avLst/>
              <a:gdLst>
                <a:gd name="T0" fmla="*/ 0 w 175"/>
                <a:gd name="T1" fmla="*/ 0 h 256"/>
                <a:gd name="T2" fmla="*/ 0 w 175"/>
                <a:gd name="T3" fmla="*/ 0 h 256"/>
                <a:gd name="T4" fmla="*/ 0 w 175"/>
                <a:gd name="T5" fmla="*/ 0 h 256"/>
                <a:gd name="T6" fmla="*/ 0 w 175"/>
                <a:gd name="T7" fmla="*/ 0 h 256"/>
                <a:gd name="T8" fmla="*/ 0 w 175"/>
                <a:gd name="T9" fmla="*/ 0 h 256"/>
                <a:gd name="T10" fmla="*/ 0 w 175"/>
                <a:gd name="T11" fmla="*/ 0 h 256"/>
                <a:gd name="T12" fmla="*/ 0 w 175"/>
                <a:gd name="T13" fmla="*/ 0 h 256"/>
                <a:gd name="T14" fmla="*/ 0 w 175"/>
                <a:gd name="T15" fmla="*/ 0 h 256"/>
                <a:gd name="T16" fmla="*/ 0 w 175"/>
                <a:gd name="T17" fmla="*/ 0 h 256"/>
                <a:gd name="T18" fmla="*/ 0 w 175"/>
                <a:gd name="T19" fmla="*/ 0 h 256"/>
                <a:gd name="T20" fmla="*/ 0 w 175"/>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256"/>
                <a:gd name="T35" fmla="*/ 175 w 175"/>
                <a:gd name="T36" fmla="*/ 256 h 2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256">
                  <a:moveTo>
                    <a:pt x="0" y="255"/>
                  </a:moveTo>
                  <a:lnTo>
                    <a:pt x="0" y="0"/>
                  </a:lnTo>
                  <a:lnTo>
                    <a:pt x="113" y="0"/>
                  </a:lnTo>
                  <a:lnTo>
                    <a:pt x="151" y="12"/>
                  </a:lnTo>
                  <a:lnTo>
                    <a:pt x="163" y="23"/>
                  </a:lnTo>
                  <a:lnTo>
                    <a:pt x="174" y="47"/>
                  </a:lnTo>
                  <a:lnTo>
                    <a:pt x="174" y="85"/>
                  </a:lnTo>
                  <a:lnTo>
                    <a:pt x="163" y="109"/>
                  </a:lnTo>
                  <a:lnTo>
                    <a:pt x="151" y="124"/>
                  </a:lnTo>
                  <a:lnTo>
                    <a:pt x="113" y="136"/>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7" name="Freeform 320"/>
            <p:cNvSpPr>
              <a:spLocks noChangeArrowheads="1"/>
            </p:cNvSpPr>
            <p:nvPr/>
          </p:nvSpPr>
          <p:spPr bwMode="auto">
            <a:xfrm>
              <a:off x="4623" y="2362"/>
              <a:ext cx="14" cy="15"/>
            </a:xfrm>
            <a:custGeom>
              <a:avLst/>
              <a:gdLst>
                <a:gd name="T0" fmla="*/ 0 w 63"/>
                <a:gd name="T1" fmla="*/ 0 h 64"/>
                <a:gd name="T2" fmla="*/ 0 w 63"/>
                <a:gd name="T3" fmla="*/ 0 h 64"/>
                <a:gd name="T4" fmla="*/ 0 w 63"/>
                <a:gd name="T5" fmla="*/ 0 h 64"/>
                <a:gd name="T6" fmla="*/ 0 w 63"/>
                <a:gd name="T7" fmla="*/ 0 h 64"/>
                <a:gd name="T8" fmla="*/ 0 w 63"/>
                <a:gd name="T9" fmla="*/ 0 h 64"/>
                <a:gd name="T10" fmla="*/ 0 60000 65536"/>
                <a:gd name="T11" fmla="*/ 0 60000 65536"/>
                <a:gd name="T12" fmla="*/ 0 60000 65536"/>
                <a:gd name="T13" fmla="*/ 0 60000 65536"/>
                <a:gd name="T14" fmla="*/ 0 60000 65536"/>
                <a:gd name="T15" fmla="*/ 0 w 63"/>
                <a:gd name="T16" fmla="*/ 0 h 64"/>
                <a:gd name="T17" fmla="*/ 63 w 63"/>
                <a:gd name="T18" fmla="*/ 64 h 64"/>
              </a:gdLst>
              <a:ahLst/>
              <a:cxnLst>
                <a:cxn ang="T10">
                  <a:pos x="T0" y="T1"/>
                </a:cxn>
                <a:cxn ang="T11">
                  <a:pos x="T2" y="T3"/>
                </a:cxn>
                <a:cxn ang="T12">
                  <a:pos x="T4" y="T5"/>
                </a:cxn>
                <a:cxn ang="T13">
                  <a:pos x="T6" y="T7"/>
                </a:cxn>
                <a:cxn ang="T14">
                  <a:pos x="T8" y="T9"/>
                </a:cxn>
              </a:cxnLst>
              <a:rect l="T15" t="T16" r="T17" b="T18"/>
              <a:pathLst>
                <a:path w="63" h="64">
                  <a:moveTo>
                    <a:pt x="0" y="31"/>
                  </a:moveTo>
                  <a:lnTo>
                    <a:pt x="31" y="63"/>
                  </a:lnTo>
                  <a:lnTo>
                    <a:pt x="62" y="31"/>
                  </a:lnTo>
                  <a:lnTo>
                    <a:pt x="31" y="0"/>
                  </a:lnTo>
                  <a:lnTo>
                    <a:pt x="0" y="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498" name="Line 321"/>
            <p:cNvSpPr>
              <a:spLocks noChangeShapeType="1"/>
            </p:cNvSpPr>
            <p:nvPr/>
          </p:nvSpPr>
          <p:spPr bwMode="auto">
            <a:xfrm>
              <a:off x="4626" y="2381"/>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99" name="Freeform 322"/>
            <p:cNvSpPr>
              <a:spLocks noChangeArrowheads="1"/>
            </p:cNvSpPr>
            <p:nvPr/>
          </p:nvSpPr>
          <p:spPr bwMode="auto">
            <a:xfrm>
              <a:off x="4645" y="2381"/>
              <a:ext cx="34" cy="58"/>
            </a:xfrm>
            <a:custGeom>
              <a:avLst/>
              <a:gdLst>
                <a:gd name="T0" fmla="*/ 0 w 152"/>
                <a:gd name="T1" fmla="*/ 0 h 257"/>
                <a:gd name="T2" fmla="*/ 0 w 152"/>
                <a:gd name="T3" fmla="*/ 0 h 257"/>
                <a:gd name="T4" fmla="*/ 0 w 152"/>
                <a:gd name="T5" fmla="*/ 0 h 257"/>
                <a:gd name="T6" fmla="*/ 0 w 152"/>
                <a:gd name="T7" fmla="*/ 0 h 257"/>
                <a:gd name="T8" fmla="*/ 0 w 152"/>
                <a:gd name="T9" fmla="*/ 0 h 257"/>
                <a:gd name="T10" fmla="*/ 0 w 152"/>
                <a:gd name="T11" fmla="*/ 0 h 257"/>
                <a:gd name="T12" fmla="*/ 0 w 152"/>
                <a:gd name="T13" fmla="*/ 0 h 257"/>
                <a:gd name="T14" fmla="*/ 0 w 152"/>
                <a:gd name="T15" fmla="*/ 0 h 257"/>
                <a:gd name="T16" fmla="*/ 0 w 152"/>
                <a:gd name="T17" fmla="*/ 0 h 257"/>
                <a:gd name="T18" fmla="*/ 0 w 152"/>
                <a:gd name="T19" fmla="*/ 0 h 257"/>
                <a:gd name="T20" fmla="*/ 0 w 152"/>
                <a:gd name="T21" fmla="*/ 0 h 257"/>
                <a:gd name="T22" fmla="*/ 0 w 152"/>
                <a:gd name="T23" fmla="*/ 0 h 257"/>
                <a:gd name="T24" fmla="*/ 0 w 152"/>
                <a:gd name="T25" fmla="*/ 0 h 257"/>
                <a:gd name="T26" fmla="*/ 0 w 152"/>
                <a:gd name="T27" fmla="*/ 0 h 257"/>
                <a:gd name="T28" fmla="*/ 0 w 152"/>
                <a:gd name="T29" fmla="*/ 0 h 257"/>
                <a:gd name="T30" fmla="*/ 0 w 152"/>
                <a:gd name="T31" fmla="*/ 0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257"/>
                <a:gd name="T50" fmla="*/ 152 w 152"/>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257">
                  <a:moveTo>
                    <a:pt x="0" y="256"/>
                  </a:moveTo>
                  <a:lnTo>
                    <a:pt x="0" y="0"/>
                  </a:lnTo>
                  <a:lnTo>
                    <a:pt x="0" y="39"/>
                  </a:lnTo>
                  <a:lnTo>
                    <a:pt x="28" y="11"/>
                  </a:lnTo>
                  <a:lnTo>
                    <a:pt x="51" y="0"/>
                  </a:lnTo>
                  <a:lnTo>
                    <a:pt x="90" y="0"/>
                  </a:lnTo>
                  <a:lnTo>
                    <a:pt x="113" y="11"/>
                  </a:lnTo>
                  <a:lnTo>
                    <a:pt x="136" y="39"/>
                  </a:lnTo>
                  <a:lnTo>
                    <a:pt x="151" y="74"/>
                  </a:lnTo>
                  <a:lnTo>
                    <a:pt x="151" y="101"/>
                  </a:lnTo>
                  <a:lnTo>
                    <a:pt x="136" y="136"/>
                  </a:lnTo>
                  <a:lnTo>
                    <a:pt x="113" y="159"/>
                  </a:lnTo>
                  <a:lnTo>
                    <a:pt x="90" y="170"/>
                  </a:lnTo>
                  <a:lnTo>
                    <a:pt x="51" y="170"/>
                  </a:lnTo>
                  <a:lnTo>
                    <a:pt x="28" y="159"/>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0" name="Freeform 323"/>
            <p:cNvSpPr>
              <a:spLocks noChangeArrowheads="1"/>
            </p:cNvSpPr>
            <p:nvPr/>
          </p:nvSpPr>
          <p:spPr bwMode="auto">
            <a:xfrm>
              <a:off x="4698" y="2381"/>
              <a:ext cx="34" cy="39"/>
            </a:xfrm>
            <a:custGeom>
              <a:avLst/>
              <a:gdLst>
                <a:gd name="T0" fmla="*/ 0 w 148"/>
                <a:gd name="T1" fmla="*/ 0 h 171"/>
                <a:gd name="T2" fmla="*/ 0 w 148"/>
                <a:gd name="T3" fmla="*/ 0 h 171"/>
                <a:gd name="T4" fmla="*/ 0 w 148"/>
                <a:gd name="T5" fmla="*/ 0 h 171"/>
                <a:gd name="T6" fmla="*/ 0 w 148"/>
                <a:gd name="T7" fmla="*/ 0 h 171"/>
                <a:gd name="T8" fmla="*/ 0 w 148"/>
                <a:gd name="T9" fmla="*/ 0 h 171"/>
                <a:gd name="T10" fmla="*/ 0 w 148"/>
                <a:gd name="T11" fmla="*/ 0 h 171"/>
                <a:gd name="T12" fmla="*/ 0 w 148"/>
                <a:gd name="T13" fmla="*/ 0 h 171"/>
                <a:gd name="T14" fmla="*/ 0 w 148"/>
                <a:gd name="T15" fmla="*/ 0 h 171"/>
                <a:gd name="T16" fmla="*/ 0 w 148"/>
                <a:gd name="T17" fmla="*/ 0 h 171"/>
                <a:gd name="T18" fmla="*/ 0 w 148"/>
                <a:gd name="T19" fmla="*/ 0 h 171"/>
                <a:gd name="T20" fmla="*/ 0 w 148"/>
                <a:gd name="T21" fmla="*/ 0 h 171"/>
                <a:gd name="T22" fmla="*/ 0 w 148"/>
                <a:gd name="T23" fmla="*/ 0 h 171"/>
                <a:gd name="T24" fmla="*/ 0 w 148"/>
                <a:gd name="T25" fmla="*/ 0 h 171"/>
                <a:gd name="T26" fmla="*/ 0 w 148"/>
                <a:gd name="T27" fmla="*/ 0 h 171"/>
                <a:gd name="T28" fmla="*/ 0 w 148"/>
                <a:gd name="T29" fmla="*/ 0 h 171"/>
                <a:gd name="T30" fmla="*/ 0 w 148"/>
                <a:gd name="T31" fmla="*/ 0 h 171"/>
                <a:gd name="T32" fmla="*/ 0 w 148"/>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1"/>
                <a:gd name="T53" fmla="*/ 148 w 148"/>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1">
                  <a:moveTo>
                    <a:pt x="0" y="74"/>
                  </a:moveTo>
                  <a:lnTo>
                    <a:pt x="147" y="74"/>
                  </a:lnTo>
                  <a:lnTo>
                    <a:pt x="147" y="50"/>
                  </a:lnTo>
                  <a:lnTo>
                    <a:pt x="135" y="23"/>
                  </a:lnTo>
                  <a:lnTo>
                    <a:pt x="123" y="11"/>
                  </a:lnTo>
                  <a:lnTo>
                    <a:pt x="100" y="0"/>
                  </a:lnTo>
                  <a:lnTo>
                    <a:pt x="61" y="0"/>
                  </a:lnTo>
                  <a:lnTo>
                    <a:pt x="38" y="11"/>
                  </a:lnTo>
                  <a:lnTo>
                    <a:pt x="11" y="39"/>
                  </a:lnTo>
                  <a:lnTo>
                    <a:pt x="0" y="74"/>
                  </a:lnTo>
                  <a:lnTo>
                    <a:pt x="0" y="101"/>
                  </a:lnTo>
                  <a:lnTo>
                    <a:pt x="11" y="136"/>
                  </a:lnTo>
                  <a:lnTo>
                    <a:pt x="38" y="160"/>
                  </a:lnTo>
                  <a:lnTo>
                    <a:pt x="61" y="170"/>
                  </a:lnTo>
                  <a:lnTo>
                    <a:pt x="100" y="170"/>
                  </a:lnTo>
                  <a:lnTo>
                    <a:pt x="123" y="160"/>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1" name="Freeform 324"/>
            <p:cNvSpPr>
              <a:spLocks noChangeArrowheads="1"/>
            </p:cNvSpPr>
            <p:nvPr/>
          </p:nvSpPr>
          <p:spPr bwMode="auto">
            <a:xfrm>
              <a:off x="4747" y="2352"/>
              <a:ext cx="20" cy="88"/>
            </a:xfrm>
            <a:custGeom>
              <a:avLst/>
              <a:gdLst>
                <a:gd name="T0" fmla="*/ 0 w 87"/>
                <a:gd name="T1" fmla="*/ 0 h 387"/>
                <a:gd name="T2" fmla="*/ 0 w 87"/>
                <a:gd name="T3" fmla="*/ 0 h 387"/>
                <a:gd name="T4" fmla="*/ 0 w 87"/>
                <a:gd name="T5" fmla="*/ 0 h 387"/>
                <a:gd name="T6" fmla="*/ 0 w 87"/>
                <a:gd name="T7" fmla="*/ 0 h 387"/>
                <a:gd name="T8" fmla="*/ 0 w 87"/>
                <a:gd name="T9" fmla="*/ 0 h 387"/>
                <a:gd name="T10" fmla="*/ 0 w 87"/>
                <a:gd name="T11" fmla="*/ 0 h 387"/>
                <a:gd name="T12" fmla="*/ 0 w 87"/>
                <a:gd name="T13" fmla="*/ 0 h 387"/>
                <a:gd name="T14" fmla="*/ 0 w 87"/>
                <a:gd name="T15" fmla="*/ 0 h 387"/>
                <a:gd name="T16" fmla="*/ 0 w 87"/>
                <a:gd name="T17" fmla="*/ 0 h 387"/>
                <a:gd name="T18" fmla="*/ 0 w 87"/>
                <a:gd name="T19" fmla="*/ 0 h 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387"/>
                <a:gd name="T32" fmla="*/ 87 w 87"/>
                <a:gd name="T33" fmla="*/ 387 h 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387">
                  <a:moveTo>
                    <a:pt x="0" y="0"/>
                  </a:moveTo>
                  <a:lnTo>
                    <a:pt x="23" y="22"/>
                  </a:lnTo>
                  <a:lnTo>
                    <a:pt x="50" y="57"/>
                  </a:lnTo>
                  <a:lnTo>
                    <a:pt x="74" y="107"/>
                  </a:lnTo>
                  <a:lnTo>
                    <a:pt x="86" y="169"/>
                  </a:lnTo>
                  <a:lnTo>
                    <a:pt x="86" y="215"/>
                  </a:lnTo>
                  <a:lnTo>
                    <a:pt x="74" y="277"/>
                  </a:lnTo>
                  <a:lnTo>
                    <a:pt x="50" y="323"/>
                  </a:lnTo>
                  <a:lnTo>
                    <a:pt x="23" y="363"/>
                  </a:lnTo>
                  <a:lnTo>
                    <a:pt x="0" y="38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2" name="Freeform 325"/>
            <p:cNvSpPr>
              <a:spLocks noChangeArrowheads="1"/>
            </p:cNvSpPr>
            <p:nvPr/>
          </p:nvSpPr>
          <p:spPr bwMode="auto">
            <a:xfrm>
              <a:off x="4379" y="2241"/>
              <a:ext cx="20" cy="89"/>
            </a:xfrm>
            <a:custGeom>
              <a:avLst/>
              <a:gdLst>
                <a:gd name="T0" fmla="*/ 0 w 89"/>
                <a:gd name="T1" fmla="*/ 0 h 392"/>
                <a:gd name="T2" fmla="*/ 0 w 89"/>
                <a:gd name="T3" fmla="*/ 0 h 392"/>
                <a:gd name="T4" fmla="*/ 0 w 89"/>
                <a:gd name="T5" fmla="*/ 0 h 392"/>
                <a:gd name="T6" fmla="*/ 0 w 89"/>
                <a:gd name="T7" fmla="*/ 0 h 392"/>
                <a:gd name="T8" fmla="*/ 0 w 89"/>
                <a:gd name="T9" fmla="*/ 0 h 392"/>
                <a:gd name="T10" fmla="*/ 0 w 89"/>
                <a:gd name="T11" fmla="*/ 0 h 392"/>
                <a:gd name="T12" fmla="*/ 0 w 89"/>
                <a:gd name="T13" fmla="*/ 0 h 392"/>
                <a:gd name="T14" fmla="*/ 0 w 89"/>
                <a:gd name="T15" fmla="*/ 0 h 392"/>
                <a:gd name="T16" fmla="*/ 0 w 89"/>
                <a:gd name="T17" fmla="*/ 0 h 392"/>
                <a:gd name="T18" fmla="*/ 0 w 89"/>
                <a:gd name="T19" fmla="*/ 0 h 3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392"/>
                <a:gd name="T32" fmla="*/ 89 w 89"/>
                <a:gd name="T33" fmla="*/ 392 h 3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392">
                  <a:moveTo>
                    <a:pt x="88" y="0"/>
                  </a:moveTo>
                  <a:lnTo>
                    <a:pt x="61" y="23"/>
                  </a:lnTo>
                  <a:lnTo>
                    <a:pt x="38" y="62"/>
                  </a:lnTo>
                  <a:lnTo>
                    <a:pt x="11" y="113"/>
                  </a:lnTo>
                  <a:lnTo>
                    <a:pt x="0" y="174"/>
                  </a:lnTo>
                  <a:lnTo>
                    <a:pt x="0" y="221"/>
                  </a:lnTo>
                  <a:lnTo>
                    <a:pt x="11" y="282"/>
                  </a:lnTo>
                  <a:lnTo>
                    <a:pt x="38" y="329"/>
                  </a:lnTo>
                  <a:lnTo>
                    <a:pt x="61" y="368"/>
                  </a:lnTo>
                  <a:lnTo>
                    <a:pt x="88" y="39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3" name="Freeform 326"/>
            <p:cNvSpPr>
              <a:spLocks noChangeArrowheads="1"/>
            </p:cNvSpPr>
            <p:nvPr/>
          </p:nvSpPr>
          <p:spPr bwMode="auto">
            <a:xfrm>
              <a:off x="4418" y="2252"/>
              <a:ext cx="14" cy="58"/>
            </a:xfrm>
            <a:custGeom>
              <a:avLst/>
              <a:gdLst>
                <a:gd name="T0" fmla="*/ 0 w 63"/>
                <a:gd name="T1" fmla="*/ 0 h 256"/>
                <a:gd name="T2" fmla="*/ 0 w 63"/>
                <a:gd name="T3" fmla="*/ 0 h 256"/>
                <a:gd name="T4" fmla="*/ 0 w 63"/>
                <a:gd name="T5" fmla="*/ 0 h 256"/>
                <a:gd name="T6" fmla="*/ 0 w 63"/>
                <a:gd name="T7" fmla="*/ 0 h 256"/>
                <a:gd name="T8" fmla="*/ 0 60000 65536"/>
                <a:gd name="T9" fmla="*/ 0 60000 65536"/>
                <a:gd name="T10" fmla="*/ 0 60000 65536"/>
                <a:gd name="T11" fmla="*/ 0 60000 65536"/>
                <a:gd name="T12" fmla="*/ 0 w 63"/>
                <a:gd name="T13" fmla="*/ 0 h 256"/>
                <a:gd name="T14" fmla="*/ 63 w 63"/>
                <a:gd name="T15" fmla="*/ 256 h 256"/>
              </a:gdLst>
              <a:ahLst/>
              <a:cxnLst>
                <a:cxn ang="T8">
                  <a:pos x="T0" y="T1"/>
                </a:cxn>
                <a:cxn ang="T9">
                  <a:pos x="T2" y="T3"/>
                </a:cxn>
                <a:cxn ang="T10">
                  <a:pos x="T4" y="T5"/>
                </a:cxn>
                <a:cxn ang="T11">
                  <a:pos x="T6" y="T7"/>
                </a:cxn>
              </a:cxnLst>
              <a:rect l="T12" t="T13" r="T14" b="T15"/>
              <a:pathLst>
                <a:path w="63" h="256">
                  <a:moveTo>
                    <a:pt x="0" y="50"/>
                  </a:moveTo>
                  <a:lnTo>
                    <a:pt x="23" y="34"/>
                  </a:lnTo>
                  <a:lnTo>
                    <a:pt x="62" y="0"/>
                  </a:lnTo>
                  <a:lnTo>
                    <a:pt x="62" y="25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4" name="Line 327"/>
            <p:cNvSpPr>
              <a:spLocks noChangeShapeType="1"/>
            </p:cNvSpPr>
            <p:nvPr/>
          </p:nvSpPr>
          <p:spPr bwMode="auto">
            <a:xfrm flipV="1">
              <a:off x="4461" y="2239"/>
              <a:ext cx="51" cy="9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05" name="Freeform 328"/>
            <p:cNvSpPr>
              <a:spLocks noChangeArrowheads="1"/>
            </p:cNvSpPr>
            <p:nvPr/>
          </p:nvSpPr>
          <p:spPr bwMode="auto">
            <a:xfrm>
              <a:off x="4523" y="2252"/>
              <a:ext cx="39" cy="58"/>
            </a:xfrm>
            <a:custGeom>
              <a:avLst/>
              <a:gdLst>
                <a:gd name="T0" fmla="*/ 0 w 171"/>
                <a:gd name="T1" fmla="*/ 0 h 256"/>
                <a:gd name="T2" fmla="*/ 0 w 171"/>
                <a:gd name="T3" fmla="*/ 0 h 256"/>
                <a:gd name="T4" fmla="*/ 0 w 171"/>
                <a:gd name="T5" fmla="*/ 0 h 256"/>
                <a:gd name="T6" fmla="*/ 0 w 171"/>
                <a:gd name="T7" fmla="*/ 0 h 256"/>
                <a:gd name="T8" fmla="*/ 0 w 171"/>
                <a:gd name="T9" fmla="*/ 0 h 256"/>
                <a:gd name="T10" fmla="*/ 0 w 171"/>
                <a:gd name="T11" fmla="*/ 0 h 256"/>
                <a:gd name="T12" fmla="*/ 0 w 171"/>
                <a:gd name="T13" fmla="*/ 0 h 256"/>
                <a:gd name="T14" fmla="*/ 0 w 171"/>
                <a:gd name="T15" fmla="*/ 0 h 256"/>
                <a:gd name="T16" fmla="*/ 0 w 171"/>
                <a:gd name="T17" fmla="*/ 0 h 256"/>
                <a:gd name="T18" fmla="*/ 0 w 171"/>
                <a:gd name="T19" fmla="*/ 0 h 256"/>
                <a:gd name="T20" fmla="*/ 0 w 171"/>
                <a:gd name="T21" fmla="*/ 0 h 256"/>
                <a:gd name="T22" fmla="*/ 0 w 171"/>
                <a:gd name="T23" fmla="*/ 0 h 256"/>
                <a:gd name="T24" fmla="*/ 0 w 171"/>
                <a:gd name="T25" fmla="*/ 0 h 256"/>
                <a:gd name="T26" fmla="*/ 0 w 171"/>
                <a:gd name="T27" fmla="*/ 0 h 256"/>
                <a:gd name="T28" fmla="*/ 0 w 171"/>
                <a:gd name="T29" fmla="*/ 0 h 2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56"/>
                <a:gd name="T47" fmla="*/ 171 w 171"/>
                <a:gd name="T48" fmla="*/ 256 h 2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56">
                  <a:moveTo>
                    <a:pt x="11" y="50"/>
                  </a:moveTo>
                  <a:lnTo>
                    <a:pt x="11" y="62"/>
                  </a:lnTo>
                  <a:lnTo>
                    <a:pt x="11" y="50"/>
                  </a:lnTo>
                  <a:lnTo>
                    <a:pt x="22" y="23"/>
                  </a:lnTo>
                  <a:lnTo>
                    <a:pt x="34" y="12"/>
                  </a:lnTo>
                  <a:lnTo>
                    <a:pt x="62" y="0"/>
                  </a:lnTo>
                  <a:lnTo>
                    <a:pt x="108" y="0"/>
                  </a:lnTo>
                  <a:lnTo>
                    <a:pt x="131" y="12"/>
                  </a:lnTo>
                  <a:lnTo>
                    <a:pt x="143" y="23"/>
                  </a:lnTo>
                  <a:lnTo>
                    <a:pt x="154" y="50"/>
                  </a:lnTo>
                  <a:lnTo>
                    <a:pt x="154" y="73"/>
                  </a:lnTo>
                  <a:lnTo>
                    <a:pt x="143" y="97"/>
                  </a:lnTo>
                  <a:lnTo>
                    <a:pt x="119" y="135"/>
                  </a:lnTo>
                  <a:lnTo>
                    <a:pt x="0" y="255"/>
                  </a:lnTo>
                  <a:lnTo>
                    <a:pt x="170" y="25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6" name="Line 329"/>
            <p:cNvSpPr>
              <a:spLocks noChangeShapeType="1"/>
            </p:cNvSpPr>
            <p:nvPr/>
          </p:nvSpPr>
          <p:spPr bwMode="auto">
            <a:xfrm flipV="1">
              <a:off x="4586" y="2240"/>
              <a:ext cx="6"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07" name="Line 330"/>
            <p:cNvSpPr>
              <a:spLocks noChangeShapeType="1"/>
            </p:cNvSpPr>
            <p:nvPr/>
          </p:nvSpPr>
          <p:spPr bwMode="auto">
            <a:xfrm flipH="1">
              <a:off x="4599" y="2241"/>
              <a:ext cx="7"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08" name="Freeform 331"/>
            <p:cNvSpPr>
              <a:spLocks noChangeArrowheads="1"/>
            </p:cNvSpPr>
            <p:nvPr/>
          </p:nvSpPr>
          <p:spPr bwMode="auto">
            <a:xfrm>
              <a:off x="4666" y="2252"/>
              <a:ext cx="41" cy="58"/>
            </a:xfrm>
            <a:custGeom>
              <a:avLst/>
              <a:gdLst>
                <a:gd name="T0" fmla="*/ 0 w 183"/>
                <a:gd name="T1" fmla="*/ 0 h 256"/>
                <a:gd name="T2" fmla="*/ 0 w 183"/>
                <a:gd name="T3" fmla="*/ 0 h 256"/>
                <a:gd name="T4" fmla="*/ 0 w 183"/>
                <a:gd name="T5" fmla="*/ 0 h 256"/>
                <a:gd name="T6" fmla="*/ 0 w 183"/>
                <a:gd name="T7" fmla="*/ 0 h 256"/>
                <a:gd name="T8" fmla="*/ 0 w 183"/>
                <a:gd name="T9" fmla="*/ 0 h 256"/>
                <a:gd name="T10" fmla="*/ 0 w 183"/>
                <a:gd name="T11" fmla="*/ 0 h 256"/>
                <a:gd name="T12" fmla="*/ 0 w 183"/>
                <a:gd name="T13" fmla="*/ 0 h 256"/>
                <a:gd name="T14" fmla="*/ 0 w 183"/>
                <a:gd name="T15" fmla="*/ 0 h 256"/>
                <a:gd name="T16" fmla="*/ 0 w 183"/>
                <a:gd name="T17" fmla="*/ 0 h 256"/>
                <a:gd name="T18" fmla="*/ 0 w 183"/>
                <a:gd name="T19" fmla="*/ 0 h 256"/>
                <a:gd name="T20" fmla="*/ 0 w 183"/>
                <a:gd name="T21" fmla="*/ 0 h 256"/>
                <a:gd name="T22" fmla="*/ 0 w 183"/>
                <a:gd name="T23" fmla="*/ 0 h 256"/>
                <a:gd name="T24" fmla="*/ 0 w 183"/>
                <a:gd name="T25" fmla="*/ 0 h 256"/>
                <a:gd name="T26" fmla="*/ 0 w 183"/>
                <a:gd name="T27" fmla="*/ 0 h 256"/>
                <a:gd name="T28" fmla="*/ 0 w 183"/>
                <a:gd name="T29" fmla="*/ 0 h 256"/>
                <a:gd name="T30" fmla="*/ 0 w 183"/>
                <a:gd name="T31" fmla="*/ 0 h 256"/>
                <a:gd name="T32" fmla="*/ 0 w 183"/>
                <a:gd name="T33" fmla="*/ 0 h 256"/>
                <a:gd name="T34" fmla="*/ 0 w 183"/>
                <a:gd name="T35" fmla="*/ 0 h 256"/>
                <a:gd name="T36" fmla="*/ 0 w 183"/>
                <a:gd name="T37" fmla="*/ 0 h 2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256"/>
                <a:gd name="T59" fmla="*/ 183 w 183"/>
                <a:gd name="T60" fmla="*/ 256 h 2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256">
                  <a:moveTo>
                    <a:pt x="171" y="34"/>
                  </a:moveTo>
                  <a:lnTo>
                    <a:pt x="182" y="62"/>
                  </a:lnTo>
                  <a:lnTo>
                    <a:pt x="171" y="34"/>
                  </a:lnTo>
                  <a:lnTo>
                    <a:pt x="147" y="12"/>
                  </a:lnTo>
                  <a:lnTo>
                    <a:pt x="119" y="0"/>
                  </a:lnTo>
                  <a:lnTo>
                    <a:pt x="74" y="0"/>
                  </a:lnTo>
                  <a:lnTo>
                    <a:pt x="46" y="12"/>
                  </a:lnTo>
                  <a:lnTo>
                    <a:pt x="27" y="34"/>
                  </a:lnTo>
                  <a:lnTo>
                    <a:pt x="11" y="62"/>
                  </a:lnTo>
                  <a:lnTo>
                    <a:pt x="0" y="97"/>
                  </a:lnTo>
                  <a:lnTo>
                    <a:pt x="0" y="159"/>
                  </a:lnTo>
                  <a:lnTo>
                    <a:pt x="11" y="193"/>
                  </a:lnTo>
                  <a:lnTo>
                    <a:pt x="27" y="216"/>
                  </a:lnTo>
                  <a:lnTo>
                    <a:pt x="46" y="244"/>
                  </a:lnTo>
                  <a:lnTo>
                    <a:pt x="74" y="255"/>
                  </a:lnTo>
                  <a:lnTo>
                    <a:pt x="119" y="255"/>
                  </a:lnTo>
                  <a:lnTo>
                    <a:pt x="147" y="244"/>
                  </a:lnTo>
                  <a:lnTo>
                    <a:pt x="171" y="216"/>
                  </a:lnTo>
                  <a:lnTo>
                    <a:pt x="182" y="19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09" name="Freeform 332"/>
            <p:cNvSpPr>
              <a:spLocks noChangeArrowheads="1"/>
            </p:cNvSpPr>
            <p:nvPr/>
          </p:nvSpPr>
          <p:spPr bwMode="auto">
            <a:xfrm>
              <a:off x="4724" y="2272"/>
              <a:ext cx="37" cy="39"/>
            </a:xfrm>
            <a:custGeom>
              <a:avLst/>
              <a:gdLst>
                <a:gd name="T0" fmla="*/ 0 w 164"/>
                <a:gd name="T1" fmla="*/ 0 h 170"/>
                <a:gd name="T2" fmla="*/ 0 w 164"/>
                <a:gd name="T3" fmla="*/ 0 h 170"/>
                <a:gd name="T4" fmla="*/ 0 w 164"/>
                <a:gd name="T5" fmla="*/ 0 h 170"/>
                <a:gd name="T6" fmla="*/ 0 w 164"/>
                <a:gd name="T7" fmla="*/ 0 h 170"/>
                <a:gd name="T8" fmla="*/ 0 w 164"/>
                <a:gd name="T9" fmla="*/ 0 h 170"/>
                <a:gd name="T10" fmla="*/ 0 w 164"/>
                <a:gd name="T11" fmla="*/ 0 h 170"/>
                <a:gd name="T12" fmla="*/ 0 w 164"/>
                <a:gd name="T13" fmla="*/ 0 h 170"/>
                <a:gd name="T14" fmla="*/ 0 w 164"/>
                <a:gd name="T15" fmla="*/ 0 h 170"/>
                <a:gd name="T16" fmla="*/ 0 w 164"/>
                <a:gd name="T17" fmla="*/ 0 h 170"/>
                <a:gd name="T18" fmla="*/ 0 w 164"/>
                <a:gd name="T19" fmla="*/ 0 h 170"/>
                <a:gd name="T20" fmla="*/ 0 w 164"/>
                <a:gd name="T21" fmla="*/ 0 h 170"/>
                <a:gd name="T22" fmla="*/ 0 w 164"/>
                <a:gd name="T23" fmla="*/ 0 h 170"/>
                <a:gd name="T24" fmla="*/ 0 w 164"/>
                <a:gd name="T25" fmla="*/ 0 h 170"/>
                <a:gd name="T26" fmla="*/ 0 w 164"/>
                <a:gd name="T27" fmla="*/ 0 h 170"/>
                <a:gd name="T28" fmla="*/ 0 w 164"/>
                <a:gd name="T29" fmla="*/ 0 h 170"/>
                <a:gd name="T30" fmla="*/ 0 w 164"/>
                <a:gd name="T31" fmla="*/ 0 h 170"/>
                <a:gd name="T32" fmla="*/ 0 w 164"/>
                <a:gd name="T33" fmla="*/ 0 h 170"/>
                <a:gd name="T34" fmla="*/ 0 w 164"/>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70"/>
                <a:gd name="T56" fmla="*/ 164 w 164"/>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70">
                  <a:moveTo>
                    <a:pt x="38" y="11"/>
                  </a:moveTo>
                  <a:lnTo>
                    <a:pt x="62" y="0"/>
                  </a:lnTo>
                  <a:lnTo>
                    <a:pt x="38" y="11"/>
                  </a:lnTo>
                  <a:lnTo>
                    <a:pt x="15" y="38"/>
                  </a:lnTo>
                  <a:lnTo>
                    <a:pt x="0" y="73"/>
                  </a:lnTo>
                  <a:lnTo>
                    <a:pt x="0" y="96"/>
                  </a:lnTo>
                  <a:lnTo>
                    <a:pt x="15" y="130"/>
                  </a:lnTo>
                  <a:lnTo>
                    <a:pt x="38" y="158"/>
                  </a:lnTo>
                  <a:lnTo>
                    <a:pt x="62" y="169"/>
                  </a:lnTo>
                  <a:lnTo>
                    <a:pt x="100" y="169"/>
                  </a:lnTo>
                  <a:lnTo>
                    <a:pt x="124" y="158"/>
                  </a:lnTo>
                  <a:lnTo>
                    <a:pt x="152" y="130"/>
                  </a:lnTo>
                  <a:lnTo>
                    <a:pt x="163" y="96"/>
                  </a:lnTo>
                  <a:lnTo>
                    <a:pt x="163" y="73"/>
                  </a:lnTo>
                  <a:lnTo>
                    <a:pt x="152" y="38"/>
                  </a:lnTo>
                  <a:lnTo>
                    <a:pt x="124" y="11"/>
                  </a:lnTo>
                  <a:lnTo>
                    <a:pt x="100"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0" name="Line 333"/>
            <p:cNvSpPr>
              <a:spLocks noChangeShapeType="1"/>
            </p:cNvSpPr>
            <p:nvPr/>
          </p:nvSpPr>
          <p:spPr bwMode="auto">
            <a:xfrm>
              <a:off x="4776" y="2272"/>
              <a:ext cx="1"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11" name="Freeform 334"/>
            <p:cNvSpPr>
              <a:spLocks noChangeArrowheads="1"/>
            </p:cNvSpPr>
            <p:nvPr/>
          </p:nvSpPr>
          <p:spPr bwMode="auto">
            <a:xfrm>
              <a:off x="4776" y="2272"/>
              <a:ext cx="34" cy="39"/>
            </a:xfrm>
            <a:custGeom>
              <a:avLst/>
              <a:gdLst>
                <a:gd name="T0" fmla="*/ 0 w 148"/>
                <a:gd name="T1" fmla="*/ 0 h 170"/>
                <a:gd name="T2" fmla="*/ 0 w 148"/>
                <a:gd name="T3" fmla="*/ 0 h 170"/>
                <a:gd name="T4" fmla="*/ 0 w 148"/>
                <a:gd name="T5" fmla="*/ 0 h 170"/>
                <a:gd name="T6" fmla="*/ 0 w 148"/>
                <a:gd name="T7" fmla="*/ 0 h 170"/>
                <a:gd name="T8" fmla="*/ 0 w 148"/>
                <a:gd name="T9" fmla="*/ 0 h 170"/>
                <a:gd name="T10" fmla="*/ 0 w 148"/>
                <a:gd name="T11" fmla="*/ 0 h 170"/>
                <a:gd name="T12" fmla="*/ 0 w 148"/>
                <a:gd name="T13" fmla="*/ 0 h 170"/>
                <a:gd name="T14" fmla="*/ 0 w 148"/>
                <a:gd name="T15" fmla="*/ 0 h 170"/>
                <a:gd name="T16" fmla="*/ 0 w 148"/>
                <a:gd name="T17" fmla="*/ 0 h 170"/>
                <a:gd name="T18" fmla="*/ 0 w 148"/>
                <a:gd name="T19" fmla="*/ 0 h 170"/>
                <a:gd name="T20" fmla="*/ 0 w 148"/>
                <a:gd name="T21" fmla="*/ 0 h 170"/>
                <a:gd name="T22" fmla="*/ 0 w 148"/>
                <a:gd name="T23" fmla="*/ 0 h 170"/>
                <a:gd name="T24" fmla="*/ 0 w 148"/>
                <a:gd name="T25" fmla="*/ 0 h 170"/>
                <a:gd name="T26" fmla="*/ 0 w 148"/>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0"/>
                <a:gd name="T44" fmla="*/ 148 w 148"/>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0">
                  <a:moveTo>
                    <a:pt x="0" y="38"/>
                  </a:moveTo>
                  <a:lnTo>
                    <a:pt x="28" y="11"/>
                  </a:lnTo>
                  <a:lnTo>
                    <a:pt x="50" y="0"/>
                  </a:lnTo>
                  <a:lnTo>
                    <a:pt x="90" y="0"/>
                  </a:lnTo>
                  <a:lnTo>
                    <a:pt x="109" y="11"/>
                  </a:lnTo>
                  <a:lnTo>
                    <a:pt x="136" y="38"/>
                  </a:lnTo>
                  <a:lnTo>
                    <a:pt x="147" y="73"/>
                  </a:lnTo>
                  <a:lnTo>
                    <a:pt x="147" y="96"/>
                  </a:lnTo>
                  <a:lnTo>
                    <a:pt x="136" y="130"/>
                  </a:lnTo>
                  <a:lnTo>
                    <a:pt x="109" y="158"/>
                  </a:lnTo>
                  <a:lnTo>
                    <a:pt x="90" y="169"/>
                  </a:lnTo>
                  <a:lnTo>
                    <a:pt x="50" y="169"/>
                  </a:lnTo>
                  <a:lnTo>
                    <a:pt x="28" y="158"/>
                  </a:lnTo>
                  <a:lnTo>
                    <a:pt x="0"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2" name="Freeform 335"/>
            <p:cNvSpPr>
              <a:spLocks noChangeArrowheads="1"/>
            </p:cNvSpPr>
            <p:nvPr/>
          </p:nvSpPr>
          <p:spPr bwMode="auto">
            <a:xfrm>
              <a:off x="4829" y="2272"/>
              <a:ext cx="33" cy="58"/>
            </a:xfrm>
            <a:custGeom>
              <a:avLst/>
              <a:gdLst>
                <a:gd name="T0" fmla="*/ 0 w 147"/>
                <a:gd name="T1" fmla="*/ 0 h 255"/>
                <a:gd name="T2" fmla="*/ 0 w 147"/>
                <a:gd name="T3" fmla="*/ 0 h 255"/>
                <a:gd name="T4" fmla="*/ 0 w 147"/>
                <a:gd name="T5" fmla="*/ 0 h 255"/>
                <a:gd name="T6" fmla="*/ 0 w 147"/>
                <a:gd name="T7" fmla="*/ 0 h 255"/>
                <a:gd name="T8" fmla="*/ 0 w 147"/>
                <a:gd name="T9" fmla="*/ 0 h 255"/>
                <a:gd name="T10" fmla="*/ 0 w 147"/>
                <a:gd name="T11" fmla="*/ 0 h 255"/>
                <a:gd name="T12" fmla="*/ 0 w 147"/>
                <a:gd name="T13" fmla="*/ 0 h 255"/>
                <a:gd name="T14" fmla="*/ 0 w 147"/>
                <a:gd name="T15" fmla="*/ 0 h 255"/>
                <a:gd name="T16" fmla="*/ 0 w 147"/>
                <a:gd name="T17" fmla="*/ 0 h 255"/>
                <a:gd name="T18" fmla="*/ 0 w 147"/>
                <a:gd name="T19" fmla="*/ 0 h 255"/>
                <a:gd name="T20" fmla="*/ 0 w 147"/>
                <a:gd name="T21" fmla="*/ 0 h 255"/>
                <a:gd name="T22" fmla="*/ 0 w 147"/>
                <a:gd name="T23" fmla="*/ 0 h 255"/>
                <a:gd name="T24" fmla="*/ 0 w 147"/>
                <a:gd name="T25" fmla="*/ 0 h 255"/>
                <a:gd name="T26" fmla="*/ 0 w 147"/>
                <a:gd name="T27" fmla="*/ 0 h 255"/>
                <a:gd name="T28" fmla="*/ 0 w 147"/>
                <a:gd name="T29" fmla="*/ 0 h 255"/>
                <a:gd name="T30" fmla="*/ 0 w 147"/>
                <a:gd name="T31" fmla="*/ 0 h 2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255"/>
                <a:gd name="T50" fmla="*/ 147 w 147"/>
                <a:gd name="T51" fmla="*/ 255 h 2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255">
                  <a:moveTo>
                    <a:pt x="0" y="254"/>
                  </a:moveTo>
                  <a:lnTo>
                    <a:pt x="0" y="0"/>
                  </a:lnTo>
                  <a:lnTo>
                    <a:pt x="0" y="38"/>
                  </a:lnTo>
                  <a:lnTo>
                    <a:pt x="26" y="11"/>
                  </a:lnTo>
                  <a:lnTo>
                    <a:pt x="50" y="0"/>
                  </a:lnTo>
                  <a:lnTo>
                    <a:pt x="85" y="0"/>
                  </a:lnTo>
                  <a:lnTo>
                    <a:pt x="111" y="11"/>
                  </a:lnTo>
                  <a:lnTo>
                    <a:pt x="134" y="38"/>
                  </a:lnTo>
                  <a:lnTo>
                    <a:pt x="146" y="72"/>
                  </a:lnTo>
                  <a:lnTo>
                    <a:pt x="146" y="96"/>
                  </a:lnTo>
                  <a:lnTo>
                    <a:pt x="134" y="130"/>
                  </a:lnTo>
                  <a:lnTo>
                    <a:pt x="111" y="158"/>
                  </a:lnTo>
                  <a:lnTo>
                    <a:pt x="85" y="169"/>
                  </a:lnTo>
                  <a:lnTo>
                    <a:pt x="50" y="169"/>
                  </a:lnTo>
                  <a:lnTo>
                    <a:pt x="26" y="158"/>
                  </a:lnTo>
                  <a:lnTo>
                    <a:pt x="0"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3" name="Freeform 336"/>
            <p:cNvSpPr>
              <a:spLocks noChangeArrowheads="1"/>
            </p:cNvSpPr>
            <p:nvPr/>
          </p:nvSpPr>
          <p:spPr bwMode="auto">
            <a:xfrm>
              <a:off x="4882" y="2272"/>
              <a:ext cx="32" cy="39"/>
            </a:xfrm>
            <a:custGeom>
              <a:avLst/>
              <a:gdLst>
                <a:gd name="T0" fmla="*/ 0 w 143"/>
                <a:gd name="T1" fmla="*/ 0 h 170"/>
                <a:gd name="T2" fmla="*/ 0 w 143"/>
                <a:gd name="T3" fmla="*/ 0 h 170"/>
                <a:gd name="T4" fmla="*/ 0 w 143"/>
                <a:gd name="T5" fmla="*/ 0 h 170"/>
                <a:gd name="T6" fmla="*/ 0 w 143"/>
                <a:gd name="T7" fmla="*/ 0 h 170"/>
                <a:gd name="T8" fmla="*/ 0 w 143"/>
                <a:gd name="T9" fmla="*/ 0 h 170"/>
                <a:gd name="T10" fmla="*/ 0 w 143"/>
                <a:gd name="T11" fmla="*/ 0 h 170"/>
                <a:gd name="T12" fmla="*/ 0 w 143"/>
                <a:gd name="T13" fmla="*/ 0 h 170"/>
                <a:gd name="T14" fmla="*/ 0 w 143"/>
                <a:gd name="T15" fmla="*/ 0 h 170"/>
                <a:gd name="T16" fmla="*/ 0 w 143"/>
                <a:gd name="T17" fmla="*/ 0 h 170"/>
                <a:gd name="T18" fmla="*/ 0 w 143"/>
                <a:gd name="T19" fmla="*/ 0 h 170"/>
                <a:gd name="T20" fmla="*/ 0 w 143"/>
                <a:gd name="T21" fmla="*/ 0 h 170"/>
                <a:gd name="T22" fmla="*/ 0 w 143"/>
                <a:gd name="T23" fmla="*/ 0 h 170"/>
                <a:gd name="T24" fmla="*/ 0 w 143"/>
                <a:gd name="T25" fmla="*/ 0 h 170"/>
                <a:gd name="T26" fmla="*/ 0 w 143"/>
                <a:gd name="T27" fmla="*/ 0 h 170"/>
                <a:gd name="T28" fmla="*/ 0 w 143"/>
                <a:gd name="T29" fmla="*/ 0 h 170"/>
                <a:gd name="T30" fmla="*/ 0 w 143"/>
                <a:gd name="T31" fmla="*/ 0 h 170"/>
                <a:gd name="T32" fmla="*/ 0 w 143"/>
                <a:gd name="T33" fmla="*/ 0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3"/>
                <a:gd name="T52" fmla="*/ 0 h 170"/>
                <a:gd name="T53" fmla="*/ 143 w 143"/>
                <a:gd name="T54" fmla="*/ 170 h 1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3" h="170">
                  <a:moveTo>
                    <a:pt x="0" y="73"/>
                  </a:moveTo>
                  <a:lnTo>
                    <a:pt x="142" y="73"/>
                  </a:lnTo>
                  <a:lnTo>
                    <a:pt x="142" y="49"/>
                  </a:lnTo>
                  <a:lnTo>
                    <a:pt x="131" y="25"/>
                  </a:lnTo>
                  <a:lnTo>
                    <a:pt x="119" y="11"/>
                  </a:lnTo>
                  <a:lnTo>
                    <a:pt x="96" y="0"/>
                  </a:lnTo>
                  <a:lnTo>
                    <a:pt x="57" y="0"/>
                  </a:lnTo>
                  <a:lnTo>
                    <a:pt x="34" y="11"/>
                  </a:lnTo>
                  <a:lnTo>
                    <a:pt x="11" y="38"/>
                  </a:lnTo>
                  <a:lnTo>
                    <a:pt x="0" y="73"/>
                  </a:lnTo>
                  <a:lnTo>
                    <a:pt x="0" y="96"/>
                  </a:lnTo>
                  <a:lnTo>
                    <a:pt x="11" y="130"/>
                  </a:lnTo>
                  <a:lnTo>
                    <a:pt x="34" y="158"/>
                  </a:lnTo>
                  <a:lnTo>
                    <a:pt x="57" y="169"/>
                  </a:lnTo>
                  <a:lnTo>
                    <a:pt x="96" y="169"/>
                  </a:lnTo>
                  <a:lnTo>
                    <a:pt x="119" y="158"/>
                  </a:lnTo>
                  <a:lnTo>
                    <a:pt x="142" y="1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4" name="Line 337"/>
            <p:cNvSpPr>
              <a:spLocks noChangeShapeType="1"/>
            </p:cNvSpPr>
            <p:nvPr/>
          </p:nvSpPr>
          <p:spPr bwMode="auto">
            <a:xfrm flipV="1">
              <a:off x="4931" y="2271"/>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15" name="Line 338"/>
            <p:cNvSpPr>
              <a:spLocks noChangeShapeType="1"/>
            </p:cNvSpPr>
            <p:nvPr/>
          </p:nvSpPr>
          <p:spPr bwMode="auto">
            <a:xfrm flipH="1">
              <a:off x="4929" y="2280"/>
              <a:ext cx="6"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16" name="Freeform 339"/>
            <p:cNvSpPr>
              <a:spLocks noChangeArrowheads="1"/>
            </p:cNvSpPr>
            <p:nvPr/>
          </p:nvSpPr>
          <p:spPr bwMode="auto">
            <a:xfrm>
              <a:off x="4934" y="2272"/>
              <a:ext cx="20" cy="14"/>
            </a:xfrm>
            <a:custGeom>
              <a:avLst/>
              <a:gdLst>
                <a:gd name="T0" fmla="*/ 0 w 87"/>
                <a:gd name="T1" fmla="*/ 0 h 63"/>
                <a:gd name="T2" fmla="*/ 0 w 87"/>
                <a:gd name="T3" fmla="*/ 0 h 63"/>
                <a:gd name="T4" fmla="*/ 0 w 87"/>
                <a:gd name="T5" fmla="*/ 0 h 63"/>
                <a:gd name="T6" fmla="*/ 0 w 87"/>
                <a:gd name="T7" fmla="*/ 0 h 63"/>
                <a:gd name="T8" fmla="*/ 0 60000 65536"/>
                <a:gd name="T9" fmla="*/ 0 60000 65536"/>
                <a:gd name="T10" fmla="*/ 0 60000 65536"/>
                <a:gd name="T11" fmla="*/ 0 60000 65536"/>
                <a:gd name="T12" fmla="*/ 0 w 87"/>
                <a:gd name="T13" fmla="*/ 0 h 63"/>
                <a:gd name="T14" fmla="*/ 87 w 87"/>
                <a:gd name="T15" fmla="*/ 63 h 63"/>
              </a:gdLst>
              <a:ahLst/>
              <a:cxnLst>
                <a:cxn ang="T8">
                  <a:pos x="T0" y="T1"/>
                </a:cxn>
                <a:cxn ang="T9">
                  <a:pos x="T2" y="T3"/>
                </a:cxn>
                <a:cxn ang="T10">
                  <a:pos x="T4" y="T5"/>
                </a:cxn>
                <a:cxn ang="T11">
                  <a:pos x="T6" y="T7"/>
                </a:cxn>
              </a:cxnLst>
              <a:rect l="T12" t="T13" r="T14" b="T15"/>
              <a:pathLst>
                <a:path w="87" h="63">
                  <a:moveTo>
                    <a:pt x="0" y="62"/>
                  </a:moveTo>
                  <a:lnTo>
                    <a:pt x="23" y="14"/>
                  </a:lnTo>
                  <a:lnTo>
                    <a:pt x="47" y="0"/>
                  </a:lnTo>
                  <a:lnTo>
                    <a:pt x="8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7" name="Freeform 340"/>
            <p:cNvSpPr>
              <a:spLocks noChangeArrowheads="1"/>
            </p:cNvSpPr>
            <p:nvPr/>
          </p:nvSpPr>
          <p:spPr bwMode="auto">
            <a:xfrm>
              <a:off x="4424" y="2142"/>
              <a:ext cx="42" cy="58"/>
            </a:xfrm>
            <a:custGeom>
              <a:avLst/>
              <a:gdLst>
                <a:gd name="T0" fmla="*/ 0 w 187"/>
                <a:gd name="T1" fmla="*/ 0 h 255"/>
                <a:gd name="T2" fmla="*/ 0 w 187"/>
                <a:gd name="T3" fmla="*/ 0 h 255"/>
                <a:gd name="T4" fmla="*/ 0 w 187"/>
                <a:gd name="T5" fmla="*/ 0 h 255"/>
                <a:gd name="T6" fmla="*/ 0 w 187"/>
                <a:gd name="T7" fmla="*/ 0 h 255"/>
                <a:gd name="T8" fmla="*/ 0 w 187"/>
                <a:gd name="T9" fmla="*/ 0 h 255"/>
                <a:gd name="T10" fmla="*/ 0 w 187"/>
                <a:gd name="T11" fmla="*/ 0 h 255"/>
                <a:gd name="T12" fmla="*/ 0 w 187"/>
                <a:gd name="T13" fmla="*/ 0 h 255"/>
                <a:gd name="T14" fmla="*/ 0 w 187"/>
                <a:gd name="T15" fmla="*/ 0 h 255"/>
                <a:gd name="T16" fmla="*/ 0 w 187"/>
                <a:gd name="T17" fmla="*/ 0 h 255"/>
                <a:gd name="T18" fmla="*/ 0 w 187"/>
                <a:gd name="T19" fmla="*/ 0 h 255"/>
                <a:gd name="T20" fmla="*/ 0 w 187"/>
                <a:gd name="T21" fmla="*/ 0 h 255"/>
                <a:gd name="T22" fmla="*/ 0 w 187"/>
                <a:gd name="T23" fmla="*/ 0 h 255"/>
                <a:gd name="T24" fmla="*/ 0 w 187"/>
                <a:gd name="T25" fmla="*/ 0 h 255"/>
                <a:gd name="T26" fmla="*/ 0 w 187"/>
                <a:gd name="T27" fmla="*/ 0 h 255"/>
                <a:gd name="T28" fmla="*/ 0 w 187"/>
                <a:gd name="T29" fmla="*/ 0 h 255"/>
                <a:gd name="T30" fmla="*/ 0 w 187"/>
                <a:gd name="T31" fmla="*/ 0 h 255"/>
                <a:gd name="T32" fmla="*/ 0 w 187"/>
                <a:gd name="T33" fmla="*/ 0 h 255"/>
                <a:gd name="T34" fmla="*/ 0 w 187"/>
                <a:gd name="T35" fmla="*/ 0 h 255"/>
                <a:gd name="T36" fmla="*/ 0 w 187"/>
                <a:gd name="T37" fmla="*/ 0 h 255"/>
                <a:gd name="T38" fmla="*/ 0 w 187"/>
                <a:gd name="T39" fmla="*/ 0 h 2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7"/>
                <a:gd name="T61" fmla="*/ 0 h 255"/>
                <a:gd name="T62" fmla="*/ 187 w 187"/>
                <a:gd name="T63" fmla="*/ 255 h 2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7" h="255">
                  <a:moveTo>
                    <a:pt x="186" y="61"/>
                  </a:moveTo>
                  <a:lnTo>
                    <a:pt x="174" y="39"/>
                  </a:lnTo>
                  <a:lnTo>
                    <a:pt x="148" y="12"/>
                  </a:lnTo>
                  <a:lnTo>
                    <a:pt x="124" y="0"/>
                  </a:lnTo>
                  <a:lnTo>
                    <a:pt x="74" y="0"/>
                  </a:lnTo>
                  <a:lnTo>
                    <a:pt x="51" y="12"/>
                  </a:lnTo>
                  <a:lnTo>
                    <a:pt x="28" y="39"/>
                  </a:lnTo>
                  <a:lnTo>
                    <a:pt x="12" y="61"/>
                  </a:lnTo>
                  <a:lnTo>
                    <a:pt x="0" y="96"/>
                  </a:lnTo>
                  <a:lnTo>
                    <a:pt x="0" y="158"/>
                  </a:lnTo>
                  <a:lnTo>
                    <a:pt x="12" y="192"/>
                  </a:lnTo>
                  <a:lnTo>
                    <a:pt x="28" y="220"/>
                  </a:lnTo>
                  <a:lnTo>
                    <a:pt x="51" y="243"/>
                  </a:lnTo>
                  <a:lnTo>
                    <a:pt x="74" y="254"/>
                  </a:lnTo>
                  <a:lnTo>
                    <a:pt x="124" y="254"/>
                  </a:lnTo>
                  <a:lnTo>
                    <a:pt x="148" y="243"/>
                  </a:lnTo>
                  <a:lnTo>
                    <a:pt x="174" y="220"/>
                  </a:lnTo>
                  <a:lnTo>
                    <a:pt x="186" y="192"/>
                  </a:lnTo>
                  <a:lnTo>
                    <a:pt x="186" y="158"/>
                  </a:lnTo>
                  <a:lnTo>
                    <a:pt x="124" y="15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18" name="Line 341"/>
            <p:cNvSpPr>
              <a:spLocks noChangeShapeType="1"/>
            </p:cNvSpPr>
            <p:nvPr/>
          </p:nvSpPr>
          <p:spPr bwMode="auto">
            <a:xfrm>
              <a:off x="4483" y="2161"/>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19" name="Freeform 342"/>
            <p:cNvSpPr>
              <a:spLocks noChangeArrowheads="1"/>
            </p:cNvSpPr>
            <p:nvPr/>
          </p:nvSpPr>
          <p:spPr bwMode="auto">
            <a:xfrm>
              <a:off x="4483" y="2161"/>
              <a:ext cx="22" cy="17"/>
            </a:xfrm>
            <a:custGeom>
              <a:avLst/>
              <a:gdLst>
                <a:gd name="T0" fmla="*/ 0 w 98"/>
                <a:gd name="T1" fmla="*/ 0 h 74"/>
                <a:gd name="T2" fmla="*/ 0 w 98"/>
                <a:gd name="T3" fmla="*/ 0 h 74"/>
                <a:gd name="T4" fmla="*/ 0 w 98"/>
                <a:gd name="T5" fmla="*/ 0 h 74"/>
                <a:gd name="T6" fmla="*/ 0 w 98"/>
                <a:gd name="T7" fmla="*/ 0 h 74"/>
                <a:gd name="T8" fmla="*/ 0 w 98"/>
                <a:gd name="T9" fmla="*/ 0 h 74"/>
                <a:gd name="T10" fmla="*/ 0 60000 65536"/>
                <a:gd name="T11" fmla="*/ 0 60000 65536"/>
                <a:gd name="T12" fmla="*/ 0 60000 65536"/>
                <a:gd name="T13" fmla="*/ 0 60000 65536"/>
                <a:gd name="T14" fmla="*/ 0 60000 65536"/>
                <a:gd name="T15" fmla="*/ 0 w 98"/>
                <a:gd name="T16" fmla="*/ 0 h 74"/>
                <a:gd name="T17" fmla="*/ 98 w 98"/>
                <a:gd name="T18" fmla="*/ 74 h 74"/>
              </a:gdLst>
              <a:ahLst/>
              <a:cxnLst>
                <a:cxn ang="T10">
                  <a:pos x="T0" y="T1"/>
                </a:cxn>
                <a:cxn ang="T11">
                  <a:pos x="T2" y="T3"/>
                </a:cxn>
                <a:cxn ang="T12">
                  <a:pos x="T4" y="T5"/>
                </a:cxn>
                <a:cxn ang="T13">
                  <a:pos x="T6" y="T7"/>
                </a:cxn>
                <a:cxn ang="T14">
                  <a:pos x="T8" y="T9"/>
                </a:cxn>
              </a:cxnLst>
              <a:rect l="T15" t="T16" r="T17" b="T18"/>
              <a:pathLst>
                <a:path w="98" h="74">
                  <a:moveTo>
                    <a:pt x="0" y="73"/>
                  </a:moveTo>
                  <a:lnTo>
                    <a:pt x="12" y="35"/>
                  </a:lnTo>
                  <a:lnTo>
                    <a:pt x="35" y="11"/>
                  </a:lnTo>
                  <a:lnTo>
                    <a:pt x="58" y="0"/>
                  </a:lnTo>
                  <a:lnTo>
                    <a:pt x="9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0" name="Freeform 343"/>
            <p:cNvSpPr>
              <a:spLocks noChangeArrowheads="1"/>
            </p:cNvSpPr>
            <p:nvPr/>
          </p:nvSpPr>
          <p:spPr bwMode="auto">
            <a:xfrm>
              <a:off x="4519" y="2161"/>
              <a:ext cx="36" cy="39"/>
            </a:xfrm>
            <a:custGeom>
              <a:avLst/>
              <a:gdLst>
                <a:gd name="T0" fmla="*/ 0 w 160"/>
                <a:gd name="T1" fmla="*/ 0 h 170"/>
                <a:gd name="T2" fmla="*/ 0 w 160"/>
                <a:gd name="T3" fmla="*/ 0 h 170"/>
                <a:gd name="T4" fmla="*/ 0 w 160"/>
                <a:gd name="T5" fmla="*/ 0 h 170"/>
                <a:gd name="T6" fmla="*/ 0 w 160"/>
                <a:gd name="T7" fmla="*/ 0 h 170"/>
                <a:gd name="T8" fmla="*/ 0 w 160"/>
                <a:gd name="T9" fmla="*/ 0 h 170"/>
                <a:gd name="T10" fmla="*/ 0 w 160"/>
                <a:gd name="T11" fmla="*/ 0 h 170"/>
                <a:gd name="T12" fmla="*/ 0 w 160"/>
                <a:gd name="T13" fmla="*/ 0 h 170"/>
                <a:gd name="T14" fmla="*/ 0 w 160"/>
                <a:gd name="T15" fmla="*/ 0 h 170"/>
                <a:gd name="T16" fmla="*/ 0 w 160"/>
                <a:gd name="T17" fmla="*/ 0 h 170"/>
                <a:gd name="T18" fmla="*/ 0 w 160"/>
                <a:gd name="T19" fmla="*/ 0 h 170"/>
                <a:gd name="T20" fmla="*/ 0 w 160"/>
                <a:gd name="T21" fmla="*/ 0 h 170"/>
                <a:gd name="T22" fmla="*/ 0 w 160"/>
                <a:gd name="T23" fmla="*/ 0 h 170"/>
                <a:gd name="T24" fmla="*/ 0 w 160"/>
                <a:gd name="T25" fmla="*/ 0 h 170"/>
                <a:gd name="T26" fmla="*/ 0 w 160"/>
                <a:gd name="T27" fmla="*/ 0 h 170"/>
                <a:gd name="T28" fmla="*/ 0 w 160"/>
                <a:gd name="T29" fmla="*/ 0 h 170"/>
                <a:gd name="T30" fmla="*/ 0 w 160"/>
                <a:gd name="T31" fmla="*/ 0 h 170"/>
                <a:gd name="T32" fmla="*/ 0 w 160"/>
                <a:gd name="T33" fmla="*/ 0 h 170"/>
                <a:gd name="T34" fmla="*/ 0 w 160"/>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
                <a:gd name="T55" fmla="*/ 0 h 170"/>
                <a:gd name="T56" fmla="*/ 160 w 160"/>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 h="170">
                  <a:moveTo>
                    <a:pt x="34" y="11"/>
                  </a:moveTo>
                  <a:lnTo>
                    <a:pt x="58" y="0"/>
                  </a:lnTo>
                  <a:lnTo>
                    <a:pt x="34" y="11"/>
                  </a:lnTo>
                  <a:lnTo>
                    <a:pt x="11" y="34"/>
                  </a:lnTo>
                  <a:lnTo>
                    <a:pt x="0" y="73"/>
                  </a:lnTo>
                  <a:lnTo>
                    <a:pt x="0" y="96"/>
                  </a:lnTo>
                  <a:lnTo>
                    <a:pt x="11" y="135"/>
                  </a:lnTo>
                  <a:lnTo>
                    <a:pt x="34" y="158"/>
                  </a:lnTo>
                  <a:lnTo>
                    <a:pt x="58" y="169"/>
                  </a:lnTo>
                  <a:lnTo>
                    <a:pt x="96" y="169"/>
                  </a:lnTo>
                  <a:lnTo>
                    <a:pt x="120" y="158"/>
                  </a:lnTo>
                  <a:lnTo>
                    <a:pt x="143" y="135"/>
                  </a:lnTo>
                  <a:lnTo>
                    <a:pt x="159" y="96"/>
                  </a:lnTo>
                  <a:lnTo>
                    <a:pt x="159" y="73"/>
                  </a:lnTo>
                  <a:lnTo>
                    <a:pt x="143" y="34"/>
                  </a:lnTo>
                  <a:lnTo>
                    <a:pt x="120" y="11"/>
                  </a:lnTo>
                  <a:lnTo>
                    <a:pt x="96" y="0"/>
                  </a:lnTo>
                  <a:lnTo>
                    <a:pt x="5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1" name="Freeform 344"/>
            <p:cNvSpPr>
              <a:spLocks noChangeArrowheads="1"/>
            </p:cNvSpPr>
            <p:nvPr/>
          </p:nvSpPr>
          <p:spPr bwMode="auto">
            <a:xfrm>
              <a:off x="4571" y="2161"/>
              <a:ext cx="31" cy="39"/>
            </a:xfrm>
            <a:custGeom>
              <a:avLst/>
              <a:gdLst>
                <a:gd name="T0" fmla="*/ 0 w 135"/>
                <a:gd name="T1" fmla="*/ 0 h 170"/>
                <a:gd name="T2" fmla="*/ 0 w 135"/>
                <a:gd name="T3" fmla="*/ 0 h 170"/>
                <a:gd name="T4" fmla="*/ 0 w 135"/>
                <a:gd name="T5" fmla="*/ 0 h 170"/>
                <a:gd name="T6" fmla="*/ 0 w 135"/>
                <a:gd name="T7" fmla="*/ 0 h 170"/>
                <a:gd name="T8" fmla="*/ 0 w 135"/>
                <a:gd name="T9" fmla="*/ 0 h 170"/>
                <a:gd name="T10" fmla="*/ 0 w 135"/>
                <a:gd name="T11" fmla="*/ 0 h 170"/>
                <a:gd name="T12" fmla="*/ 0 w 135"/>
                <a:gd name="T13" fmla="*/ 0 h 170"/>
                <a:gd name="T14" fmla="*/ 0 60000 65536"/>
                <a:gd name="T15" fmla="*/ 0 60000 65536"/>
                <a:gd name="T16" fmla="*/ 0 60000 65536"/>
                <a:gd name="T17" fmla="*/ 0 60000 65536"/>
                <a:gd name="T18" fmla="*/ 0 60000 65536"/>
                <a:gd name="T19" fmla="*/ 0 60000 65536"/>
                <a:gd name="T20" fmla="*/ 0 60000 65536"/>
                <a:gd name="T21" fmla="*/ 0 w 135"/>
                <a:gd name="T22" fmla="*/ 0 h 170"/>
                <a:gd name="T23" fmla="*/ 135 w 135"/>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70">
                  <a:moveTo>
                    <a:pt x="0" y="0"/>
                  </a:moveTo>
                  <a:lnTo>
                    <a:pt x="0" y="120"/>
                  </a:lnTo>
                  <a:lnTo>
                    <a:pt x="11" y="158"/>
                  </a:lnTo>
                  <a:lnTo>
                    <a:pt x="34" y="169"/>
                  </a:lnTo>
                  <a:lnTo>
                    <a:pt x="72" y="169"/>
                  </a:lnTo>
                  <a:lnTo>
                    <a:pt x="96" y="158"/>
                  </a:lnTo>
                  <a:lnTo>
                    <a:pt x="134" y="1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2" name="Line 345"/>
            <p:cNvSpPr>
              <a:spLocks noChangeShapeType="1"/>
            </p:cNvSpPr>
            <p:nvPr/>
          </p:nvSpPr>
          <p:spPr bwMode="auto">
            <a:xfrm flipV="1">
              <a:off x="4602" y="2160"/>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23" name="Line 346"/>
            <p:cNvSpPr>
              <a:spLocks noChangeShapeType="1"/>
            </p:cNvSpPr>
            <p:nvPr/>
          </p:nvSpPr>
          <p:spPr bwMode="auto">
            <a:xfrm>
              <a:off x="4623" y="2161"/>
              <a:ext cx="1" cy="3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24" name="Freeform 347"/>
            <p:cNvSpPr>
              <a:spLocks noChangeArrowheads="1"/>
            </p:cNvSpPr>
            <p:nvPr/>
          </p:nvSpPr>
          <p:spPr bwMode="auto">
            <a:xfrm>
              <a:off x="4623" y="2161"/>
              <a:ext cx="31" cy="39"/>
            </a:xfrm>
            <a:custGeom>
              <a:avLst/>
              <a:gdLst>
                <a:gd name="T0" fmla="*/ 0 w 137"/>
                <a:gd name="T1" fmla="*/ 0 h 170"/>
                <a:gd name="T2" fmla="*/ 0 w 137"/>
                <a:gd name="T3" fmla="*/ 0 h 170"/>
                <a:gd name="T4" fmla="*/ 0 w 137"/>
                <a:gd name="T5" fmla="*/ 0 h 170"/>
                <a:gd name="T6" fmla="*/ 0 w 137"/>
                <a:gd name="T7" fmla="*/ 0 h 170"/>
                <a:gd name="T8" fmla="*/ 0 w 137"/>
                <a:gd name="T9" fmla="*/ 0 h 170"/>
                <a:gd name="T10" fmla="*/ 0 w 137"/>
                <a:gd name="T11" fmla="*/ 0 h 170"/>
                <a:gd name="T12" fmla="*/ 0 w 137"/>
                <a:gd name="T13" fmla="*/ 0 h 170"/>
                <a:gd name="T14" fmla="*/ 0 60000 65536"/>
                <a:gd name="T15" fmla="*/ 0 60000 65536"/>
                <a:gd name="T16" fmla="*/ 0 60000 65536"/>
                <a:gd name="T17" fmla="*/ 0 60000 65536"/>
                <a:gd name="T18" fmla="*/ 0 60000 65536"/>
                <a:gd name="T19" fmla="*/ 0 60000 65536"/>
                <a:gd name="T20" fmla="*/ 0 60000 65536"/>
                <a:gd name="T21" fmla="*/ 0 w 137"/>
                <a:gd name="T22" fmla="*/ 0 h 170"/>
                <a:gd name="T23" fmla="*/ 137 w 137"/>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0">
                  <a:moveTo>
                    <a:pt x="0" y="46"/>
                  </a:moveTo>
                  <a:lnTo>
                    <a:pt x="35" y="11"/>
                  </a:lnTo>
                  <a:lnTo>
                    <a:pt x="62" y="0"/>
                  </a:lnTo>
                  <a:lnTo>
                    <a:pt x="97" y="0"/>
                  </a:lnTo>
                  <a:lnTo>
                    <a:pt x="125" y="11"/>
                  </a:lnTo>
                  <a:lnTo>
                    <a:pt x="136" y="46"/>
                  </a:lnTo>
                  <a:lnTo>
                    <a:pt x="136" y="16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5" name="Line 348"/>
            <p:cNvSpPr>
              <a:spLocks noChangeShapeType="1"/>
            </p:cNvSpPr>
            <p:nvPr/>
          </p:nvSpPr>
          <p:spPr bwMode="auto">
            <a:xfrm flipV="1">
              <a:off x="4709" y="2140"/>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26" name="Freeform 349"/>
            <p:cNvSpPr>
              <a:spLocks noChangeArrowheads="1"/>
            </p:cNvSpPr>
            <p:nvPr/>
          </p:nvSpPr>
          <p:spPr bwMode="auto">
            <a:xfrm>
              <a:off x="4676" y="2161"/>
              <a:ext cx="34" cy="39"/>
            </a:xfrm>
            <a:custGeom>
              <a:avLst/>
              <a:gdLst>
                <a:gd name="T0" fmla="*/ 0 w 148"/>
                <a:gd name="T1" fmla="*/ 0 h 170"/>
                <a:gd name="T2" fmla="*/ 0 w 148"/>
                <a:gd name="T3" fmla="*/ 0 h 170"/>
                <a:gd name="T4" fmla="*/ 0 w 148"/>
                <a:gd name="T5" fmla="*/ 0 h 170"/>
                <a:gd name="T6" fmla="*/ 0 w 148"/>
                <a:gd name="T7" fmla="*/ 0 h 170"/>
                <a:gd name="T8" fmla="*/ 0 w 148"/>
                <a:gd name="T9" fmla="*/ 0 h 170"/>
                <a:gd name="T10" fmla="*/ 0 w 148"/>
                <a:gd name="T11" fmla="*/ 0 h 170"/>
                <a:gd name="T12" fmla="*/ 0 w 148"/>
                <a:gd name="T13" fmla="*/ 0 h 170"/>
                <a:gd name="T14" fmla="*/ 0 w 148"/>
                <a:gd name="T15" fmla="*/ 0 h 170"/>
                <a:gd name="T16" fmla="*/ 0 w 148"/>
                <a:gd name="T17" fmla="*/ 0 h 170"/>
                <a:gd name="T18" fmla="*/ 0 w 148"/>
                <a:gd name="T19" fmla="*/ 0 h 170"/>
                <a:gd name="T20" fmla="*/ 0 w 148"/>
                <a:gd name="T21" fmla="*/ 0 h 170"/>
                <a:gd name="T22" fmla="*/ 0 w 148"/>
                <a:gd name="T23" fmla="*/ 0 h 170"/>
                <a:gd name="T24" fmla="*/ 0 w 148"/>
                <a:gd name="T25" fmla="*/ 0 h 170"/>
                <a:gd name="T26" fmla="*/ 0 w 148"/>
                <a:gd name="T27" fmla="*/ 0 h 1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0"/>
                <a:gd name="T44" fmla="*/ 148 w 148"/>
                <a:gd name="T45" fmla="*/ 170 h 1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0">
                  <a:moveTo>
                    <a:pt x="147" y="34"/>
                  </a:moveTo>
                  <a:lnTo>
                    <a:pt x="119" y="11"/>
                  </a:lnTo>
                  <a:lnTo>
                    <a:pt x="96" y="0"/>
                  </a:lnTo>
                  <a:lnTo>
                    <a:pt x="61" y="0"/>
                  </a:lnTo>
                  <a:lnTo>
                    <a:pt x="38" y="11"/>
                  </a:lnTo>
                  <a:lnTo>
                    <a:pt x="14" y="34"/>
                  </a:lnTo>
                  <a:lnTo>
                    <a:pt x="0" y="73"/>
                  </a:lnTo>
                  <a:lnTo>
                    <a:pt x="0" y="96"/>
                  </a:lnTo>
                  <a:lnTo>
                    <a:pt x="14" y="135"/>
                  </a:lnTo>
                  <a:lnTo>
                    <a:pt x="38" y="158"/>
                  </a:lnTo>
                  <a:lnTo>
                    <a:pt x="61" y="169"/>
                  </a:lnTo>
                  <a:lnTo>
                    <a:pt x="96" y="169"/>
                  </a:lnTo>
                  <a:lnTo>
                    <a:pt x="119" y="158"/>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7" name="Freeform 350"/>
            <p:cNvSpPr>
              <a:spLocks noChangeArrowheads="1"/>
            </p:cNvSpPr>
            <p:nvPr/>
          </p:nvSpPr>
          <p:spPr bwMode="auto">
            <a:xfrm>
              <a:off x="4767" y="2142"/>
              <a:ext cx="40" cy="58"/>
            </a:xfrm>
            <a:custGeom>
              <a:avLst/>
              <a:gdLst>
                <a:gd name="T0" fmla="*/ 0 w 175"/>
                <a:gd name="T1" fmla="*/ 0 h 255"/>
                <a:gd name="T2" fmla="*/ 0 w 175"/>
                <a:gd name="T3" fmla="*/ 0 h 255"/>
                <a:gd name="T4" fmla="*/ 0 w 175"/>
                <a:gd name="T5" fmla="*/ 0 h 255"/>
                <a:gd name="T6" fmla="*/ 0 w 175"/>
                <a:gd name="T7" fmla="*/ 0 h 255"/>
                <a:gd name="T8" fmla="*/ 0 w 175"/>
                <a:gd name="T9" fmla="*/ 0 h 255"/>
                <a:gd name="T10" fmla="*/ 0 w 175"/>
                <a:gd name="T11" fmla="*/ 0 h 255"/>
                <a:gd name="T12" fmla="*/ 0 w 175"/>
                <a:gd name="T13" fmla="*/ 0 h 255"/>
                <a:gd name="T14" fmla="*/ 0 w 175"/>
                <a:gd name="T15" fmla="*/ 0 h 255"/>
                <a:gd name="T16" fmla="*/ 0 w 175"/>
                <a:gd name="T17" fmla="*/ 0 h 255"/>
                <a:gd name="T18" fmla="*/ 0 w 175"/>
                <a:gd name="T19" fmla="*/ 0 h 255"/>
                <a:gd name="T20" fmla="*/ 0 w 175"/>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255"/>
                <a:gd name="T35" fmla="*/ 175 w 175"/>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255">
                  <a:moveTo>
                    <a:pt x="0" y="254"/>
                  </a:moveTo>
                  <a:lnTo>
                    <a:pt x="0" y="0"/>
                  </a:lnTo>
                  <a:lnTo>
                    <a:pt x="112" y="0"/>
                  </a:lnTo>
                  <a:lnTo>
                    <a:pt x="146" y="12"/>
                  </a:lnTo>
                  <a:lnTo>
                    <a:pt x="162" y="23"/>
                  </a:lnTo>
                  <a:lnTo>
                    <a:pt x="174" y="50"/>
                  </a:lnTo>
                  <a:lnTo>
                    <a:pt x="174" y="73"/>
                  </a:lnTo>
                  <a:lnTo>
                    <a:pt x="162" y="96"/>
                  </a:lnTo>
                  <a:lnTo>
                    <a:pt x="146" y="108"/>
                  </a:lnTo>
                  <a:lnTo>
                    <a:pt x="112" y="119"/>
                  </a:lnTo>
                  <a:lnTo>
                    <a:pt x="0" y="11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8" name="Freeform 351"/>
            <p:cNvSpPr>
              <a:spLocks noChangeArrowheads="1"/>
            </p:cNvSpPr>
            <p:nvPr/>
          </p:nvSpPr>
          <p:spPr bwMode="auto">
            <a:xfrm>
              <a:off x="4767" y="2169"/>
              <a:ext cx="40" cy="31"/>
            </a:xfrm>
            <a:custGeom>
              <a:avLst/>
              <a:gdLst>
                <a:gd name="T0" fmla="*/ 0 w 175"/>
                <a:gd name="T1" fmla="*/ 0 h 135"/>
                <a:gd name="T2" fmla="*/ 0 w 175"/>
                <a:gd name="T3" fmla="*/ 0 h 135"/>
                <a:gd name="T4" fmla="*/ 0 w 175"/>
                <a:gd name="T5" fmla="*/ 0 h 135"/>
                <a:gd name="T6" fmla="*/ 0 w 175"/>
                <a:gd name="T7" fmla="*/ 0 h 135"/>
                <a:gd name="T8" fmla="*/ 0 w 175"/>
                <a:gd name="T9" fmla="*/ 0 h 135"/>
                <a:gd name="T10" fmla="*/ 0 w 175"/>
                <a:gd name="T11" fmla="*/ 0 h 135"/>
                <a:gd name="T12" fmla="*/ 0 w 175"/>
                <a:gd name="T13" fmla="*/ 0 h 135"/>
                <a:gd name="T14" fmla="*/ 0 w 175"/>
                <a:gd name="T15" fmla="*/ 0 h 135"/>
                <a:gd name="T16" fmla="*/ 0 w 175"/>
                <a:gd name="T17" fmla="*/ 0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135"/>
                <a:gd name="T29" fmla="*/ 175 w 175"/>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135">
                  <a:moveTo>
                    <a:pt x="112" y="0"/>
                  </a:moveTo>
                  <a:lnTo>
                    <a:pt x="146" y="11"/>
                  </a:lnTo>
                  <a:lnTo>
                    <a:pt x="162" y="23"/>
                  </a:lnTo>
                  <a:lnTo>
                    <a:pt x="174" y="50"/>
                  </a:lnTo>
                  <a:lnTo>
                    <a:pt x="174" y="85"/>
                  </a:lnTo>
                  <a:lnTo>
                    <a:pt x="162" y="112"/>
                  </a:lnTo>
                  <a:lnTo>
                    <a:pt x="146" y="123"/>
                  </a:lnTo>
                  <a:lnTo>
                    <a:pt x="112" y="134"/>
                  </a:lnTo>
                  <a:lnTo>
                    <a:pt x="0"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29" name="Line 352"/>
            <p:cNvSpPr>
              <a:spLocks noChangeShapeType="1"/>
            </p:cNvSpPr>
            <p:nvPr/>
          </p:nvSpPr>
          <p:spPr bwMode="auto">
            <a:xfrm flipV="1">
              <a:off x="4825" y="2160"/>
              <a:ext cx="1"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30" name="Freeform 353"/>
            <p:cNvSpPr>
              <a:spLocks noChangeArrowheads="1"/>
            </p:cNvSpPr>
            <p:nvPr/>
          </p:nvSpPr>
          <p:spPr bwMode="auto">
            <a:xfrm>
              <a:off x="4825" y="2188"/>
              <a:ext cx="30" cy="14"/>
            </a:xfrm>
            <a:custGeom>
              <a:avLst/>
              <a:gdLst>
                <a:gd name="T0" fmla="*/ 0 w 132"/>
                <a:gd name="T1" fmla="*/ 0 h 63"/>
                <a:gd name="T2" fmla="*/ 0 w 132"/>
                <a:gd name="T3" fmla="*/ 0 h 63"/>
                <a:gd name="T4" fmla="*/ 0 w 132"/>
                <a:gd name="T5" fmla="*/ 0 h 63"/>
                <a:gd name="T6" fmla="*/ 0 w 132"/>
                <a:gd name="T7" fmla="*/ 0 h 63"/>
                <a:gd name="T8" fmla="*/ 0 w 132"/>
                <a:gd name="T9" fmla="*/ 0 h 63"/>
                <a:gd name="T10" fmla="*/ 0 w 132"/>
                <a:gd name="T11" fmla="*/ 0 h 63"/>
                <a:gd name="T12" fmla="*/ 0 60000 65536"/>
                <a:gd name="T13" fmla="*/ 0 60000 65536"/>
                <a:gd name="T14" fmla="*/ 0 60000 65536"/>
                <a:gd name="T15" fmla="*/ 0 60000 65536"/>
                <a:gd name="T16" fmla="*/ 0 60000 65536"/>
                <a:gd name="T17" fmla="*/ 0 60000 65536"/>
                <a:gd name="T18" fmla="*/ 0 w 132"/>
                <a:gd name="T19" fmla="*/ 0 h 63"/>
                <a:gd name="T20" fmla="*/ 132 w 132"/>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32" h="63">
                  <a:moveTo>
                    <a:pt x="0" y="0"/>
                  </a:moveTo>
                  <a:lnTo>
                    <a:pt x="12" y="46"/>
                  </a:lnTo>
                  <a:lnTo>
                    <a:pt x="34" y="62"/>
                  </a:lnTo>
                  <a:lnTo>
                    <a:pt x="70" y="62"/>
                  </a:lnTo>
                  <a:lnTo>
                    <a:pt x="96" y="46"/>
                  </a:lnTo>
                  <a:lnTo>
                    <a:pt x="13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31" name="Line 354"/>
            <p:cNvSpPr>
              <a:spLocks noChangeShapeType="1"/>
            </p:cNvSpPr>
            <p:nvPr/>
          </p:nvSpPr>
          <p:spPr bwMode="auto">
            <a:xfrm flipV="1">
              <a:off x="4855" y="2160"/>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32" name="Freeform 355"/>
            <p:cNvSpPr>
              <a:spLocks noChangeArrowheads="1"/>
            </p:cNvSpPr>
            <p:nvPr/>
          </p:nvSpPr>
          <p:spPr bwMode="auto">
            <a:xfrm>
              <a:off x="4877" y="2161"/>
              <a:ext cx="30" cy="39"/>
            </a:xfrm>
            <a:custGeom>
              <a:avLst/>
              <a:gdLst>
                <a:gd name="T0" fmla="*/ 0 w 134"/>
                <a:gd name="T1" fmla="*/ 0 h 170"/>
                <a:gd name="T2" fmla="*/ 0 w 134"/>
                <a:gd name="T3" fmla="*/ 0 h 170"/>
                <a:gd name="T4" fmla="*/ 0 w 134"/>
                <a:gd name="T5" fmla="*/ 0 h 170"/>
                <a:gd name="T6" fmla="*/ 0 w 134"/>
                <a:gd name="T7" fmla="*/ 0 h 170"/>
                <a:gd name="T8" fmla="*/ 0 w 134"/>
                <a:gd name="T9" fmla="*/ 0 h 170"/>
                <a:gd name="T10" fmla="*/ 0 w 134"/>
                <a:gd name="T11" fmla="*/ 0 h 170"/>
                <a:gd name="T12" fmla="*/ 0 w 134"/>
                <a:gd name="T13" fmla="*/ 0 h 170"/>
                <a:gd name="T14" fmla="*/ 0 w 134"/>
                <a:gd name="T15" fmla="*/ 0 h 170"/>
                <a:gd name="T16" fmla="*/ 0 w 134"/>
                <a:gd name="T17" fmla="*/ 0 h 170"/>
                <a:gd name="T18" fmla="*/ 0 w 134"/>
                <a:gd name="T19" fmla="*/ 0 h 170"/>
                <a:gd name="T20" fmla="*/ 0 w 134"/>
                <a:gd name="T21" fmla="*/ 0 h 170"/>
                <a:gd name="T22" fmla="*/ 0 w 134"/>
                <a:gd name="T23" fmla="*/ 0 h 170"/>
                <a:gd name="T24" fmla="*/ 0 w 134"/>
                <a:gd name="T25" fmla="*/ 0 h 170"/>
                <a:gd name="T26" fmla="*/ 0 w 134"/>
                <a:gd name="T27" fmla="*/ 0 h 170"/>
                <a:gd name="T28" fmla="*/ 0 w 134"/>
                <a:gd name="T29" fmla="*/ 0 h 170"/>
                <a:gd name="T30" fmla="*/ 0 w 134"/>
                <a:gd name="T31" fmla="*/ 0 h 170"/>
                <a:gd name="T32" fmla="*/ 0 w 134"/>
                <a:gd name="T33" fmla="*/ 0 h 170"/>
                <a:gd name="T34" fmla="*/ 0 w 134"/>
                <a:gd name="T35" fmla="*/ 0 h 1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
                <a:gd name="T55" fmla="*/ 0 h 170"/>
                <a:gd name="T56" fmla="*/ 134 w 134"/>
                <a:gd name="T57" fmla="*/ 170 h 1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 h="170">
                  <a:moveTo>
                    <a:pt x="121" y="11"/>
                  </a:moveTo>
                  <a:lnTo>
                    <a:pt x="133" y="34"/>
                  </a:lnTo>
                  <a:lnTo>
                    <a:pt x="121" y="11"/>
                  </a:lnTo>
                  <a:lnTo>
                    <a:pt x="86" y="0"/>
                  </a:lnTo>
                  <a:lnTo>
                    <a:pt x="47" y="0"/>
                  </a:lnTo>
                  <a:lnTo>
                    <a:pt x="12" y="11"/>
                  </a:lnTo>
                  <a:lnTo>
                    <a:pt x="0" y="34"/>
                  </a:lnTo>
                  <a:lnTo>
                    <a:pt x="12" y="58"/>
                  </a:lnTo>
                  <a:lnTo>
                    <a:pt x="36" y="73"/>
                  </a:lnTo>
                  <a:lnTo>
                    <a:pt x="97" y="85"/>
                  </a:lnTo>
                  <a:lnTo>
                    <a:pt x="121" y="96"/>
                  </a:lnTo>
                  <a:lnTo>
                    <a:pt x="133" y="120"/>
                  </a:lnTo>
                  <a:lnTo>
                    <a:pt x="133" y="135"/>
                  </a:lnTo>
                  <a:lnTo>
                    <a:pt x="121" y="158"/>
                  </a:lnTo>
                  <a:lnTo>
                    <a:pt x="86" y="169"/>
                  </a:lnTo>
                  <a:lnTo>
                    <a:pt x="47" y="169"/>
                  </a:lnTo>
                  <a:lnTo>
                    <a:pt x="12" y="158"/>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33" name="Freeform 356"/>
            <p:cNvSpPr>
              <a:spLocks noChangeArrowheads="1"/>
            </p:cNvSpPr>
            <p:nvPr/>
          </p:nvSpPr>
          <p:spPr bwMode="auto">
            <a:xfrm>
              <a:off x="2547" y="3300"/>
              <a:ext cx="45" cy="58"/>
            </a:xfrm>
            <a:custGeom>
              <a:avLst/>
              <a:gdLst>
                <a:gd name="T0" fmla="*/ 0 w 199"/>
                <a:gd name="T1" fmla="*/ 0 h 255"/>
                <a:gd name="T2" fmla="*/ 0 w 199"/>
                <a:gd name="T3" fmla="*/ 0 h 255"/>
                <a:gd name="T4" fmla="*/ 0 w 199"/>
                <a:gd name="T5" fmla="*/ 0 h 255"/>
                <a:gd name="T6" fmla="*/ 0 w 199"/>
                <a:gd name="T7" fmla="*/ 0 h 255"/>
                <a:gd name="T8" fmla="*/ 0 w 199"/>
                <a:gd name="T9" fmla="*/ 0 h 255"/>
                <a:gd name="T10" fmla="*/ 0 w 199"/>
                <a:gd name="T11" fmla="*/ 0 h 255"/>
                <a:gd name="T12" fmla="*/ 0 w 199"/>
                <a:gd name="T13" fmla="*/ 0 h 255"/>
                <a:gd name="T14" fmla="*/ 0 w 199"/>
                <a:gd name="T15" fmla="*/ 0 h 255"/>
                <a:gd name="T16" fmla="*/ 0 w 199"/>
                <a:gd name="T17" fmla="*/ 0 h 255"/>
                <a:gd name="T18" fmla="*/ 0 w 199"/>
                <a:gd name="T19" fmla="*/ 0 h 255"/>
                <a:gd name="T20" fmla="*/ 0 w 199"/>
                <a:gd name="T21" fmla="*/ 0 h 255"/>
                <a:gd name="T22" fmla="*/ 0 w 199"/>
                <a:gd name="T23" fmla="*/ 0 h 255"/>
                <a:gd name="T24" fmla="*/ 0 w 199"/>
                <a:gd name="T25" fmla="*/ 0 h 255"/>
                <a:gd name="T26" fmla="*/ 0 w 199"/>
                <a:gd name="T27" fmla="*/ 0 h 255"/>
                <a:gd name="T28" fmla="*/ 0 w 199"/>
                <a:gd name="T29" fmla="*/ 0 h 255"/>
                <a:gd name="T30" fmla="*/ 0 w 199"/>
                <a:gd name="T31" fmla="*/ 0 h 255"/>
                <a:gd name="T32" fmla="*/ 0 w 199"/>
                <a:gd name="T33" fmla="*/ 0 h 255"/>
                <a:gd name="T34" fmla="*/ 0 w 199"/>
                <a:gd name="T35" fmla="*/ 0 h 255"/>
                <a:gd name="T36" fmla="*/ 0 w 199"/>
                <a:gd name="T37" fmla="*/ 0 h 255"/>
                <a:gd name="T38" fmla="*/ 0 w 199"/>
                <a:gd name="T39" fmla="*/ 0 h 255"/>
                <a:gd name="T40" fmla="*/ 0 w 199"/>
                <a:gd name="T41" fmla="*/ 0 h 2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9"/>
                <a:gd name="T64" fmla="*/ 0 h 255"/>
                <a:gd name="T65" fmla="*/ 199 w 199"/>
                <a:gd name="T66" fmla="*/ 255 h 2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9" h="255">
                  <a:moveTo>
                    <a:pt x="78" y="0"/>
                  </a:moveTo>
                  <a:lnTo>
                    <a:pt x="51" y="11"/>
                  </a:lnTo>
                  <a:lnTo>
                    <a:pt x="28" y="34"/>
                  </a:lnTo>
                  <a:lnTo>
                    <a:pt x="16" y="57"/>
                  </a:lnTo>
                  <a:lnTo>
                    <a:pt x="0" y="92"/>
                  </a:lnTo>
                  <a:lnTo>
                    <a:pt x="0" y="153"/>
                  </a:lnTo>
                  <a:lnTo>
                    <a:pt x="16" y="192"/>
                  </a:lnTo>
                  <a:lnTo>
                    <a:pt x="28" y="216"/>
                  </a:lnTo>
                  <a:lnTo>
                    <a:pt x="51" y="242"/>
                  </a:lnTo>
                  <a:lnTo>
                    <a:pt x="78" y="254"/>
                  </a:lnTo>
                  <a:lnTo>
                    <a:pt x="125" y="254"/>
                  </a:lnTo>
                  <a:lnTo>
                    <a:pt x="152" y="242"/>
                  </a:lnTo>
                  <a:lnTo>
                    <a:pt x="175" y="216"/>
                  </a:lnTo>
                  <a:lnTo>
                    <a:pt x="187" y="192"/>
                  </a:lnTo>
                  <a:lnTo>
                    <a:pt x="198" y="153"/>
                  </a:lnTo>
                  <a:lnTo>
                    <a:pt x="198" y="92"/>
                  </a:lnTo>
                  <a:lnTo>
                    <a:pt x="187" y="57"/>
                  </a:lnTo>
                  <a:lnTo>
                    <a:pt x="175" y="34"/>
                  </a:lnTo>
                  <a:lnTo>
                    <a:pt x="152" y="11"/>
                  </a:lnTo>
                  <a:lnTo>
                    <a:pt x="125" y="0"/>
                  </a:lnTo>
                  <a:lnTo>
                    <a:pt x="7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34" name="Line 357"/>
            <p:cNvSpPr>
              <a:spLocks noChangeShapeType="1"/>
            </p:cNvSpPr>
            <p:nvPr/>
          </p:nvSpPr>
          <p:spPr bwMode="auto">
            <a:xfrm>
              <a:off x="2609" y="3318"/>
              <a:ext cx="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35" name="Freeform 358"/>
            <p:cNvSpPr>
              <a:spLocks noChangeArrowheads="1"/>
            </p:cNvSpPr>
            <p:nvPr/>
          </p:nvSpPr>
          <p:spPr bwMode="auto">
            <a:xfrm>
              <a:off x="2609" y="3318"/>
              <a:ext cx="33" cy="40"/>
            </a:xfrm>
            <a:custGeom>
              <a:avLst/>
              <a:gdLst>
                <a:gd name="T0" fmla="*/ 0 w 144"/>
                <a:gd name="T1" fmla="*/ 0 h 175"/>
                <a:gd name="T2" fmla="*/ 0 w 144"/>
                <a:gd name="T3" fmla="*/ 0 h 175"/>
                <a:gd name="T4" fmla="*/ 0 w 144"/>
                <a:gd name="T5" fmla="*/ 0 h 175"/>
                <a:gd name="T6" fmla="*/ 0 w 144"/>
                <a:gd name="T7" fmla="*/ 0 h 175"/>
                <a:gd name="T8" fmla="*/ 0 w 144"/>
                <a:gd name="T9" fmla="*/ 0 h 175"/>
                <a:gd name="T10" fmla="*/ 0 w 144"/>
                <a:gd name="T11" fmla="*/ 0 h 175"/>
                <a:gd name="T12" fmla="*/ 0 w 144"/>
                <a:gd name="T13" fmla="*/ 0 h 175"/>
                <a:gd name="T14" fmla="*/ 0 w 144"/>
                <a:gd name="T15" fmla="*/ 0 h 175"/>
                <a:gd name="T16" fmla="*/ 0 w 144"/>
                <a:gd name="T17" fmla="*/ 0 h 175"/>
                <a:gd name="T18" fmla="*/ 0 w 144"/>
                <a:gd name="T19" fmla="*/ 0 h 175"/>
                <a:gd name="T20" fmla="*/ 0 w 144"/>
                <a:gd name="T21" fmla="*/ 0 h 175"/>
                <a:gd name="T22" fmla="*/ 0 w 144"/>
                <a:gd name="T23" fmla="*/ 0 h 175"/>
                <a:gd name="T24" fmla="*/ 0 w 144"/>
                <a:gd name="T25" fmla="*/ 0 h 175"/>
                <a:gd name="T26" fmla="*/ 0 w 144"/>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75"/>
                <a:gd name="T44" fmla="*/ 144 w 144"/>
                <a:gd name="T45" fmla="*/ 175 h 1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75">
                  <a:moveTo>
                    <a:pt x="0" y="39"/>
                  </a:moveTo>
                  <a:lnTo>
                    <a:pt x="23" y="11"/>
                  </a:lnTo>
                  <a:lnTo>
                    <a:pt x="46" y="0"/>
                  </a:lnTo>
                  <a:lnTo>
                    <a:pt x="85" y="0"/>
                  </a:lnTo>
                  <a:lnTo>
                    <a:pt x="109" y="11"/>
                  </a:lnTo>
                  <a:lnTo>
                    <a:pt x="132" y="39"/>
                  </a:lnTo>
                  <a:lnTo>
                    <a:pt x="143" y="73"/>
                  </a:lnTo>
                  <a:lnTo>
                    <a:pt x="143" y="101"/>
                  </a:lnTo>
                  <a:lnTo>
                    <a:pt x="132" y="136"/>
                  </a:lnTo>
                  <a:lnTo>
                    <a:pt x="109" y="162"/>
                  </a:lnTo>
                  <a:lnTo>
                    <a:pt x="85" y="174"/>
                  </a:lnTo>
                  <a:lnTo>
                    <a:pt x="46" y="174"/>
                  </a:lnTo>
                  <a:lnTo>
                    <a:pt x="23" y="162"/>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36" name="Freeform 359"/>
            <p:cNvSpPr>
              <a:spLocks noChangeArrowheads="1"/>
            </p:cNvSpPr>
            <p:nvPr/>
          </p:nvSpPr>
          <p:spPr bwMode="auto">
            <a:xfrm>
              <a:off x="2661" y="3318"/>
              <a:ext cx="34" cy="40"/>
            </a:xfrm>
            <a:custGeom>
              <a:avLst/>
              <a:gdLst>
                <a:gd name="T0" fmla="*/ 0 w 148"/>
                <a:gd name="T1" fmla="*/ 0 h 175"/>
                <a:gd name="T2" fmla="*/ 0 w 148"/>
                <a:gd name="T3" fmla="*/ 0 h 175"/>
                <a:gd name="T4" fmla="*/ 0 w 148"/>
                <a:gd name="T5" fmla="*/ 0 h 175"/>
                <a:gd name="T6" fmla="*/ 0 w 148"/>
                <a:gd name="T7" fmla="*/ 0 h 175"/>
                <a:gd name="T8" fmla="*/ 0 w 148"/>
                <a:gd name="T9" fmla="*/ 0 h 175"/>
                <a:gd name="T10" fmla="*/ 0 w 148"/>
                <a:gd name="T11" fmla="*/ 0 h 175"/>
                <a:gd name="T12" fmla="*/ 0 w 148"/>
                <a:gd name="T13" fmla="*/ 0 h 175"/>
                <a:gd name="T14" fmla="*/ 0 w 148"/>
                <a:gd name="T15" fmla="*/ 0 h 175"/>
                <a:gd name="T16" fmla="*/ 0 w 148"/>
                <a:gd name="T17" fmla="*/ 0 h 175"/>
                <a:gd name="T18" fmla="*/ 0 w 148"/>
                <a:gd name="T19" fmla="*/ 0 h 175"/>
                <a:gd name="T20" fmla="*/ 0 w 148"/>
                <a:gd name="T21" fmla="*/ 0 h 175"/>
                <a:gd name="T22" fmla="*/ 0 w 148"/>
                <a:gd name="T23" fmla="*/ 0 h 175"/>
                <a:gd name="T24" fmla="*/ 0 w 148"/>
                <a:gd name="T25" fmla="*/ 0 h 175"/>
                <a:gd name="T26" fmla="*/ 0 w 148"/>
                <a:gd name="T27" fmla="*/ 0 h 175"/>
                <a:gd name="T28" fmla="*/ 0 w 148"/>
                <a:gd name="T29" fmla="*/ 0 h 175"/>
                <a:gd name="T30" fmla="*/ 0 w 148"/>
                <a:gd name="T31" fmla="*/ 0 h 175"/>
                <a:gd name="T32" fmla="*/ 0 w 148"/>
                <a:gd name="T33" fmla="*/ 0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5"/>
                <a:gd name="T53" fmla="*/ 148 w 148"/>
                <a:gd name="T54" fmla="*/ 175 h 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5">
                  <a:moveTo>
                    <a:pt x="0" y="73"/>
                  </a:moveTo>
                  <a:lnTo>
                    <a:pt x="147" y="73"/>
                  </a:lnTo>
                  <a:lnTo>
                    <a:pt x="147" y="50"/>
                  </a:lnTo>
                  <a:lnTo>
                    <a:pt x="136" y="27"/>
                  </a:lnTo>
                  <a:lnTo>
                    <a:pt x="123" y="11"/>
                  </a:lnTo>
                  <a:lnTo>
                    <a:pt x="96" y="0"/>
                  </a:lnTo>
                  <a:lnTo>
                    <a:pt x="61" y="0"/>
                  </a:lnTo>
                  <a:lnTo>
                    <a:pt x="39" y="11"/>
                  </a:lnTo>
                  <a:lnTo>
                    <a:pt x="15" y="39"/>
                  </a:lnTo>
                  <a:lnTo>
                    <a:pt x="0" y="73"/>
                  </a:lnTo>
                  <a:lnTo>
                    <a:pt x="0" y="101"/>
                  </a:lnTo>
                  <a:lnTo>
                    <a:pt x="15" y="136"/>
                  </a:lnTo>
                  <a:lnTo>
                    <a:pt x="39" y="162"/>
                  </a:lnTo>
                  <a:lnTo>
                    <a:pt x="61" y="174"/>
                  </a:lnTo>
                  <a:lnTo>
                    <a:pt x="96" y="174"/>
                  </a:lnTo>
                  <a:lnTo>
                    <a:pt x="123" y="162"/>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37" name="Line 360"/>
            <p:cNvSpPr>
              <a:spLocks noChangeShapeType="1"/>
            </p:cNvSpPr>
            <p:nvPr/>
          </p:nvSpPr>
          <p:spPr bwMode="auto">
            <a:xfrm flipV="1">
              <a:off x="2711" y="331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38" name="Line 361"/>
            <p:cNvSpPr>
              <a:spLocks noChangeShapeType="1"/>
            </p:cNvSpPr>
            <p:nvPr/>
          </p:nvSpPr>
          <p:spPr bwMode="auto">
            <a:xfrm flipH="1">
              <a:off x="2709" y="3327"/>
              <a:ext cx="5"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39" name="Freeform 362"/>
            <p:cNvSpPr>
              <a:spLocks noChangeArrowheads="1"/>
            </p:cNvSpPr>
            <p:nvPr/>
          </p:nvSpPr>
          <p:spPr bwMode="auto">
            <a:xfrm>
              <a:off x="2713" y="3318"/>
              <a:ext cx="20" cy="14"/>
            </a:xfrm>
            <a:custGeom>
              <a:avLst/>
              <a:gdLst>
                <a:gd name="T0" fmla="*/ 0 w 90"/>
                <a:gd name="T1" fmla="*/ 0 h 63"/>
                <a:gd name="T2" fmla="*/ 0 w 90"/>
                <a:gd name="T3" fmla="*/ 0 h 63"/>
                <a:gd name="T4" fmla="*/ 0 w 90"/>
                <a:gd name="T5" fmla="*/ 0 h 63"/>
                <a:gd name="T6" fmla="*/ 0 w 90"/>
                <a:gd name="T7" fmla="*/ 0 h 63"/>
                <a:gd name="T8" fmla="*/ 0 60000 65536"/>
                <a:gd name="T9" fmla="*/ 0 60000 65536"/>
                <a:gd name="T10" fmla="*/ 0 60000 65536"/>
                <a:gd name="T11" fmla="*/ 0 60000 65536"/>
                <a:gd name="T12" fmla="*/ 0 w 90"/>
                <a:gd name="T13" fmla="*/ 0 h 63"/>
                <a:gd name="T14" fmla="*/ 90 w 90"/>
                <a:gd name="T15" fmla="*/ 63 h 63"/>
              </a:gdLst>
              <a:ahLst/>
              <a:cxnLst>
                <a:cxn ang="T8">
                  <a:pos x="T0" y="T1"/>
                </a:cxn>
                <a:cxn ang="T9">
                  <a:pos x="T2" y="T3"/>
                </a:cxn>
                <a:cxn ang="T10">
                  <a:pos x="T4" y="T5"/>
                </a:cxn>
                <a:cxn ang="T11">
                  <a:pos x="T6" y="T7"/>
                </a:cxn>
              </a:cxnLst>
              <a:rect l="T12" t="T13" r="T14" b="T15"/>
              <a:pathLst>
                <a:path w="90" h="63">
                  <a:moveTo>
                    <a:pt x="0" y="62"/>
                  </a:moveTo>
                  <a:lnTo>
                    <a:pt x="26" y="15"/>
                  </a:lnTo>
                  <a:lnTo>
                    <a:pt x="49" y="0"/>
                  </a:lnTo>
                  <a:lnTo>
                    <a:pt x="89"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40" name="Line 363"/>
            <p:cNvSpPr>
              <a:spLocks noChangeShapeType="1"/>
            </p:cNvSpPr>
            <p:nvPr/>
          </p:nvSpPr>
          <p:spPr bwMode="auto">
            <a:xfrm>
              <a:off x="2780" y="331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41" name="Freeform 364"/>
            <p:cNvSpPr>
              <a:spLocks noChangeArrowheads="1"/>
            </p:cNvSpPr>
            <p:nvPr/>
          </p:nvSpPr>
          <p:spPr bwMode="auto">
            <a:xfrm>
              <a:off x="2747" y="3318"/>
              <a:ext cx="33" cy="40"/>
            </a:xfrm>
            <a:custGeom>
              <a:avLst/>
              <a:gdLst>
                <a:gd name="T0" fmla="*/ 0 w 144"/>
                <a:gd name="T1" fmla="*/ 0 h 175"/>
                <a:gd name="T2" fmla="*/ 0 w 144"/>
                <a:gd name="T3" fmla="*/ 0 h 175"/>
                <a:gd name="T4" fmla="*/ 0 w 144"/>
                <a:gd name="T5" fmla="*/ 0 h 175"/>
                <a:gd name="T6" fmla="*/ 0 w 144"/>
                <a:gd name="T7" fmla="*/ 0 h 175"/>
                <a:gd name="T8" fmla="*/ 0 w 144"/>
                <a:gd name="T9" fmla="*/ 0 h 175"/>
                <a:gd name="T10" fmla="*/ 0 w 144"/>
                <a:gd name="T11" fmla="*/ 0 h 175"/>
                <a:gd name="T12" fmla="*/ 0 w 144"/>
                <a:gd name="T13" fmla="*/ 0 h 175"/>
                <a:gd name="T14" fmla="*/ 0 w 144"/>
                <a:gd name="T15" fmla="*/ 0 h 175"/>
                <a:gd name="T16" fmla="*/ 0 w 144"/>
                <a:gd name="T17" fmla="*/ 0 h 175"/>
                <a:gd name="T18" fmla="*/ 0 w 144"/>
                <a:gd name="T19" fmla="*/ 0 h 175"/>
                <a:gd name="T20" fmla="*/ 0 w 144"/>
                <a:gd name="T21" fmla="*/ 0 h 175"/>
                <a:gd name="T22" fmla="*/ 0 w 144"/>
                <a:gd name="T23" fmla="*/ 0 h 175"/>
                <a:gd name="T24" fmla="*/ 0 w 144"/>
                <a:gd name="T25" fmla="*/ 0 h 175"/>
                <a:gd name="T26" fmla="*/ 0 w 144"/>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75"/>
                <a:gd name="T44" fmla="*/ 144 w 144"/>
                <a:gd name="T45" fmla="*/ 175 h 1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75">
                  <a:moveTo>
                    <a:pt x="143" y="39"/>
                  </a:moveTo>
                  <a:lnTo>
                    <a:pt x="120" y="11"/>
                  </a:lnTo>
                  <a:lnTo>
                    <a:pt x="92" y="0"/>
                  </a:lnTo>
                  <a:lnTo>
                    <a:pt x="57" y="0"/>
                  </a:lnTo>
                  <a:lnTo>
                    <a:pt x="35" y="11"/>
                  </a:lnTo>
                  <a:lnTo>
                    <a:pt x="11" y="39"/>
                  </a:lnTo>
                  <a:lnTo>
                    <a:pt x="0" y="73"/>
                  </a:lnTo>
                  <a:lnTo>
                    <a:pt x="0" y="101"/>
                  </a:lnTo>
                  <a:lnTo>
                    <a:pt x="11" y="136"/>
                  </a:lnTo>
                  <a:lnTo>
                    <a:pt x="35" y="162"/>
                  </a:lnTo>
                  <a:lnTo>
                    <a:pt x="57" y="174"/>
                  </a:lnTo>
                  <a:lnTo>
                    <a:pt x="92" y="174"/>
                  </a:lnTo>
                  <a:lnTo>
                    <a:pt x="120" y="162"/>
                  </a:lnTo>
                  <a:lnTo>
                    <a:pt x="143"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42" name="Line 365"/>
            <p:cNvSpPr>
              <a:spLocks noChangeShapeType="1"/>
            </p:cNvSpPr>
            <p:nvPr/>
          </p:nvSpPr>
          <p:spPr bwMode="auto">
            <a:xfrm flipV="1">
              <a:off x="2807" y="3299"/>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43" name="Freeform 366"/>
            <p:cNvSpPr>
              <a:spLocks noChangeArrowheads="1"/>
            </p:cNvSpPr>
            <p:nvPr/>
          </p:nvSpPr>
          <p:spPr bwMode="auto">
            <a:xfrm>
              <a:off x="2807" y="3346"/>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12" y="46"/>
                  </a:lnTo>
                  <a:lnTo>
                    <a:pt x="35" y="62"/>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44" name="Line 367"/>
            <p:cNvSpPr>
              <a:spLocks noChangeShapeType="1"/>
            </p:cNvSpPr>
            <p:nvPr/>
          </p:nvSpPr>
          <p:spPr bwMode="auto">
            <a:xfrm flipH="1">
              <a:off x="2799" y="3318"/>
              <a:ext cx="2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45" name="Freeform 368"/>
            <p:cNvSpPr>
              <a:spLocks noChangeArrowheads="1"/>
            </p:cNvSpPr>
            <p:nvPr/>
          </p:nvSpPr>
          <p:spPr bwMode="auto">
            <a:xfrm>
              <a:off x="2837" y="3300"/>
              <a:ext cx="14" cy="14"/>
            </a:xfrm>
            <a:custGeom>
              <a:avLst/>
              <a:gdLst>
                <a:gd name="T0" fmla="*/ 0 w 62"/>
                <a:gd name="T1" fmla="*/ 0 h 63"/>
                <a:gd name="T2" fmla="*/ 0 w 62"/>
                <a:gd name="T3" fmla="*/ 0 h 63"/>
                <a:gd name="T4" fmla="*/ 0 w 62"/>
                <a:gd name="T5" fmla="*/ 0 h 63"/>
                <a:gd name="T6" fmla="*/ 0 w 62"/>
                <a:gd name="T7" fmla="*/ 0 h 63"/>
                <a:gd name="T8" fmla="*/ 0 w 62"/>
                <a:gd name="T9" fmla="*/ 0 h 63"/>
                <a:gd name="T10" fmla="*/ 0 60000 65536"/>
                <a:gd name="T11" fmla="*/ 0 60000 65536"/>
                <a:gd name="T12" fmla="*/ 0 60000 65536"/>
                <a:gd name="T13" fmla="*/ 0 60000 65536"/>
                <a:gd name="T14" fmla="*/ 0 60000 65536"/>
                <a:gd name="T15" fmla="*/ 0 w 62"/>
                <a:gd name="T16" fmla="*/ 0 h 63"/>
                <a:gd name="T17" fmla="*/ 62 w 62"/>
                <a:gd name="T18" fmla="*/ 63 h 63"/>
              </a:gdLst>
              <a:ahLst/>
              <a:cxnLst>
                <a:cxn ang="T10">
                  <a:pos x="T0" y="T1"/>
                </a:cxn>
                <a:cxn ang="T11">
                  <a:pos x="T2" y="T3"/>
                </a:cxn>
                <a:cxn ang="T12">
                  <a:pos x="T4" y="T5"/>
                </a:cxn>
                <a:cxn ang="T13">
                  <a:pos x="T6" y="T7"/>
                </a:cxn>
                <a:cxn ang="T14">
                  <a:pos x="T8" y="T9"/>
                </a:cxn>
              </a:cxnLst>
              <a:rect l="T15" t="T16" r="T17" b="T18"/>
              <a:pathLst>
                <a:path w="62" h="63">
                  <a:moveTo>
                    <a:pt x="0" y="35"/>
                  </a:moveTo>
                  <a:lnTo>
                    <a:pt x="34" y="62"/>
                  </a:lnTo>
                  <a:lnTo>
                    <a:pt x="61" y="35"/>
                  </a:lnTo>
                  <a:lnTo>
                    <a:pt x="34" y="0"/>
                  </a:lnTo>
                  <a:lnTo>
                    <a:pt x="0" y="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46" name="Line 369"/>
            <p:cNvSpPr>
              <a:spLocks noChangeShapeType="1"/>
            </p:cNvSpPr>
            <p:nvPr/>
          </p:nvSpPr>
          <p:spPr bwMode="auto">
            <a:xfrm>
              <a:off x="2841" y="331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47" name="Line 370"/>
            <p:cNvSpPr>
              <a:spLocks noChangeShapeType="1"/>
            </p:cNvSpPr>
            <p:nvPr/>
          </p:nvSpPr>
          <p:spPr bwMode="auto">
            <a:xfrm flipV="1">
              <a:off x="2860" y="331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48" name="Freeform 371"/>
            <p:cNvSpPr>
              <a:spLocks noChangeArrowheads="1"/>
            </p:cNvSpPr>
            <p:nvPr/>
          </p:nvSpPr>
          <p:spPr bwMode="auto">
            <a:xfrm>
              <a:off x="2860" y="3318"/>
              <a:ext cx="30" cy="40"/>
            </a:xfrm>
            <a:custGeom>
              <a:avLst/>
              <a:gdLst>
                <a:gd name="T0" fmla="*/ 0 w 133"/>
                <a:gd name="T1" fmla="*/ 0 h 175"/>
                <a:gd name="T2" fmla="*/ 0 w 133"/>
                <a:gd name="T3" fmla="*/ 0 h 175"/>
                <a:gd name="T4" fmla="*/ 0 w 133"/>
                <a:gd name="T5" fmla="*/ 0 h 175"/>
                <a:gd name="T6" fmla="*/ 0 w 133"/>
                <a:gd name="T7" fmla="*/ 0 h 175"/>
                <a:gd name="T8" fmla="*/ 0 w 133"/>
                <a:gd name="T9" fmla="*/ 0 h 175"/>
                <a:gd name="T10" fmla="*/ 0 w 133"/>
                <a:gd name="T11" fmla="*/ 0 h 175"/>
                <a:gd name="T12" fmla="*/ 0 w 133"/>
                <a:gd name="T13" fmla="*/ 0 h 175"/>
                <a:gd name="T14" fmla="*/ 0 60000 65536"/>
                <a:gd name="T15" fmla="*/ 0 60000 65536"/>
                <a:gd name="T16" fmla="*/ 0 60000 65536"/>
                <a:gd name="T17" fmla="*/ 0 60000 65536"/>
                <a:gd name="T18" fmla="*/ 0 60000 65536"/>
                <a:gd name="T19" fmla="*/ 0 60000 65536"/>
                <a:gd name="T20" fmla="*/ 0 60000 65536"/>
                <a:gd name="T21" fmla="*/ 0 w 133"/>
                <a:gd name="T22" fmla="*/ 0 h 175"/>
                <a:gd name="T23" fmla="*/ 133 w 133"/>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75">
                  <a:moveTo>
                    <a:pt x="0" y="50"/>
                  </a:moveTo>
                  <a:lnTo>
                    <a:pt x="39" y="11"/>
                  </a:lnTo>
                  <a:lnTo>
                    <a:pt x="62" y="0"/>
                  </a:lnTo>
                  <a:lnTo>
                    <a:pt x="101" y="0"/>
                  </a:lnTo>
                  <a:lnTo>
                    <a:pt x="120" y="11"/>
                  </a:lnTo>
                  <a:lnTo>
                    <a:pt x="132" y="50"/>
                  </a:lnTo>
                  <a:lnTo>
                    <a:pt x="132"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49" name="Line 372"/>
            <p:cNvSpPr>
              <a:spLocks noChangeShapeType="1"/>
            </p:cNvSpPr>
            <p:nvPr/>
          </p:nvSpPr>
          <p:spPr bwMode="auto">
            <a:xfrm flipV="1">
              <a:off x="2946" y="3316"/>
              <a:ext cx="1" cy="4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50" name="Freeform 373"/>
            <p:cNvSpPr>
              <a:spLocks noChangeArrowheads="1"/>
            </p:cNvSpPr>
            <p:nvPr/>
          </p:nvSpPr>
          <p:spPr bwMode="auto">
            <a:xfrm>
              <a:off x="2920" y="3362"/>
              <a:ext cx="26" cy="14"/>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60000 65536"/>
                <a:gd name="T13" fmla="*/ 0 60000 65536"/>
                <a:gd name="T14" fmla="*/ 0 60000 65536"/>
                <a:gd name="T15" fmla="*/ 0 60000 65536"/>
                <a:gd name="T16" fmla="*/ 0 60000 65536"/>
                <a:gd name="T17" fmla="*/ 0 60000 65536"/>
                <a:gd name="T18" fmla="*/ 0 w 113"/>
                <a:gd name="T19" fmla="*/ 0 h 62"/>
                <a:gd name="T20" fmla="*/ 113 w 113"/>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113" h="62">
                  <a:moveTo>
                    <a:pt x="112" y="0"/>
                  </a:moveTo>
                  <a:lnTo>
                    <a:pt x="100" y="38"/>
                  </a:lnTo>
                  <a:lnTo>
                    <a:pt x="88" y="50"/>
                  </a:lnTo>
                  <a:lnTo>
                    <a:pt x="61" y="61"/>
                  </a:lnTo>
                  <a:lnTo>
                    <a:pt x="26" y="61"/>
                  </a:lnTo>
                  <a:lnTo>
                    <a:pt x="0" y="5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1" name="Freeform 374"/>
            <p:cNvSpPr>
              <a:spLocks noChangeArrowheads="1"/>
            </p:cNvSpPr>
            <p:nvPr/>
          </p:nvSpPr>
          <p:spPr bwMode="auto">
            <a:xfrm>
              <a:off x="2912" y="3318"/>
              <a:ext cx="34" cy="40"/>
            </a:xfrm>
            <a:custGeom>
              <a:avLst/>
              <a:gdLst>
                <a:gd name="T0" fmla="*/ 0 w 148"/>
                <a:gd name="T1" fmla="*/ 0 h 175"/>
                <a:gd name="T2" fmla="*/ 0 w 148"/>
                <a:gd name="T3" fmla="*/ 0 h 175"/>
                <a:gd name="T4" fmla="*/ 0 w 148"/>
                <a:gd name="T5" fmla="*/ 0 h 175"/>
                <a:gd name="T6" fmla="*/ 0 w 148"/>
                <a:gd name="T7" fmla="*/ 0 h 175"/>
                <a:gd name="T8" fmla="*/ 0 w 148"/>
                <a:gd name="T9" fmla="*/ 0 h 175"/>
                <a:gd name="T10" fmla="*/ 0 w 148"/>
                <a:gd name="T11" fmla="*/ 0 h 175"/>
                <a:gd name="T12" fmla="*/ 0 w 148"/>
                <a:gd name="T13" fmla="*/ 0 h 175"/>
                <a:gd name="T14" fmla="*/ 0 w 148"/>
                <a:gd name="T15" fmla="*/ 0 h 175"/>
                <a:gd name="T16" fmla="*/ 0 w 148"/>
                <a:gd name="T17" fmla="*/ 0 h 175"/>
                <a:gd name="T18" fmla="*/ 0 w 148"/>
                <a:gd name="T19" fmla="*/ 0 h 175"/>
                <a:gd name="T20" fmla="*/ 0 w 148"/>
                <a:gd name="T21" fmla="*/ 0 h 175"/>
                <a:gd name="T22" fmla="*/ 0 w 148"/>
                <a:gd name="T23" fmla="*/ 0 h 175"/>
                <a:gd name="T24" fmla="*/ 0 w 148"/>
                <a:gd name="T25" fmla="*/ 0 h 175"/>
                <a:gd name="T26" fmla="*/ 0 w 148"/>
                <a:gd name="T27" fmla="*/ 0 h 1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5"/>
                <a:gd name="T44" fmla="*/ 148 w 148"/>
                <a:gd name="T45" fmla="*/ 175 h 1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5">
                  <a:moveTo>
                    <a:pt x="147" y="39"/>
                  </a:moveTo>
                  <a:lnTo>
                    <a:pt x="123" y="11"/>
                  </a:lnTo>
                  <a:lnTo>
                    <a:pt x="96" y="0"/>
                  </a:lnTo>
                  <a:lnTo>
                    <a:pt x="61" y="0"/>
                  </a:lnTo>
                  <a:lnTo>
                    <a:pt x="35" y="11"/>
                  </a:lnTo>
                  <a:lnTo>
                    <a:pt x="12" y="39"/>
                  </a:lnTo>
                  <a:lnTo>
                    <a:pt x="0" y="73"/>
                  </a:lnTo>
                  <a:lnTo>
                    <a:pt x="0" y="101"/>
                  </a:lnTo>
                  <a:lnTo>
                    <a:pt x="12" y="136"/>
                  </a:lnTo>
                  <a:lnTo>
                    <a:pt x="35" y="162"/>
                  </a:lnTo>
                  <a:lnTo>
                    <a:pt x="61" y="174"/>
                  </a:lnTo>
                  <a:lnTo>
                    <a:pt x="96" y="174"/>
                  </a:lnTo>
                  <a:lnTo>
                    <a:pt x="123" y="162"/>
                  </a:lnTo>
                  <a:lnTo>
                    <a:pt x="14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2" name="Freeform 375"/>
            <p:cNvSpPr>
              <a:spLocks noChangeArrowheads="1"/>
            </p:cNvSpPr>
            <p:nvPr/>
          </p:nvSpPr>
          <p:spPr bwMode="auto">
            <a:xfrm>
              <a:off x="3003" y="3300"/>
              <a:ext cx="39" cy="58"/>
            </a:xfrm>
            <a:custGeom>
              <a:avLst/>
              <a:gdLst>
                <a:gd name="T0" fmla="*/ 0 w 171"/>
                <a:gd name="T1" fmla="*/ 0 h 255"/>
                <a:gd name="T2" fmla="*/ 0 w 171"/>
                <a:gd name="T3" fmla="*/ 0 h 255"/>
                <a:gd name="T4" fmla="*/ 0 w 171"/>
                <a:gd name="T5" fmla="*/ 0 h 255"/>
                <a:gd name="T6" fmla="*/ 0 w 171"/>
                <a:gd name="T7" fmla="*/ 0 h 255"/>
                <a:gd name="T8" fmla="*/ 0 w 171"/>
                <a:gd name="T9" fmla="*/ 0 h 255"/>
                <a:gd name="T10" fmla="*/ 0 w 171"/>
                <a:gd name="T11" fmla="*/ 0 h 255"/>
                <a:gd name="T12" fmla="*/ 0 w 171"/>
                <a:gd name="T13" fmla="*/ 0 h 255"/>
                <a:gd name="T14" fmla="*/ 0 w 171"/>
                <a:gd name="T15" fmla="*/ 0 h 255"/>
                <a:gd name="T16" fmla="*/ 0 w 171"/>
                <a:gd name="T17" fmla="*/ 0 h 255"/>
                <a:gd name="T18" fmla="*/ 0 w 171"/>
                <a:gd name="T19" fmla="*/ 0 h 255"/>
                <a:gd name="T20" fmla="*/ 0 w 17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255"/>
                <a:gd name="T35" fmla="*/ 171 w 17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255">
                  <a:moveTo>
                    <a:pt x="0" y="254"/>
                  </a:moveTo>
                  <a:lnTo>
                    <a:pt x="0" y="0"/>
                  </a:lnTo>
                  <a:lnTo>
                    <a:pt x="108" y="0"/>
                  </a:lnTo>
                  <a:lnTo>
                    <a:pt x="147" y="11"/>
                  </a:lnTo>
                  <a:lnTo>
                    <a:pt x="159" y="19"/>
                  </a:lnTo>
                  <a:lnTo>
                    <a:pt x="170" y="46"/>
                  </a:lnTo>
                  <a:lnTo>
                    <a:pt x="170" y="80"/>
                  </a:lnTo>
                  <a:lnTo>
                    <a:pt x="159" y="107"/>
                  </a:lnTo>
                  <a:lnTo>
                    <a:pt x="147" y="119"/>
                  </a:lnTo>
                  <a:lnTo>
                    <a:pt x="108" y="131"/>
                  </a:lnTo>
                  <a:lnTo>
                    <a:pt x="0" y="1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3" name="Freeform 376"/>
            <p:cNvSpPr>
              <a:spLocks noChangeArrowheads="1"/>
            </p:cNvSpPr>
            <p:nvPr/>
          </p:nvSpPr>
          <p:spPr bwMode="auto">
            <a:xfrm>
              <a:off x="3062" y="3318"/>
              <a:ext cx="35" cy="40"/>
            </a:xfrm>
            <a:custGeom>
              <a:avLst/>
              <a:gdLst>
                <a:gd name="T0" fmla="*/ 0 w 156"/>
                <a:gd name="T1" fmla="*/ 0 h 175"/>
                <a:gd name="T2" fmla="*/ 0 w 156"/>
                <a:gd name="T3" fmla="*/ 0 h 175"/>
                <a:gd name="T4" fmla="*/ 0 w 156"/>
                <a:gd name="T5" fmla="*/ 0 h 175"/>
                <a:gd name="T6" fmla="*/ 0 w 156"/>
                <a:gd name="T7" fmla="*/ 0 h 175"/>
                <a:gd name="T8" fmla="*/ 0 w 156"/>
                <a:gd name="T9" fmla="*/ 0 h 175"/>
                <a:gd name="T10" fmla="*/ 0 w 156"/>
                <a:gd name="T11" fmla="*/ 0 h 175"/>
                <a:gd name="T12" fmla="*/ 0 w 156"/>
                <a:gd name="T13" fmla="*/ 0 h 175"/>
                <a:gd name="T14" fmla="*/ 0 w 156"/>
                <a:gd name="T15" fmla="*/ 0 h 175"/>
                <a:gd name="T16" fmla="*/ 0 w 156"/>
                <a:gd name="T17" fmla="*/ 0 h 175"/>
                <a:gd name="T18" fmla="*/ 0 w 156"/>
                <a:gd name="T19" fmla="*/ 0 h 175"/>
                <a:gd name="T20" fmla="*/ 0 w 156"/>
                <a:gd name="T21" fmla="*/ 0 h 175"/>
                <a:gd name="T22" fmla="*/ 0 w 156"/>
                <a:gd name="T23" fmla="*/ 0 h 175"/>
                <a:gd name="T24" fmla="*/ 0 w 156"/>
                <a:gd name="T25" fmla="*/ 0 h 175"/>
                <a:gd name="T26" fmla="*/ 0 w 156"/>
                <a:gd name="T27" fmla="*/ 0 h 175"/>
                <a:gd name="T28" fmla="*/ 0 w 156"/>
                <a:gd name="T29" fmla="*/ 0 h 175"/>
                <a:gd name="T30" fmla="*/ 0 w 156"/>
                <a:gd name="T31" fmla="*/ 0 h 175"/>
                <a:gd name="T32" fmla="*/ 0 w 156"/>
                <a:gd name="T33" fmla="*/ 0 h 175"/>
                <a:gd name="T34" fmla="*/ 0 w 156"/>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75"/>
                <a:gd name="T56" fmla="*/ 156 w 156"/>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75">
                  <a:moveTo>
                    <a:pt x="35" y="11"/>
                  </a:moveTo>
                  <a:lnTo>
                    <a:pt x="61" y="0"/>
                  </a:lnTo>
                  <a:lnTo>
                    <a:pt x="35" y="11"/>
                  </a:lnTo>
                  <a:lnTo>
                    <a:pt x="12" y="39"/>
                  </a:lnTo>
                  <a:lnTo>
                    <a:pt x="0" y="73"/>
                  </a:lnTo>
                  <a:lnTo>
                    <a:pt x="0" y="101"/>
                  </a:lnTo>
                  <a:lnTo>
                    <a:pt x="12" y="136"/>
                  </a:lnTo>
                  <a:lnTo>
                    <a:pt x="35" y="162"/>
                  </a:lnTo>
                  <a:lnTo>
                    <a:pt x="61" y="174"/>
                  </a:lnTo>
                  <a:lnTo>
                    <a:pt x="96" y="174"/>
                  </a:lnTo>
                  <a:lnTo>
                    <a:pt x="124" y="162"/>
                  </a:lnTo>
                  <a:lnTo>
                    <a:pt x="143" y="136"/>
                  </a:lnTo>
                  <a:lnTo>
                    <a:pt x="155" y="101"/>
                  </a:lnTo>
                  <a:lnTo>
                    <a:pt x="155" y="73"/>
                  </a:lnTo>
                  <a:lnTo>
                    <a:pt x="143" y="39"/>
                  </a:lnTo>
                  <a:lnTo>
                    <a:pt x="124" y="11"/>
                  </a:lnTo>
                  <a:lnTo>
                    <a:pt x="9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4" name="Freeform 377"/>
            <p:cNvSpPr>
              <a:spLocks noChangeArrowheads="1"/>
            </p:cNvSpPr>
            <p:nvPr/>
          </p:nvSpPr>
          <p:spPr bwMode="auto">
            <a:xfrm>
              <a:off x="3114" y="3318"/>
              <a:ext cx="31" cy="40"/>
            </a:xfrm>
            <a:custGeom>
              <a:avLst/>
              <a:gdLst>
                <a:gd name="T0" fmla="*/ 0 w 136"/>
                <a:gd name="T1" fmla="*/ 0 h 175"/>
                <a:gd name="T2" fmla="*/ 0 w 136"/>
                <a:gd name="T3" fmla="*/ 0 h 175"/>
                <a:gd name="T4" fmla="*/ 0 w 136"/>
                <a:gd name="T5" fmla="*/ 0 h 175"/>
                <a:gd name="T6" fmla="*/ 0 w 136"/>
                <a:gd name="T7" fmla="*/ 0 h 175"/>
                <a:gd name="T8" fmla="*/ 0 w 136"/>
                <a:gd name="T9" fmla="*/ 0 h 175"/>
                <a:gd name="T10" fmla="*/ 0 w 136"/>
                <a:gd name="T11" fmla="*/ 0 h 175"/>
                <a:gd name="T12" fmla="*/ 0 w 136"/>
                <a:gd name="T13" fmla="*/ 0 h 175"/>
                <a:gd name="T14" fmla="*/ 0 w 136"/>
                <a:gd name="T15" fmla="*/ 0 h 175"/>
                <a:gd name="T16" fmla="*/ 0 w 136"/>
                <a:gd name="T17" fmla="*/ 0 h 175"/>
                <a:gd name="T18" fmla="*/ 0 w 136"/>
                <a:gd name="T19" fmla="*/ 0 h 175"/>
                <a:gd name="T20" fmla="*/ 0 w 136"/>
                <a:gd name="T21" fmla="*/ 0 h 175"/>
                <a:gd name="T22" fmla="*/ 0 w 136"/>
                <a:gd name="T23" fmla="*/ 0 h 175"/>
                <a:gd name="T24" fmla="*/ 0 w 136"/>
                <a:gd name="T25" fmla="*/ 0 h 175"/>
                <a:gd name="T26" fmla="*/ 0 w 136"/>
                <a:gd name="T27" fmla="*/ 0 h 175"/>
                <a:gd name="T28" fmla="*/ 0 w 136"/>
                <a:gd name="T29" fmla="*/ 0 h 175"/>
                <a:gd name="T30" fmla="*/ 0 w 136"/>
                <a:gd name="T31" fmla="*/ 0 h 175"/>
                <a:gd name="T32" fmla="*/ 0 w 136"/>
                <a:gd name="T33" fmla="*/ 0 h 175"/>
                <a:gd name="T34" fmla="*/ 0 w 136"/>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6"/>
                <a:gd name="T55" fmla="*/ 0 h 175"/>
                <a:gd name="T56" fmla="*/ 136 w 136"/>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6" h="175">
                  <a:moveTo>
                    <a:pt x="118" y="11"/>
                  </a:moveTo>
                  <a:lnTo>
                    <a:pt x="135" y="39"/>
                  </a:lnTo>
                  <a:lnTo>
                    <a:pt x="118" y="11"/>
                  </a:lnTo>
                  <a:lnTo>
                    <a:pt x="84" y="0"/>
                  </a:lnTo>
                  <a:lnTo>
                    <a:pt x="45" y="0"/>
                  </a:lnTo>
                  <a:lnTo>
                    <a:pt x="11" y="11"/>
                  </a:lnTo>
                  <a:lnTo>
                    <a:pt x="0" y="39"/>
                  </a:lnTo>
                  <a:lnTo>
                    <a:pt x="11" y="62"/>
                  </a:lnTo>
                  <a:lnTo>
                    <a:pt x="34" y="73"/>
                  </a:lnTo>
                  <a:lnTo>
                    <a:pt x="97" y="89"/>
                  </a:lnTo>
                  <a:lnTo>
                    <a:pt x="118" y="101"/>
                  </a:lnTo>
                  <a:lnTo>
                    <a:pt x="135" y="123"/>
                  </a:lnTo>
                  <a:lnTo>
                    <a:pt x="135" y="136"/>
                  </a:lnTo>
                  <a:lnTo>
                    <a:pt x="118" y="162"/>
                  </a:lnTo>
                  <a:lnTo>
                    <a:pt x="84" y="174"/>
                  </a:lnTo>
                  <a:lnTo>
                    <a:pt x="45" y="174"/>
                  </a:lnTo>
                  <a:lnTo>
                    <a:pt x="11" y="162"/>
                  </a:lnTo>
                  <a:lnTo>
                    <a:pt x="0"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5" name="Freeform 378"/>
            <p:cNvSpPr>
              <a:spLocks noChangeArrowheads="1"/>
            </p:cNvSpPr>
            <p:nvPr/>
          </p:nvSpPr>
          <p:spPr bwMode="auto">
            <a:xfrm>
              <a:off x="3161" y="330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0" y="35"/>
                  </a:moveTo>
                  <a:lnTo>
                    <a:pt x="30" y="62"/>
                  </a:lnTo>
                  <a:lnTo>
                    <a:pt x="62" y="35"/>
                  </a:lnTo>
                  <a:lnTo>
                    <a:pt x="30" y="0"/>
                  </a:lnTo>
                  <a:lnTo>
                    <a:pt x="0" y="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6" name="Line 379"/>
            <p:cNvSpPr>
              <a:spLocks noChangeShapeType="1"/>
            </p:cNvSpPr>
            <p:nvPr/>
          </p:nvSpPr>
          <p:spPr bwMode="auto">
            <a:xfrm>
              <a:off x="3164" y="331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57" name="Line 380"/>
            <p:cNvSpPr>
              <a:spLocks noChangeShapeType="1"/>
            </p:cNvSpPr>
            <p:nvPr/>
          </p:nvSpPr>
          <p:spPr bwMode="auto">
            <a:xfrm flipV="1">
              <a:off x="3191" y="3299"/>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58" name="Freeform 381"/>
            <p:cNvSpPr>
              <a:spLocks noChangeArrowheads="1"/>
            </p:cNvSpPr>
            <p:nvPr/>
          </p:nvSpPr>
          <p:spPr bwMode="auto">
            <a:xfrm>
              <a:off x="3191" y="3346"/>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11" y="46"/>
                  </a:lnTo>
                  <a:lnTo>
                    <a:pt x="38" y="62"/>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59" name="Line 382"/>
            <p:cNvSpPr>
              <a:spLocks noChangeShapeType="1"/>
            </p:cNvSpPr>
            <p:nvPr/>
          </p:nvSpPr>
          <p:spPr bwMode="auto">
            <a:xfrm flipH="1">
              <a:off x="3182" y="3318"/>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0" name="Freeform 383"/>
            <p:cNvSpPr>
              <a:spLocks noChangeArrowheads="1"/>
            </p:cNvSpPr>
            <p:nvPr/>
          </p:nvSpPr>
          <p:spPr bwMode="auto">
            <a:xfrm>
              <a:off x="3221" y="330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0" y="35"/>
                  </a:moveTo>
                  <a:lnTo>
                    <a:pt x="35" y="62"/>
                  </a:lnTo>
                  <a:lnTo>
                    <a:pt x="62" y="35"/>
                  </a:lnTo>
                  <a:lnTo>
                    <a:pt x="35" y="0"/>
                  </a:lnTo>
                  <a:lnTo>
                    <a:pt x="0" y="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61" name="Line 384"/>
            <p:cNvSpPr>
              <a:spLocks noChangeShapeType="1"/>
            </p:cNvSpPr>
            <p:nvPr/>
          </p:nvSpPr>
          <p:spPr bwMode="auto">
            <a:xfrm>
              <a:off x="3224" y="331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2" name="Freeform 385"/>
            <p:cNvSpPr>
              <a:spLocks noChangeArrowheads="1"/>
            </p:cNvSpPr>
            <p:nvPr/>
          </p:nvSpPr>
          <p:spPr bwMode="auto">
            <a:xfrm>
              <a:off x="3243" y="3318"/>
              <a:ext cx="37" cy="40"/>
            </a:xfrm>
            <a:custGeom>
              <a:avLst/>
              <a:gdLst>
                <a:gd name="T0" fmla="*/ 0 w 163"/>
                <a:gd name="T1" fmla="*/ 0 h 175"/>
                <a:gd name="T2" fmla="*/ 0 w 163"/>
                <a:gd name="T3" fmla="*/ 0 h 175"/>
                <a:gd name="T4" fmla="*/ 0 w 163"/>
                <a:gd name="T5" fmla="*/ 0 h 175"/>
                <a:gd name="T6" fmla="*/ 0 w 163"/>
                <a:gd name="T7" fmla="*/ 0 h 175"/>
                <a:gd name="T8" fmla="*/ 0 w 163"/>
                <a:gd name="T9" fmla="*/ 0 h 175"/>
                <a:gd name="T10" fmla="*/ 0 w 163"/>
                <a:gd name="T11" fmla="*/ 0 h 175"/>
                <a:gd name="T12" fmla="*/ 0 w 163"/>
                <a:gd name="T13" fmla="*/ 0 h 175"/>
                <a:gd name="T14" fmla="*/ 0 w 163"/>
                <a:gd name="T15" fmla="*/ 0 h 175"/>
                <a:gd name="T16" fmla="*/ 0 w 163"/>
                <a:gd name="T17" fmla="*/ 0 h 175"/>
                <a:gd name="T18" fmla="*/ 0 w 163"/>
                <a:gd name="T19" fmla="*/ 0 h 175"/>
                <a:gd name="T20" fmla="*/ 0 w 163"/>
                <a:gd name="T21" fmla="*/ 0 h 175"/>
                <a:gd name="T22" fmla="*/ 0 w 163"/>
                <a:gd name="T23" fmla="*/ 0 h 175"/>
                <a:gd name="T24" fmla="*/ 0 w 163"/>
                <a:gd name="T25" fmla="*/ 0 h 175"/>
                <a:gd name="T26" fmla="*/ 0 w 163"/>
                <a:gd name="T27" fmla="*/ 0 h 175"/>
                <a:gd name="T28" fmla="*/ 0 w 163"/>
                <a:gd name="T29" fmla="*/ 0 h 175"/>
                <a:gd name="T30" fmla="*/ 0 w 163"/>
                <a:gd name="T31" fmla="*/ 0 h 175"/>
                <a:gd name="T32" fmla="*/ 0 w 163"/>
                <a:gd name="T33" fmla="*/ 0 h 175"/>
                <a:gd name="T34" fmla="*/ 0 w 163"/>
                <a:gd name="T35" fmla="*/ 0 h 1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3"/>
                <a:gd name="T55" fmla="*/ 0 h 175"/>
                <a:gd name="T56" fmla="*/ 163 w 163"/>
                <a:gd name="T57" fmla="*/ 175 h 1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3" h="175">
                  <a:moveTo>
                    <a:pt x="39" y="11"/>
                  </a:moveTo>
                  <a:lnTo>
                    <a:pt x="62" y="0"/>
                  </a:lnTo>
                  <a:lnTo>
                    <a:pt x="39" y="11"/>
                  </a:lnTo>
                  <a:lnTo>
                    <a:pt x="12" y="39"/>
                  </a:lnTo>
                  <a:lnTo>
                    <a:pt x="0" y="73"/>
                  </a:lnTo>
                  <a:lnTo>
                    <a:pt x="0" y="101"/>
                  </a:lnTo>
                  <a:lnTo>
                    <a:pt x="12" y="136"/>
                  </a:lnTo>
                  <a:lnTo>
                    <a:pt x="39" y="162"/>
                  </a:lnTo>
                  <a:lnTo>
                    <a:pt x="62" y="174"/>
                  </a:lnTo>
                  <a:lnTo>
                    <a:pt x="100" y="174"/>
                  </a:lnTo>
                  <a:lnTo>
                    <a:pt x="124" y="162"/>
                  </a:lnTo>
                  <a:lnTo>
                    <a:pt x="147" y="136"/>
                  </a:lnTo>
                  <a:lnTo>
                    <a:pt x="162" y="101"/>
                  </a:lnTo>
                  <a:lnTo>
                    <a:pt x="162" y="73"/>
                  </a:lnTo>
                  <a:lnTo>
                    <a:pt x="147" y="39"/>
                  </a:lnTo>
                  <a:lnTo>
                    <a:pt x="124" y="11"/>
                  </a:lnTo>
                  <a:lnTo>
                    <a:pt x="100"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63" name="Line 386"/>
            <p:cNvSpPr>
              <a:spLocks noChangeShapeType="1"/>
            </p:cNvSpPr>
            <p:nvPr/>
          </p:nvSpPr>
          <p:spPr bwMode="auto">
            <a:xfrm>
              <a:off x="3297" y="331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4" name="Freeform 387"/>
            <p:cNvSpPr>
              <a:spLocks noChangeArrowheads="1"/>
            </p:cNvSpPr>
            <p:nvPr/>
          </p:nvSpPr>
          <p:spPr bwMode="auto">
            <a:xfrm>
              <a:off x="3297" y="3318"/>
              <a:ext cx="30" cy="40"/>
            </a:xfrm>
            <a:custGeom>
              <a:avLst/>
              <a:gdLst>
                <a:gd name="T0" fmla="*/ 0 w 133"/>
                <a:gd name="T1" fmla="*/ 0 h 175"/>
                <a:gd name="T2" fmla="*/ 0 w 133"/>
                <a:gd name="T3" fmla="*/ 0 h 175"/>
                <a:gd name="T4" fmla="*/ 0 w 133"/>
                <a:gd name="T5" fmla="*/ 0 h 175"/>
                <a:gd name="T6" fmla="*/ 0 w 133"/>
                <a:gd name="T7" fmla="*/ 0 h 175"/>
                <a:gd name="T8" fmla="*/ 0 w 133"/>
                <a:gd name="T9" fmla="*/ 0 h 175"/>
                <a:gd name="T10" fmla="*/ 0 w 133"/>
                <a:gd name="T11" fmla="*/ 0 h 175"/>
                <a:gd name="T12" fmla="*/ 0 w 133"/>
                <a:gd name="T13" fmla="*/ 0 h 175"/>
                <a:gd name="T14" fmla="*/ 0 60000 65536"/>
                <a:gd name="T15" fmla="*/ 0 60000 65536"/>
                <a:gd name="T16" fmla="*/ 0 60000 65536"/>
                <a:gd name="T17" fmla="*/ 0 60000 65536"/>
                <a:gd name="T18" fmla="*/ 0 60000 65536"/>
                <a:gd name="T19" fmla="*/ 0 60000 65536"/>
                <a:gd name="T20" fmla="*/ 0 60000 65536"/>
                <a:gd name="T21" fmla="*/ 0 w 133"/>
                <a:gd name="T22" fmla="*/ 0 h 175"/>
                <a:gd name="T23" fmla="*/ 133 w 133"/>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75">
                  <a:moveTo>
                    <a:pt x="0" y="50"/>
                  </a:moveTo>
                  <a:lnTo>
                    <a:pt x="34" y="11"/>
                  </a:lnTo>
                  <a:lnTo>
                    <a:pt x="58" y="0"/>
                  </a:lnTo>
                  <a:lnTo>
                    <a:pt x="93" y="0"/>
                  </a:lnTo>
                  <a:lnTo>
                    <a:pt x="121" y="11"/>
                  </a:lnTo>
                  <a:lnTo>
                    <a:pt x="132" y="50"/>
                  </a:lnTo>
                  <a:lnTo>
                    <a:pt x="132"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65" name="Line 388"/>
            <p:cNvSpPr>
              <a:spLocks noChangeShapeType="1"/>
            </p:cNvSpPr>
            <p:nvPr/>
          </p:nvSpPr>
          <p:spPr bwMode="auto">
            <a:xfrm flipV="1">
              <a:off x="2423" y="163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6" name="Line 389"/>
            <p:cNvSpPr>
              <a:spLocks noChangeShapeType="1"/>
            </p:cNvSpPr>
            <p:nvPr/>
          </p:nvSpPr>
          <p:spPr bwMode="auto">
            <a:xfrm>
              <a:off x="2461" y="1639"/>
              <a:ext cx="1"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7" name="Line 390"/>
            <p:cNvSpPr>
              <a:spLocks noChangeShapeType="1"/>
            </p:cNvSpPr>
            <p:nvPr/>
          </p:nvSpPr>
          <p:spPr bwMode="auto">
            <a:xfrm flipH="1">
              <a:off x="2422" y="1667"/>
              <a:ext cx="4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68" name="Freeform 391"/>
            <p:cNvSpPr>
              <a:spLocks noChangeArrowheads="1"/>
            </p:cNvSpPr>
            <p:nvPr/>
          </p:nvSpPr>
          <p:spPr bwMode="auto">
            <a:xfrm>
              <a:off x="2484" y="1658"/>
              <a:ext cx="36" cy="39"/>
            </a:xfrm>
            <a:custGeom>
              <a:avLst/>
              <a:gdLst>
                <a:gd name="T0" fmla="*/ 0 w 160"/>
                <a:gd name="T1" fmla="*/ 0 h 171"/>
                <a:gd name="T2" fmla="*/ 0 w 160"/>
                <a:gd name="T3" fmla="*/ 0 h 171"/>
                <a:gd name="T4" fmla="*/ 0 w 160"/>
                <a:gd name="T5" fmla="*/ 0 h 171"/>
                <a:gd name="T6" fmla="*/ 0 w 160"/>
                <a:gd name="T7" fmla="*/ 0 h 171"/>
                <a:gd name="T8" fmla="*/ 0 w 160"/>
                <a:gd name="T9" fmla="*/ 0 h 171"/>
                <a:gd name="T10" fmla="*/ 0 w 160"/>
                <a:gd name="T11" fmla="*/ 0 h 171"/>
                <a:gd name="T12" fmla="*/ 0 w 160"/>
                <a:gd name="T13" fmla="*/ 0 h 171"/>
                <a:gd name="T14" fmla="*/ 0 w 160"/>
                <a:gd name="T15" fmla="*/ 0 h 171"/>
                <a:gd name="T16" fmla="*/ 0 w 160"/>
                <a:gd name="T17" fmla="*/ 0 h 171"/>
                <a:gd name="T18" fmla="*/ 0 w 160"/>
                <a:gd name="T19" fmla="*/ 0 h 171"/>
                <a:gd name="T20" fmla="*/ 0 w 160"/>
                <a:gd name="T21" fmla="*/ 0 h 171"/>
                <a:gd name="T22" fmla="*/ 0 w 160"/>
                <a:gd name="T23" fmla="*/ 0 h 171"/>
                <a:gd name="T24" fmla="*/ 0 w 160"/>
                <a:gd name="T25" fmla="*/ 0 h 171"/>
                <a:gd name="T26" fmla="*/ 0 w 160"/>
                <a:gd name="T27" fmla="*/ 0 h 171"/>
                <a:gd name="T28" fmla="*/ 0 w 160"/>
                <a:gd name="T29" fmla="*/ 0 h 171"/>
                <a:gd name="T30" fmla="*/ 0 w 160"/>
                <a:gd name="T31" fmla="*/ 0 h 171"/>
                <a:gd name="T32" fmla="*/ 0 w 160"/>
                <a:gd name="T33" fmla="*/ 0 h 171"/>
                <a:gd name="T34" fmla="*/ 0 w 160"/>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
                <a:gd name="T55" fmla="*/ 0 h 171"/>
                <a:gd name="T56" fmla="*/ 160 w 160"/>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 h="171">
                  <a:moveTo>
                    <a:pt x="34" y="15"/>
                  </a:moveTo>
                  <a:lnTo>
                    <a:pt x="57" y="0"/>
                  </a:lnTo>
                  <a:lnTo>
                    <a:pt x="34" y="15"/>
                  </a:lnTo>
                  <a:lnTo>
                    <a:pt x="7" y="38"/>
                  </a:lnTo>
                  <a:lnTo>
                    <a:pt x="0" y="74"/>
                  </a:lnTo>
                  <a:lnTo>
                    <a:pt x="0" y="96"/>
                  </a:lnTo>
                  <a:lnTo>
                    <a:pt x="7" y="134"/>
                  </a:lnTo>
                  <a:lnTo>
                    <a:pt x="34" y="158"/>
                  </a:lnTo>
                  <a:lnTo>
                    <a:pt x="57" y="170"/>
                  </a:lnTo>
                  <a:lnTo>
                    <a:pt x="97" y="170"/>
                  </a:lnTo>
                  <a:lnTo>
                    <a:pt x="120" y="158"/>
                  </a:lnTo>
                  <a:lnTo>
                    <a:pt x="143" y="134"/>
                  </a:lnTo>
                  <a:lnTo>
                    <a:pt x="159" y="96"/>
                  </a:lnTo>
                  <a:lnTo>
                    <a:pt x="159" y="74"/>
                  </a:lnTo>
                  <a:lnTo>
                    <a:pt x="143" y="38"/>
                  </a:lnTo>
                  <a:lnTo>
                    <a:pt x="120" y="15"/>
                  </a:lnTo>
                  <a:lnTo>
                    <a:pt x="97" y="0"/>
                  </a:lnTo>
                  <a:lnTo>
                    <a:pt x="5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69" name="Freeform 392"/>
            <p:cNvSpPr>
              <a:spLocks noChangeArrowheads="1"/>
            </p:cNvSpPr>
            <p:nvPr/>
          </p:nvSpPr>
          <p:spPr bwMode="auto">
            <a:xfrm>
              <a:off x="2536" y="1658"/>
              <a:ext cx="30" cy="39"/>
            </a:xfrm>
            <a:custGeom>
              <a:avLst/>
              <a:gdLst>
                <a:gd name="T0" fmla="*/ 0 w 132"/>
                <a:gd name="T1" fmla="*/ 0 h 171"/>
                <a:gd name="T2" fmla="*/ 0 w 132"/>
                <a:gd name="T3" fmla="*/ 0 h 171"/>
                <a:gd name="T4" fmla="*/ 0 w 132"/>
                <a:gd name="T5" fmla="*/ 0 h 171"/>
                <a:gd name="T6" fmla="*/ 0 w 132"/>
                <a:gd name="T7" fmla="*/ 0 h 171"/>
                <a:gd name="T8" fmla="*/ 0 w 132"/>
                <a:gd name="T9" fmla="*/ 0 h 171"/>
                <a:gd name="T10" fmla="*/ 0 w 132"/>
                <a:gd name="T11" fmla="*/ 0 h 171"/>
                <a:gd name="T12" fmla="*/ 0 w 132"/>
                <a:gd name="T13" fmla="*/ 0 h 171"/>
                <a:gd name="T14" fmla="*/ 0 60000 65536"/>
                <a:gd name="T15" fmla="*/ 0 60000 65536"/>
                <a:gd name="T16" fmla="*/ 0 60000 65536"/>
                <a:gd name="T17" fmla="*/ 0 60000 65536"/>
                <a:gd name="T18" fmla="*/ 0 60000 65536"/>
                <a:gd name="T19" fmla="*/ 0 60000 65536"/>
                <a:gd name="T20" fmla="*/ 0 60000 65536"/>
                <a:gd name="T21" fmla="*/ 0 w 132"/>
                <a:gd name="T22" fmla="*/ 0 h 171"/>
                <a:gd name="T23" fmla="*/ 132 w 132"/>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71">
                  <a:moveTo>
                    <a:pt x="0" y="0"/>
                  </a:moveTo>
                  <a:lnTo>
                    <a:pt x="0" y="119"/>
                  </a:lnTo>
                  <a:lnTo>
                    <a:pt x="11" y="158"/>
                  </a:lnTo>
                  <a:lnTo>
                    <a:pt x="34" y="170"/>
                  </a:lnTo>
                  <a:lnTo>
                    <a:pt x="69" y="170"/>
                  </a:lnTo>
                  <a:lnTo>
                    <a:pt x="96" y="158"/>
                  </a:lnTo>
                  <a:lnTo>
                    <a:pt x="131" y="11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0" name="Line 393"/>
            <p:cNvSpPr>
              <a:spLocks noChangeShapeType="1"/>
            </p:cNvSpPr>
            <p:nvPr/>
          </p:nvSpPr>
          <p:spPr bwMode="auto">
            <a:xfrm flipV="1">
              <a:off x="2566" y="165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71" name="Freeform 394"/>
            <p:cNvSpPr>
              <a:spLocks noChangeArrowheads="1"/>
            </p:cNvSpPr>
            <p:nvPr/>
          </p:nvSpPr>
          <p:spPr bwMode="auto">
            <a:xfrm>
              <a:off x="2588" y="1658"/>
              <a:ext cx="30" cy="39"/>
            </a:xfrm>
            <a:custGeom>
              <a:avLst/>
              <a:gdLst>
                <a:gd name="T0" fmla="*/ 0 w 132"/>
                <a:gd name="T1" fmla="*/ 0 h 171"/>
                <a:gd name="T2" fmla="*/ 0 w 132"/>
                <a:gd name="T3" fmla="*/ 0 h 171"/>
                <a:gd name="T4" fmla="*/ 0 w 132"/>
                <a:gd name="T5" fmla="*/ 0 h 171"/>
                <a:gd name="T6" fmla="*/ 0 w 132"/>
                <a:gd name="T7" fmla="*/ 0 h 171"/>
                <a:gd name="T8" fmla="*/ 0 w 132"/>
                <a:gd name="T9" fmla="*/ 0 h 171"/>
                <a:gd name="T10" fmla="*/ 0 w 132"/>
                <a:gd name="T11" fmla="*/ 0 h 171"/>
                <a:gd name="T12" fmla="*/ 0 w 132"/>
                <a:gd name="T13" fmla="*/ 0 h 171"/>
                <a:gd name="T14" fmla="*/ 0 w 132"/>
                <a:gd name="T15" fmla="*/ 0 h 171"/>
                <a:gd name="T16" fmla="*/ 0 w 132"/>
                <a:gd name="T17" fmla="*/ 0 h 171"/>
                <a:gd name="T18" fmla="*/ 0 w 132"/>
                <a:gd name="T19" fmla="*/ 0 h 171"/>
                <a:gd name="T20" fmla="*/ 0 w 132"/>
                <a:gd name="T21" fmla="*/ 0 h 171"/>
                <a:gd name="T22" fmla="*/ 0 w 132"/>
                <a:gd name="T23" fmla="*/ 0 h 171"/>
                <a:gd name="T24" fmla="*/ 0 w 132"/>
                <a:gd name="T25" fmla="*/ 0 h 171"/>
                <a:gd name="T26" fmla="*/ 0 w 132"/>
                <a:gd name="T27" fmla="*/ 0 h 171"/>
                <a:gd name="T28" fmla="*/ 0 w 132"/>
                <a:gd name="T29" fmla="*/ 0 h 171"/>
                <a:gd name="T30" fmla="*/ 0 w 132"/>
                <a:gd name="T31" fmla="*/ 0 h 171"/>
                <a:gd name="T32" fmla="*/ 0 w 132"/>
                <a:gd name="T33" fmla="*/ 0 h 171"/>
                <a:gd name="T34" fmla="*/ 0 w 132"/>
                <a:gd name="T35" fmla="*/ 0 h 1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171"/>
                <a:gd name="T56" fmla="*/ 132 w 132"/>
                <a:gd name="T57" fmla="*/ 171 h 1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171">
                  <a:moveTo>
                    <a:pt x="120" y="15"/>
                  </a:moveTo>
                  <a:lnTo>
                    <a:pt x="131" y="38"/>
                  </a:lnTo>
                  <a:lnTo>
                    <a:pt x="120" y="15"/>
                  </a:lnTo>
                  <a:lnTo>
                    <a:pt x="85" y="0"/>
                  </a:lnTo>
                  <a:lnTo>
                    <a:pt x="47" y="0"/>
                  </a:lnTo>
                  <a:lnTo>
                    <a:pt x="12" y="15"/>
                  </a:lnTo>
                  <a:lnTo>
                    <a:pt x="0" y="38"/>
                  </a:lnTo>
                  <a:lnTo>
                    <a:pt x="12" y="61"/>
                  </a:lnTo>
                  <a:lnTo>
                    <a:pt x="34" y="74"/>
                  </a:lnTo>
                  <a:lnTo>
                    <a:pt x="93" y="85"/>
                  </a:lnTo>
                  <a:lnTo>
                    <a:pt x="120" y="96"/>
                  </a:lnTo>
                  <a:lnTo>
                    <a:pt x="131" y="119"/>
                  </a:lnTo>
                  <a:lnTo>
                    <a:pt x="131" y="134"/>
                  </a:lnTo>
                  <a:lnTo>
                    <a:pt x="120" y="158"/>
                  </a:lnTo>
                  <a:lnTo>
                    <a:pt x="85" y="170"/>
                  </a:lnTo>
                  <a:lnTo>
                    <a:pt x="47" y="170"/>
                  </a:lnTo>
                  <a:lnTo>
                    <a:pt x="12" y="158"/>
                  </a:lnTo>
                  <a:lnTo>
                    <a:pt x="0"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2" name="Freeform 395"/>
            <p:cNvSpPr>
              <a:spLocks noChangeArrowheads="1"/>
            </p:cNvSpPr>
            <p:nvPr/>
          </p:nvSpPr>
          <p:spPr bwMode="auto">
            <a:xfrm>
              <a:off x="2635" y="1658"/>
              <a:ext cx="34" cy="39"/>
            </a:xfrm>
            <a:custGeom>
              <a:avLst/>
              <a:gdLst>
                <a:gd name="T0" fmla="*/ 0 w 148"/>
                <a:gd name="T1" fmla="*/ 0 h 171"/>
                <a:gd name="T2" fmla="*/ 0 w 148"/>
                <a:gd name="T3" fmla="*/ 0 h 171"/>
                <a:gd name="T4" fmla="*/ 0 w 148"/>
                <a:gd name="T5" fmla="*/ 0 h 171"/>
                <a:gd name="T6" fmla="*/ 0 w 148"/>
                <a:gd name="T7" fmla="*/ 0 h 171"/>
                <a:gd name="T8" fmla="*/ 0 w 148"/>
                <a:gd name="T9" fmla="*/ 0 h 171"/>
                <a:gd name="T10" fmla="*/ 0 w 148"/>
                <a:gd name="T11" fmla="*/ 0 h 171"/>
                <a:gd name="T12" fmla="*/ 0 w 148"/>
                <a:gd name="T13" fmla="*/ 0 h 171"/>
                <a:gd name="T14" fmla="*/ 0 w 148"/>
                <a:gd name="T15" fmla="*/ 0 h 171"/>
                <a:gd name="T16" fmla="*/ 0 w 148"/>
                <a:gd name="T17" fmla="*/ 0 h 171"/>
                <a:gd name="T18" fmla="*/ 0 w 148"/>
                <a:gd name="T19" fmla="*/ 0 h 171"/>
                <a:gd name="T20" fmla="*/ 0 w 148"/>
                <a:gd name="T21" fmla="*/ 0 h 171"/>
                <a:gd name="T22" fmla="*/ 0 w 148"/>
                <a:gd name="T23" fmla="*/ 0 h 171"/>
                <a:gd name="T24" fmla="*/ 0 w 148"/>
                <a:gd name="T25" fmla="*/ 0 h 171"/>
                <a:gd name="T26" fmla="*/ 0 w 148"/>
                <a:gd name="T27" fmla="*/ 0 h 171"/>
                <a:gd name="T28" fmla="*/ 0 w 148"/>
                <a:gd name="T29" fmla="*/ 0 h 171"/>
                <a:gd name="T30" fmla="*/ 0 w 148"/>
                <a:gd name="T31" fmla="*/ 0 h 171"/>
                <a:gd name="T32" fmla="*/ 0 w 148"/>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1"/>
                <a:gd name="T53" fmla="*/ 148 w 148"/>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1">
                  <a:moveTo>
                    <a:pt x="0" y="74"/>
                  </a:moveTo>
                  <a:lnTo>
                    <a:pt x="147" y="74"/>
                  </a:lnTo>
                  <a:lnTo>
                    <a:pt x="147" y="50"/>
                  </a:lnTo>
                  <a:lnTo>
                    <a:pt x="136" y="26"/>
                  </a:lnTo>
                  <a:lnTo>
                    <a:pt x="123" y="15"/>
                  </a:lnTo>
                  <a:lnTo>
                    <a:pt x="100" y="0"/>
                  </a:lnTo>
                  <a:lnTo>
                    <a:pt x="61" y="0"/>
                  </a:lnTo>
                  <a:lnTo>
                    <a:pt x="39" y="15"/>
                  </a:lnTo>
                  <a:lnTo>
                    <a:pt x="11" y="38"/>
                  </a:lnTo>
                  <a:lnTo>
                    <a:pt x="0" y="74"/>
                  </a:lnTo>
                  <a:lnTo>
                    <a:pt x="0" y="96"/>
                  </a:lnTo>
                  <a:lnTo>
                    <a:pt x="11" y="134"/>
                  </a:lnTo>
                  <a:lnTo>
                    <a:pt x="39" y="158"/>
                  </a:lnTo>
                  <a:lnTo>
                    <a:pt x="61" y="170"/>
                  </a:lnTo>
                  <a:lnTo>
                    <a:pt x="100" y="170"/>
                  </a:lnTo>
                  <a:lnTo>
                    <a:pt x="123" y="158"/>
                  </a:lnTo>
                  <a:lnTo>
                    <a:pt x="147"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3" name="Freeform 396"/>
            <p:cNvSpPr>
              <a:spLocks noChangeArrowheads="1"/>
            </p:cNvSpPr>
            <p:nvPr/>
          </p:nvSpPr>
          <p:spPr bwMode="auto">
            <a:xfrm>
              <a:off x="2724" y="1639"/>
              <a:ext cx="35" cy="58"/>
            </a:xfrm>
            <a:custGeom>
              <a:avLst/>
              <a:gdLst>
                <a:gd name="T0" fmla="*/ 0 w 155"/>
                <a:gd name="T1" fmla="*/ 0 h 255"/>
                <a:gd name="T2" fmla="*/ 0 w 155"/>
                <a:gd name="T3" fmla="*/ 0 h 255"/>
                <a:gd name="T4" fmla="*/ 0 w 155"/>
                <a:gd name="T5" fmla="*/ 0 h 255"/>
                <a:gd name="T6" fmla="*/ 0 60000 65536"/>
                <a:gd name="T7" fmla="*/ 0 60000 65536"/>
                <a:gd name="T8" fmla="*/ 0 60000 65536"/>
                <a:gd name="T9" fmla="*/ 0 w 155"/>
                <a:gd name="T10" fmla="*/ 0 h 255"/>
                <a:gd name="T11" fmla="*/ 155 w 155"/>
                <a:gd name="T12" fmla="*/ 255 h 255"/>
              </a:gdLst>
              <a:ahLst/>
              <a:cxnLst>
                <a:cxn ang="T6">
                  <a:pos x="T0" y="T1"/>
                </a:cxn>
                <a:cxn ang="T7">
                  <a:pos x="T2" y="T3"/>
                </a:cxn>
                <a:cxn ang="T8">
                  <a:pos x="T4" y="T5"/>
                </a:cxn>
              </a:cxnLst>
              <a:rect l="T9" t="T10" r="T11" b="T12"/>
              <a:pathLst>
                <a:path w="155" h="255">
                  <a:moveTo>
                    <a:pt x="0" y="254"/>
                  </a:moveTo>
                  <a:lnTo>
                    <a:pt x="0" y="0"/>
                  </a:lnTo>
                  <a:lnTo>
                    <a:pt x="15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4" name="Line 397"/>
            <p:cNvSpPr>
              <a:spLocks noChangeShapeType="1"/>
            </p:cNvSpPr>
            <p:nvPr/>
          </p:nvSpPr>
          <p:spPr bwMode="auto">
            <a:xfrm flipH="1">
              <a:off x="2723" y="1667"/>
              <a:ext cx="23"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75" name="Line 398"/>
            <p:cNvSpPr>
              <a:spLocks noChangeShapeType="1"/>
            </p:cNvSpPr>
            <p:nvPr/>
          </p:nvSpPr>
          <p:spPr bwMode="auto">
            <a:xfrm>
              <a:off x="2724" y="1697"/>
              <a:ext cx="3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76" name="Line 399"/>
            <p:cNvSpPr>
              <a:spLocks noChangeShapeType="1"/>
            </p:cNvSpPr>
            <p:nvPr/>
          </p:nvSpPr>
          <p:spPr bwMode="auto">
            <a:xfrm flipV="1">
              <a:off x="2775" y="163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77" name="Freeform 400"/>
            <p:cNvSpPr>
              <a:spLocks noChangeArrowheads="1"/>
            </p:cNvSpPr>
            <p:nvPr/>
          </p:nvSpPr>
          <p:spPr bwMode="auto">
            <a:xfrm>
              <a:off x="2798" y="1658"/>
              <a:ext cx="33" cy="39"/>
            </a:xfrm>
            <a:custGeom>
              <a:avLst/>
              <a:gdLst>
                <a:gd name="T0" fmla="*/ 0 w 144"/>
                <a:gd name="T1" fmla="*/ 0 h 171"/>
                <a:gd name="T2" fmla="*/ 0 w 144"/>
                <a:gd name="T3" fmla="*/ 0 h 171"/>
                <a:gd name="T4" fmla="*/ 0 w 144"/>
                <a:gd name="T5" fmla="*/ 0 h 171"/>
                <a:gd name="T6" fmla="*/ 0 w 144"/>
                <a:gd name="T7" fmla="*/ 0 h 171"/>
                <a:gd name="T8" fmla="*/ 0 w 144"/>
                <a:gd name="T9" fmla="*/ 0 h 171"/>
                <a:gd name="T10" fmla="*/ 0 w 144"/>
                <a:gd name="T11" fmla="*/ 0 h 171"/>
                <a:gd name="T12" fmla="*/ 0 w 144"/>
                <a:gd name="T13" fmla="*/ 0 h 171"/>
                <a:gd name="T14" fmla="*/ 0 w 144"/>
                <a:gd name="T15" fmla="*/ 0 h 171"/>
                <a:gd name="T16" fmla="*/ 0 w 144"/>
                <a:gd name="T17" fmla="*/ 0 h 171"/>
                <a:gd name="T18" fmla="*/ 0 w 144"/>
                <a:gd name="T19" fmla="*/ 0 h 171"/>
                <a:gd name="T20" fmla="*/ 0 w 144"/>
                <a:gd name="T21" fmla="*/ 0 h 171"/>
                <a:gd name="T22" fmla="*/ 0 w 144"/>
                <a:gd name="T23" fmla="*/ 0 h 171"/>
                <a:gd name="T24" fmla="*/ 0 w 144"/>
                <a:gd name="T25" fmla="*/ 0 h 171"/>
                <a:gd name="T26" fmla="*/ 0 w 144"/>
                <a:gd name="T27" fmla="*/ 0 h 171"/>
                <a:gd name="T28" fmla="*/ 0 w 144"/>
                <a:gd name="T29" fmla="*/ 0 h 171"/>
                <a:gd name="T30" fmla="*/ 0 w 144"/>
                <a:gd name="T31" fmla="*/ 0 h 171"/>
                <a:gd name="T32" fmla="*/ 0 w 144"/>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71"/>
                <a:gd name="T53" fmla="*/ 144 w 144"/>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71">
                  <a:moveTo>
                    <a:pt x="0" y="74"/>
                  </a:moveTo>
                  <a:lnTo>
                    <a:pt x="143" y="74"/>
                  </a:lnTo>
                  <a:lnTo>
                    <a:pt x="143" y="50"/>
                  </a:lnTo>
                  <a:lnTo>
                    <a:pt x="132" y="26"/>
                  </a:lnTo>
                  <a:lnTo>
                    <a:pt x="120" y="15"/>
                  </a:lnTo>
                  <a:lnTo>
                    <a:pt x="97" y="0"/>
                  </a:lnTo>
                  <a:lnTo>
                    <a:pt x="61" y="0"/>
                  </a:lnTo>
                  <a:lnTo>
                    <a:pt x="38" y="15"/>
                  </a:lnTo>
                  <a:lnTo>
                    <a:pt x="12" y="38"/>
                  </a:lnTo>
                  <a:lnTo>
                    <a:pt x="0" y="74"/>
                  </a:lnTo>
                  <a:lnTo>
                    <a:pt x="0" y="96"/>
                  </a:lnTo>
                  <a:lnTo>
                    <a:pt x="12" y="134"/>
                  </a:lnTo>
                  <a:lnTo>
                    <a:pt x="38" y="158"/>
                  </a:lnTo>
                  <a:lnTo>
                    <a:pt x="61" y="170"/>
                  </a:lnTo>
                  <a:lnTo>
                    <a:pt x="97" y="170"/>
                  </a:lnTo>
                  <a:lnTo>
                    <a:pt x="120" y="158"/>
                  </a:lnTo>
                  <a:lnTo>
                    <a:pt x="143"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8" name="Freeform 401"/>
            <p:cNvSpPr>
              <a:spLocks noChangeArrowheads="1"/>
            </p:cNvSpPr>
            <p:nvPr/>
          </p:nvSpPr>
          <p:spPr bwMode="auto">
            <a:xfrm>
              <a:off x="2848" y="1658"/>
              <a:ext cx="34" cy="39"/>
            </a:xfrm>
            <a:custGeom>
              <a:avLst/>
              <a:gdLst>
                <a:gd name="T0" fmla="*/ 0 w 149"/>
                <a:gd name="T1" fmla="*/ 0 h 171"/>
                <a:gd name="T2" fmla="*/ 0 w 149"/>
                <a:gd name="T3" fmla="*/ 0 h 171"/>
                <a:gd name="T4" fmla="*/ 0 w 149"/>
                <a:gd name="T5" fmla="*/ 0 h 171"/>
                <a:gd name="T6" fmla="*/ 0 w 149"/>
                <a:gd name="T7" fmla="*/ 0 h 171"/>
                <a:gd name="T8" fmla="*/ 0 w 149"/>
                <a:gd name="T9" fmla="*/ 0 h 171"/>
                <a:gd name="T10" fmla="*/ 0 w 149"/>
                <a:gd name="T11" fmla="*/ 0 h 171"/>
                <a:gd name="T12" fmla="*/ 0 w 149"/>
                <a:gd name="T13" fmla="*/ 0 h 171"/>
                <a:gd name="T14" fmla="*/ 0 w 149"/>
                <a:gd name="T15" fmla="*/ 0 h 171"/>
                <a:gd name="T16" fmla="*/ 0 w 149"/>
                <a:gd name="T17" fmla="*/ 0 h 171"/>
                <a:gd name="T18" fmla="*/ 0 w 149"/>
                <a:gd name="T19" fmla="*/ 0 h 171"/>
                <a:gd name="T20" fmla="*/ 0 w 149"/>
                <a:gd name="T21" fmla="*/ 0 h 171"/>
                <a:gd name="T22" fmla="*/ 0 w 149"/>
                <a:gd name="T23" fmla="*/ 0 h 171"/>
                <a:gd name="T24" fmla="*/ 0 w 149"/>
                <a:gd name="T25" fmla="*/ 0 h 171"/>
                <a:gd name="T26" fmla="*/ 0 w 149"/>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9"/>
                <a:gd name="T43" fmla="*/ 0 h 171"/>
                <a:gd name="T44" fmla="*/ 149 w 149"/>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9" h="171">
                  <a:moveTo>
                    <a:pt x="148" y="38"/>
                  </a:moveTo>
                  <a:lnTo>
                    <a:pt x="124" y="15"/>
                  </a:lnTo>
                  <a:lnTo>
                    <a:pt x="96" y="0"/>
                  </a:lnTo>
                  <a:lnTo>
                    <a:pt x="62" y="0"/>
                  </a:lnTo>
                  <a:lnTo>
                    <a:pt x="34" y="15"/>
                  </a:lnTo>
                  <a:lnTo>
                    <a:pt x="12" y="38"/>
                  </a:lnTo>
                  <a:lnTo>
                    <a:pt x="0" y="74"/>
                  </a:lnTo>
                  <a:lnTo>
                    <a:pt x="0" y="96"/>
                  </a:lnTo>
                  <a:lnTo>
                    <a:pt x="12" y="134"/>
                  </a:lnTo>
                  <a:lnTo>
                    <a:pt x="34" y="158"/>
                  </a:lnTo>
                  <a:lnTo>
                    <a:pt x="62" y="170"/>
                  </a:lnTo>
                  <a:lnTo>
                    <a:pt x="96" y="170"/>
                  </a:lnTo>
                  <a:lnTo>
                    <a:pt x="124" y="158"/>
                  </a:lnTo>
                  <a:lnTo>
                    <a:pt x="148"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79" name="Line 402"/>
            <p:cNvSpPr>
              <a:spLocks noChangeShapeType="1"/>
            </p:cNvSpPr>
            <p:nvPr/>
          </p:nvSpPr>
          <p:spPr bwMode="auto">
            <a:xfrm flipV="1">
              <a:off x="2906" y="1638"/>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80" name="Freeform 403"/>
            <p:cNvSpPr>
              <a:spLocks noChangeArrowheads="1"/>
            </p:cNvSpPr>
            <p:nvPr/>
          </p:nvSpPr>
          <p:spPr bwMode="auto">
            <a:xfrm>
              <a:off x="2906" y="1685"/>
              <a:ext cx="14" cy="15"/>
            </a:xfrm>
            <a:custGeom>
              <a:avLst/>
              <a:gdLst>
                <a:gd name="T0" fmla="*/ 0 w 63"/>
                <a:gd name="T1" fmla="*/ 0 h 64"/>
                <a:gd name="T2" fmla="*/ 0 w 63"/>
                <a:gd name="T3" fmla="*/ 0 h 64"/>
                <a:gd name="T4" fmla="*/ 0 w 63"/>
                <a:gd name="T5" fmla="*/ 0 h 64"/>
                <a:gd name="T6" fmla="*/ 0 w 63"/>
                <a:gd name="T7" fmla="*/ 0 h 64"/>
                <a:gd name="T8" fmla="*/ 0 60000 65536"/>
                <a:gd name="T9" fmla="*/ 0 60000 65536"/>
                <a:gd name="T10" fmla="*/ 0 60000 65536"/>
                <a:gd name="T11" fmla="*/ 0 60000 65536"/>
                <a:gd name="T12" fmla="*/ 0 w 63"/>
                <a:gd name="T13" fmla="*/ 0 h 64"/>
                <a:gd name="T14" fmla="*/ 63 w 63"/>
                <a:gd name="T15" fmla="*/ 64 h 64"/>
              </a:gdLst>
              <a:ahLst/>
              <a:cxnLst>
                <a:cxn ang="T8">
                  <a:pos x="T0" y="T1"/>
                </a:cxn>
                <a:cxn ang="T9">
                  <a:pos x="T2" y="T3"/>
                </a:cxn>
                <a:cxn ang="T10">
                  <a:pos x="T4" y="T5"/>
                </a:cxn>
                <a:cxn ang="T11">
                  <a:pos x="T6" y="T7"/>
                </a:cxn>
              </a:cxnLst>
              <a:rect l="T12" t="T13" r="T14" b="T15"/>
              <a:pathLst>
                <a:path w="63" h="64">
                  <a:moveTo>
                    <a:pt x="0" y="0"/>
                  </a:moveTo>
                  <a:lnTo>
                    <a:pt x="7" y="47"/>
                  </a:lnTo>
                  <a:lnTo>
                    <a:pt x="30" y="63"/>
                  </a:lnTo>
                  <a:lnTo>
                    <a:pt x="62" y="6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81" name="Line 404"/>
            <p:cNvSpPr>
              <a:spLocks noChangeShapeType="1"/>
            </p:cNvSpPr>
            <p:nvPr/>
          </p:nvSpPr>
          <p:spPr bwMode="auto">
            <a:xfrm flipH="1">
              <a:off x="2897" y="1658"/>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82" name="Line 405"/>
            <p:cNvSpPr>
              <a:spLocks noChangeShapeType="1"/>
            </p:cNvSpPr>
            <p:nvPr/>
          </p:nvSpPr>
          <p:spPr bwMode="auto">
            <a:xfrm>
              <a:off x="2936" y="165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83" name="Freeform 406"/>
            <p:cNvSpPr>
              <a:spLocks noChangeArrowheads="1"/>
            </p:cNvSpPr>
            <p:nvPr/>
          </p:nvSpPr>
          <p:spPr bwMode="auto">
            <a:xfrm>
              <a:off x="2936" y="1658"/>
              <a:ext cx="22" cy="17"/>
            </a:xfrm>
            <a:custGeom>
              <a:avLst/>
              <a:gdLst>
                <a:gd name="T0" fmla="*/ 0 w 97"/>
                <a:gd name="T1" fmla="*/ 0 h 75"/>
                <a:gd name="T2" fmla="*/ 0 w 97"/>
                <a:gd name="T3" fmla="*/ 0 h 75"/>
                <a:gd name="T4" fmla="*/ 0 w 97"/>
                <a:gd name="T5" fmla="*/ 0 h 75"/>
                <a:gd name="T6" fmla="*/ 0 w 97"/>
                <a:gd name="T7" fmla="*/ 0 h 75"/>
                <a:gd name="T8" fmla="*/ 0 w 97"/>
                <a:gd name="T9" fmla="*/ 0 h 75"/>
                <a:gd name="T10" fmla="*/ 0 60000 65536"/>
                <a:gd name="T11" fmla="*/ 0 60000 65536"/>
                <a:gd name="T12" fmla="*/ 0 60000 65536"/>
                <a:gd name="T13" fmla="*/ 0 60000 65536"/>
                <a:gd name="T14" fmla="*/ 0 60000 65536"/>
                <a:gd name="T15" fmla="*/ 0 w 97"/>
                <a:gd name="T16" fmla="*/ 0 h 75"/>
                <a:gd name="T17" fmla="*/ 97 w 97"/>
                <a:gd name="T18" fmla="*/ 75 h 75"/>
              </a:gdLst>
              <a:ahLst/>
              <a:cxnLst>
                <a:cxn ang="T10">
                  <a:pos x="T0" y="T1"/>
                </a:cxn>
                <a:cxn ang="T11">
                  <a:pos x="T2" y="T3"/>
                </a:cxn>
                <a:cxn ang="T12">
                  <a:pos x="T4" y="T5"/>
                </a:cxn>
                <a:cxn ang="T13">
                  <a:pos x="T6" y="T7"/>
                </a:cxn>
                <a:cxn ang="T14">
                  <a:pos x="T8" y="T9"/>
                </a:cxn>
              </a:cxnLst>
              <a:rect l="T15" t="T16" r="T17" b="T18"/>
              <a:pathLst>
                <a:path w="97" h="75">
                  <a:moveTo>
                    <a:pt x="0" y="74"/>
                  </a:moveTo>
                  <a:lnTo>
                    <a:pt x="11" y="38"/>
                  </a:lnTo>
                  <a:lnTo>
                    <a:pt x="34" y="15"/>
                  </a:lnTo>
                  <a:lnTo>
                    <a:pt x="58"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84" name="Freeform 407"/>
            <p:cNvSpPr>
              <a:spLocks noChangeArrowheads="1"/>
            </p:cNvSpPr>
            <p:nvPr/>
          </p:nvSpPr>
          <p:spPr bwMode="auto">
            <a:xfrm>
              <a:off x="2972" y="1639"/>
              <a:ext cx="15" cy="14"/>
            </a:xfrm>
            <a:custGeom>
              <a:avLst/>
              <a:gdLst>
                <a:gd name="T0" fmla="*/ 0 w 64"/>
                <a:gd name="T1" fmla="*/ 0 h 62"/>
                <a:gd name="T2" fmla="*/ 0 w 64"/>
                <a:gd name="T3" fmla="*/ 0 h 62"/>
                <a:gd name="T4" fmla="*/ 0 w 64"/>
                <a:gd name="T5" fmla="*/ 0 h 62"/>
                <a:gd name="T6" fmla="*/ 0 w 64"/>
                <a:gd name="T7" fmla="*/ 0 h 62"/>
                <a:gd name="T8" fmla="*/ 0 w 64"/>
                <a:gd name="T9" fmla="*/ 0 h 62"/>
                <a:gd name="T10" fmla="*/ 0 60000 65536"/>
                <a:gd name="T11" fmla="*/ 0 60000 65536"/>
                <a:gd name="T12" fmla="*/ 0 60000 65536"/>
                <a:gd name="T13" fmla="*/ 0 60000 65536"/>
                <a:gd name="T14" fmla="*/ 0 60000 65536"/>
                <a:gd name="T15" fmla="*/ 0 w 64"/>
                <a:gd name="T16" fmla="*/ 0 h 62"/>
                <a:gd name="T17" fmla="*/ 64 w 64"/>
                <a:gd name="T18" fmla="*/ 62 h 62"/>
              </a:gdLst>
              <a:ahLst/>
              <a:cxnLst>
                <a:cxn ang="T10">
                  <a:pos x="T0" y="T1"/>
                </a:cxn>
                <a:cxn ang="T11">
                  <a:pos x="T2" y="T3"/>
                </a:cxn>
                <a:cxn ang="T12">
                  <a:pos x="T4" y="T5"/>
                </a:cxn>
                <a:cxn ang="T13">
                  <a:pos x="T6" y="T7"/>
                </a:cxn>
                <a:cxn ang="T14">
                  <a:pos x="T8" y="T9"/>
                </a:cxn>
              </a:cxnLst>
              <a:rect l="T15" t="T16" r="T17" b="T18"/>
              <a:pathLst>
                <a:path w="64" h="62">
                  <a:moveTo>
                    <a:pt x="0" y="30"/>
                  </a:moveTo>
                  <a:lnTo>
                    <a:pt x="31" y="61"/>
                  </a:lnTo>
                  <a:lnTo>
                    <a:pt x="63" y="30"/>
                  </a:lnTo>
                  <a:lnTo>
                    <a:pt x="31" y="0"/>
                  </a:lnTo>
                  <a:lnTo>
                    <a:pt x="0" y="3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85" name="Line 408"/>
            <p:cNvSpPr>
              <a:spLocks noChangeShapeType="1"/>
            </p:cNvSpPr>
            <p:nvPr/>
          </p:nvSpPr>
          <p:spPr bwMode="auto">
            <a:xfrm>
              <a:off x="2974" y="165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86" name="Freeform 409"/>
            <p:cNvSpPr>
              <a:spLocks noChangeArrowheads="1"/>
            </p:cNvSpPr>
            <p:nvPr/>
          </p:nvSpPr>
          <p:spPr bwMode="auto">
            <a:xfrm>
              <a:off x="2994" y="1658"/>
              <a:ext cx="34" cy="39"/>
            </a:xfrm>
            <a:custGeom>
              <a:avLst/>
              <a:gdLst>
                <a:gd name="T0" fmla="*/ 0 w 151"/>
                <a:gd name="T1" fmla="*/ 0 h 171"/>
                <a:gd name="T2" fmla="*/ 0 w 151"/>
                <a:gd name="T3" fmla="*/ 0 h 171"/>
                <a:gd name="T4" fmla="*/ 0 w 151"/>
                <a:gd name="T5" fmla="*/ 0 h 171"/>
                <a:gd name="T6" fmla="*/ 0 w 151"/>
                <a:gd name="T7" fmla="*/ 0 h 171"/>
                <a:gd name="T8" fmla="*/ 0 w 151"/>
                <a:gd name="T9" fmla="*/ 0 h 171"/>
                <a:gd name="T10" fmla="*/ 0 w 151"/>
                <a:gd name="T11" fmla="*/ 0 h 171"/>
                <a:gd name="T12" fmla="*/ 0 w 151"/>
                <a:gd name="T13" fmla="*/ 0 h 171"/>
                <a:gd name="T14" fmla="*/ 0 w 151"/>
                <a:gd name="T15" fmla="*/ 0 h 171"/>
                <a:gd name="T16" fmla="*/ 0 w 151"/>
                <a:gd name="T17" fmla="*/ 0 h 171"/>
                <a:gd name="T18" fmla="*/ 0 w 151"/>
                <a:gd name="T19" fmla="*/ 0 h 171"/>
                <a:gd name="T20" fmla="*/ 0 w 151"/>
                <a:gd name="T21" fmla="*/ 0 h 171"/>
                <a:gd name="T22" fmla="*/ 0 w 151"/>
                <a:gd name="T23" fmla="*/ 0 h 171"/>
                <a:gd name="T24" fmla="*/ 0 w 151"/>
                <a:gd name="T25" fmla="*/ 0 h 171"/>
                <a:gd name="T26" fmla="*/ 0 w 151"/>
                <a:gd name="T27" fmla="*/ 0 h 1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1"/>
                <a:gd name="T43" fmla="*/ 0 h 171"/>
                <a:gd name="T44" fmla="*/ 151 w 151"/>
                <a:gd name="T45" fmla="*/ 171 h 1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1" h="171">
                  <a:moveTo>
                    <a:pt x="150" y="38"/>
                  </a:moveTo>
                  <a:lnTo>
                    <a:pt x="124" y="15"/>
                  </a:lnTo>
                  <a:lnTo>
                    <a:pt x="101" y="0"/>
                  </a:lnTo>
                  <a:lnTo>
                    <a:pt x="62" y="0"/>
                  </a:lnTo>
                  <a:lnTo>
                    <a:pt x="39" y="15"/>
                  </a:lnTo>
                  <a:lnTo>
                    <a:pt x="11" y="38"/>
                  </a:lnTo>
                  <a:lnTo>
                    <a:pt x="0" y="74"/>
                  </a:lnTo>
                  <a:lnTo>
                    <a:pt x="0" y="96"/>
                  </a:lnTo>
                  <a:lnTo>
                    <a:pt x="11" y="134"/>
                  </a:lnTo>
                  <a:lnTo>
                    <a:pt x="39" y="158"/>
                  </a:lnTo>
                  <a:lnTo>
                    <a:pt x="62" y="170"/>
                  </a:lnTo>
                  <a:lnTo>
                    <a:pt x="101" y="170"/>
                  </a:lnTo>
                  <a:lnTo>
                    <a:pt x="124" y="158"/>
                  </a:lnTo>
                  <a:lnTo>
                    <a:pt x="150"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87" name="Freeform 410"/>
            <p:cNvSpPr>
              <a:spLocks noChangeArrowheads="1"/>
            </p:cNvSpPr>
            <p:nvPr/>
          </p:nvSpPr>
          <p:spPr bwMode="auto">
            <a:xfrm>
              <a:off x="3044" y="1658"/>
              <a:ext cx="33" cy="39"/>
            </a:xfrm>
            <a:custGeom>
              <a:avLst/>
              <a:gdLst>
                <a:gd name="T0" fmla="*/ 0 w 147"/>
                <a:gd name="T1" fmla="*/ 0 h 171"/>
                <a:gd name="T2" fmla="*/ 0 w 147"/>
                <a:gd name="T3" fmla="*/ 0 h 171"/>
                <a:gd name="T4" fmla="*/ 0 w 147"/>
                <a:gd name="T5" fmla="*/ 0 h 171"/>
                <a:gd name="T6" fmla="*/ 0 w 147"/>
                <a:gd name="T7" fmla="*/ 0 h 171"/>
                <a:gd name="T8" fmla="*/ 0 w 147"/>
                <a:gd name="T9" fmla="*/ 0 h 171"/>
                <a:gd name="T10" fmla="*/ 0 w 147"/>
                <a:gd name="T11" fmla="*/ 0 h 171"/>
                <a:gd name="T12" fmla="*/ 0 w 147"/>
                <a:gd name="T13" fmla="*/ 0 h 171"/>
                <a:gd name="T14" fmla="*/ 0 w 147"/>
                <a:gd name="T15" fmla="*/ 0 h 171"/>
                <a:gd name="T16" fmla="*/ 0 w 147"/>
                <a:gd name="T17" fmla="*/ 0 h 171"/>
                <a:gd name="T18" fmla="*/ 0 w 147"/>
                <a:gd name="T19" fmla="*/ 0 h 171"/>
                <a:gd name="T20" fmla="*/ 0 w 147"/>
                <a:gd name="T21" fmla="*/ 0 h 171"/>
                <a:gd name="T22" fmla="*/ 0 w 147"/>
                <a:gd name="T23" fmla="*/ 0 h 171"/>
                <a:gd name="T24" fmla="*/ 0 w 147"/>
                <a:gd name="T25" fmla="*/ 0 h 171"/>
                <a:gd name="T26" fmla="*/ 0 w 147"/>
                <a:gd name="T27" fmla="*/ 0 h 171"/>
                <a:gd name="T28" fmla="*/ 0 w 147"/>
                <a:gd name="T29" fmla="*/ 0 h 171"/>
                <a:gd name="T30" fmla="*/ 0 w 147"/>
                <a:gd name="T31" fmla="*/ 0 h 1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71"/>
                <a:gd name="T50" fmla="*/ 147 w 147"/>
                <a:gd name="T51" fmla="*/ 171 h 1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71">
                  <a:moveTo>
                    <a:pt x="146" y="170"/>
                  </a:moveTo>
                  <a:lnTo>
                    <a:pt x="146" y="0"/>
                  </a:lnTo>
                  <a:lnTo>
                    <a:pt x="146" y="38"/>
                  </a:lnTo>
                  <a:lnTo>
                    <a:pt x="122" y="15"/>
                  </a:lnTo>
                  <a:lnTo>
                    <a:pt x="96" y="0"/>
                  </a:lnTo>
                  <a:lnTo>
                    <a:pt x="60" y="0"/>
                  </a:lnTo>
                  <a:lnTo>
                    <a:pt x="34" y="15"/>
                  </a:lnTo>
                  <a:lnTo>
                    <a:pt x="11" y="38"/>
                  </a:lnTo>
                  <a:lnTo>
                    <a:pt x="0" y="74"/>
                  </a:lnTo>
                  <a:lnTo>
                    <a:pt x="0" y="96"/>
                  </a:lnTo>
                  <a:lnTo>
                    <a:pt x="11" y="134"/>
                  </a:lnTo>
                  <a:lnTo>
                    <a:pt x="34" y="158"/>
                  </a:lnTo>
                  <a:lnTo>
                    <a:pt x="60" y="170"/>
                  </a:lnTo>
                  <a:lnTo>
                    <a:pt x="96" y="170"/>
                  </a:lnTo>
                  <a:lnTo>
                    <a:pt x="122" y="158"/>
                  </a:lnTo>
                  <a:lnTo>
                    <a:pt x="146"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88" name="Line 411"/>
            <p:cNvSpPr>
              <a:spLocks noChangeShapeType="1"/>
            </p:cNvSpPr>
            <p:nvPr/>
          </p:nvSpPr>
          <p:spPr bwMode="auto">
            <a:xfrm flipV="1">
              <a:off x="3096" y="163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89" name="Line 412"/>
            <p:cNvSpPr>
              <a:spLocks noChangeShapeType="1"/>
            </p:cNvSpPr>
            <p:nvPr/>
          </p:nvSpPr>
          <p:spPr bwMode="auto">
            <a:xfrm>
              <a:off x="3190" y="1642"/>
              <a:ext cx="5" cy="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90" name="Freeform 413"/>
            <p:cNvSpPr>
              <a:spLocks noChangeArrowheads="1"/>
            </p:cNvSpPr>
            <p:nvPr/>
          </p:nvSpPr>
          <p:spPr bwMode="auto">
            <a:xfrm>
              <a:off x="3156" y="1639"/>
              <a:ext cx="40" cy="58"/>
            </a:xfrm>
            <a:custGeom>
              <a:avLst/>
              <a:gdLst>
                <a:gd name="T0" fmla="*/ 0 w 175"/>
                <a:gd name="T1" fmla="*/ 0 h 255"/>
                <a:gd name="T2" fmla="*/ 0 w 175"/>
                <a:gd name="T3" fmla="*/ 0 h 255"/>
                <a:gd name="T4" fmla="*/ 0 w 175"/>
                <a:gd name="T5" fmla="*/ 0 h 255"/>
                <a:gd name="T6" fmla="*/ 0 w 175"/>
                <a:gd name="T7" fmla="*/ 0 h 255"/>
                <a:gd name="T8" fmla="*/ 0 w 175"/>
                <a:gd name="T9" fmla="*/ 0 h 255"/>
                <a:gd name="T10" fmla="*/ 0 w 175"/>
                <a:gd name="T11" fmla="*/ 0 h 255"/>
                <a:gd name="T12" fmla="*/ 0 w 175"/>
                <a:gd name="T13" fmla="*/ 0 h 255"/>
                <a:gd name="T14" fmla="*/ 0 w 175"/>
                <a:gd name="T15" fmla="*/ 0 h 255"/>
                <a:gd name="T16" fmla="*/ 0 w 175"/>
                <a:gd name="T17" fmla="*/ 0 h 255"/>
                <a:gd name="T18" fmla="*/ 0 w 175"/>
                <a:gd name="T19" fmla="*/ 0 h 255"/>
                <a:gd name="T20" fmla="*/ 0 w 175"/>
                <a:gd name="T21" fmla="*/ 0 h 255"/>
                <a:gd name="T22" fmla="*/ 0 w 175"/>
                <a:gd name="T23" fmla="*/ 0 h 255"/>
                <a:gd name="T24" fmla="*/ 0 w 175"/>
                <a:gd name="T25" fmla="*/ 0 h 255"/>
                <a:gd name="T26" fmla="*/ 0 w 175"/>
                <a:gd name="T27" fmla="*/ 0 h 255"/>
                <a:gd name="T28" fmla="*/ 0 w 175"/>
                <a:gd name="T29" fmla="*/ 0 h 255"/>
                <a:gd name="T30" fmla="*/ 0 w 175"/>
                <a:gd name="T31" fmla="*/ 0 h 255"/>
                <a:gd name="T32" fmla="*/ 0 w 175"/>
                <a:gd name="T33" fmla="*/ 0 h 255"/>
                <a:gd name="T34" fmla="*/ 0 w 175"/>
                <a:gd name="T35" fmla="*/ 0 h 255"/>
                <a:gd name="T36" fmla="*/ 0 w 175"/>
                <a:gd name="T37" fmla="*/ 0 h 2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5"/>
                <a:gd name="T58" fmla="*/ 0 h 255"/>
                <a:gd name="T59" fmla="*/ 175 w 175"/>
                <a:gd name="T60" fmla="*/ 255 h 2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5" h="255">
                  <a:moveTo>
                    <a:pt x="150" y="11"/>
                  </a:moveTo>
                  <a:lnTo>
                    <a:pt x="112" y="0"/>
                  </a:lnTo>
                  <a:lnTo>
                    <a:pt x="62" y="0"/>
                  </a:lnTo>
                  <a:lnTo>
                    <a:pt x="28" y="11"/>
                  </a:lnTo>
                  <a:lnTo>
                    <a:pt x="0" y="38"/>
                  </a:lnTo>
                  <a:lnTo>
                    <a:pt x="0" y="61"/>
                  </a:lnTo>
                  <a:lnTo>
                    <a:pt x="11" y="84"/>
                  </a:lnTo>
                  <a:lnTo>
                    <a:pt x="28" y="99"/>
                  </a:lnTo>
                  <a:lnTo>
                    <a:pt x="50" y="111"/>
                  </a:lnTo>
                  <a:lnTo>
                    <a:pt x="124" y="134"/>
                  </a:lnTo>
                  <a:lnTo>
                    <a:pt x="150" y="145"/>
                  </a:lnTo>
                  <a:lnTo>
                    <a:pt x="163" y="158"/>
                  </a:lnTo>
                  <a:lnTo>
                    <a:pt x="174" y="180"/>
                  </a:lnTo>
                  <a:lnTo>
                    <a:pt x="174" y="218"/>
                  </a:lnTo>
                  <a:lnTo>
                    <a:pt x="150" y="242"/>
                  </a:lnTo>
                  <a:lnTo>
                    <a:pt x="112" y="254"/>
                  </a:lnTo>
                  <a:lnTo>
                    <a:pt x="62" y="254"/>
                  </a:lnTo>
                  <a:lnTo>
                    <a:pt x="28" y="242"/>
                  </a:lnTo>
                  <a:lnTo>
                    <a:pt x="0" y="21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91" name="Line 414"/>
            <p:cNvSpPr>
              <a:spLocks noChangeShapeType="1"/>
            </p:cNvSpPr>
            <p:nvPr/>
          </p:nvSpPr>
          <p:spPr bwMode="auto">
            <a:xfrm flipH="1" flipV="1">
              <a:off x="3213" y="1657"/>
              <a:ext cx="19"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92" name="Freeform 415"/>
            <p:cNvSpPr>
              <a:spLocks noChangeArrowheads="1"/>
            </p:cNvSpPr>
            <p:nvPr/>
          </p:nvSpPr>
          <p:spPr bwMode="auto">
            <a:xfrm>
              <a:off x="3212" y="1658"/>
              <a:ext cx="36" cy="58"/>
            </a:xfrm>
            <a:custGeom>
              <a:avLst/>
              <a:gdLst>
                <a:gd name="T0" fmla="*/ 0 w 160"/>
                <a:gd name="T1" fmla="*/ 0 h 255"/>
                <a:gd name="T2" fmla="*/ 0 w 160"/>
                <a:gd name="T3" fmla="*/ 0 h 255"/>
                <a:gd name="T4" fmla="*/ 0 w 160"/>
                <a:gd name="T5" fmla="*/ 0 h 255"/>
                <a:gd name="T6" fmla="*/ 0 w 160"/>
                <a:gd name="T7" fmla="*/ 0 h 255"/>
                <a:gd name="T8" fmla="*/ 0 w 160"/>
                <a:gd name="T9" fmla="*/ 0 h 255"/>
                <a:gd name="T10" fmla="*/ 0 w 160"/>
                <a:gd name="T11" fmla="*/ 0 h 255"/>
                <a:gd name="T12" fmla="*/ 0 60000 65536"/>
                <a:gd name="T13" fmla="*/ 0 60000 65536"/>
                <a:gd name="T14" fmla="*/ 0 60000 65536"/>
                <a:gd name="T15" fmla="*/ 0 60000 65536"/>
                <a:gd name="T16" fmla="*/ 0 60000 65536"/>
                <a:gd name="T17" fmla="*/ 0 60000 65536"/>
                <a:gd name="T18" fmla="*/ 0 w 160"/>
                <a:gd name="T19" fmla="*/ 0 h 255"/>
                <a:gd name="T20" fmla="*/ 160 w 160"/>
                <a:gd name="T21" fmla="*/ 255 h 255"/>
              </a:gdLst>
              <a:ahLst/>
              <a:cxnLst>
                <a:cxn ang="T12">
                  <a:pos x="T0" y="T1"/>
                </a:cxn>
                <a:cxn ang="T13">
                  <a:pos x="T2" y="T3"/>
                </a:cxn>
                <a:cxn ang="T14">
                  <a:pos x="T4" y="T5"/>
                </a:cxn>
                <a:cxn ang="T15">
                  <a:pos x="T6" y="T7"/>
                </a:cxn>
                <a:cxn ang="T16">
                  <a:pos x="T8" y="T9"/>
                </a:cxn>
                <a:cxn ang="T17">
                  <a:pos x="T10" y="T11"/>
                </a:cxn>
              </a:cxnLst>
              <a:rect l="T18" t="T19" r="T20" b="T21"/>
              <a:pathLst>
                <a:path w="160" h="255">
                  <a:moveTo>
                    <a:pt x="159" y="0"/>
                  </a:moveTo>
                  <a:lnTo>
                    <a:pt x="85" y="170"/>
                  </a:lnTo>
                  <a:lnTo>
                    <a:pt x="62" y="219"/>
                  </a:lnTo>
                  <a:lnTo>
                    <a:pt x="39" y="243"/>
                  </a:lnTo>
                  <a:lnTo>
                    <a:pt x="12" y="254"/>
                  </a:lnTo>
                  <a:lnTo>
                    <a:pt x="0" y="25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93" name="Freeform 416"/>
            <p:cNvSpPr>
              <a:spLocks noChangeArrowheads="1"/>
            </p:cNvSpPr>
            <p:nvPr/>
          </p:nvSpPr>
          <p:spPr bwMode="auto">
            <a:xfrm>
              <a:off x="3256" y="1658"/>
              <a:ext cx="31" cy="39"/>
            </a:xfrm>
            <a:custGeom>
              <a:avLst/>
              <a:gdLst>
                <a:gd name="T0" fmla="*/ 0 w 136"/>
                <a:gd name="T1" fmla="*/ 0 h 171"/>
                <a:gd name="T2" fmla="*/ 0 w 136"/>
                <a:gd name="T3" fmla="*/ 0 h 171"/>
                <a:gd name="T4" fmla="*/ 0 w 136"/>
                <a:gd name="T5" fmla="*/ 0 h 171"/>
                <a:gd name="T6" fmla="*/ 0 w 136"/>
                <a:gd name="T7" fmla="*/ 0 h 171"/>
                <a:gd name="T8" fmla="*/ 0 w 136"/>
                <a:gd name="T9" fmla="*/ 0 h 171"/>
                <a:gd name="T10" fmla="*/ 0 w 136"/>
                <a:gd name="T11" fmla="*/ 0 h 171"/>
                <a:gd name="T12" fmla="*/ 0 w 136"/>
                <a:gd name="T13" fmla="*/ 0 h 171"/>
                <a:gd name="T14" fmla="*/ 0 w 136"/>
                <a:gd name="T15" fmla="*/ 0 h 171"/>
                <a:gd name="T16" fmla="*/ 0 w 136"/>
                <a:gd name="T17" fmla="*/ 0 h 171"/>
                <a:gd name="T18" fmla="*/ 0 w 136"/>
                <a:gd name="T19" fmla="*/ 0 h 171"/>
                <a:gd name="T20" fmla="*/ 0 w 136"/>
                <a:gd name="T21" fmla="*/ 0 h 171"/>
                <a:gd name="T22" fmla="*/ 0 w 136"/>
                <a:gd name="T23" fmla="*/ 0 h 171"/>
                <a:gd name="T24" fmla="*/ 0 w 136"/>
                <a:gd name="T25" fmla="*/ 0 h 171"/>
                <a:gd name="T26" fmla="*/ 0 w 136"/>
                <a:gd name="T27" fmla="*/ 0 h 171"/>
                <a:gd name="T28" fmla="*/ 0 w 136"/>
                <a:gd name="T29" fmla="*/ 0 h 171"/>
                <a:gd name="T30" fmla="*/ 0 w 136"/>
                <a:gd name="T31" fmla="*/ 0 h 171"/>
                <a:gd name="T32" fmla="*/ 0 w 136"/>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71"/>
                <a:gd name="T53" fmla="*/ 136 w 136"/>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71">
                  <a:moveTo>
                    <a:pt x="135" y="38"/>
                  </a:moveTo>
                  <a:lnTo>
                    <a:pt x="119" y="15"/>
                  </a:lnTo>
                  <a:lnTo>
                    <a:pt x="89" y="0"/>
                  </a:lnTo>
                  <a:lnTo>
                    <a:pt x="51" y="0"/>
                  </a:lnTo>
                  <a:lnTo>
                    <a:pt x="16" y="15"/>
                  </a:lnTo>
                  <a:lnTo>
                    <a:pt x="0" y="38"/>
                  </a:lnTo>
                  <a:lnTo>
                    <a:pt x="16" y="61"/>
                  </a:lnTo>
                  <a:lnTo>
                    <a:pt x="39" y="74"/>
                  </a:lnTo>
                  <a:lnTo>
                    <a:pt x="100" y="85"/>
                  </a:lnTo>
                  <a:lnTo>
                    <a:pt x="119" y="96"/>
                  </a:lnTo>
                  <a:lnTo>
                    <a:pt x="135" y="119"/>
                  </a:lnTo>
                  <a:lnTo>
                    <a:pt x="135" y="134"/>
                  </a:lnTo>
                  <a:lnTo>
                    <a:pt x="119" y="158"/>
                  </a:lnTo>
                  <a:lnTo>
                    <a:pt x="89" y="170"/>
                  </a:lnTo>
                  <a:lnTo>
                    <a:pt x="51" y="170"/>
                  </a:lnTo>
                  <a:lnTo>
                    <a:pt x="16" y="158"/>
                  </a:lnTo>
                  <a:lnTo>
                    <a:pt x="0"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94" name="Line 417"/>
            <p:cNvSpPr>
              <a:spLocks noChangeShapeType="1"/>
            </p:cNvSpPr>
            <p:nvPr/>
          </p:nvSpPr>
          <p:spPr bwMode="auto">
            <a:xfrm flipV="1">
              <a:off x="3311" y="1638"/>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95" name="Freeform 418"/>
            <p:cNvSpPr>
              <a:spLocks noChangeArrowheads="1"/>
            </p:cNvSpPr>
            <p:nvPr/>
          </p:nvSpPr>
          <p:spPr bwMode="auto">
            <a:xfrm>
              <a:off x="3311" y="1685"/>
              <a:ext cx="15" cy="15"/>
            </a:xfrm>
            <a:custGeom>
              <a:avLst/>
              <a:gdLst>
                <a:gd name="T0" fmla="*/ 0 w 64"/>
                <a:gd name="T1" fmla="*/ 0 h 64"/>
                <a:gd name="T2" fmla="*/ 0 w 64"/>
                <a:gd name="T3" fmla="*/ 0 h 64"/>
                <a:gd name="T4" fmla="*/ 0 w 64"/>
                <a:gd name="T5" fmla="*/ 0 h 64"/>
                <a:gd name="T6" fmla="*/ 0 w 64"/>
                <a:gd name="T7" fmla="*/ 0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0"/>
                  </a:moveTo>
                  <a:lnTo>
                    <a:pt x="14" y="47"/>
                  </a:lnTo>
                  <a:lnTo>
                    <a:pt x="39" y="63"/>
                  </a:lnTo>
                  <a:lnTo>
                    <a:pt x="63" y="6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96" name="Line 419"/>
            <p:cNvSpPr>
              <a:spLocks noChangeShapeType="1"/>
            </p:cNvSpPr>
            <p:nvPr/>
          </p:nvSpPr>
          <p:spPr bwMode="auto">
            <a:xfrm flipH="1">
              <a:off x="3302" y="1658"/>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97" name="Freeform 420"/>
            <p:cNvSpPr>
              <a:spLocks noChangeArrowheads="1"/>
            </p:cNvSpPr>
            <p:nvPr/>
          </p:nvSpPr>
          <p:spPr bwMode="auto">
            <a:xfrm>
              <a:off x="3342" y="1658"/>
              <a:ext cx="32" cy="39"/>
            </a:xfrm>
            <a:custGeom>
              <a:avLst/>
              <a:gdLst>
                <a:gd name="T0" fmla="*/ 0 w 143"/>
                <a:gd name="T1" fmla="*/ 0 h 171"/>
                <a:gd name="T2" fmla="*/ 0 w 143"/>
                <a:gd name="T3" fmla="*/ 0 h 171"/>
                <a:gd name="T4" fmla="*/ 0 w 143"/>
                <a:gd name="T5" fmla="*/ 0 h 171"/>
                <a:gd name="T6" fmla="*/ 0 w 143"/>
                <a:gd name="T7" fmla="*/ 0 h 171"/>
                <a:gd name="T8" fmla="*/ 0 w 143"/>
                <a:gd name="T9" fmla="*/ 0 h 171"/>
                <a:gd name="T10" fmla="*/ 0 w 143"/>
                <a:gd name="T11" fmla="*/ 0 h 171"/>
                <a:gd name="T12" fmla="*/ 0 w 143"/>
                <a:gd name="T13" fmla="*/ 0 h 171"/>
                <a:gd name="T14" fmla="*/ 0 w 143"/>
                <a:gd name="T15" fmla="*/ 0 h 171"/>
                <a:gd name="T16" fmla="*/ 0 w 143"/>
                <a:gd name="T17" fmla="*/ 0 h 171"/>
                <a:gd name="T18" fmla="*/ 0 w 143"/>
                <a:gd name="T19" fmla="*/ 0 h 171"/>
                <a:gd name="T20" fmla="*/ 0 w 143"/>
                <a:gd name="T21" fmla="*/ 0 h 171"/>
                <a:gd name="T22" fmla="*/ 0 w 143"/>
                <a:gd name="T23" fmla="*/ 0 h 171"/>
                <a:gd name="T24" fmla="*/ 0 w 143"/>
                <a:gd name="T25" fmla="*/ 0 h 171"/>
                <a:gd name="T26" fmla="*/ 0 w 143"/>
                <a:gd name="T27" fmla="*/ 0 h 171"/>
                <a:gd name="T28" fmla="*/ 0 w 143"/>
                <a:gd name="T29" fmla="*/ 0 h 171"/>
                <a:gd name="T30" fmla="*/ 0 w 143"/>
                <a:gd name="T31" fmla="*/ 0 h 171"/>
                <a:gd name="T32" fmla="*/ 0 w 143"/>
                <a:gd name="T33" fmla="*/ 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3"/>
                <a:gd name="T52" fmla="*/ 0 h 171"/>
                <a:gd name="T53" fmla="*/ 143 w 143"/>
                <a:gd name="T54" fmla="*/ 171 h 1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3" h="171">
                  <a:moveTo>
                    <a:pt x="0" y="74"/>
                  </a:moveTo>
                  <a:lnTo>
                    <a:pt x="142" y="74"/>
                  </a:lnTo>
                  <a:lnTo>
                    <a:pt x="142" y="50"/>
                  </a:lnTo>
                  <a:lnTo>
                    <a:pt x="131" y="26"/>
                  </a:lnTo>
                  <a:lnTo>
                    <a:pt x="118" y="15"/>
                  </a:lnTo>
                  <a:lnTo>
                    <a:pt x="96" y="0"/>
                  </a:lnTo>
                  <a:lnTo>
                    <a:pt x="61" y="0"/>
                  </a:lnTo>
                  <a:lnTo>
                    <a:pt x="34" y="15"/>
                  </a:lnTo>
                  <a:lnTo>
                    <a:pt x="10" y="38"/>
                  </a:lnTo>
                  <a:lnTo>
                    <a:pt x="0" y="74"/>
                  </a:lnTo>
                  <a:lnTo>
                    <a:pt x="0" y="96"/>
                  </a:lnTo>
                  <a:lnTo>
                    <a:pt x="10" y="134"/>
                  </a:lnTo>
                  <a:lnTo>
                    <a:pt x="34" y="158"/>
                  </a:lnTo>
                  <a:lnTo>
                    <a:pt x="61" y="170"/>
                  </a:lnTo>
                  <a:lnTo>
                    <a:pt x="96" y="170"/>
                  </a:lnTo>
                  <a:lnTo>
                    <a:pt x="118" y="158"/>
                  </a:lnTo>
                  <a:lnTo>
                    <a:pt x="142" y="13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598" name="Line 421"/>
            <p:cNvSpPr>
              <a:spLocks noChangeShapeType="1"/>
            </p:cNvSpPr>
            <p:nvPr/>
          </p:nvSpPr>
          <p:spPr bwMode="auto">
            <a:xfrm flipV="1">
              <a:off x="3391" y="165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99" name="Freeform 422"/>
            <p:cNvSpPr>
              <a:spLocks noChangeArrowheads="1"/>
            </p:cNvSpPr>
            <p:nvPr/>
          </p:nvSpPr>
          <p:spPr bwMode="auto">
            <a:xfrm>
              <a:off x="3391" y="1658"/>
              <a:ext cx="31" cy="39"/>
            </a:xfrm>
            <a:custGeom>
              <a:avLst/>
              <a:gdLst>
                <a:gd name="T0" fmla="*/ 0 w 137"/>
                <a:gd name="T1" fmla="*/ 0 h 171"/>
                <a:gd name="T2" fmla="*/ 0 w 137"/>
                <a:gd name="T3" fmla="*/ 0 h 171"/>
                <a:gd name="T4" fmla="*/ 0 w 137"/>
                <a:gd name="T5" fmla="*/ 0 h 171"/>
                <a:gd name="T6" fmla="*/ 0 w 137"/>
                <a:gd name="T7" fmla="*/ 0 h 171"/>
                <a:gd name="T8" fmla="*/ 0 w 137"/>
                <a:gd name="T9" fmla="*/ 0 h 171"/>
                <a:gd name="T10" fmla="*/ 0 w 137"/>
                <a:gd name="T11" fmla="*/ 0 h 171"/>
                <a:gd name="T12" fmla="*/ 0 w 137"/>
                <a:gd name="T13" fmla="*/ 0 h 171"/>
                <a:gd name="T14" fmla="*/ 0 60000 65536"/>
                <a:gd name="T15" fmla="*/ 0 60000 65536"/>
                <a:gd name="T16" fmla="*/ 0 60000 65536"/>
                <a:gd name="T17" fmla="*/ 0 60000 65536"/>
                <a:gd name="T18" fmla="*/ 0 60000 65536"/>
                <a:gd name="T19" fmla="*/ 0 60000 65536"/>
                <a:gd name="T20" fmla="*/ 0 60000 65536"/>
                <a:gd name="T21" fmla="*/ 0 w 137"/>
                <a:gd name="T22" fmla="*/ 0 h 171"/>
                <a:gd name="T23" fmla="*/ 137 w 13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1">
                  <a:moveTo>
                    <a:pt x="0" y="50"/>
                  </a:moveTo>
                  <a:lnTo>
                    <a:pt x="39" y="15"/>
                  </a:lnTo>
                  <a:lnTo>
                    <a:pt x="62" y="0"/>
                  </a:lnTo>
                  <a:lnTo>
                    <a:pt x="100" y="0"/>
                  </a:lnTo>
                  <a:lnTo>
                    <a:pt x="124" y="15"/>
                  </a:lnTo>
                  <a:lnTo>
                    <a:pt x="136" y="50"/>
                  </a:lnTo>
                  <a:lnTo>
                    <a:pt x="136"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0" name="Freeform 423"/>
            <p:cNvSpPr>
              <a:spLocks noChangeArrowheads="1"/>
            </p:cNvSpPr>
            <p:nvPr/>
          </p:nvSpPr>
          <p:spPr bwMode="auto">
            <a:xfrm>
              <a:off x="3422" y="1658"/>
              <a:ext cx="31" cy="39"/>
            </a:xfrm>
            <a:custGeom>
              <a:avLst/>
              <a:gdLst>
                <a:gd name="T0" fmla="*/ 0 w 136"/>
                <a:gd name="T1" fmla="*/ 0 h 171"/>
                <a:gd name="T2" fmla="*/ 0 w 136"/>
                <a:gd name="T3" fmla="*/ 0 h 171"/>
                <a:gd name="T4" fmla="*/ 0 w 136"/>
                <a:gd name="T5" fmla="*/ 0 h 171"/>
                <a:gd name="T6" fmla="*/ 0 w 136"/>
                <a:gd name="T7" fmla="*/ 0 h 171"/>
                <a:gd name="T8" fmla="*/ 0 w 136"/>
                <a:gd name="T9" fmla="*/ 0 h 171"/>
                <a:gd name="T10" fmla="*/ 0 w 136"/>
                <a:gd name="T11" fmla="*/ 0 h 171"/>
                <a:gd name="T12" fmla="*/ 0 w 136"/>
                <a:gd name="T13" fmla="*/ 0 h 171"/>
                <a:gd name="T14" fmla="*/ 0 60000 65536"/>
                <a:gd name="T15" fmla="*/ 0 60000 65536"/>
                <a:gd name="T16" fmla="*/ 0 60000 65536"/>
                <a:gd name="T17" fmla="*/ 0 60000 65536"/>
                <a:gd name="T18" fmla="*/ 0 60000 65536"/>
                <a:gd name="T19" fmla="*/ 0 60000 65536"/>
                <a:gd name="T20" fmla="*/ 0 60000 65536"/>
                <a:gd name="T21" fmla="*/ 0 w 136"/>
                <a:gd name="T22" fmla="*/ 0 h 171"/>
                <a:gd name="T23" fmla="*/ 136 w 136"/>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71">
                  <a:moveTo>
                    <a:pt x="0" y="50"/>
                  </a:moveTo>
                  <a:lnTo>
                    <a:pt x="38" y="15"/>
                  </a:lnTo>
                  <a:lnTo>
                    <a:pt x="61" y="0"/>
                  </a:lnTo>
                  <a:lnTo>
                    <a:pt x="99" y="0"/>
                  </a:lnTo>
                  <a:lnTo>
                    <a:pt x="123" y="15"/>
                  </a:lnTo>
                  <a:lnTo>
                    <a:pt x="135" y="50"/>
                  </a:lnTo>
                  <a:lnTo>
                    <a:pt x="135" y="17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1" name="Freeform 424"/>
            <p:cNvSpPr>
              <a:spLocks noChangeArrowheads="1"/>
            </p:cNvSpPr>
            <p:nvPr/>
          </p:nvSpPr>
          <p:spPr bwMode="auto">
            <a:xfrm>
              <a:off x="2258" y="1529"/>
              <a:ext cx="44" cy="58"/>
            </a:xfrm>
            <a:custGeom>
              <a:avLst/>
              <a:gdLst>
                <a:gd name="T0" fmla="*/ 0 w 193"/>
                <a:gd name="T1" fmla="*/ 0 h 256"/>
                <a:gd name="T2" fmla="*/ 0 w 193"/>
                <a:gd name="T3" fmla="*/ 0 h 256"/>
                <a:gd name="T4" fmla="*/ 0 w 193"/>
                <a:gd name="T5" fmla="*/ 0 h 256"/>
                <a:gd name="T6" fmla="*/ 0 w 193"/>
                <a:gd name="T7" fmla="*/ 0 h 256"/>
                <a:gd name="T8" fmla="*/ 0 w 193"/>
                <a:gd name="T9" fmla="*/ 0 h 256"/>
                <a:gd name="T10" fmla="*/ 0 w 193"/>
                <a:gd name="T11" fmla="*/ 0 h 256"/>
                <a:gd name="T12" fmla="*/ 0 w 193"/>
                <a:gd name="T13" fmla="*/ 0 h 256"/>
                <a:gd name="T14" fmla="*/ 0 w 193"/>
                <a:gd name="T15" fmla="*/ 0 h 256"/>
                <a:gd name="T16" fmla="*/ 0 w 193"/>
                <a:gd name="T17" fmla="*/ 0 h 256"/>
                <a:gd name="T18" fmla="*/ 0 w 193"/>
                <a:gd name="T19" fmla="*/ 0 h 256"/>
                <a:gd name="T20" fmla="*/ 0 w 193"/>
                <a:gd name="T21" fmla="*/ 0 h 256"/>
                <a:gd name="T22" fmla="*/ 0 w 193"/>
                <a:gd name="T23" fmla="*/ 0 h 256"/>
                <a:gd name="T24" fmla="*/ 0 w 193"/>
                <a:gd name="T25" fmla="*/ 0 h 256"/>
                <a:gd name="T26" fmla="*/ 0 w 193"/>
                <a:gd name="T27" fmla="*/ 0 h 256"/>
                <a:gd name="T28" fmla="*/ 0 w 193"/>
                <a:gd name="T29" fmla="*/ 0 h 256"/>
                <a:gd name="T30" fmla="*/ 0 w 193"/>
                <a:gd name="T31" fmla="*/ 0 h 256"/>
                <a:gd name="T32" fmla="*/ 0 w 193"/>
                <a:gd name="T33" fmla="*/ 0 h 256"/>
                <a:gd name="T34" fmla="*/ 0 w 193"/>
                <a:gd name="T35" fmla="*/ 0 h 256"/>
                <a:gd name="T36" fmla="*/ 0 w 193"/>
                <a:gd name="T37" fmla="*/ 0 h 256"/>
                <a:gd name="T38" fmla="*/ 0 w 193"/>
                <a:gd name="T39" fmla="*/ 0 h 256"/>
                <a:gd name="T40" fmla="*/ 0 w 193"/>
                <a:gd name="T41" fmla="*/ 0 h 2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3"/>
                <a:gd name="T64" fmla="*/ 0 h 256"/>
                <a:gd name="T65" fmla="*/ 193 w 193"/>
                <a:gd name="T66" fmla="*/ 256 h 2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3" h="256">
                  <a:moveTo>
                    <a:pt x="69" y="0"/>
                  </a:moveTo>
                  <a:lnTo>
                    <a:pt x="46" y="11"/>
                  </a:lnTo>
                  <a:lnTo>
                    <a:pt x="27" y="38"/>
                  </a:lnTo>
                  <a:lnTo>
                    <a:pt x="11" y="61"/>
                  </a:lnTo>
                  <a:lnTo>
                    <a:pt x="0" y="96"/>
                  </a:lnTo>
                  <a:lnTo>
                    <a:pt x="0" y="158"/>
                  </a:lnTo>
                  <a:lnTo>
                    <a:pt x="11" y="193"/>
                  </a:lnTo>
                  <a:lnTo>
                    <a:pt x="27" y="219"/>
                  </a:lnTo>
                  <a:lnTo>
                    <a:pt x="46" y="243"/>
                  </a:lnTo>
                  <a:lnTo>
                    <a:pt x="69" y="255"/>
                  </a:lnTo>
                  <a:lnTo>
                    <a:pt x="119" y="255"/>
                  </a:lnTo>
                  <a:lnTo>
                    <a:pt x="147" y="243"/>
                  </a:lnTo>
                  <a:lnTo>
                    <a:pt x="169" y="219"/>
                  </a:lnTo>
                  <a:lnTo>
                    <a:pt x="181" y="193"/>
                  </a:lnTo>
                  <a:lnTo>
                    <a:pt x="192" y="158"/>
                  </a:lnTo>
                  <a:lnTo>
                    <a:pt x="192" y="96"/>
                  </a:lnTo>
                  <a:lnTo>
                    <a:pt x="181" y="61"/>
                  </a:lnTo>
                  <a:lnTo>
                    <a:pt x="169" y="38"/>
                  </a:lnTo>
                  <a:lnTo>
                    <a:pt x="147" y="11"/>
                  </a:lnTo>
                  <a:lnTo>
                    <a:pt x="119" y="0"/>
                  </a:lnTo>
                  <a:lnTo>
                    <a:pt x="69"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2" name="Freeform 425"/>
            <p:cNvSpPr>
              <a:spLocks noChangeArrowheads="1"/>
            </p:cNvSpPr>
            <p:nvPr/>
          </p:nvSpPr>
          <p:spPr bwMode="auto">
            <a:xfrm>
              <a:off x="2319" y="1548"/>
              <a:ext cx="30" cy="39"/>
            </a:xfrm>
            <a:custGeom>
              <a:avLst/>
              <a:gdLst>
                <a:gd name="T0" fmla="*/ 0 w 134"/>
                <a:gd name="T1" fmla="*/ 0 h 172"/>
                <a:gd name="T2" fmla="*/ 0 w 134"/>
                <a:gd name="T3" fmla="*/ 0 h 172"/>
                <a:gd name="T4" fmla="*/ 0 w 134"/>
                <a:gd name="T5" fmla="*/ 0 h 172"/>
                <a:gd name="T6" fmla="*/ 0 w 134"/>
                <a:gd name="T7" fmla="*/ 0 h 172"/>
                <a:gd name="T8" fmla="*/ 0 w 134"/>
                <a:gd name="T9" fmla="*/ 0 h 172"/>
                <a:gd name="T10" fmla="*/ 0 w 134"/>
                <a:gd name="T11" fmla="*/ 0 h 172"/>
                <a:gd name="T12" fmla="*/ 0 w 134"/>
                <a:gd name="T13" fmla="*/ 0 h 172"/>
                <a:gd name="T14" fmla="*/ 0 60000 65536"/>
                <a:gd name="T15" fmla="*/ 0 60000 65536"/>
                <a:gd name="T16" fmla="*/ 0 60000 65536"/>
                <a:gd name="T17" fmla="*/ 0 60000 65536"/>
                <a:gd name="T18" fmla="*/ 0 60000 65536"/>
                <a:gd name="T19" fmla="*/ 0 60000 65536"/>
                <a:gd name="T20" fmla="*/ 0 60000 65536"/>
                <a:gd name="T21" fmla="*/ 0 w 134"/>
                <a:gd name="T22" fmla="*/ 0 h 172"/>
                <a:gd name="T23" fmla="*/ 134 w 134"/>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172">
                  <a:moveTo>
                    <a:pt x="0" y="0"/>
                  </a:moveTo>
                  <a:lnTo>
                    <a:pt x="0" y="124"/>
                  </a:lnTo>
                  <a:lnTo>
                    <a:pt x="12" y="159"/>
                  </a:lnTo>
                  <a:lnTo>
                    <a:pt x="36" y="171"/>
                  </a:lnTo>
                  <a:lnTo>
                    <a:pt x="71" y="171"/>
                  </a:lnTo>
                  <a:lnTo>
                    <a:pt x="94" y="159"/>
                  </a:lnTo>
                  <a:lnTo>
                    <a:pt x="133" y="12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3" name="Line 426"/>
            <p:cNvSpPr>
              <a:spLocks noChangeShapeType="1"/>
            </p:cNvSpPr>
            <p:nvPr/>
          </p:nvSpPr>
          <p:spPr bwMode="auto">
            <a:xfrm flipV="1">
              <a:off x="2349" y="1546"/>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04" name="Freeform 427"/>
            <p:cNvSpPr>
              <a:spLocks noChangeArrowheads="1"/>
            </p:cNvSpPr>
            <p:nvPr/>
          </p:nvSpPr>
          <p:spPr bwMode="auto">
            <a:xfrm>
              <a:off x="2380" y="1529"/>
              <a:ext cx="14" cy="58"/>
            </a:xfrm>
            <a:custGeom>
              <a:avLst/>
              <a:gdLst>
                <a:gd name="T0" fmla="*/ 0 w 63"/>
                <a:gd name="T1" fmla="*/ 0 h 256"/>
                <a:gd name="T2" fmla="*/ 0 w 63"/>
                <a:gd name="T3" fmla="*/ 0 h 256"/>
                <a:gd name="T4" fmla="*/ 0 w 63"/>
                <a:gd name="T5" fmla="*/ 0 h 256"/>
                <a:gd name="T6" fmla="*/ 0 w 63"/>
                <a:gd name="T7" fmla="*/ 0 h 256"/>
                <a:gd name="T8" fmla="*/ 0 w 63"/>
                <a:gd name="T9" fmla="*/ 0 h 256"/>
                <a:gd name="T10" fmla="*/ 0 60000 65536"/>
                <a:gd name="T11" fmla="*/ 0 60000 65536"/>
                <a:gd name="T12" fmla="*/ 0 60000 65536"/>
                <a:gd name="T13" fmla="*/ 0 60000 65536"/>
                <a:gd name="T14" fmla="*/ 0 60000 65536"/>
                <a:gd name="T15" fmla="*/ 0 w 63"/>
                <a:gd name="T16" fmla="*/ 0 h 256"/>
                <a:gd name="T17" fmla="*/ 63 w 63"/>
                <a:gd name="T18" fmla="*/ 256 h 256"/>
              </a:gdLst>
              <a:ahLst/>
              <a:cxnLst>
                <a:cxn ang="T10">
                  <a:pos x="T0" y="T1"/>
                </a:cxn>
                <a:cxn ang="T11">
                  <a:pos x="T2" y="T3"/>
                </a:cxn>
                <a:cxn ang="T12">
                  <a:pos x="T4" y="T5"/>
                </a:cxn>
                <a:cxn ang="T13">
                  <a:pos x="T6" y="T7"/>
                </a:cxn>
                <a:cxn ang="T14">
                  <a:pos x="T8" y="T9"/>
                </a:cxn>
              </a:cxnLst>
              <a:rect l="T15" t="T16" r="T17" b="T18"/>
              <a:pathLst>
                <a:path w="63" h="256">
                  <a:moveTo>
                    <a:pt x="0" y="0"/>
                  </a:moveTo>
                  <a:lnTo>
                    <a:pt x="0" y="208"/>
                  </a:lnTo>
                  <a:lnTo>
                    <a:pt x="11" y="243"/>
                  </a:lnTo>
                  <a:lnTo>
                    <a:pt x="39" y="255"/>
                  </a:lnTo>
                  <a:lnTo>
                    <a:pt x="62" y="25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5" name="Line 428"/>
            <p:cNvSpPr>
              <a:spLocks noChangeShapeType="1"/>
            </p:cNvSpPr>
            <p:nvPr/>
          </p:nvSpPr>
          <p:spPr bwMode="auto">
            <a:xfrm flipH="1">
              <a:off x="2370" y="1548"/>
              <a:ext cx="2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06" name="Line 429"/>
            <p:cNvSpPr>
              <a:spLocks noChangeShapeType="1"/>
            </p:cNvSpPr>
            <p:nvPr/>
          </p:nvSpPr>
          <p:spPr bwMode="auto">
            <a:xfrm>
              <a:off x="2410" y="1529"/>
              <a:ext cx="1"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07" name="Freeform 430"/>
            <p:cNvSpPr>
              <a:spLocks noChangeArrowheads="1"/>
            </p:cNvSpPr>
            <p:nvPr/>
          </p:nvSpPr>
          <p:spPr bwMode="auto">
            <a:xfrm>
              <a:off x="2432" y="1548"/>
              <a:ext cx="33" cy="39"/>
            </a:xfrm>
            <a:custGeom>
              <a:avLst/>
              <a:gdLst>
                <a:gd name="T0" fmla="*/ 0 w 144"/>
                <a:gd name="T1" fmla="*/ 0 h 172"/>
                <a:gd name="T2" fmla="*/ 0 w 144"/>
                <a:gd name="T3" fmla="*/ 0 h 172"/>
                <a:gd name="T4" fmla="*/ 0 w 144"/>
                <a:gd name="T5" fmla="*/ 0 h 172"/>
                <a:gd name="T6" fmla="*/ 0 w 144"/>
                <a:gd name="T7" fmla="*/ 0 h 172"/>
                <a:gd name="T8" fmla="*/ 0 w 144"/>
                <a:gd name="T9" fmla="*/ 0 h 172"/>
                <a:gd name="T10" fmla="*/ 0 w 144"/>
                <a:gd name="T11" fmla="*/ 0 h 172"/>
                <a:gd name="T12" fmla="*/ 0 w 144"/>
                <a:gd name="T13" fmla="*/ 0 h 172"/>
                <a:gd name="T14" fmla="*/ 0 w 144"/>
                <a:gd name="T15" fmla="*/ 0 h 172"/>
                <a:gd name="T16" fmla="*/ 0 w 144"/>
                <a:gd name="T17" fmla="*/ 0 h 172"/>
                <a:gd name="T18" fmla="*/ 0 w 144"/>
                <a:gd name="T19" fmla="*/ 0 h 172"/>
                <a:gd name="T20" fmla="*/ 0 w 144"/>
                <a:gd name="T21" fmla="*/ 0 h 172"/>
                <a:gd name="T22" fmla="*/ 0 w 144"/>
                <a:gd name="T23" fmla="*/ 0 h 172"/>
                <a:gd name="T24" fmla="*/ 0 w 144"/>
                <a:gd name="T25" fmla="*/ 0 h 172"/>
                <a:gd name="T26" fmla="*/ 0 w 144"/>
                <a:gd name="T27" fmla="*/ 0 h 172"/>
                <a:gd name="T28" fmla="*/ 0 w 144"/>
                <a:gd name="T29" fmla="*/ 0 h 172"/>
                <a:gd name="T30" fmla="*/ 0 w 144"/>
                <a:gd name="T31" fmla="*/ 0 h 172"/>
                <a:gd name="T32" fmla="*/ 0 w 144"/>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4"/>
                <a:gd name="T52" fmla="*/ 0 h 172"/>
                <a:gd name="T53" fmla="*/ 144 w 144"/>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4" h="172">
                  <a:moveTo>
                    <a:pt x="0" y="74"/>
                  </a:moveTo>
                  <a:lnTo>
                    <a:pt x="143" y="74"/>
                  </a:lnTo>
                  <a:lnTo>
                    <a:pt x="143" y="47"/>
                  </a:lnTo>
                  <a:lnTo>
                    <a:pt x="132" y="23"/>
                  </a:lnTo>
                  <a:lnTo>
                    <a:pt x="120" y="12"/>
                  </a:lnTo>
                  <a:lnTo>
                    <a:pt x="97" y="0"/>
                  </a:lnTo>
                  <a:lnTo>
                    <a:pt x="62" y="0"/>
                  </a:lnTo>
                  <a:lnTo>
                    <a:pt x="35" y="12"/>
                  </a:lnTo>
                  <a:lnTo>
                    <a:pt x="11" y="36"/>
                  </a:lnTo>
                  <a:lnTo>
                    <a:pt x="0" y="74"/>
                  </a:lnTo>
                  <a:lnTo>
                    <a:pt x="0" y="97"/>
                  </a:lnTo>
                  <a:lnTo>
                    <a:pt x="11" y="135"/>
                  </a:lnTo>
                  <a:lnTo>
                    <a:pt x="35" y="159"/>
                  </a:lnTo>
                  <a:lnTo>
                    <a:pt x="62" y="171"/>
                  </a:lnTo>
                  <a:lnTo>
                    <a:pt x="97" y="171"/>
                  </a:lnTo>
                  <a:lnTo>
                    <a:pt x="120" y="159"/>
                  </a:lnTo>
                  <a:lnTo>
                    <a:pt x="143"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08" name="Line 431"/>
            <p:cNvSpPr>
              <a:spLocks noChangeShapeType="1"/>
            </p:cNvSpPr>
            <p:nvPr/>
          </p:nvSpPr>
          <p:spPr bwMode="auto">
            <a:xfrm flipV="1">
              <a:off x="2490" y="1528"/>
              <a:ext cx="1"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09" name="Freeform 432"/>
            <p:cNvSpPr>
              <a:spLocks noChangeArrowheads="1"/>
            </p:cNvSpPr>
            <p:nvPr/>
          </p:nvSpPr>
          <p:spPr bwMode="auto">
            <a:xfrm>
              <a:off x="2490" y="1576"/>
              <a:ext cx="14" cy="14"/>
            </a:xfrm>
            <a:custGeom>
              <a:avLst/>
              <a:gdLst>
                <a:gd name="T0" fmla="*/ 0 w 62"/>
                <a:gd name="T1" fmla="*/ 0 h 63"/>
                <a:gd name="T2" fmla="*/ 0 w 62"/>
                <a:gd name="T3" fmla="*/ 0 h 63"/>
                <a:gd name="T4" fmla="*/ 0 w 62"/>
                <a:gd name="T5" fmla="*/ 0 h 63"/>
                <a:gd name="T6" fmla="*/ 0 w 62"/>
                <a:gd name="T7" fmla="*/ 0 h 63"/>
                <a:gd name="T8" fmla="*/ 0 60000 65536"/>
                <a:gd name="T9" fmla="*/ 0 60000 65536"/>
                <a:gd name="T10" fmla="*/ 0 60000 65536"/>
                <a:gd name="T11" fmla="*/ 0 60000 65536"/>
                <a:gd name="T12" fmla="*/ 0 w 62"/>
                <a:gd name="T13" fmla="*/ 0 h 63"/>
                <a:gd name="T14" fmla="*/ 62 w 62"/>
                <a:gd name="T15" fmla="*/ 63 h 63"/>
              </a:gdLst>
              <a:ahLst/>
              <a:cxnLst>
                <a:cxn ang="T8">
                  <a:pos x="T0" y="T1"/>
                </a:cxn>
                <a:cxn ang="T9">
                  <a:pos x="T2" y="T3"/>
                </a:cxn>
                <a:cxn ang="T10">
                  <a:pos x="T4" y="T5"/>
                </a:cxn>
                <a:cxn ang="T11">
                  <a:pos x="T6" y="T7"/>
                </a:cxn>
              </a:cxnLst>
              <a:rect l="T12" t="T13" r="T14" b="T15"/>
              <a:pathLst>
                <a:path w="62" h="63">
                  <a:moveTo>
                    <a:pt x="0" y="0"/>
                  </a:moveTo>
                  <a:lnTo>
                    <a:pt x="11" y="46"/>
                  </a:lnTo>
                  <a:lnTo>
                    <a:pt x="38" y="62"/>
                  </a:lnTo>
                  <a:lnTo>
                    <a:pt x="61"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0" name="Line 433"/>
            <p:cNvSpPr>
              <a:spLocks noChangeShapeType="1"/>
            </p:cNvSpPr>
            <p:nvPr/>
          </p:nvSpPr>
          <p:spPr bwMode="auto">
            <a:xfrm flipH="1">
              <a:off x="2481" y="1548"/>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11" name="Freeform 434"/>
            <p:cNvSpPr>
              <a:spLocks noChangeArrowheads="1"/>
            </p:cNvSpPr>
            <p:nvPr/>
          </p:nvSpPr>
          <p:spPr bwMode="auto">
            <a:xfrm>
              <a:off x="2520" y="1548"/>
              <a:ext cx="31" cy="39"/>
            </a:xfrm>
            <a:custGeom>
              <a:avLst/>
              <a:gdLst>
                <a:gd name="T0" fmla="*/ 0 w 136"/>
                <a:gd name="T1" fmla="*/ 0 h 172"/>
                <a:gd name="T2" fmla="*/ 0 w 136"/>
                <a:gd name="T3" fmla="*/ 0 h 172"/>
                <a:gd name="T4" fmla="*/ 0 w 136"/>
                <a:gd name="T5" fmla="*/ 0 h 172"/>
                <a:gd name="T6" fmla="*/ 0 w 136"/>
                <a:gd name="T7" fmla="*/ 0 h 172"/>
                <a:gd name="T8" fmla="*/ 0 w 136"/>
                <a:gd name="T9" fmla="*/ 0 h 172"/>
                <a:gd name="T10" fmla="*/ 0 w 136"/>
                <a:gd name="T11" fmla="*/ 0 h 172"/>
                <a:gd name="T12" fmla="*/ 0 w 136"/>
                <a:gd name="T13" fmla="*/ 0 h 172"/>
                <a:gd name="T14" fmla="*/ 0 w 136"/>
                <a:gd name="T15" fmla="*/ 0 h 172"/>
                <a:gd name="T16" fmla="*/ 0 w 136"/>
                <a:gd name="T17" fmla="*/ 0 h 172"/>
                <a:gd name="T18" fmla="*/ 0 w 136"/>
                <a:gd name="T19" fmla="*/ 0 h 172"/>
                <a:gd name="T20" fmla="*/ 0 w 136"/>
                <a:gd name="T21" fmla="*/ 0 h 172"/>
                <a:gd name="T22" fmla="*/ 0 w 136"/>
                <a:gd name="T23" fmla="*/ 0 h 172"/>
                <a:gd name="T24" fmla="*/ 0 w 136"/>
                <a:gd name="T25" fmla="*/ 0 h 172"/>
                <a:gd name="T26" fmla="*/ 0 w 136"/>
                <a:gd name="T27" fmla="*/ 0 h 172"/>
                <a:gd name="T28" fmla="*/ 0 w 136"/>
                <a:gd name="T29" fmla="*/ 0 h 172"/>
                <a:gd name="T30" fmla="*/ 0 w 136"/>
                <a:gd name="T31" fmla="*/ 0 h 172"/>
                <a:gd name="T32" fmla="*/ 0 w 136"/>
                <a:gd name="T33" fmla="*/ 0 h 172"/>
                <a:gd name="T34" fmla="*/ 0 w 136"/>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6"/>
                <a:gd name="T55" fmla="*/ 0 h 172"/>
                <a:gd name="T56" fmla="*/ 136 w 136"/>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6" h="172">
                  <a:moveTo>
                    <a:pt x="118" y="12"/>
                  </a:moveTo>
                  <a:lnTo>
                    <a:pt x="135" y="36"/>
                  </a:lnTo>
                  <a:lnTo>
                    <a:pt x="118" y="12"/>
                  </a:lnTo>
                  <a:lnTo>
                    <a:pt x="88" y="0"/>
                  </a:lnTo>
                  <a:lnTo>
                    <a:pt x="50" y="0"/>
                  </a:lnTo>
                  <a:lnTo>
                    <a:pt x="11" y="12"/>
                  </a:lnTo>
                  <a:lnTo>
                    <a:pt x="0" y="36"/>
                  </a:lnTo>
                  <a:lnTo>
                    <a:pt x="11" y="62"/>
                  </a:lnTo>
                  <a:lnTo>
                    <a:pt x="39" y="74"/>
                  </a:lnTo>
                  <a:lnTo>
                    <a:pt x="99" y="85"/>
                  </a:lnTo>
                  <a:lnTo>
                    <a:pt x="118" y="97"/>
                  </a:lnTo>
                  <a:lnTo>
                    <a:pt x="135" y="124"/>
                  </a:lnTo>
                  <a:lnTo>
                    <a:pt x="135" y="135"/>
                  </a:lnTo>
                  <a:lnTo>
                    <a:pt x="118" y="159"/>
                  </a:lnTo>
                  <a:lnTo>
                    <a:pt x="88" y="171"/>
                  </a:lnTo>
                  <a:lnTo>
                    <a:pt x="50" y="171"/>
                  </a:lnTo>
                  <a:lnTo>
                    <a:pt x="11" y="159"/>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2" name="Freeform 435"/>
            <p:cNvSpPr>
              <a:spLocks noChangeArrowheads="1"/>
            </p:cNvSpPr>
            <p:nvPr/>
          </p:nvSpPr>
          <p:spPr bwMode="auto">
            <a:xfrm>
              <a:off x="2606" y="1529"/>
              <a:ext cx="42" cy="58"/>
            </a:xfrm>
            <a:custGeom>
              <a:avLst/>
              <a:gdLst>
                <a:gd name="T0" fmla="*/ 0 w 187"/>
                <a:gd name="T1" fmla="*/ 0 h 256"/>
                <a:gd name="T2" fmla="*/ 0 w 187"/>
                <a:gd name="T3" fmla="*/ 0 h 256"/>
                <a:gd name="T4" fmla="*/ 0 w 187"/>
                <a:gd name="T5" fmla="*/ 0 h 256"/>
                <a:gd name="T6" fmla="*/ 0 w 187"/>
                <a:gd name="T7" fmla="*/ 0 h 256"/>
                <a:gd name="T8" fmla="*/ 0 w 187"/>
                <a:gd name="T9" fmla="*/ 0 h 256"/>
                <a:gd name="T10" fmla="*/ 0 w 187"/>
                <a:gd name="T11" fmla="*/ 0 h 256"/>
                <a:gd name="T12" fmla="*/ 0 w 187"/>
                <a:gd name="T13" fmla="*/ 0 h 256"/>
                <a:gd name="T14" fmla="*/ 0 w 187"/>
                <a:gd name="T15" fmla="*/ 0 h 256"/>
                <a:gd name="T16" fmla="*/ 0 w 187"/>
                <a:gd name="T17" fmla="*/ 0 h 256"/>
                <a:gd name="T18" fmla="*/ 0 w 187"/>
                <a:gd name="T19" fmla="*/ 0 h 256"/>
                <a:gd name="T20" fmla="*/ 0 w 187"/>
                <a:gd name="T21" fmla="*/ 0 h 256"/>
                <a:gd name="T22" fmla="*/ 0 w 187"/>
                <a:gd name="T23" fmla="*/ 0 h 256"/>
                <a:gd name="T24" fmla="*/ 0 w 187"/>
                <a:gd name="T25" fmla="*/ 0 h 256"/>
                <a:gd name="T26" fmla="*/ 0 w 187"/>
                <a:gd name="T27" fmla="*/ 0 h 256"/>
                <a:gd name="T28" fmla="*/ 0 w 187"/>
                <a:gd name="T29" fmla="*/ 0 h 256"/>
                <a:gd name="T30" fmla="*/ 0 w 187"/>
                <a:gd name="T31" fmla="*/ 0 h 256"/>
                <a:gd name="T32" fmla="*/ 0 w 187"/>
                <a:gd name="T33" fmla="*/ 0 h 256"/>
                <a:gd name="T34" fmla="*/ 0 w 187"/>
                <a:gd name="T35" fmla="*/ 0 h 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
                <a:gd name="T55" fmla="*/ 0 h 256"/>
                <a:gd name="T56" fmla="*/ 187 w 187"/>
                <a:gd name="T57" fmla="*/ 256 h 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 h="256">
                  <a:moveTo>
                    <a:pt x="186" y="61"/>
                  </a:moveTo>
                  <a:lnTo>
                    <a:pt x="169" y="38"/>
                  </a:lnTo>
                  <a:lnTo>
                    <a:pt x="147" y="11"/>
                  </a:lnTo>
                  <a:lnTo>
                    <a:pt x="124" y="0"/>
                  </a:lnTo>
                  <a:lnTo>
                    <a:pt x="77" y="0"/>
                  </a:lnTo>
                  <a:lnTo>
                    <a:pt x="50" y="11"/>
                  </a:lnTo>
                  <a:lnTo>
                    <a:pt x="28" y="38"/>
                  </a:lnTo>
                  <a:lnTo>
                    <a:pt x="15" y="61"/>
                  </a:lnTo>
                  <a:lnTo>
                    <a:pt x="0" y="96"/>
                  </a:lnTo>
                  <a:lnTo>
                    <a:pt x="0" y="158"/>
                  </a:lnTo>
                  <a:lnTo>
                    <a:pt x="15" y="193"/>
                  </a:lnTo>
                  <a:lnTo>
                    <a:pt x="28" y="219"/>
                  </a:lnTo>
                  <a:lnTo>
                    <a:pt x="50" y="243"/>
                  </a:lnTo>
                  <a:lnTo>
                    <a:pt x="77" y="255"/>
                  </a:lnTo>
                  <a:lnTo>
                    <a:pt x="124" y="255"/>
                  </a:lnTo>
                  <a:lnTo>
                    <a:pt x="147" y="243"/>
                  </a:lnTo>
                  <a:lnTo>
                    <a:pt x="169" y="219"/>
                  </a:lnTo>
                  <a:lnTo>
                    <a:pt x="186" y="19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3" name="Freeform 436"/>
            <p:cNvSpPr>
              <a:spLocks noChangeArrowheads="1"/>
            </p:cNvSpPr>
            <p:nvPr/>
          </p:nvSpPr>
          <p:spPr bwMode="auto">
            <a:xfrm>
              <a:off x="2664" y="1548"/>
              <a:ext cx="35" cy="39"/>
            </a:xfrm>
            <a:custGeom>
              <a:avLst/>
              <a:gdLst>
                <a:gd name="T0" fmla="*/ 0 w 156"/>
                <a:gd name="T1" fmla="*/ 0 h 172"/>
                <a:gd name="T2" fmla="*/ 0 w 156"/>
                <a:gd name="T3" fmla="*/ 0 h 172"/>
                <a:gd name="T4" fmla="*/ 0 w 156"/>
                <a:gd name="T5" fmla="*/ 0 h 172"/>
                <a:gd name="T6" fmla="*/ 0 w 156"/>
                <a:gd name="T7" fmla="*/ 0 h 172"/>
                <a:gd name="T8" fmla="*/ 0 w 156"/>
                <a:gd name="T9" fmla="*/ 0 h 172"/>
                <a:gd name="T10" fmla="*/ 0 w 156"/>
                <a:gd name="T11" fmla="*/ 0 h 172"/>
                <a:gd name="T12" fmla="*/ 0 w 156"/>
                <a:gd name="T13" fmla="*/ 0 h 172"/>
                <a:gd name="T14" fmla="*/ 0 w 156"/>
                <a:gd name="T15" fmla="*/ 0 h 172"/>
                <a:gd name="T16" fmla="*/ 0 w 156"/>
                <a:gd name="T17" fmla="*/ 0 h 172"/>
                <a:gd name="T18" fmla="*/ 0 w 156"/>
                <a:gd name="T19" fmla="*/ 0 h 172"/>
                <a:gd name="T20" fmla="*/ 0 w 156"/>
                <a:gd name="T21" fmla="*/ 0 h 172"/>
                <a:gd name="T22" fmla="*/ 0 w 156"/>
                <a:gd name="T23" fmla="*/ 0 h 172"/>
                <a:gd name="T24" fmla="*/ 0 w 156"/>
                <a:gd name="T25" fmla="*/ 0 h 172"/>
                <a:gd name="T26" fmla="*/ 0 w 156"/>
                <a:gd name="T27" fmla="*/ 0 h 172"/>
                <a:gd name="T28" fmla="*/ 0 w 156"/>
                <a:gd name="T29" fmla="*/ 0 h 172"/>
                <a:gd name="T30" fmla="*/ 0 w 156"/>
                <a:gd name="T31" fmla="*/ 0 h 172"/>
                <a:gd name="T32" fmla="*/ 0 w 156"/>
                <a:gd name="T33" fmla="*/ 0 h 172"/>
                <a:gd name="T34" fmla="*/ 0 w 156"/>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72"/>
                <a:gd name="T56" fmla="*/ 156 w 156"/>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72">
                  <a:moveTo>
                    <a:pt x="34" y="12"/>
                  </a:moveTo>
                  <a:lnTo>
                    <a:pt x="58" y="0"/>
                  </a:lnTo>
                  <a:lnTo>
                    <a:pt x="34" y="12"/>
                  </a:lnTo>
                  <a:lnTo>
                    <a:pt x="11" y="36"/>
                  </a:lnTo>
                  <a:lnTo>
                    <a:pt x="0" y="74"/>
                  </a:lnTo>
                  <a:lnTo>
                    <a:pt x="0" y="97"/>
                  </a:lnTo>
                  <a:lnTo>
                    <a:pt x="11" y="135"/>
                  </a:lnTo>
                  <a:lnTo>
                    <a:pt x="34" y="159"/>
                  </a:lnTo>
                  <a:lnTo>
                    <a:pt x="58" y="171"/>
                  </a:lnTo>
                  <a:lnTo>
                    <a:pt x="92" y="171"/>
                  </a:lnTo>
                  <a:lnTo>
                    <a:pt x="120" y="159"/>
                  </a:lnTo>
                  <a:lnTo>
                    <a:pt x="143" y="135"/>
                  </a:lnTo>
                  <a:lnTo>
                    <a:pt x="155" y="97"/>
                  </a:lnTo>
                  <a:lnTo>
                    <a:pt x="155" y="74"/>
                  </a:lnTo>
                  <a:lnTo>
                    <a:pt x="143" y="36"/>
                  </a:lnTo>
                  <a:lnTo>
                    <a:pt x="120" y="12"/>
                  </a:lnTo>
                  <a:lnTo>
                    <a:pt x="92" y="0"/>
                  </a:lnTo>
                  <a:lnTo>
                    <a:pt x="5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4" name="Line 437"/>
            <p:cNvSpPr>
              <a:spLocks noChangeShapeType="1"/>
            </p:cNvSpPr>
            <p:nvPr/>
          </p:nvSpPr>
          <p:spPr bwMode="auto">
            <a:xfrm>
              <a:off x="2717" y="154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15" name="Freeform 438"/>
            <p:cNvSpPr>
              <a:spLocks noChangeArrowheads="1"/>
            </p:cNvSpPr>
            <p:nvPr/>
          </p:nvSpPr>
          <p:spPr bwMode="auto">
            <a:xfrm>
              <a:off x="2717" y="1548"/>
              <a:ext cx="31" cy="39"/>
            </a:xfrm>
            <a:custGeom>
              <a:avLst/>
              <a:gdLst>
                <a:gd name="T0" fmla="*/ 0 w 137"/>
                <a:gd name="T1" fmla="*/ 0 h 172"/>
                <a:gd name="T2" fmla="*/ 0 w 137"/>
                <a:gd name="T3" fmla="*/ 0 h 172"/>
                <a:gd name="T4" fmla="*/ 0 w 137"/>
                <a:gd name="T5" fmla="*/ 0 h 172"/>
                <a:gd name="T6" fmla="*/ 0 w 137"/>
                <a:gd name="T7" fmla="*/ 0 h 172"/>
                <a:gd name="T8" fmla="*/ 0 w 137"/>
                <a:gd name="T9" fmla="*/ 0 h 172"/>
                <a:gd name="T10" fmla="*/ 0 w 137"/>
                <a:gd name="T11" fmla="*/ 0 h 172"/>
                <a:gd name="T12" fmla="*/ 0 w 137"/>
                <a:gd name="T13" fmla="*/ 0 h 172"/>
                <a:gd name="T14" fmla="*/ 0 60000 65536"/>
                <a:gd name="T15" fmla="*/ 0 60000 65536"/>
                <a:gd name="T16" fmla="*/ 0 60000 65536"/>
                <a:gd name="T17" fmla="*/ 0 60000 65536"/>
                <a:gd name="T18" fmla="*/ 0 60000 65536"/>
                <a:gd name="T19" fmla="*/ 0 60000 65536"/>
                <a:gd name="T20" fmla="*/ 0 60000 65536"/>
                <a:gd name="T21" fmla="*/ 0 w 137"/>
                <a:gd name="T22" fmla="*/ 0 h 172"/>
                <a:gd name="T23" fmla="*/ 137 w 137"/>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2">
                  <a:moveTo>
                    <a:pt x="0" y="47"/>
                  </a:moveTo>
                  <a:lnTo>
                    <a:pt x="35" y="12"/>
                  </a:lnTo>
                  <a:lnTo>
                    <a:pt x="63" y="0"/>
                  </a:lnTo>
                  <a:lnTo>
                    <a:pt x="97" y="0"/>
                  </a:lnTo>
                  <a:lnTo>
                    <a:pt x="120" y="12"/>
                  </a:lnTo>
                  <a:lnTo>
                    <a:pt x="136" y="47"/>
                  </a:lnTo>
                  <a:lnTo>
                    <a:pt x="136" y="17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6" name="Line 439"/>
            <p:cNvSpPr>
              <a:spLocks noChangeShapeType="1"/>
            </p:cNvSpPr>
            <p:nvPr/>
          </p:nvSpPr>
          <p:spPr bwMode="auto">
            <a:xfrm flipV="1">
              <a:off x="2768" y="1546"/>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17" name="Freeform 440"/>
            <p:cNvSpPr>
              <a:spLocks noChangeArrowheads="1"/>
            </p:cNvSpPr>
            <p:nvPr/>
          </p:nvSpPr>
          <p:spPr bwMode="auto">
            <a:xfrm>
              <a:off x="2768" y="1548"/>
              <a:ext cx="32" cy="39"/>
            </a:xfrm>
            <a:custGeom>
              <a:avLst/>
              <a:gdLst>
                <a:gd name="T0" fmla="*/ 0 w 140"/>
                <a:gd name="T1" fmla="*/ 0 h 172"/>
                <a:gd name="T2" fmla="*/ 0 w 140"/>
                <a:gd name="T3" fmla="*/ 0 h 172"/>
                <a:gd name="T4" fmla="*/ 0 w 140"/>
                <a:gd name="T5" fmla="*/ 0 h 172"/>
                <a:gd name="T6" fmla="*/ 0 w 140"/>
                <a:gd name="T7" fmla="*/ 0 h 172"/>
                <a:gd name="T8" fmla="*/ 0 w 140"/>
                <a:gd name="T9" fmla="*/ 0 h 172"/>
                <a:gd name="T10" fmla="*/ 0 w 140"/>
                <a:gd name="T11" fmla="*/ 0 h 172"/>
                <a:gd name="T12" fmla="*/ 0 w 140"/>
                <a:gd name="T13" fmla="*/ 0 h 172"/>
                <a:gd name="T14" fmla="*/ 0 60000 65536"/>
                <a:gd name="T15" fmla="*/ 0 60000 65536"/>
                <a:gd name="T16" fmla="*/ 0 60000 65536"/>
                <a:gd name="T17" fmla="*/ 0 60000 65536"/>
                <a:gd name="T18" fmla="*/ 0 60000 65536"/>
                <a:gd name="T19" fmla="*/ 0 60000 65536"/>
                <a:gd name="T20" fmla="*/ 0 60000 65536"/>
                <a:gd name="T21" fmla="*/ 0 w 140"/>
                <a:gd name="T22" fmla="*/ 0 h 172"/>
                <a:gd name="T23" fmla="*/ 140 w 14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72">
                  <a:moveTo>
                    <a:pt x="0" y="47"/>
                  </a:moveTo>
                  <a:lnTo>
                    <a:pt x="39" y="12"/>
                  </a:lnTo>
                  <a:lnTo>
                    <a:pt x="61" y="0"/>
                  </a:lnTo>
                  <a:lnTo>
                    <a:pt x="101" y="0"/>
                  </a:lnTo>
                  <a:lnTo>
                    <a:pt x="124" y="12"/>
                  </a:lnTo>
                  <a:lnTo>
                    <a:pt x="139" y="47"/>
                  </a:lnTo>
                  <a:lnTo>
                    <a:pt x="139" y="17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8" name="Freeform 441"/>
            <p:cNvSpPr>
              <a:spLocks noChangeArrowheads="1"/>
            </p:cNvSpPr>
            <p:nvPr/>
          </p:nvSpPr>
          <p:spPr bwMode="auto">
            <a:xfrm>
              <a:off x="2821" y="1548"/>
              <a:ext cx="34" cy="39"/>
            </a:xfrm>
            <a:custGeom>
              <a:avLst/>
              <a:gdLst>
                <a:gd name="T0" fmla="*/ 0 w 151"/>
                <a:gd name="T1" fmla="*/ 0 h 172"/>
                <a:gd name="T2" fmla="*/ 0 w 151"/>
                <a:gd name="T3" fmla="*/ 0 h 172"/>
                <a:gd name="T4" fmla="*/ 0 w 151"/>
                <a:gd name="T5" fmla="*/ 0 h 172"/>
                <a:gd name="T6" fmla="*/ 0 w 151"/>
                <a:gd name="T7" fmla="*/ 0 h 172"/>
                <a:gd name="T8" fmla="*/ 0 w 151"/>
                <a:gd name="T9" fmla="*/ 0 h 172"/>
                <a:gd name="T10" fmla="*/ 0 w 151"/>
                <a:gd name="T11" fmla="*/ 0 h 172"/>
                <a:gd name="T12" fmla="*/ 0 w 151"/>
                <a:gd name="T13" fmla="*/ 0 h 172"/>
                <a:gd name="T14" fmla="*/ 0 w 151"/>
                <a:gd name="T15" fmla="*/ 0 h 172"/>
                <a:gd name="T16" fmla="*/ 0 w 151"/>
                <a:gd name="T17" fmla="*/ 0 h 172"/>
                <a:gd name="T18" fmla="*/ 0 w 151"/>
                <a:gd name="T19" fmla="*/ 0 h 172"/>
                <a:gd name="T20" fmla="*/ 0 w 151"/>
                <a:gd name="T21" fmla="*/ 0 h 172"/>
                <a:gd name="T22" fmla="*/ 0 w 151"/>
                <a:gd name="T23" fmla="*/ 0 h 172"/>
                <a:gd name="T24" fmla="*/ 0 w 151"/>
                <a:gd name="T25" fmla="*/ 0 h 172"/>
                <a:gd name="T26" fmla="*/ 0 w 151"/>
                <a:gd name="T27" fmla="*/ 0 h 172"/>
                <a:gd name="T28" fmla="*/ 0 w 151"/>
                <a:gd name="T29" fmla="*/ 0 h 172"/>
                <a:gd name="T30" fmla="*/ 0 w 151"/>
                <a:gd name="T31" fmla="*/ 0 h 172"/>
                <a:gd name="T32" fmla="*/ 0 w 151"/>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1"/>
                <a:gd name="T52" fmla="*/ 0 h 172"/>
                <a:gd name="T53" fmla="*/ 151 w 151"/>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1" h="172">
                  <a:moveTo>
                    <a:pt x="0" y="74"/>
                  </a:moveTo>
                  <a:lnTo>
                    <a:pt x="150" y="74"/>
                  </a:lnTo>
                  <a:lnTo>
                    <a:pt x="150" y="47"/>
                  </a:lnTo>
                  <a:lnTo>
                    <a:pt x="134" y="23"/>
                  </a:lnTo>
                  <a:lnTo>
                    <a:pt x="123" y="12"/>
                  </a:lnTo>
                  <a:lnTo>
                    <a:pt x="100" y="0"/>
                  </a:lnTo>
                  <a:lnTo>
                    <a:pt x="61" y="0"/>
                  </a:lnTo>
                  <a:lnTo>
                    <a:pt x="38" y="12"/>
                  </a:lnTo>
                  <a:lnTo>
                    <a:pt x="11" y="36"/>
                  </a:lnTo>
                  <a:lnTo>
                    <a:pt x="0" y="74"/>
                  </a:lnTo>
                  <a:lnTo>
                    <a:pt x="0" y="97"/>
                  </a:lnTo>
                  <a:lnTo>
                    <a:pt x="11" y="135"/>
                  </a:lnTo>
                  <a:lnTo>
                    <a:pt x="38" y="159"/>
                  </a:lnTo>
                  <a:lnTo>
                    <a:pt x="61" y="171"/>
                  </a:lnTo>
                  <a:lnTo>
                    <a:pt x="100" y="171"/>
                  </a:lnTo>
                  <a:lnTo>
                    <a:pt x="123" y="159"/>
                  </a:lnTo>
                  <a:lnTo>
                    <a:pt x="15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19" name="Freeform 442"/>
            <p:cNvSpPr>
              <a:spLocks noChangeArrowheads="1"/>
            </p:cNvSpPr>
            <p:nvPr/>
          </p:nvSpPr>
          <p:spPr bwMode="auto">
            <a:xfrm>
              <a:off x="2871" y="1548"/>
              <a:ext cx="32" cy="39"/>
            </a:xfrm>
            <a:custGeom>
              <a:avLst/>
              <a:gdLst>
                <a:gd name="T0" fmla="*/ 0 w 143"/>
                <a:gd name="T1" fmla="*/ 0 h 172"/>
                <a:gd name="T2" fmla="*/ 0 w 143"/>
                <a:gd name="T3" fmla="*/ 0 h 172"/>
                <a:gd name="T4" fmla="*/ 0 w 143"/>
                <a:gd name="T5" fmla="*/ 0 h 172"/>
                <a:gd name="T6" fmla="*/ 0 w 143"/>
                <a:gd name="T7" fmla="*/ 0 h 172"/>
                <a:gd name="T8" fmla="*/ 0 w 143"/>
                <a:gd name="T9" fmla="*/ 0 h 172"/>
                <a:gd name="T10" fmla="*/ 0 w 143"/>
                <a:gd name="T11" fmla="*/ 0 h 172"/>
                <a:gd name="T12" fmla="*/ 0 w 143"/>
                <a:gd name="T13" fmla="*/ 0 h 172"/>
                <a:gd name="T14" fmla="*/ 0 w 143"/>
                <a:gd name="T15" fmla="*/ 0 h 172"/>
                <a:gd name="T16" fmla="*/ 0 w 143"/>
                <a:gd name="T17" fmla="*/ 0 h 172"/>
                <a:gd name="T18" fmla="*/ 0 w 143"/>
                <a:gd name="T19" fmla="*/ 0 h 172"/>
                <a:gd name="T20" fmla="*/ 0 w 143"/>
                <a:gd name="T21" fmla="*/ 0 h 172"/>
                <a:gd name="T22" fmla="*/ 0 w 143"/>
                <a:gd name="T23" fmla="*/ 0 h 172"/>
                <a:gd name="T24" fmla="*/ 0 w 143"/>
                <a:gd name="T25" fmla="*/ 0 h 172"/>
                <a:gd name="T26" fmla="*/ 0 w 143"/>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72"/>
                <a:gd name="T44" fmla="*/ 143 w 143"/>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72">
                  <a:moveTo>
                    <a:pt x="142" y="36"/>
                  </a:moveTo>
                  <a:lnTo>
                    <a:pt x="120" y="12"/>
                  </a:lnTo>
                  <a:lnTo>
                    <a:pt x="92" y="0"/>
                  </a:lnTo>
                  <a:lnTo>
                    <a:pt x="62" y="0"/>
                  </a:lnTo>
                  <a:lnTo>
                    <a:pt x="34" y="12"/>
                  </a:lnTo>
                  <a:lnTo>
                    <a:pt x="11" y="36"/>
                  </a:lnTo>
                  <a:lnTo>
                    <a:pt x="0" y="74"/>
                  </a:lnTo>
                  <a:lnTo>
                    <a:pt x="0" y="97"/>
                  </a:lnTo>
                  <a:lnTo>
                    <a:pt x="11" y="135"/>
                  </a:lnTo>
                  <a:lnTo>
                    <a:pt x="34" y="159"/>
                  </a:lnTo>
                  <a:lnTo>
                    <a:pt x="62" y="171"/>
                  </a:lnTo>
                  <a:lnTo>
                    <a:pt x="92" y="171"/>
                  </a:lnTo>
                  <a:lnTo>
                    <a:pt x="120" y="159"/>
                  </a:lnTo>
                  <a:lnTo>
                    <a:pt x="142"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20" name="Line 443"/>
            <p:cNvSpPr>
              <a:spLocks noChangeShapeType="1"/>
            </p:cNvSpPr>
            <p:nvPr/>
          </p:nvSpPr>
          <p:spPr bwMode="auto">
            <a:xfrm flipV="1">
              <a:off x="2929" y="1528"/>
              <a:ext cx="1"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21" name="Freeform 444"/>
            <p:cNvSpPr>
              <a:spLocks noChangeArrowheads="1"/>
            </p:cNvSpPr>
            <p:nvPr/>
          </p:nvSpPr>
          <p:spPr bwMode="auto">
            <a:xfrm>
              <a:off x="2929" y="1576"/>
              <a:ext cx="14" cy="14"/>
            </a:xfrm>
            <a:custGeom>
              <a:avLst/>
              <a:gdLst>
                <a:gd name="T0" fmla="*/ 0 w 62"/>
                <a:gd name="T1" fmla="*/ 0 h 63"/>
                <a:gd name="T2" fmla="*/ 0 w 62"/>
                <a:gd name="T3" fmla="*/ 0 h 63"/>
                <a:gd name="T4" fmla="*/ 0 w 62"/>
                <a:gd name="T5" fmla="*/ 0 h 63"/>
                <a:gd name="T6" fmla="*/ 0 w 62"/>
                <a:gd name="T7" fmla="*/ 0 h 63"/>
                <a:gd name="T8" fmla="*/ 0 60000 65536"/>
                <a:gd name="T9" fmla="*/ 0 60000 65536"/>
                <a:gd name="T10" fmla="*/ 0 60000 65536"/>
                <a:gd name="T11" fmla="*/ 0 60000 65536"/>
                <a:gd name="T12" fmla="*/ 0 w 62"/>
                <a:gd name="T13" fmla="*/ 0 h 63"/>
                <a:gd name="T14" fmla="*/ 62 w 62"/>
                <a:gd name="T15" fmla="*/ 63 h 63"/>
              </a:gdLst>
              <a:ahLst/>
              <a:cxnLst>
                <a:cxn ang="T8">
                  <a:pos x="T0" y="T1"/>
                </a:cxn>
                <a:cxn ang="T9">
                  <a:pos x="T2" y="T3"/>
                </a:cxn>
                <a:cxn ang="T10">
                  <a:pos x="T4" y="T5"/>
                </a:cxn>
                <a:cxn ang="T11">
                  <a:pos x="T6" y="T7"/>
                </a:cxn>
              </a:cxnLst>
              <a:rect l="T12" t="T13" r="T14" b="T15"/>
              <a:pathLst>
                <a:path w="62" h="63">
                  <a:moveTo>
                    <a:pt x="0" y="0"/>
                  </a:moveTo>
                  <a:lnTo>
                    <a:pt x="11" y="46"/>
                  </a:lnTo>
                  <a:lnTo>
                    <a:pt x="38" y="62"/>
                  </a:lnTo>
                  <a:lnTo>
                    <a:pt x="61"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22" name="Line 445"/>
            <p:cNvSpPr>
              <a:spLocks noChangeShapeType="1"/>
            </p:cNvSpPr>
            <p:nvPr/>
          </p:nvSpPr>
          <p:spPr bwMode="auto">
            <a:xfrm flipH="1">
              <a:off x="2919" y="1548"/>
              <a:ext cx="2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23" name="Freeform 446"/>
            <p:cNvSpPr>
              <a:spLocks noChangeArrowheads="1"/>
            </p:cNvSpPr>
            <p:nvPr/>
          </p:nvSpPr>
          <p:spPr bwMode="auto">
            <a:xfrm>
              <a:off x="2960" y="1548"/>
              <a:ext cx="34" cy="39"/>
            </a:xfrm>
            <a:custGeom>
              <a:avLst/>
              <a:gdLst>
                <a:gd name="T0" fmla="*/ 0 w 148"/>
                <a:gd name="T1" fmla="*/ 0 h 172"/>
                <a:gd name="T2" fmla="*/ 0 w 148"/>
                <a:gd name="T3" fmla="*/ 0 h 172"/>
                <a:gd name="T4" fmla="*/ 0 w 148"/>
                <a:gd name="T5" fmla="*/ 0 h 172"/>
                <a:gd name="T6" fmla="*/ 0 w 148"/>
                <a:gd name="T7" fmla="*/ 0 h 172"/>
                <a:gd name="T8" fmla="*/ 0 w 148"/>
                <a:gd name="T9" fmla="*/ 0 h 172"/>
                <a:gd name="T10" fmla="*/ 0 w 148"/>
                <a:gd name="T11" fmla="*/ 0 h 172"/>
                <a:gd name="T12" fmla="*/ 0 w 148"/>
                <a:gd name="T13" fmla="*/ 0 h 172"/>
                <a:gd name="T14" fmla="*/ 0 w 148"/>
                <a:gd name="T15" fmla="*/ 0 h 172"/>
                <a:gd name="T16" fmla="*/ 0 w 148"/>
                <a:gd name="T17" fmla="*/ 0 h 172"/>
                <a:gd name="T18" fmla="*/ 0 w 148"/>
                <a:gd name="T19" fmla="*/ 0 h 172"/>
                <a:gd name="T20" fmla="*/ 0 w 148"/>
                <a:gd name="T21" fmla="*/ 0 h 172"/>
                <a:gd name="T22" fmla="*/ 0 w 148"/>
                <a:gd name="T23" fmla="*/ 0 h 172"/>
                <a:gd name="T24" fmla="*/ 0 w 148"/>
                <a:gd name="T25" fmla="*/ 0 h 172"/>
                <a:gd name="T26" fmla="*/ 0 w 148"/>
                <a:gd name="T27" fmla="*/ 0 h 172"/>
                <a:gd name="T28" fmla="*/ 0 w 148"/>
                <a:gd name="T29" fmla="*/ 0 h 172"/>
                <a:gd name="T30" fmla="*/ 0 w 148"/>
                <a:gd name="T31" fmla="*/ 0 h 172"/>
                <a:gd name="T32" fmla="*/ 0 w 148"/>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2"/>
                <a:gd name="T53" fmla="*/ 148 w 148"/>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2">
                  <a:moveTo>
                    <a:pt x="0" y="74"/>
                  </a:moveTo>
                  <a:lnTo>
                    <a:pt x="147" y="74"/>
                  </a:lnTo>
                  <a:lnTo>
                    <a:pt x="147" y="47"/>
                  </a:lnTo>
                  <a:lnTo>
                    <a:pt x="131" y="23"/>
                  </a:lnTo>
                  <a:lnTo>
                    <a:pt x="120" y="12"/>
                  </a:lnTo>
                  <a:lnTo>
                    <a:pt x="96" y="0"/>
                  </a:lnTo>
                  <a:lnTo>
                    <a:pt x="58" y="0"/>
                  </a:lnTo>
                  <a:lnTo>
                    <a:pt x="39" y="12"/>
                  </a:lnTo>
                  <a:lnTo>
                    <a:pt x="11" y="36"/>
                  </a:lnTo>
                  <a:lnTo>
                    <a:pt x="0" y="74"/>
                  </a:lnTo>
                  <a:lnTo>
                    <a:pt x="0" y="97"/>
                  </a:lnTo>
                  <a:lnTo>
                    <a:pt x="11" y="135"/>
                  </a:lnTo>
                  <a:lnTo>
                    <a:pt x="39" y="159"/>
                  </a:lnTo>
                  <a:lnTo>
                    <a:pt x="58" y="171"/>
                  </a:lnTo>
                  <a:lnTo>
                    <a:pt x="96" y="171"/>
                  </a:lnTo>
                  <a:lnTo>
                    <a:pt x="120" y="159"/>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24" name="Line 447"/>
            <p:cNvSpPr>
              <a:spLocks noChangeShapeType="1"/>
            </p:cNvSpPr>
            <p:nvPr/>
          </p:nvSpPr>
          <p:spPr bwMode="auto">
            <a:xfrm flipV="1">
              <a:off x="3042" y="152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25" name="Freeform 448"/>
            <p:cNvSpPr>
              <a:spLocks noChangeArrowheads="1"/>
            </p:cNvSpPr>
            <p:nvPr/>
          </p:nvSpPr>
          <p:spPr bwMode="auto">
            <a:xfrm>
              <a:off x="3009" y="1548"/>
              <a:ext cx="33" cy="39"/>
            </a:xfrm>
            <a:custGeom>
              <a:avLst/>
              <a:gdLst>
                <a:gd name="T0" fmla="*/ 0 w 147"/>
                <a:gd name="T1" fmla="*/ 0 h 172"/>
                <a:gd name="T2" fmla="*/ 0 w 147"/>
                <a:gd name="T3" fmla="*/ 0 h 172"/>
                <a:gd name="T4" fmla="*/ 0 w 147"/>
                <a:gd name="T5" fmla="*/ 0 h 172"/>
                <a:gd name="T6" fmla="*/ 0 w 147"/>
                <a:gd name="T7" fmla="*/ 0 h 172"/>
                <a:gd name="T8" fmla="*/ 0 w 147"/>
                <a:gd name="T9" fmla="*/ 0 h 172"/>
                <a:gd name="T10" fmla="*/ 0 w 147"/>
                <a:gd name="T11" fmla="*/ 0 h 172"/>
                <a:gd name="T12" fmla="*/ 0 w 147"/>
                <a:gd name="T13" fmla="*/ 0 h 172"/>
                <a:gd name="T14" fmla="*/ 0 w 147"/>
                <a:gd name="T15" fmla="*/ 0 h 172"/>
                <a:gd name="T16" fmla="*/ 0 w 147"/>
                <a:gd name="T17" fmla="*/ 0 h 172"/>
                <a:gd name="T18" fmla="*/ 0 w 147"/>
                <a:gd name="T19" fmla="*/ 0 h 172"/>
                <a:gd name="T20" fmla="*/ 0 w 147"/>
                <a:gd name="T21" fmla="*/ 0 h 172"/>
                <a:gd name="T22" fmla="*/ 0 w 147"/>
                <a:gd name="T23" fmla="*/ 0 h 172"/>
                <a:gd name="T24" fmla="*/ 0 w 147"/>
                <a:gd name="T25" fmla="*/ 0 h 172"/>
                <a:gd name="T26" fmla="*/ 0 w 147"/>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2"/>
                <a:gd name="T44" fmla="*/ 147 w 147"/>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2">
                  <a:moveTo>
                    <a:pt x="146" y="36"/>
                  </a:moveTo>
                  <a:lnTo>
                    <a:pt x="123" y="12"/>
                  </a:lnTo>
                  <a:lnTo>
                    <a:pt x="100" y="0"/>
                  </a:lnTo>
                  <a:lnTo>
                    <a:pt x="60" y="0"/>
                  </a:lnTo>
                  <a:lnTo>
                    <a:pt x="39" y="12"/>
                  </a:lnTo>
                  <a:lnTo>
                    <a:pt x="11" y="36"/>
                  </a:lnTo>
                  <a:lnTo>
                    <a:pt x="0" y="74"/>
                  </a:lnTo>
                  <a:lnTo>
                    <a:pt x="0" y="97"/>
                  </a:lnTo>
                  <a:lnTo>
                    <a:pt x="11" y="135"/>
                  </a:lnTo>
                  <a:lnTo>
                    <a:pt x="39" y="159"/>
                  </a:lnTo>
                  <a:lnTo>
                    <a:pt x="60" y="171"/>
                  </a:lnTo>
                  <a:lnTo>
                    <a:pt x="100" y="171"/>
                  </a:lnTo>
                  <a:lnTo>
                    <a:pt x="123" y="159"/>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26" name="Line 449"/>
            <p:cNvSpPr>
              <a:spLocks noChangeShapeType="1"/>
            </p:cNvSpPr>
            <p:nvPr/>
          </p:nvSpPr>
          <p:spPr bwMode="auto">
            <a:xfrm flipV="1">
              <a:off x="3108" y="1528"/>
              <a:ext cx="1"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27" name="Freeform 450"/>
            <p:cNvSpPr>
              <a:spLocks noChangeArrowheads="1"/>
            </p:cNvSpPr>
            <p:nvPr/>
          </p:nvSpPr>
          <p:spPr bwMode="auto">
            <a:xfrm>
              <a:off x="3108" y="1576"/>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11" y="46"/>
                  </a:lnTo>
                  <a:lnTo>
                    <a:pt x="39" y="62"/>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28" name="Line 451"/>
            <p:cNvSpPr>
              <a:spLocks noChangeShapeType="1"/>
            </p:cNvSpPr>
            <p:nvPr/>
          </p:nvSpPr>
          <p:spPr bwMode="auto">
            <a:xfrm flipH="1">
              <a:off x="3099" y="1548"/>
              <a:ext cx="2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29" name="Freeform 452"/>
            <p:cNvSpPr>
              <a:spLocks noChangeArrowheads="1"/>
            </p:cNvSpPr>
            <p:nvPr/>
          </p:nvSpPr>
          <p:spPr bwMode="auto">
            <a:xfrm>
              <a:off x="3139" y="1548"/>
              <a:ext cx="37" cy="39"/>
            </a:xfrm>
            <a:custGeom>
              <a:avLst/>
              <a:gdLst>
                <a:gd name="T0" fmla="*/ 0 w 163"/>
                <a:gd name="T1" fmla="*/ 0 h 172"/>
                <a:gd name="T2" fmla="*/ 0 w 163"/>
                <a:gd name="T3" fmla="*/ 0 h 172"/>
                <a:gd name="T4" fmla="*/ 0 w 163"/>
                <a:gd name="T5" fmla="*/ 0 h 172"/>
                <a:gd name="T6" fmla="*/ 0 w 163"/>
                <a:gd name="T7" fmla="*/ 0 h 172"/>
                <a:gd name="T8" fmla="*/ 0 w 163"/>
                <a:gd name="T9" fmla="*/ 0 h 172"/>
                <a:gd name="T10" fmla="*/ 0 w 163"/>
                <a:gd name="T11" fmla="*/ 0 h 172"/>
                <a:gd name="T12" fmla="*/ 0 w 163"/>
                <a:gd name="T13" fmla="*/ 0 h 172"/>
                <a:gd name="T14" fmla="*/ 0 w 163"/>
                <a:gd name="T15" fmla="*/ 0 h 172"/>
                <a:gd name="T16" fmla="*/ 0 w 163"/>
                <a:gd name="T17" fmla="*/ 0 h 172"/>
                <a:gd name="T18" fmla="*/ 0 w 163"/>
                <a:gd name="T19" fmla="*/ 0 h 172"/>
                <a:gd name="T20" fmla="*/ 0 w 163"/>
                <a:gd name="T21" fmla="*/ 0 h 172"/>
                <a:gd name="T22" fmla="*/ 0 w 163"/>
                <a:gd name="T23" fmla="*/ 0 h 172"/>
                <a:gd name="T24" fmla="*/ 0 w 163"/>
                <a:gd name="T25" fmla="*/ 0 h 172"/>
                <a:gd name="T26" fmla="*/ 0 w 163"/>
                <a:gd name="T27" fmla="*/ 0 h 172"/>
                <a:gd name="T28" fmla="*/ 0 w 163"/>
                <a:gd name="T29" fmla="*/ 0 h 172"/>
                <a:gd name="T30" fmla="*/ 0 w 163"/>
                <a:gd name="T31" fmla="*/ 0 h 172"/>
                <a:gd name="T32" fmla="*/ 0 w 163"/>
                <a:gd name="T33" fmla="*/ 0 h 172"/>
                <a:gd name="T34" fmla="*/ 0 w 163"/>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3"/>
                <a:gd name="T55" fmla="*/ 0 h 172"/>
                <a:gd name="T56" fmla="*/ 163 w 163"/>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3" h="172">
                  <a:moveTo>
                    <a:pt x="39" y="12"/>
                  </a:moveTo>
                  <a:lnTo>
                    <a:pt x="62" y="0"/>
                  </a:lnTo>
                  <a:lnTo>
                    <a:pt x="39" y="12"/>
                  </a:lnTo>
                  <a:lnTo>
                    <a:pt x="11" y="36"/>
                  </a:lnTo>
                  <a:lnTo>
                    <a:pt x="0" y="74"/>
                  </a:lnTo>
                  <a:lnTo>
                    <a:pt x="0" y="97"/>
                  </a:lnTo>
                  <a:lnTo>
                    <a:pt x="11" y="135"/>
                  </a:lnTo>
                  <a:lnTo>
                    <a:pt x="39" y="159"/>
                  </a:lnTo>
                  <a:lnTo>
                    <a:pt x="62" y="171"/>
                  </a:lnTo>
                  <a:lnTo>
                    <a:pt x="100" y="171"/>
                  </a:lnTo>
                  <a:lnTo>
                    <a:pt x="124" y="159"/>
                  </a:lnTo>
                  <a:lnTo>
                    <a:pt x="150" y="135"/>
                  </a:lnTo>
                  <a:lnTo>
                    <a:pt x="162" y="97"/>
                  </a:lnTo>
                  <a:lnTo>
                    <a:pt x="162" y="74"/>
                  </a:lnTo>
                  <a:lnTo>
                    <a:pt x="150" y="36"/>
                  </a:lnTo>
                  <a:lnTo>
                    <a:pt x="124" y="12"/>
                  </a:lnTo>
                  <a:lnTo>
                    <a:pt x="100"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0" name="Freeform 453"/>
            <p:cNvSpPr>
              <a:spLocks noChangeArrowheads="1"/>
            </p:cNvSpPr>
            <p:nvPr/>
          </p:nvSpPr>
          <p:spPr bwMode="auto">
            <a:xfrm>
              <a:off x="3229" y="1529"/>
              <a:ext cx="42" cy="58"/>
            </a:xfrm>
            <a:custGeom>
              <a:avLst/>
              <a:gdLst>
                <a:gd name="T0" fmla="*/ 0 w 187"/>
                <a:gd name="T1" fmla="*/ 0 h 256"/>
                <a:gd name="T2" fmla="*/ 0 w 187"/>
                <a:gd name="T3" fmla="*/ 0 h 256"/>
                <a:gd name="T4" fmla="*/ 0 w 187"/>
                <a:gd name="T5" fmla="*/ 0 h 256"/>
                <a:gd name="T6" fmla="*/ 0 w 187"/>
                <a:gd name="T7" fmla="*/ 0 h 256"/>
                <a:gd name="T8" fmla="*/ 0 w 187"/>
                <a:gd name="T9" fmla="*/ 0 h 256"/>
                <a:gd name="T10" fmla="*/ 0 w 187"/>
                <a:gd name="T11" fmla="*/ 0 h 256"/>
                <a:gd name="T12" fmla="*/ 0 w 187"/>
                <a:gd name="T13" fmla="*/ 0 h 256"/>
                <a:gd name="T14" fmla="*/ 0 w 187"/>
                <a:gd name="T15" fmla="*/ 0 h 256"/>
                <a:gd name="T16" fmla="*/ 0 w 187"/>
                <a:gd name="T17" fmla="*/ 0 h 256"/>
                <a:gd name="T18" fmla="*/ 0 w 187"/>
                <a:gd name="T19" fmla="*/ 0 h 256"/>
                <a:gd name="T20" fmla="*/ 0 w 187"/>
                <a:gd name="T21" fmla="*/ 0 h 256"/>
                <a:gd name="T22" fmla="*/ 0 w 187"/>
                <a:gd name="T23" fmla="*/ 0 h 256"/>
                <a:gd name="T24" fmla="*/ 0 w 187"/>
                <a:gd name="T25" fmla="*/ 0 h 256"/>
                <a:gd name="T26" fmla="*/ 0 w 187"/>
                <a:gd name="T27" fmla="*/ 0 h 256"/>
                <a:gd name="T28" fmla="*/ 0 w 187"/>
                <a:gd name="T29" fmla="*/ 0 h 256"/>
                <a:gd name="T30" fmla="*/ 0 w 187"/>
                <a:gd name="T31" fmla="*/ 0 h 256"/>
                <a:gd name="T32" fmla="*/ 0 w 187"/>
                <a:gd name="T33" fmla="*/ 0 h 256"/>
                <a:gd name="T34" fmla="*/ 0 w 187"/>
                <a:gd name="T35" fmla="*/ 0 h 256"/>
                <a:gd name="T36" fmla="*/ 0 w 187"/>
                <a:gd name="T37" fmla="*/ 0 h 256"/>
                <a:gd name="T38" fmla="*/ 0 w 187"/>
                <a:gd name="T39" fmla="*/ 0 h 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7"/>
                <a:gd name="T61" fmla="*/ 0 h 256"/>
                <a:gd name="T62" fmla="*/ 187 w 187"/>
                <a:gd name="T63" fmla="*/ 256 h 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7" h="256">
                  <a:moveTo>
                    <a:pt x="186" y="61"/>
                  </a:moveTo>
                  <a:lnTo>
                    <a:pt x="174" y="38"/>
                  </a:lnTo>
                  <a:lnTo>
                    <a:pt x="147" y="11"/>
                  </a:lnTo>
                  <a:lnTo>
                    <a:pt x="124" y="0"/>
                  </a:lnTo>
                  <a:lnTo>
                    <a:pt x="74" y="0"/>
                  </a:lnTo>
                  <a:lnTo>
                    <a:pt x="50" y="11"/>
                  </a:lnTo>
                  <a:lnTo>
                    <a:pt x="23" y="38"/>
                  </a:lnTo>
                  <a:lnTo>
                    <a:pt x="12" y="61"/>
                  </a:lnTo>
                  <a:lnTo>
                    <a:pt x="0" y="96"/>
                  </a:lnTo>
                  <a:lnTo>
                    <a:pt x="0" y="158"/>
                  </a:lnTo>
                  <a:lnTo>
                    <a:pt x="12" y="193"/>
                  </a:lnTo>
                  <a:lnTo>
                    <a:pt x="23" y="219"/>
                  </a:lnTo>
                  <a:lnTo>
                    <a:pt x="50" y="243"/>
                  </a:lnTo>
                  <a:lnTo>
                    <a:pt x="74" y="255"/>
                  </a:lnTo>
                  <a:lnTo>
                    <a:pt x="124" y="255"/>
                  </a:lnTo>
                  <a:lnTo>
                    <a:pt x="147" y="243"/>
                  </a:lnTo>
                  <a:lnTo>
                    <a:pt x="174" y="219"/>
                  </a:lnTo>
                  <a:lnTo>
                    <a:pt x="186" y="193"/>
                  </a:lnTo>
                  <a:lnTo>
                    <a:pt x="186" y="158"/>
                  </a:lnTo>
                  <a:lnTo>
                    <a:pt x="124" y="15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1" name="Line 454"/>
            <p:cNvSpPr>
              <a:spLocks noChangeShapeType="1"/>
            </p:cNvSpPr>
            <p:nvPr/>
          </p:nvSpPr>
          <p:spPr bwMode="auto">
            <a:xfrm>
              <a:off x="3288" y="154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32" name="Freeform 455"/>
            <p:cNvSpPr>
              <a:spLocks noChangeArrowheads="1"/>
            </p:cNvSpPr>
            <p:nvPr/>
          </p:nvSpPr>
          <p:spPr bwMode="auto">
            <a:xfrm>
              <a:off x="3288" y="1548"/>
              <a:ext cx="22" cy="17"/>
            </a:xfrm>
            <a:custGeom>
              <a:avLst/>
              <a:gdLst>
                <a:gd name="T0" fmla="*/ 0 w 97"/>
                <a:gd name="T1" fmla="*/ 0 h 76"/>
                <a:gd name="T2" fmla="*/ 0 w 97"/>
                <a:gd name="T3" fmla="*/ 0 h 76"/>
                <a:gd name="T4" fmla="*/ 0 w 97"/>
                <a:gd name="T5" fmla="*/ 0 h 76"/>
                <a:gd name="T6" fmla="*/ 0 w 97"/>
                <a:gd name="T7" fmla="*/ 0 h 76"/>
                <a:gd name="T8" fmla="*/ 0 w 97"/>
                <a:gd name="T9" fmla="*/ 0 h 76"/>
                <a:gd name="T10" fmla="*/ 0 60000 65536"/>
                <a:gd name="T11" fmla="*/ 0 60000 65536"/>
                <a:gd name="T12" fmla="*/ 0 60000 65536"/>
                <a:gd name="T13" fmla="*/ 0 60000 65536"/>
                <a:gd name="T14" fmla="*/ 0 60000 65536"/>
                <a:gd name="T15" fmla="*/ 0 w 97"/>
                <a:gd name="T16" fmla="*/ 0 h 76"/>
                <a:gd name="T17" fmla="*/ 97 w 97"/>
                <a:gd name="T18" fmla="*/ 76 h 76"/>
              </a:gdLst>
              <a:ahLst/>
              <a:cxnLst>
                <a:cxn ang="T10">
                  <a:pos x="T0" y="T1"/>
                </a:cxn>
                <a:cxn ang="T11">
                  <a:pos x="T2" y="T3"/>
                </a:cxn>
                <a:cxn ang="T12">
                  <a:pos x="T4" y="T5"/>
                </a:cxn>
                <a:cxn ang="T13">
                  <a:pos x="T6" y="T7"/>
                </a:cxn>
                <a:cxn ang="T14">
                  <a:pos x="T8" y="T9"/>
                </a:cxn>
              </a:cxnLst>
              <a:rect l="T15" t="T16" r="T17" b="T18"/>
              <a:pathLst>
                <a:path w="97" h="76">
                  <a:moveTo>
                    <a:pt x="0" y="75"/>
                  </a:moveTo>
                  <a:lnTo>
                    <a:pt x="11" y="36"/>
                  </a:lnTo>
                  <a:lnTo>
                    <a:pt x="38" y="12"/>
                  </a:lnTo>
                  <a:lnTo>
                    <a:pt x="61"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3" name="Freeform 456"/>
            <p:cNvSpPr>
              <a:spLocks noChangeArrowheads="1"/>
            </p:cNvSpPr>
            <p:nvPr/>
          </p:nvSpPr>
          <p:spPr bwMode="auto">
            <a:xfrm>
              <a:off x="3324" y="1548"/>
              <a:ext cx="36" cy="39"/>
            </a:xfrm>
            <a:custGeom>
              <a:avLst/>
              <a:gdLst>
                <a:gd name="T0" fmla="*/ 0 w 159"/>
                <a:gd name="T1" fmla="*/ 0 h 172"/>
                <a:gd name="T2" fmla="*/ 0 w 159"/>
                <a:gd name="T3" fmla="*/ 0 h 172"/>
                <a:gd name="T4" fmla="*/ 0 w 159"/>
                <a:gd name="T5" fmla="*/ 0 h 172"/>
                <a:gd name="T6" fmla="*/ 0 w 159"/>
                <a:gd name="T7" fmla="*/ 0 h 172"/>
                <a:gd name="T8" fmla="*/ 0 w 159"/>
                <a:gd name="T9" fmla="*/ 0 h 172"/>
                <a:gd name="T10" fmla="*/ 0 w 159"/>
                <a:gd name="T11" fmla="*/ 0 h 172"/>
                <a:gd name="T12" fmla="*/ 0 w 159"/>
                <a:gd name="T13" fmla="*/ 0 h 172"/>
                <a:gd name="T14" fmla="*/ 0 w 159"/>
                <a:gd name="T15" fmla="*/ 0 h 172"/>
                <a:gd name="T16" fmla="*/ 0 w 159"/>
                <a:gd name="T17" fmla="*/ 0 h 172"/>
                <a:gd name="T18" fmla="*/ 0 w 159"/>
                <a:gd name="T19" fmla="*/ 0 h 172"/>
                <a:gd name="T20" fmla="*/ 0 w 159"/>
                <a:gd name="T21" fmla="*/ 0 h 172"/>
                <a:gd name="T22" fmla="*/ 0 w 159"/>
                <a:gd name="T23" fmla="*/ 0 h 172"/>
                <a:gd name="T24" fmla="*/ 0 w 159"/>
                <a:gd name="T25" fmla="*/ 0 h 172"/>
                <a:gd name="T26" fmla="*/ 0 w 159"/>
                <a:gd name="T27" fmla="*/ 0 h 172"/>
                <a:gd name="T28" fmla="*/ 0 w 159"/>
                <a:gd name="T29" fmla="*/ 0 h 172"/>
                <a:gd name="T30" fmla="*/ 0 w 159"/>
                <a:gd name="T31" fmla="*/ 0 h 172"/>
                <a:gd name="T32" fmla="*/ 0 w 159"/>
                <a:gd name="T33" fmla="*/ 0 h 172"/>
                <a:gd name="T34" fmla="*/ 0 w 159"/>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172"/>
                <a:gd name="T56" fmla="*/ 159 w 159"/>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172">
                  <a:moveTo>
                    <a:pt x="34" y="12"/>
                  </a:moveTo>
                  <a:lnTo>
                    <a:pt x="61" y="0"/>
                  </a:lnTo>
                  <a:lnTo>
                    <a:pt x="34" y="12"/>
                  </a:lnTo>
                  <a:lnTo>
                    <a:pt x="11" y="36"/>
                  </a:lnTo>
                  <a:lnTo>
                    <a:pt x="0" y="74"/>
                  </a:lnTo>
                  <a:lnTo>
                    <a:pt x="0" y="97"/>
                  </a:lnTo>
                  <a:lnTo>
                    <a:pt x="11" y="135"/>
                  </a:lnTo>
                  <a:lnTo>
                    <a:pt x="34" y="159"/>
                  </a:lnTo>
                  <a:lnTo>
                    <a:pt x="61" y="171"/>
                  </a:lnTo>
                  <a:lnTo>
                    <a:pt x="96" y="171"/>
                  </a:lnTo>
                  <a:lnTo>
                    <a:pt x="123" y="159"/>
                  </a:lnTo>
                  <a:lnTo>
                    <a:pt x="146" y="135"/>
                  </a:lnTo>
                  <a:lnTo>
                    <a:pt x="158" y="97"/>
                  </a:lnTo>
                  <a:lnTo>
                    <a:pt x="158" y="74"/>
                  </a:lnTo>
                  <a:lnTo>
                    <a:pt x="146" y="36"/>
                  </a:lnTo>
                  <a:lnTo>
                    <a:pt x="123" y="12"/>
                  </a:lnTo>
                  <a:lnTo>
                    <a:pt x="9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4" name="Freeform 457"/>
            <p:cNvSpPr>
              <a:spLocks noChangeArrowheads="1"/>
            </p:cNvSpPr>
            <p:nvPr/>
          </p:nvSpPr>
          <p:spPr bwMode="auto">
            <a:xfrm>
              <a:off x="3376" y="1548"/>
              <a:ext cx="31" cy="39"/>
            </a:xfrm>
            <a:custGeom>
              <a:avLst/>
              <a:gdLst>
                <a:gd name="T0" fmla="*/ 0 w 137"/>
                <a:gd name="T1" fmla="*/ 0 h 172"/>
                <a:gd name="T2" fmla="*/ 0 w 137"/>
                <a:gd name="T3" fmla="*/ 0 h 172"/>
                <a:gd name="T4" fmla="*/ 0 w 137"/>
                <a:gd name="T5" fmla="*/ 0 h 172"/>
                <a:gd name="T6" fmla="*/ 0 w 137"/>
                <a:gd name="T7" fmla="*/ 0 h 172"/>
                <a:gd name="T8" fmla="*/ 0 w 137"/>
                <a:gd name="T9" fmla="*/ 0 h 172"/>
                <a:gd name="T10" fmla="*/ 0 w 137"/>
                <a:gd name="T11" fmla="*/ 0 h 172"/>
                <a:gd name="T12" fmla="*/ 0 w 137"/>
                <a:gd name="T13" fmla="*/ 0 h 172"/>
                <a:gd name="T14" fmla="*/ 0 60000 65536"/>
                <a:gd name="T15" fmla="*/ 0 60000 65536"/>
                <a:gd name="T16" fmla="*/ 0 60000 65536"/>
                <a:gd name="T17" fmla="*/ 0 60000 65536"/>
                <a:gd name="T18" fmla="*/ 0 60000 65536"/>
                <a:gd name="T19" fmla="*/ 0 60000 65536"/>
                <a:gd name="T20" fmla="*/ 0 60000 65536"/>
                <a:gd name="T21" fmla="*/ 0 w 137"/>
                <a:gd name="T22" fmla="*/ 0 h 172"/>
                <a:gd name="T23" fmla="*/ 137 w 137"/>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2">
                  <a:moveTo>
                    <a:pt x="0" y="0"/>
                  </a:moveTo>
                  <a:lnTo>
                    <a:pt x="0" y="124"/>
                  </a:lnTo>
                  <a:lnTo>
                    <a:pt x="11" y="159"/>
                  </a:lnTo>
                  <a:lnTo>
                    <a:pt x="35" y="171"/>
                  </a:lnTo>
                  <a:lnTo>
                    <a:pt x="74" y="171"/>
                  </a:lnTo>
                  <a:lnTo>
                    <a:pt x="97" y="159"/>
                  </a:lnTo>
                  <a:lnTo>
                    <a:pt x="136" y="12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5" name="Line 458"/>
            <p:cNvSpPr>
              <a:spLocks noChangeShapeType="1"/>
            </p:cNvSpPr>
            <p:nvPr/>
          </p:nvSpPr>
          <p:spPr bwMode="auto">
            <a:xfrm flipV="1">
              <a:off x="3407" y="1546"/>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36" name="Line 459"/>
            <p:cNvSpPr>
              <a:spLocks noChangeShapeType="1"/>
            </p:cNvSpPr>
            <p:nvPr/>
          </p:nvSpPr>
          <p:spPr bwMode="auto">
            <a:xfrm>
              <a:off x="3429" y="154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37" name="Freeform 460"/>
            <p:cNvSpPr>
              <a:spLocks noChangeArrowheads="1"/>
            </p:cNvSpPr>
            <p:nvPr/>
          </p:nvSpPr>
          <p:spPr bwMode="auto">
            <a:xfrm>
              <a:off x="3429" y="1548"/>
              <a:ext cx="31" cy="39"/>
            </a:xfrm>
            <a:custGeom>
              <a:avLst/>
              <a:gdLst>
                <a:gd name="T0" fmla="*/ 0 w 135"/>
                <a:gd name="T1" fmla="*/ 0 h 172"/>
                <a:gd name="T2" fmla="*/ 0 w 135"/>
                <a:gd name="T3" fmla="*/ 0 h 172"/>
                <a:gd name="T4" fmla="*/ 0 w 135"/>
                <a:gd name="T5" fmla="*/ 0 h 172"/>
                <a:gd name="T6" fmla="*/ 0 w 135"/>
                <a:gd name="T7" fmla="*/ 0 h 172"/>
                <a:gd name="T8" fmla="*/ 0 w 135"/>
                <a:gd name="T9" fmla="*/ 0 h 172"/>
                <a:gd name="T10" fmla="*/ 0 w 135"/>
                <a:gd name="T11" fmla="*/ 0 h 172"/>
                <a:gd name="T12" fmla="*/ 0 w 135"/>
                <a:gd name="T13" fmla="*/ 0 h 172"/>
                <a:gd name="T14" fmla="*/ 0 60000 65536"/>
                <a:gd name="T15" fmla="*/ 0 60000 65536"/>
                <a:gd name="T16" fmla="*/ 0 60000 65536"/>
                <a:gd name="T17" fmla="*/ 0 60000 65536"/>
                <a:gd name="T18" fmla="*/ 0 60000 65536"/>
                <a:gd name="T19" fmla="*/ 0 60000 65536"/>
                <a:gd name="T20" fmla="*/ 0 60000 65536"/>
                <a:gd name="T21" fmla="*/ 0 w 135"/>
                <a:gd name="T22" fmla="*/ 0 h 172"/>
                <a:gd name="T23" fmla="*/ 135 w 135"/>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72">
                  <a:moveTo>
                    <a:pt x="0" y="47"/>
                  </a:moveTo>
                  <a:lnTo>
                    <a:pt x="34" y="12"/>
                  </a:lnTo>
                  <a:lnTo>
                    <a:pt x="57" y="0"/>
                  </a:lnTo>
                  <a:lnTo>
                    <a:pt x="96" y="0"/>
                  </a:lnTo>
                  <a:lnTo>
                    <a:pt x="119" y="12"/>
                  </a:lnTo>
                  <a:lnTo>
                    <a:pt x="134" y="47"/>
                  </a:lnTo>
                  <a:lnTo>
                    <a:pt x="134" y="17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38" name="Line 461"/>
            <p:cNvSpPr>
              <a:spLocks noChangeShapeType="1"/>
            </p:cNvSpPr>
            <p:nvPr/>
          </p:nvSpPr>
          <p:spPr bwMode="auto">
            <a:xfrm flipV="1">
              <a:off x="3514" y="152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39" name="Freeform 462"/>
            <p:cNvSpPr>
              <a:spLocks noChangeArrowheads="1"/>
            </p:cNvSpPr>
            <p:nvPr/>
          </p:nvSpPr>
          <p:spPr bwMode="auto">
            <a:xfrm>
              <a:off x="3481" y="1548"/>
              <a:ext cx="34" cy="39"/>
            </a:xfrm>
            <a:custGeom>
              <a:avLst/>
              <a:gdLst>
                <a:gd name="T0" fmla="*/ 0 w 148"/>
                <a:gd name="T1" fmla="*/ 0 h 172"/>
                <a:gd name="T2" fmla="*/ 0 w 148"/>
                <a:gd name="T3" fmla="*/ 0 h 172"/>
                <a:gd name="T4" fmla="*/ 0 w 148"/>
                <a:gd name="T5" fmla="*/ 0 h 172"/>
                <a:gd name="T6" fmla="*/ 0 w 148"/>
                <a:gd name="T7" fmla="*/ 0 h 172"/>
                <a:gd name="T8" fmla="*/ 0 w 148"/>
                <a:gd name="T9" fmla="*/ 0 h 172"/>
                <a:gd name="T10" fmla="*/ 0 w 148"/>
                <a:gd name="T11" fmla="*/ 0 h 172"/>
                <a:gd name="T12" fmla="*/ 0 w 148"/>
                <a:gd name="T13" fmla="*/ 0 h 172"/>
                <a:gd name="T14" fmla="*/ 0 w 148"/>
                <a:gd name="T15" fmla="*/ 0 h 172"/>
                <a:gd name="T16" fmla="*/ 0 w 148"/>
                <a:gd name="T17" fmla="*/ 0 h 172"/>
                <a:gd name="T18" fmla="*/ 0 w 148"/>
                <a:gd name="T19" fmla="*/ 0 h 172"/>
                <a:gd name="T20" fmla="*/ 0 w 148"/>
                <a:gd name="T21" fmla="*/ 0 h 172"/>
                <a:gd name="T22" fmla="*/ 0 w 148"/>
                <a:gd name="T23" fmla="*/ 0 h 172"/>
                <a:gd name="T24" fmla="*/ 0 w 148"/>
                <a:gd name="T25" fmla="*/ 0 h 172"/>
                <a:gd name="T26" fmla="*/ 0 w 148"/>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2"/>
                <a:gd name="T44" fmla="*/ 148 w 148"/>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2">
                  <a:moveTo>
                    <a:pt x="147" y="36"/>
                  </a:moveTo>
                  <a:lnTo>
                    <a:pt x="124" y="12"/>
                  </a:lnTo>
                  <a:lnTo>
                    <a:pt x="101" y="0"/>
                  </a:lnTo>
                  <a:lnTo>
                    <a:pt x="62" y="0"/>
                  </a:lnTo>
                  <a:lnTo>
                    <a:pt x="39" y="12"/>
                  </a:lnTo>
                  <a:lnTo>
                    <a:pt x="11" y="36"/>
                  </a:lnTo>
                  <a:lnTo>
                    <a:pt x="0" y="74"/>
                  </a:lnTo>
                  <a:lnTo>
                    <a:pt x="0" y="97"/>
                  </a:lnTo>
                  <a:lnTo>
                    <a:pt x="11" y="135"/>
                  </a:lnTo>
                  <a:lnTo>
                    <a:pt x="39" y="159"/>
                  </a:lnTo>
                  <a:lnTo>
                    <a:pt x="62" y="171"/>
                  </a:lnTo>
                  <a:lnTo>
                    <a:pt x="101" y="171"/>
                  </a:lnTo>
                  <a:lnTo>
                    <a:pt x="124" y="159"/>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40" name="Freeform 463"/>
            <p:cNvSpPr>
              <a:spLocks noChangeArrowheads="1"/>
            </p:cNvSpPr>
            <p:nvPr/>
          </p:nvSpPr>
          <p:spPr bwMode="auto">
            <a:xfrm>
              <a:off x="3534" y="1548"/>
              <a:ext cx="34" cy="39"/>
            </a:xfrm>
            <a:custGeom>
              <a:avLst/>
              <a:gdLst>
                <a:gd name="T0" fmla="*/ 0 w 148"/>
                <a:gd name="T1" fmla="*/ 0 h 172"/>
                <a:gd name="T2" fmla="*/ 0 w 148"/>
                <a:gd name="T3" fmla="*/ 0 h 172"/>
                <a:gd name="T4" fmla="*/ 0 w 148"/>
                <a:gd name="T5" fmla="*/ 0 h 172"/>
                <a:gd name="T6" fmla="*/ 0 w 148"/>
                <a:gd name="T7" fmla="*/ 0 h 172"/>
                <a:gd name="T8" fmla="*/ 0 w 148"/>
                <a:gd name="T9" fmla="*/ 0 h 172"/>
                <a:gd name="T10" fmla="*/ 0 w 148"/>
                <a:gd name="T11" fmla="*/ 0 h 172"/>
                <a:gd name="T12" fmla="*/ 0 w 148"/>
                <a:gd name="T13" fmla="*/ 0 h 172"/>
                <a:gd name="T14" fmla="*/ 0 w 148"/>
                <a:gd name="T15" fmla="*/ 0 h 172"/>
                <a:gd name="T16" fmla="*/ 0 w 148"/>
                <a:gd name="T17" fmla="*/ 0 h 172"/>
                <a:gd name="T18" fmla="*/ 0 w 148"/>
                <a:gd name="T19" fmla="*/ 0 h 172"/>
                <a:gd name="T20" fmla="*/ 0 w 148"/>
                <a:gd name="T21" fmla="*/ 0 h 172"/>
                <a:gd name="T22" fmla="*/ 0 w 148"/>
                <a:gd name="T23" fmla="*/ 0 h 172"/>
                <a:gd name="T24" fmla="*/ 0 w 148"/>
                <a:gd name="T25" fmla="*/ 0 h 172"/>
                <a:gd name="T26" fmla="*/ 0 w 148"/>
                <a:gd name="T27" fmla="*/ 0 h 172"/>
                <a:gd name="T28" fmla="*/ 0 w 148"/>
                <a:gd name="T29" fmla="*/ 0 h 172"/>
                <a:gd name="T30" fmla="*/ 0 w 148"/>
                <a:gd name="T31" fmla="*/ 0 h 172"/>
                <a:gd name="T32" fmla="*/ 0 w 148"/>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2"/>
                <a:gd name="T53" fmla="*/ 148 w 148"/>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2">
                  <a:moveTo>
                    <a:pt x="0" y="74"/>
                  </a:moveTo>
                  <a:lnTo>
                    <a:pt x="147" y="74"/>
                  </a:lnTo>
                  <a:lnTo>
                    <a:pt x="147" y="47"/>
                  </a:lnTo>
                  <a:lnTo>
                    <a:pt x="130" y="23"/>
                  </a:lnTo>
                  <a:lnTo>
                    <a:pt x="119" y="12"/>
                  </a:lnTo>
                  <a:lnTo>
                    <a:pt x="100" y="0"/>
                  </a:lnTo>
                  <a:lnTo>
                    <a:pt x="61" y="0"/>
                  </a:lnTo>
                  <a:lnTo>
                    <a:pt x="38" y="12"/>
                  </a:lnTo>
                  <a:lnTo>
                    <a:pt x="12" y="36"/>
                  </a:lnTo>
                  <a:lnTo>
                    <a:pt x="0" y="74"/>
                  </a:lnTo>
                  <a:lnTo>
                    <a:pt x="0" y="97"/>
                  </a:lnTo>
                  <a:lnTo>
                    <a:pt x="12" y="135"/>
                  </a:lnTo>
                  <a:lnTo>
                    <a:pt x="38" y="159"/>
                  </a:lnTo>
                  <a:lnTo>
                    <a:pt x="61" y="171"/>
                  </a:lnTo>
                  <a:lnTo>
                    <a:pt x="100" y="171"/>
                  </a:lnTo>
                  <a:lnTo>
                    <a:pt x="119" y="159"/>
                  </a:lnTo>
                  <a:lnTo>
                    <a:pt x="14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41" name="Line 464"/>
            <p:cNvSpPr>
              <a:spLocks noChangeShapeType="1"/>
            </p:cNvSpPr>
            <p:nvPr/>
          </p:nvSpPr>
          <p:spPr bwMode="auto">
            <a:xfrm flipV="1">
              <a:off x="3616" y="152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2" name="Freeform 465"/>
            <p:cNvSpPr>
              <a:spLocks noChangeArrowheads="1"/>
            </p:cNvSpPr>
            <p:nvPr/>
          </p:nvSpPr>
          <p:spPr bwMode="auto">
            <a:xfrm>
              <a:off x="3583" y="1548"/>
              <a:ext cx="33" cy="39"/>
            </a:xfrm>
            <a:custGeom>
              <a:avLst/>
              <a:gdLst>
                <a:gd name="T0" fmla="*/ 0 w 147"/>
                <a:gd name="T1" fmla="*/ 0 h 172"/>
                <a:gd name="T2" fmla="*/ 0 w 147"/>
                <a:gd name="T3" fmla="*/ 0 h 172"/>
                <a:gd name="T4" fmla="*/ 0 w 147"/>
                <a:gd name="T5" fmla="*/ 0 h 172"/>
                <a:gd name="T6" fmla="*/ 0 w 147"/>
                <a:gd name="T7" fmla="*/ 0 h 172"/>
                <a:gd name="T8" fmla="*/ 0 w 147"/>
                <a:gd name="T9" fmla="*/ 0 h 172"/>
                <a:gd name="T10" fmla="*/ 0 w 147"/>
                <a:gd name="T11" fmla="*/ 0 h 172"/>
                <a:gd name="T12" fmla="*/ 0 w 147"/>
                <a:gd name="T13" fmla="*/ 0 h 172"/>
                <a:gd name="T14" fmla="*/ 0 w 147"/>
                <a:gd name="T15" fmla="*/ 0 h 172"/>
                <a:gd name="T16" fmla="*/ 0 w 147"/>
                <a:gd name="T17" fmla="*/ 0 h 172"/>
                <a:gd name="T18" fmla="*/ 0 w 147"/>
                <a:gd name="T19" fmla="*/ 0 h 172"/>
                <a:gd name="T20" fmla="*/ 0 w 147"/>
                <a:gd name="T21" fmla="*/ 0 h 172"/>
                <a:gd name="T22" fmla="*/ 0 w 147"/>
                <a:gd name="T23" fmla="*/ 0 h 172"/>
                <a:gd name="T24" fmla="*/ 0 w 147"/>
                <a:gd name="T25" fmla="*/ 0 h 172"/>
                <a:gd name="T26" fmla="*/ 0 w 147"/>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2"/>
                <a:gd name="T44" fmla="*/ 147 w 147"/>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2">
                  <a:moveTo>
                    <a:pt x="146" y="36"/>
                  </a:moveTo>
                  <a:lnTo>
                    <a:pt x="123" y="12"/>
                  </a:lnTo>
                  <a:lnTo>
                    <a:pt x="96" y="0"/>
                  </a:lnTo>
                  <a:lnTo>
                    <a:pt x="61" y="0"/>
                  </a:lnTo>
                  <a:lnTo>
                    <a:pt x="34" y="12"/>
                  </a:lnTo>
                  <a:lnTo>
                    <a:pt x="11" y="36"/>
                  </a:lnTo>
                  <a:lnTo>
                    <a:pt x="0" y="74"/>
                  </a:lnTo>
                  <a:lnTo>
                    <a:pt x="0" y="97"/>
                  </a:lnTo>
                  <a:lnTo>
                    <a:pt x="11" y="135"/>
                  </a:lnTo>
                  <a:lnTo>
                    <a:pt x="34" y="159"/>
                  </a:lnTo>
                  <a:lnTo>
                    <a:pt x="61" y="171"/>
                  </a:lnTo>
                  <a:lnTo>
                    <a:pt x="96" y="171"/>
                  </a:lnTo>
                  <a:lnTo>
                    <a:pt x="123" y="159"/>
                  </a:lnTo>
                  <a:lnTo>
                    <a:pt x="146"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43" name="Line 466"/>
            <p:cNvSpPr>
              <a:spLocks noChangeShapeType="1"/>
            </p:cNvSpPr>
            <p:nvPr/>
          </p:nvSpPr>
          <p:spPr bwMode="auto">
            <a:xfrm flipV="1">
              <a:off x="2352" y="141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4" name="Line 467"/>
            <p:cNvSpPr>
              <a:spLocks noChangeShapeType="1"/>
            </p:cNvSpPr>
            <p:nvPr/>
          </p:nvSpPr>
          <p:spPr bwMode="auto">
            <a:xfrm>
              <a:off x="2333" y="1419"/>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5" name="Line 468"/>
            <p:cNvSpPr>
              <a:spLocks noChangeShapeType="1"/>
            </p:cNvSpPr>
            <p:nvPr/>
          </p:nvSpPr>
          <p:spPr bwMode="auto">
            <a:xfrm>
              <a:off x="2382" y="1419"/>
              <a:ext cx="1"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6" name="Freeform 469"/>
            <p:cNvSpPr>
              <a:spLocks noChangeArrowheads="1"/>
            </p:cNvSpPr>
            <p:nvPr/>
          </p:nvSpPr>
          <p:spPr bwMode="auto">
            <a:xfrm>
              <a:off x="2382" y="1438"/>
              <a:ext cx="31" cy="39"/>
            </a:xfrm>
            <a:custGeom>
              <a:avLst/>
              <a:gdLst>
                <a:gd name="T0" fmla="*/ 0 w 137"/>
                <a:gd name="T1" fmla="*/ 0 h 172"/>
                <a:gd name="T2" fmla="*/ 0 w 137"/>
                <a:gd name="T3" fmla="*/ 0 h 172"/>
                <a:gd name="T4" fmla="*/ 0 w 137"/>
                <a:gd name="T5" fmla="*/ 0 h 172"/>
                <a:gd name="T6" fmla="*/ 0 w 137"/>
                <a:gd name="T7" fmla="*/ 0 h 172"/>
                <a:gd name="T8" fmla="*/ 0 w 137"/>
                <a:gd name="T9" fmla="*/ 0 h 172"/>
                <a:gd name="T10" fmla="*/ 0 w 137"/>
                <a:gd name="T11" fmla="*/ 0 h 172"/>
                <a:gd name="T12" fmla="*/ 0 w 137"/>
                <a:gd name="T13" fmla="*/ 0 h 172"/>
                <a:gd name="T14" fmla="*/ 0 60000 65536"/>
                <a:gd name="T15" fmla="*/ 0 60000 65536"/>
                <a:gd name="T16" fmla="*/ 0 60000 65536"/>
                <a:gd name="T17" fmla="*/ 0 60000 65536"/>
                <a:gd name="T18" fmla="*/ 0 60000 65536"/>
                <a:gd name="T19" fmla="*/ 0 60000 65536"/>
                <a:gd name="T20" fmla="*/ 0 60000 65536"/>
                <a:gd name="T21" fmla="*/ 0 w 137"/>
                <a:gd name="T22" fmla="*/ 0 h 172"/>
                <a:gd name="T23" fmla="*/ 137 w 137"/>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2">
                  <a:moveTo>
                    <a:pt x="0" y="51"/>
                  </a:moveTo>
                  <a:lnTo>
                    <a:pt x="39" y="12"/>
                  </a:lnTo>
                  <a:lnTo>
                    <a:pt x="63" y="0"/>
                  </a:lnTo>
                  <a:lnTo>
                    <a:pt x="101" y="0"/>
                  </a:lnTo>
                  <a:lnTo>
                    <a:pt x="125" y="12"/>
                  </a:lnTo>
                  <a:lnTo>
                    <a:pt x="136" y="51"/>
                  </a:lnTo>
                  <a:lnTo>
                    <a:pt x="136" y="17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47" name="Line 470"/>
            <p:cNvSpPr>
              <a:spLocks noChangeShapeType="1"/>
            </p:cNvSpPr>
            <p:nvPr/>
          </p:nvSpPr>
          <p:spPr bwMode="auto">
            <a:xfrm flipV="1">
              <a:off x="2435" y="143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8" name="Line 471"/>
            <p:cNvSpPr>
              <a:spLocks noChangeShapeType="1"/>
            </p:cNvSpPr>
            <p:nvPr/>
          </p:nvSpPr>
          <p:spPr bwMode="auto">
            <a:xfrm flipH="1">
              <a:off x="2434" y="1446"/>
              <a:ext cx="5" cy="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49" name="Freeform 472"/>
            <p:cNvSpPr>
              <a:spLocks noChangeArrowheads="1"/>
            </p:cNvSpPr>
            <p:nvPr/>
          </p:nvSpPr>
          <p:spPr bwMode="auto">
            <a:xfrm>
              <a:off x="2438" y="1438"/>
              <a:ext cx="20" cy="15"/>
            </a:xfrm>
            <a:custGeom>
              <a:avLst/>
              <a:gdLst>
                <a:gd name="T0" fmla="*/ 0 w 89"/>
                <a:gd name="T1" fmla="*/ 0 h 64"/>
                <a:gd name="T2" fmla="*/ 0 w 89"/>
                <a:gd name="T3" fmla="*/ 0 h 64"/>
                <a:gd name="T4" fmla="*/ 0 w 89"/>
                <a:gd name="T5" fmla="*/ 0 h 64"/>
                <a:gd name="T6" fmla="*/ 0 w 89"/>
                <a:gd name="T7" fmla="*/ 0 h 64"/>
                <a:gd name="T8" fmla="*/ 0 60000 65536"/>
                <a:gd name="T9" fmla="*/ 0 60000 65536"/>
                <a:gd name="T10" fmla="*/ 0 60000 65536"/>
                <a:gd name="T11" fmla="*/ 0 60000 65536"/>
                <a:gd name="T12" fmla="*/ 0 w 89"/>
                <a:gd name="T13" fmla="*/ 0 h 64"/>
                <a:gd name="T14" fmla="*/ 89 w 89"/>
                <a:gd name="T15" fmla="*/ 64 h 64"/>
              </a:gdLst>
              <a:ahLst/>
              <a:cxnLst>
                <a:cxn ang="T8">
                  <a:pos x="T0" y="T1"/>
                </a:cxn>
                <a:cxn ang="T9">
                  <a:pos x="T2" y="T3"/>
                </a:cxn>
                <a:cxn ang="T10">
                  <a:pos x="T4" y="T5"/>
                </a:cxn>
                <a:cxn ang="T11">
                  <a:pos x="T6" y="T7"/>
                </a:cxn>
              </a:cxnLst>
              <a:rect l="T12" t="T13" r="T14" b="T15"/>
              <a:pathLst>
                <a:path w="89" h="64">
                  <a:moveTo>
                    <a:pt x="0" y="63"/>
                  </a:moveTo>
                  <a:lnTo>
                    <a:pt x="26" y="20"/>
                  </a:lnTo>
                  <a:lnTo>
                    <a:pt x="49" y="0"/>
                  </a:lnTo>
                  <a:lnTo>
                    <a:pt x="8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0" name="Freeform 473"/>
            <p:cNvSpPr>
              <a:spLocks noChangeArrowheads="1"/>
            </p:cNvSpPr>
            <p:nvPr/>
          </p:nvSpPr>
          <p:spPr bwMode="auto">
            <a:xfrm>
              <a:off x="2470" y="1438"/>
              <a:ext cx="33" cy="39"/>
            </a:xfrm>
            <a:custGeom>
              <a:avLst/>
              <a:gdLst>
                <a:gd name="T0" fmla="*/ 0 w 147"/>
                <a:gd name="T1" fmla="*/ 0 h 172"/>
                <a:gd name="T2" fmla="*/ 0 w 147"/>
                <a:gd name="T3" fmla="*/ 0 h 172"/>
                <a:gd name="T4" fmla="*/ 0 w 147"/>
                <a:gd name="T5" fmla="*/ 0 h 172"/>
                <a:gd name="T6" fmla="*/ 0 w 147"/>
                <a:gd name="T7" fmla="*/ 0 h 172"/>
                <a:gd name="T8" fmla="*/ 0 w 147"/>
                <a:gd name="T9" fmla="*/ 0 h 172"/>
                <a:gd name="T10" fmla="*/ 0 w 147"/>
                <a:gd name="T11" fmla="*/ 0 h 172"/>
                <a:gd name="T12" fmla="*/ 0 w 147"/>
                <a:gd name="T13" fmla="*/ 0 h 172"/>
                <a:gd name="T14" fmla="*/ 0 w 147"/>
                <a:gd name="T15" fmla="*/ 0 h 172"/>
                <a:gd name="T16" fmla="*/ 0 w 147"/>
                <a:gd name="T17" fmla="*/ 0 h 172"/>
                <a:gd name="T18" fmla="*/ 0 w 147"/>
                <a:gd name="T19" fmla="*/ 0 h 172"/>
                <a:gd name="T20" fmla="*/ 0 w 147"/>
                <a:gd name="T21" fmla="*/ 0 h 172"/>
                <a:gd name="T22" fmla="*/ 0 w 147"/>
                <a:gd name="T23" fmla="*/ 0 h 172"/>
                <a:gd name="T24" fmla="*/ 0 w 147"/>
                <a:gd name="T25" fmla="*/ 0 h 172"/>
                <a:gd name="T26" fmla="*/ 0 w 147"/>
                <a:gd name="T27" fmla="*/ 0 h 172"/>
                <a:gd name="T28" fmla="*/ 0 w 147"/>
                <a:gd name="T29" fmla="*/ 0 h 172"/>
                <a:gd name="T30" fmla="*/ 0 w 147"/>
                <a:gd name="T31" fmla="*/ 0 h 172"/>
                <a:gd name="T32" fmla="*/ 0 w 147"/>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72"/>
                <a:gd name="T53" fmla="*/ 147 w 147"/>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72">
                  <a:moveTo>
                    <a:pt x="0" y="75"/>
                  </a:moveTo>
                  <a:lnTo>
                    <a:pt x="146" y="75"/>
                  </a:lnTo>
                  <a:lnTo>
                    <a:pt x="146" y="51"/>
                  </a:lnTo>
                  <a:lnTo>
                    <a:pt x="135" y="23"/>
                  </a:lnTo>
                  <a:lnTo>
                    <a:pt x="123" y="12"/>
                  </a:lnTo>
                  <a:lnTo>
                    <a:pt x="96" y="0"/>
                  </a:lnTo>
                  <a:lnTo>
                    <a:pt x="61" y="0"/>
                  </a:lnTo>
                  <a:lnTo>
                    <a:pt x="34" y="12"/>
                  </a:lnTo>
                  <a:lnTo>
                    <a:pt x="11" y="35"/>
                  </a:lnTo>
                  <a:lnTo>
                    <a:pt x="0" y="75"/>
                  </a:lnTo>
                  <a:lnTo>
                    <a:pt x="0" y="97"/>
                  </a:lnTo>
                  <a:lnTo>
                    <a:pt x="11" y="132"/>
                  </a:lnTo>
                  <a:lnTo>
                    <a:pt x="34" y="154"/>
                  </a:lnTo>
                  <a:lnTo>
                    <a:pt x="61" y="171"/>
                  </a:lnTo>
                  <a:lnTo>
                    <a:pt x="96" y="171"/>
                  </a:lnTo>
                  <a:lnTo>
                    <a:pt x="123" y="154"/>
                  </a:lnTo>
                  <a:lnTo>
                    <a:pt x="146"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1" name="Freeform 474"/>
            <p:cNvSpPr>
              <a:spLocks noChangeArrowheads="1"/>
            </p:cNvSpPr>
            <p:nvPr/>
          </p:nvSpPr>
          <p:spPr bwMode="auto">
            <a:xfrm>
              <a:off x="2520" y="1438"/>
              <a:ext cx="34" cy="39"/>
            </a:xfrm>
            <a:custGeom>
              <a:avLst/>
              <a:gdLst>
                <a:gd name="T0" fmla="*/ 0 w 148"/>
                <a:gd name="T1" fmla="*/ 0 h 172"/>
                <a:gd name="T2" fmla="*/ 0 w 148"/>
                <a:gd name="T3" fmla="*/ 0 h 172"/>
                <a:gd name="T4" fmla="*/ 0 w 148"/>
                <a:gd name="T5" fmla="*/ 0 h 172"/>
                <a:gd name="T6" fmla="*/ 0 w 148"/>
                <a:gd name="T7" fmla="*/ 0 h 172"/>
                <a:gd name="T8" fmla="*/ 0 w 148"/>
                <a:gd name="T9" fmla="*/ 0 h 172"/>
                <a:gd name="T10" fmla="*/ 0 w 148"/>
                <a:gd name="T11" fmla="*/ 0 h 172"/>
                <a:gd name="T12" fmla="*/ 0 w 148"/>
                <a:gd name="T13" fmla="*/ 0 h 172"/>
                <a:gd name="T14" fmla="*/ 0 w 148"/>
                <a:gd name="T15" fmla="*/ 0 h 172"/>
                <a:gd name="T16" fmla="*/ 0 w 148"/>
                <a:gd name="T17" fmla="*/ 0 h 172"/>
                <a:gd name="T18" fmla="*/ 0 w 148"/>
                <a:gd name="T19" fmla="*/ 0 h 172"/>
                <a:gd name="T20" fmla="*/ 0 w 148"/>
                <a:gd name="T21" fmla="*/ 0 h 172"/>
                <a:gd name="T22" fmla="*/ 0 w 148"/>
                <a:gd name="T23" fmla="*/ 0 h 172"/>
                <a:gd name="T24" fmla="*/ 0 w 148"/>
                <a:gd name="T25" fmla="*/ 0 h 172"/>
                <a:gd name="T26" fmla="*/ 0 w 148"/>
                <a:gd name="T27" fmla="*/ 0 h 172"/>
                <a:gd name="T28" fmla="*/ 0 w 148"/>
                <a:gd name="T29" fmla="*/ 0 h 172"/>
                <a:gd name="T30" fmla="*/ 0 w 148"/>
                <a:gd name="T31" fmla="*/ 0 h 172"/>
                <a:gd name="T32" fmla="*/ 0 w 148"/>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8"/>
                <a:gd name="T52" fmla="*/ 0 h 172"/>
                <a:gd name="T53" fmla="*/ 148 w 148"/>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8" h="172">
                  <a:moveTo>
                    <a:pt x="0" y="75"/>
                  </a:moveTo>
                  <a:lnTo>
                    <a:pt x="147" y="75"/>
                  </a:lnTo>
                  <a:lnTo>
                    <a:pt x="147" y="51"/>
                  </a:lnTo>
                  <a:lnTo>
                    <a:pt x="136" y="23"/>
                  </a:lnTo>
                  <a:lnTo>
                    <a:pt x="119" y="12"/>
                  </a:lnTo>
                  <a:lnTo>
                    <a:pt x="100" y="0"/>
                  </a:lnTo>
                  <a:lnTo>
                    <a:pt x="61" y="0"/>
                  </a:lnTo>
                  <a:lnTo>
                    <a:pt x="39" y="12"/>
                  </a:lnTo>
                  <a:lnTo>
                    <a:pt x="11" y="35"/>
                  </a:lnTo>
                  <a:lnTo>
                    <a:pt x="0" y="75"/>
                  </a:lnTo>
                  <a:lnTo>
                    <a:pt x="0" y="97"/>
                  </a:lnTo>
                  <a:lnTo>
                    <a:pt x="11" y="132"/>
                  </a:lnTo>
                  <a:lnTo>
                    <a:pt x="39" y="154"/>
                  </a:lnTo>
                  <a:lnTo>
                    <a:pt x="61" y="171"/>
                  </a:lnTo>
                  <a:lnTo>
                    <a:pt x="100" y="171"/>
                  </a:lnTo>
                  <a:lnTo>
                    <a:pt x="119" y="154"/>
                  </a:lnTo>
                  <a:lnTo>
                    <a:pt x="147"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2" name="Line 475"/>
            <p:cNvSpPr>
              <a:spLocks noChangeShapeType="1"/>
            </p:cNvSpPr>
            <p:nvPr/>
          </p:nvSpPr>
          <p:spPr bwMode="auto">
            <a:xfrm>
              <a:off x="2570" y="1452"/>
              <a:ext cx="5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53" name="Freeform 476"/>
            <p:cNvSpPr>
              <a:spLocks noChangeArrowheads="1"/>
            </p:cNvSpPr>
            <p:nvPr/>
          </p:nvSpPr>
          <p:spPr bwMode="auto">
            <a:xfrm>
              <a:off x="2642" y="1419"/>
              <a:ext cx="55" cy="58"/>
            </a:xfrm>
            <a:custGeom>
              <a:avLst/>
              <a:gdLst>
                <a:gd name="T0" fmla="*/ 0 w 244"/>
                <a:gd name="T1" fmla="*/ 0 h 256"/>
                <a:gd name="T2" fmla="*/ 0 w 244"/>
                <a:gd name="T3" fmla="*/ 0 h 256"/>
                <a:gd name="T4" fmla="*/ 0 w 244"/>
                <a:gd name="T5" fmla="*/ 0 h 256"/>
                <a:gd name="T6" fmla="*/ 0 w 244"/>
                <a:gd name="T7" fmla="*/ 0 h 256"/>
                <a:gd name="T8" fmla="*/ 0 w 244"/>
                <a:gd name="T9" fmla="*/ 0 h 256"/>
                <a:gd name="T10" fmla="*/ 0 60000 65536"/>
                <a:gd name="T11" fmla="*/ 0 60000 65536"/>
                <a:gd name="T12" fmla="*/ 0 60000 65536"/>
                <a:gd name="T13" fmla="*/ 0 60000 65536"/>
                <a:gd name="T14" fmla="*/ 0 60000 65536"/>
                <a:gd name="T15" fmla="*/ 0 w 244"/>
                <a:gd name="T16" fmla="*/ 0 h 256"/>
                <a:gd name="T17" fmla="*/ 244 w 244"/>
                <a:gd name="T18" fmla="*/ 256 h 256"/>
              </a:gdLst>
              <a:ahLst/>
              <a:cxnLst>
                <a:cxn ang="T10">
                  <a:pos x="T0" y="T1"/>
                </a:cxn>
                <a:cxn ang="T11">
                  <a:pos x="T2" y="T3"/>
                </a:cxn>
                <a:cxn ang="T12">
                  <a:pos x="T4" y="T5"/>
                </a:cxn>
                <a:cxn ang="T13">
                  <a:pos x="T6" y="T7"/>
                </a:cxn>
                <a:cxn ang="T14">
                  <a:pos x="T8" y="T9"/>
                </a:cxn>
              </a:cxnLst>
              <a:rect l="T15" t="T16" r="T17" b="T18"/>
              <a:pathLst>
                <a:path w="244" h="256">
                  <a:moveTo>
                    <a:pt x="0" y="0"/>
                  </a:moveTo>
                  <a:lnTo>
                    <a:pt x="62" y="255"/>
                  </a:lnTo>
                  <a:lnTo>
                    <a:pt x="124" y="0"/>
                  </a:lnTo>
                  <a:lnTo>
                    <a:pt x="181" y="255"/>
                  </a:lnTo>
                  <a:lnTo>
                    <a:pt x="24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4" name="Freeform 477"/>
            <p:cNvSpPr>
              <a:spLocks noChangeArrowheads="1"/>
            </p:cNvSpPr>
            <p:nvPr/>
          </p:nvSpPr>
          <p:spPr bwMode="auto">
            <a:xfrm>
              <a:off x="2708" y="1419"/>
              <a:ext cx="14" cy="15"/>
            </a:xfrm>
            <a:custGeom>
              <a:avLst/>
              <a:gdLst>
                <a:gd name="T0" fmla="*/ 0 w 63"/>
                <a:gd name="T1" fmla="*/ 0 h 64"/>
                <a:gd name="T2" fmla="*/ 0 w 63"/>
                <a:gd name="T3" fmla="*/ 0 h 64"/>
                <a:gd name="T4" fmla="*/ 0 w 63"/>
                <a:gd name="T5" fmla="*/ 0 h 64"/>
                <a:gd name="T6" fmla="*/ 0 w 63"/>
                <a:gd name="T7" fmla="*/ 0 h 64"/>
                <a:gd name="T8" fmla="*/ 0 w 63"/>
                <a:gd name="T9" fmla="*/ 0 h 64"/>
                <a:gd name="T10" fmla="*/ 0 60000 65536"/>
                <a:gd name="T11" fmla="*/ 0 60000 65536"/>
                <a:gd name="T12" fmla="*/ 0 60000 65536"/>
                <a:gd name="T13" fmla="*/ 0 60000 65536"/>
                <a:gd name="T14" fmla="*/ 0 60000 65536"/>
                <a:gd name="T15" fmla="*/ 0 w 63"/>
                <a:gd name="T16" fmla="*/ 0 h 64"/>
                <a:gd name="T17" fmla="*/ 63 w 63"/>
                <a:gd name="T18" fmla="*/ 64 h 64"/>
              </a:gdLst>
              <a:ahLst/>
              <a:cxnLst>
                <a:cxn ang="T10">
                  <a:pos x="T0" y="T1"/>
                </a:cxn>
                <a:cxn ang="T11">
                  <a:pos x="T2" y="T3"/>
                </a:cxn>
                <a:cxn ang="T12">
                  <a:pos x="T4" y="T5"/>
                </a:cxn>
                <a:cxn ang="T13">
                  <a:pos x="T6" y="T7"/>
                </a:cxn>
                <a:cxn ang="T14">
                  <a:pos x="T8" y="T9"/>
                </a:cxn>
              </a:cxnLst>
              <a:rect l="T15" t="T16" r="T17" b="T18"/>
              <a:pathLst>
                <a:path w="63" h="64">
                  <a:moveTo>
                    <a:pt x="0" y="31"/>
                  </a:moveTo>
                  <a:lnTo>
                    <a:pt x="30" y="63"/>
                  </a:lnTo>
                  <a:lnTo>
                    <a:pt x="62" y="31"/>
                  </a:lnTo>
                  <a:lnTo>
                    <a:pt x="30" y="0"/>
                  </a:lnTo>
                  <a:lnTo>
                    <a:pt x="0" y="3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5" name="Line 478"/>
            <p:cNvSpPr>
              <a:spLocks noChangeShapeType="1"/>
            </p:cNvSpPr>
            <p:nvPr/>
          </p:nvSpPr>
          <p:spPr bwMode="auto">
            <a:xfrm>
              <a:off x="2711" y="143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56" name="Line 479"/>
            <p:cNvSpPr>
              <a:spLocks noChangeShapeType="1"/>
            </p:cNvSpPr>
            <p:nvPr/>
          </p:nvSpPr>
          <p:spPr bwMode="auto">
            <a:xfrm flipV="1">
              <a:off x="2731" y="143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57" name="Line 480"/>
            <p:cNvSpPr>
              <a:spLocks noChangeShapeType="1"/>
            </p:cNvSpPr>
            <p:nvPr/>
          </p:nvSpPr>
          <p:spPr bwMode="auto">
            <a:xfrm flipH="1">
              <a:off x="2730" y="1446"/>
              <a:ext cx="5" cy="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58" name="Freeform 481"/>
            <p:cNvSpPr>
              <a:spLocks noChangeArrowheads="1"/>
            </p:cNvSpPr>
            <p:nvPr/>
          </p:nvSpPr>
          <p:spPr bwMode="auto">
            <a:xfrm>
              <a:off x="2734" y="1438"/>
              <a:ext cx="20" cy="15"/>
            </a:xfrm>
            <a:custGeom>
              <a:avLst/>
              <a:gdLst>
                <a:gd name="T0" fmla="*/ 0 w 86"/>
                <a:gd name="T1" fmla="*/ 0 h 64"/>
                <a:gd name="T2" fmla="*/ 0 w 86"/>
                <a:gd name="T3" fmla="*/ 0 h 64"/>
                <a:gd name="T4" fmla="*/ 0 w 86"/>
                <a:gd name="T5" fmla="*/ 0 h 64"/>
                <a:gd name="T6" fmla="*/ 0 w 86"/>
                <a:gd name="T7" fmla="*/ 0 h 64"/>
                <a:gd name="T8" fmla="*/ 0 60000 65536"/>
                <a:gd name="T9" fmla="*/ 0 60000 65536"/>
                <a:gd name="T10" fmla="*/ 0 60000 65536"/>
                <a:gd name="T11" fmla="*/ 0 60000 65536"/>
                <a:gd name="T12" fmla="*/ 0 w 86"/>
                <a:gd name="T13" fmla="*/ 0 h 64"/>
                <a:gd name="T14" fmla="*/ 86 w 86"/>
                <a:gd name="T15" fmla="*/ 64 h 64"/>
              </a:gdLst>
              <a:ahLst/>
              <a:cxnLst>
                <a:cxn ang="T8">
                  <a:pos x="T0" y="T1"/>
                </a:cxn>
                <a:cxn ang="T9">
                  <a:pos x="T2" y="T3"/>
                </a:cxn>
                <a:cxn ang="T10">
                  <a:pos x="T4" y="T5"/>
                </a:cxn>
                <a:cxn ang="T11">
                  <a:pos x="T6" y="T7"/>
                </a:cxn>
              </a:cxnLst>
              <a:rect l="T12" t="T13" r="T14" b="T15"/>
              <a:pathLst>
                <a:path w="86" h="64">
                  <a:moveTo>
                    <a:pt x="0" y="63"/>
                  </a:moveTo>
                  <a:lnTo>
                    <a:pt x="22" y="20"/>
                  </a:lnTo>
                  <a:lnTo>
                    <a:pt x="46" y="0"/>
                  </a:lnTo>
                  <a:lnTo>
                    <a:pt x="85"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59" name="Freeform 482"/>
            <p:cNvSpPr>
              <a:spLocks noChangeArrowheads="1"/>
            </p:cNvSpPr>
            <p:nvPr/>
          </p:nvSpPr>
          <p:spPr bwMode="auto">
            <a:xfrm>
              <a:off x="2766" y="1438"/>
              <a:ext cx="34" cy="39"/>
            </a:xfrm>
            <a:custGeom>
              <a:avLst/>
              <a:gdLst>
                <a:gd name="T0" fmla="*/ 0 w 151"/>
                <a:gd name="T1" fmla="*/ 0 h 172"/>
                <a:gd name="T2" fmla="*/ 0 w 151"/>
                <a:gd name="T3" fmla="*/ 0 h 172"/>
                <a:gd name="T4" fmla="*/ 0 w 151"/>
                <a:gd name="T5" fmla="*/ 0 h 172"/>
                <a:gd name="T6" fmla="*/ 0 w 151"/>
                <a:gd name="T7" fmla="*/ 0 h 172"/>
                <a:gd name="T8" fmla="*/ 0 w 151"/>
                <a:gd name="T9" fmla="*/ 0 h 172"/>
                <a:gd name="T10" fmla="*/ 0 w 151"/>
                <a:gd name="T11" fmla="*/ 0 h 172"/>
                <a:gd name="T12" fmla="*/ 0 w 151"/>
                <a:gd name="T13" fmla="*/ 0 h 172"/>
                <a:gd name="T14" fmla="*/ 0 w 151"/>
                <a:gd name="T15" fmla="*/ 0 h 172"/>
                <a:gd name="T16" fmla="*/ 0 w 151"/>
                <a:gd name="T17" fmla="*/ 0 h 172"/>
                <a:gd name="T18" fmla="*/ 0 w 151"/>
                <a:gd name="T19" fmla="*/ 0 h 172"/>
                <a:gd name="T20" fmla="*/ 0 w 151"/>
                <a:gd name="T21" fmla="*/ 0 h 172"/>
                <a:gd name="T22" fmla="*/ 0 w 151"/>
                <a:gd name="T23" fmla="*/ 0 h 172"/>
                <a:gd name="T24" fmla="*/ 0 w 151"/>
                <a:gd name="T25" fmla="*/ 0 h 172"/>
                <a:gd name="T26" fmla="*/ 0 w 151"/>
                <a:gd name="T27" fmla="*/ 0 h 172"/>
                <a:gd name="T28" fmla="*/ 0 w 151"/>
                <a:gd name="T29" fmla="*/ 0 h 172"/>
                <a:gd name="T30" fmla="*/ 0 w 151"/>
                <a:gd name="T31" fmla="*/ 0 h 172"/>
                <a:gd name="T32" fmla="*/ 0 w 151"/>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1"/>
                <a:gd name="T52" fmla="*/ 0 h 172"/>
                <a:gd name="T53" fmla="*/ 151 w 151"/>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1" h="172">
                  <a:moveTo>
                    <a:pt x="0" y="75"/>
                  </a:moveTo>
                  <a:lnTo>
                    <a:pt x="150" y="75"/>
                  </a:lnTo>
                  <a:lnTo>
                    <a:pt x="150" y="51"/>
                  </a:lnTo>
                  <a:lnTo>
                    <a:pt x="135" y="23"/>
                  </a:lnTo>
                  <a:lnTo>
                    <a:pt x="123" y="12"/>
                  </a:lnTo>
                  <a:lnTo>
                    <a:pt x="101" y="0"/>
                  </a:lnTo>
                  <a:lnTo>
                    <a:pt x="62" y="0"/>
                  </a:lnTo>
                  <a:lnTo>
                    <a:pt x="39" y="12"/>
                  </a:lnTo>
                  <a:lnTo>
                    <a:pt x="11" y="35"/>
                  </a:lnTo>
                  <a:lnTo>
                    <a:pt x="0" y="75"/>
                  </a:lnTo>
                  <a:lnTo>
                    <a:pt x="0" y="97"/>
                  </a:lnTo>
                  <a:lnTo>
                    <a:pt x="11" y="132"/>
                  </a:lnTo>
                  <a:lnTo>
                    <a:pt x="39" y="154"/>
                  </a:lnTo>
                  <a:lnTo>
                    <a:pt x="62" y="171"/>
                  </a:lnTo>
                  <a:lnTo>
                    <a:pt x="101" y="171"/>
                  </a:lnTo>
                  <a:lnTo>
                    <a:pt x="123" y="154"/>
                  </a:lnTo>
                  <a:lnTo>
                    <a:pt x="15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0" name="Freeform 483"/>
            <p:cNvSpPr>
              <a:spLocks noChangeArrowheads="1"/>
            </p:cNvSpPr>
            <p:nvPr/>
          </p:nvSpPr>
          <p:spPr bwMode="auto">
            <a:xfrm>
              <a:off x="2855" y="1419"/>
              <a:ext cx="41" cy="58"/>
            </a:xfrm>
            <a:custGeom>
              <a:avLst/>
              <a:gdLst>
                <a:gd name="T0" fmla="*/ 0 w 182"/>
                <a:gd name="T1" fmla="*/ 0 h 256"/>
                <a:gd name="T2" fmla="*/ 0 w 182"/>
                <a:gd name="T3" fmla="*/ 0 h 256"/>
                <a:gd name="T4" fmla="*/ 0 w 182"/>
                <a:gd name="T5" fmla="*/ 0 h 256"/>
                <a:gd name="T6" fmla="*/ 0 w 182"/>
                <a:gd name="T7" fmla="*/ 0 h 256"/>
                <a:gd name="T8" fmla="*/ 0 w 182"/>
                <a:gd name="T9" fmla="*/ 0 h 256"/>
                <a:gd name="T10" fmla="*/ 0 w 182"/>
                <a:gd name="T11" fmla="*/ 0 h 256"/>
                <a:gd name="T12" fmla="*/ 0 w 182"/>
                <a:gd name="T13" fmla="*/ 0 h 256"/>
                <a:gd name="T14" fmla="*/ 0 w 182"/>
                <a:gd name="T15" fmla="*/ 0 h 256"/>
                <a:gd name="T16" fmla="*/ 0 w 182"/>
                <a:gd name="T17" fmla="*/ 0 h 256"/>
                <a:gd name="T18" fmla="*/ 0 w 182"/>
                <a:gd name="T19" fmla="*/ 0 h 256"/>
                <a:gd name="T20" fmla="*/ 0 w 182"/>
                <a:gd name="T21" fmla="*/ 0 h 256"/>
                <a:gd name="T22" fmla="*/ 0 w 182"/>
                <a:gd name="T23" fmla="*/ 0 h 256"/>
                <a:gd name="T24" fmla="*/ 0 w 182"/>
                <a:gd name="T25" fmla="*/ 0 h 256"/>
                <a:gd name="T26" fmla="*/ 0 w 182"/>
                <a:gd name="T27" fmla="*/ 0 h 256"/>
                <a:gd name="T28" fmla="*/ 0 w 182"/>
                <a:gd name="T29" fmla="*/ 0 h 256"/>
                <a:gd name="T30" fmla="*/ 0 w 182"/>
                <a:gd name="T31" fmla="*/ 0 h 256"/>
                <a:gd name="T32" fmla="*/ 0 w 182"/>
                <a:gd name="T33" fmla="*/ 0 h 256"/>
                <a:gd name="T34" fmla="*/ 0 w 182"/>
                <a:gd name="T35" fmla="*/ 0 h 256"/>
                <a:gd name="T36" fmla="*/ 0 w 182"/>
                <a:gd name="T37" fmla="*/ 0 h 256"/>
                <a:gd name="T38" fmla="*/ 0 w 182"/>
                <a:gd name="T39" fmla="*/ 0 h 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2"/>
                <a:gd name="T61" fmla="*/ 0 h 256"/>
                <a:gd name="T62" fmla="*/ 182 w 182"/>
                <a:gd name="T63" fmla="*/ 256 h 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2" h="256">
                  <a:moveTo>
                    <a:pt x="181" y="58"/>
                  </a:moveTo>
                  <a:lnTo>
                    <a:pt x="165" y="34"/>
                  </a:lnTo>
                  <a:lnTo>
                    <a:pt x="142" y="11"/>
                  </a:lnTo>
                  <a:lnTo>
                    <a:pt x="123" y="0"/>
                  </a:lnTo>
                  <a:lnTo>
                    <a:pt x="73" y="0"/>
                  </a:lnTo>
                  <a:lnTo>
                    <a:pt x="46" y="11"/>
                  </a:lnTo>
                  <a:lnTo>
                    <a:pt x="22" y="34"/>
                  </a:lnTo>
                  <a:lnTo>
                    <a:pt x="11" y="58"/>
                  </a:lnTo>
                  <a:lnTo>
                    <a:pt x="0" y="96"/>
                  </a:lnTo>
                  <a:lnTo>
                    <a:pt x="0" y="159"/>
                  </a:lnTo>
                  <a:lnTo>
                    <a:pt x="11" y="197"/>
                  </a:lnTo>
                  <a:lnTo>
                    <a:pt x="22" y="216"/>
                  </a:lnTo>
                  <a:lnTo>
                    <a:pt x="46" y="238"/>
                  </a:lnTo>
                  <a:lnTo>
                    <a:pt x="73" y="255"/>
                  </a:lnTo>
                  <a:lnTo>
                    <a:pt x="123" y="255"/>
                  </a:lnTo>
                  <a:lnTo>
                    <a:pt x="142" y="238"/>
                  </a:lnTo>
                  <a:lnTo>
                    <a:pt x="165" y="216"/>
                  </a:lnTo>
                  <a:lnTo>
                    <a:pt x="181" y="197"/>
                  </a:lnTo>
                  <a:lnTo>
                    <a:pt x="181" y="159"/>
                  </a:lnTo>
                  <a:lnTo>
                    <a:pt x="123" y="15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1" name="Line 484"/>
            <p:cNvSpPr>
              <a:spLocks noChangeShapeType="1"/>
            </p:cNvSpPr>
            <p:nvPr/>
          </p:nvSpPr>
          <p:spPr bwMode="auto">
            <a:xfrm>
              <a:off x="2912" y="143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62" name="Freeform 485"/>
            <p:cNvSpPr>
              <a:spLocks noChangeArrowheads="1"/>
            </p:cNvSpPr>
            <p:nvPr/>
          </p:nvSpPr>
          <p:spPr bwMode="auto">
            <a:xfrm>
              <a:off x="2912" y="1438"/>
              <a:ext cx="22" cy="17"/>
            </a:xfrm>
            <a:custGeom>
              <a:avLst/>
              <a:gdLst>
                <a:gd name="T0" fmla="*/ 0 w 97"/>
                <a:gd name="T1" fmla="*/ 0 h 76"/>
                <a:gd name="T2" fmla="*/ 0 w 97"/>
                <a:gd name="T3" fmla="*/ 0 h 76"/>
                <a:gd name="T4" fmla="*/ 0 w 97"/>
                <a:gd name="T5" fmla="*/ 0 h 76"/>
                <a:gd name="T6" fmla="*/ 0 w 97"/>
                <a:gd name="T7" fmla="*/ 0 h 76"/>
                <a:gd name="T8" fmla="*/ 0 w 97"/>
                <a:gd name="T9" fmla="*/ 0 h 76"/>
                <a:gd name="T10" fmla="*/ 0 60000 65536"/>
                <a:gd name="T11" fmla="*/ 0 60000 65536"/>
                <a:gd name="T12" fmla="*/ 0 60000 65536"/>
                <a:gd name="T13" fmla="*/ 0 60000 65536"/>
                <a:gd name="T14" fmla="*/ 0 60000 65536"/>
                <a:gd name="T15" fmla="*/ 0 w 97"/>
                <a:gd name="T16" fmla="*/ 0 h 76"/>
                <a:gd name="T17" fmla="*/ 97 w 97"/>
                <a:gd name="T18" fmla="*/ 76 h 76"/>
              </a:gdLst>
              <a:ahLst/>
              <a:cxnLst>
                <a:cxn ang="T10">
                  <a:pos x="T0" y="T1"/>
                </a:cxn>
                <a:cxn ang="T11">
                  <a:pos x="T2" y="T3"/>
                </a:cxn>
                <a:cxn ang="T12">
                  <a:pos x="T4" y="T5"/>
                </a:cxn>
                <a:cxn ang="T13">
                  <a:pos x="T6" y="T7"/>
                </a:cxn>
                <a:cxn ang="T14">
                  <a:pos x="T8" y="T9"/>
                </a:cxn>
              </a:cxnLst>
              <a:rect l="T15" t="T16" r="T17" b="T18"/>
              <a:pathLst>
                <a:path w="97" h="76">
                  <a:moveTo>
                    <a:pt x="0" y="75"/>
                  </a:moveTo>
                  <a:lnTo>
                    <a:pt x="12" y="36"/>
                  </a:lnTo>
                  <a:lnTo>
                    <a:pt x="35" y="12"/>
                  </a:lnTo>
                  <a:lnTo>
                    <a:pt x="61" y="0"/>
                  </a:lnTo>
                  <a:lnTo>
                    <a:pt x="9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3" name="Freeform 486"/>
            <p:cNvSpPr>
              <a:spLocks noChangeArrowheads="1"/>
            </p:cNvSpPr>
            <p:nvPr/>
          </p:nvSpPr>
          <p:spPr bwMode="auto">
            <a:xfrm>
              <a:off x="2948" y="1438"/>
              <a:ext cx="36" cy="39"/>
            </a:xfrm>
            <a:custGeom>
              <a:avLst/>
              <a:gdLst>
                <a:gd name="T0" fmla="*/ 0 w 160"/>
                <a:gd name="T1" fmla="*/ 0 h 172"/>
                <a:gd name="T2" fmla="*/ 0 w 160"/>
                <a:gd name="T3" fmla="*/ 0 h 172"/>
                <a:gd name="T4" fmla="*/ 0 w 160"/>
                <a:gd name="T5" fmla="*/ 0 h 172"/>
                <a:gd name="T6" fmla="*/ 0 w 160"/>
                <a:gd name="T7" fmla="*/ 0 h 172"/>
                <a:gd name="T8" fmla="*/ 0 w 160"/>
                <a:gd name="T9" fmla="*/ 0 h 172"/>
                <a:gd name="T10" fmla="*/ 0 w 160"/>
                <a:gd name="T11" fmla="*/ 0 h 172"/>
                <a:gd name="T12" fmla="*/ 0 w 160"/>
                <a:gd name="T13" fmla="*/ 0 h 172"/>
                <a:gd name="T14" fmla="*/ 0 w 160"/>
                <a:gd name="T15" fmla="*/ 0 h 172"/>
                <a:gd name="T16" fmla="*/ 0 w 160"/>
                <a:gd name="T17" fmla="*/ 0 h 172"/>
                <a:gd name="T18" fmla="*/ 0 w 160"/>
                <a:gd name="T19" fmla="*/ 0 h 172"/>
                <a:gd name="T20" fmla="*/ 0 w 160"/>
                <a:gd name="T21" fmla="*/ 0 h 172"/>
                <a:gd name="T22" fmla="*/ 0 w 160"/>
                <a:gd name="T23" fmla="*/ 0 h 172"/>
                <a:gd name="T24" fmla="*/ 0 w 160"/>
                <a:gd name="T25" fmla="*/ 0 h 172"/>
                <a:gd name="T26" fmla="*/ 0 w 160"/>
                <a:gd name="T27" fmla="*/ 0 h 172"/>
                <a:gd name="T28" fmla="*/ 0 w 160"/>
                <a:gd name="T29" fmla="*/ 0 h 172"/>
                <a:gd name="T30" fmla="*/ 0 w 160"/>
                <a:gd name="T31" fmla="*/ 0 h 172"/>
                <a:gd name="T32" fmla="*/ 0 w 160"/>
                <a:gd name="T33" fmla="*/ 0 h 172"/>
                <a:gd name="T34" fmla="*/ 0 w 160"/>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
                <a:gd name="T55" fmla="*/ 0 h 172"/>
                <a:gd name="T56" fmla="*/ 160 w 160"/>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 h="172">
                  <a:moveTo>
                    <a:pt x="38" y="12"/>
                  </a:moveTo>
                  <a:lnTo>
                    <a:pt x="62" y="0"/>
                  </a:lnTo>
                  <a:lnTo>
                    <a:pt x="38" y="12"/>
                  </a:lnTo>
                  <a:lnTo>
                    <a:pt x="16" y="35"/>
                  </a:lnTo>
                  <a:lnTo>
                    <a:pt x="0" y="75"/>
                  </a:lnTo>
                  <a:lnTo>
                    <a:pt x="0" y="97"/>
                  </a:lnTo>
                  <a:lnTo>
                    <a:pt x="16" y="132"/>
                  </a:lnTo>
                  <a:lnTo>
                    <a:pt x="38" y="154"/>
                  </a:lnTo>
                  <a:lnTo>
                    <a:pt x="62" y="171"/>
                  </a:lnTo>
                  <a:lnTo>
                    <a:pt x="97" y="171"/>
                  </a:lnTo>
                  <a:lnTo>
                    <a:pt x="121" y="154"/>
                  </a:lnTo>
                  <a:lnTo>
                    <a:pt x="148" y="132"/>
                  </a:lnTo>
                  <a:lnTo>
                    <a:pt x="159" y="97"/>
                  </a:lnTo>
                  <a:lnTo>
                    <a:pt x="159" y="75"/>
                  </a:lnTo>
                  <a:lnTo>
                    <a:pt x="148" y="35"/>
                  </a:lnTo>
                  <a:lnTo>
                    <a:pt x="121" y="12"/>
                  </a:lnTo>
                  <a:lnTo>
                    <a:pt x="97"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4" name="Freeform 487"/>
            <p:cNvSpPr>
              <a:spLocks noChangeArrowheads="1"/>
            </p:cNvSpPr>
            <p:nvPr/>
          </p:nvSpPr>
          <p:spPr bwMode="auto">
            <a:xfrm>
              <a:off x="3000" y="1438"/>
              <a:ext cx="31" cy="39"/>
            </a:xfrm>
            <a:custGeom>
              <a:avLst/>
              <a:gdLst>
                <a:gd name="T0" fmla="*/ 0 w 137"/>
                <a:gd name="T1" fmla="*/ 0 h 172"/>
                <a:gd name="T2" fmla="*/ 0 w 137"/>
                <a:gd name="T3" fmla="*/ 0 h 172"/>
                <a:gd name="T4" fmla="*/ 0 w 137"/>
                <a:gd name="T5" fmla="*/ 0 h 172"/>
                <a:gd name="T6" fmla="*/ 0 w 137"/>
                <a:gd name="T7" fmla="*/ 0 h 172"/>
                <a:gd name="T8" fmla="*/ 0 w 137"/>
                <a:gd name="T9" fmla="*/ 0 h 172"/>
                <a:gd name="T10" fmla="*/ 0 w 137"/>
                <a:gd name="T11" fmla="*/ 0 h 172"/>
                <a:gd name="T12" fmla="*/ 0 w 137"/>
                <a:gd name="T13" fmla="*/ 0 h 172"/>
                <a:gd name="T14" fmla="*/ 0 60000 65536"/>
                <a:gd name="T15" fmla="*/ 0 60000 65536"/>
                <a:gd name="T16" fmla="*/ 0 60000 65536"/>
                <a:gd name="T17" fmla="*/ 0 60000 65536"/>
                <a:gd name="T18" fmla="*/ 0 60000 65536"/>
                <a:gd name="T19" fmla="*/ 0 60000 65536"/>
                <a:gd name="T20" fmla="*/ 0 60000 65536"/>
                <a:gd name="T21" fmla="*/ 0 w 137"/>
                <a:gd name="T22" fmla="*/ 0 h 172"/>
                <a:gd name="T23" fmla="*/ 137 w 137"/>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72">
                  <a:moveTo>
                    <a:pt x="0" y="0"/>
                  </a:moveTo>
                  <a:lnTo>
                    <a:pt x="0" y="120"/>
                  </a:lnTo>
                  <a:lnTo>
                    <a:pt x="12" y="154"/>
                  </a:lnTo>
                  <a:lnTo>
                    <a:pt x="36" y="171"/>
                  </a:lnTo>
                  <a:lnTo>
                    <a:pt x="75" y="171"/>
                  </a:lnTo>
                  <a:lnTo>
                    <a:pt x="97" y="154"/>
                  </a:lnTo>
                  <a:lnTo>
                    <a:pt x="136" y="1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5" name="Line 488"/>
            <p:cNvSpPr>
              <a:spLocks noChangeShapeType="1"/>
            </p:cNvSpPr>
            <p:nvPr/>
          </p:nvSpPr>
          <p:spPr bwMode="auto">
            <a:xfrm flipV="1">
              <a:off x="3031" y="143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66" name="Line 489"/>
            <p:cNvSpPr>
              <a:spLocks noChangeShapeType="1"/>
            </p:cNvSpPr>
            <p:nvPr/>
          </p:nvSpPr>
          <p:spPr bwMode="auto">
            <a:xfrm>
              <a:off x="3053" y="1438"/>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67" name="Freeform 490"/>
            <p:cNvSpPr>
              <a:spLocks noChangeArrowheads="1"/>
            </p:cNvSpPr>
            <p:nvPr/>
          </p:nvSpPr>
          <p:spPr bwMode="auto">
            <a:xfrm>
              <a:off x="3053" y="1438"/>
              <a:ext cx="31" cy="39"/>
            </a:xfrm>
            <a:custGeom>
              <a:avLst/>
              <a:gdLst>
                <a:gd name="T0" fmla="*/ 0 w 135"/>
                <a:gd name="T1" fmla="*/ 0 h 172"/>
                <a:gd name="T2" fmla="*/ 0 w 135"/>
                <a:gd name="T3" fmla="*/ 0 h 172"/>
                <a:gd name="T4" fmla="*/ 0 w 135"/>
                <a:gd name="T5" fmla="*/ 0 h 172"/>
                <a:gd name="T6" fmla="*/ 0 w 135"/>
                <a:gd name="T7" fmla="*/ 0 h 172"/>
                <a:gd name="T8" fmla="*/ 0 w 135"/>
                <a:gd name="T9" fmla="*/ 0 h 172"/>
                <a:gd name="T10" fmla="*/ 0 w 135"/>
                <a:gd name="T11" fmla="*/ 0 h 172"/>
                <a:gd name="T12" fmla="*/ 0 w 135"/>
                <a:gd name="T13" fmla="*/ 0 h 172"/>
                <a:gd name="T14" fmla="*/ 0 60000 65536"/>
                <a:gd name="T15" fmla="*/ 0 60000 65536"/>
                <a:gd name="T16" fmla="*/ 0 60000 65536"/>
                <a:gd name="T17" fmla="*/ 0 60000 65536"/>
                <a:gd name="T18" fmla="*/ 0 60000 65536"/>
                <a:gd name="T19" fmla="*/ 0 60000 65536"/>
                <a:gd name="T20" fmla="*/ 0 60000 65536"/>
                <a:gd name="T21" fmla="*/ 0 w 135"/>
                <a:gd name="T22" fmla="*/ 0 h 172"/>
                <a:gd name="T23" fmla="*/ 135 w 135"/>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72">
                  <a:moveTo>
                    <a:pt x="0" y="51"/>
                  </a:moveTo>
                  <a:lnTo>
                    <a:pt x="38" y="12"/>
                  </a:lnTo>
                  <a:lnTo>
                    <a:pt x="61" y="0"/>
                  </a:lnTo>
                  <a:lnTo>
                    <a:pt x="99" y="0"/>
                  </a:lnTo>
                  <a:lnTo>
                    <a:pt x="123" y="12"/>
                  </a:lnTo>
                  <a:lnTo>
                    <a:pt x="134" y="51"/>
                  </a:lnTo>
                  <a:lnTo>
                    <a:pt x="134" y="17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68" name="Line 491"/>
            <p:cNvSpPr>
              <a:spLocks noChangeShapeType="1"/>
            </p:cNvSpPr>
            <p:nvPr/>
          </p:nvSpPr>
          <p:spPr bwMode="auto">
            <a:xfrm flipV="1">
              <a:off x="3139" y="141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69" name="Freeform 492"/>
            <p:cNvSpPr>
              <a:spLocks noChangeArrowheads="1"/>
            </p:cNvSpPr>
            <p:nvPr/>
          </p:nvSpPr>
          <p:spPr bwMode="auto">
            <a:xfrm>
              <a:off x="3105" y="1438"/>
              <a:ext cx="33" cy="39"/>
            </a:xfrm>
            <a:custGeom>
              <a:avLst/>
              <a:gdLst>
                <a:gd name="T0" fmla="*/ 0 w 147"/>
                <a:gd name="T1" fmla="*/ 0 h 172"/>
                <a:gd name="T2" fmla="*/ 0 w 147"/>
                <a:gd name="T3" fmla="*/ 0 h 172"/>
                <a:gd name="T4" fmla="*/ 0 w 147"/>
                <a:gd name="T5" fmla="*/ 0 h 172"/>
                <a:gd name="T6" fmla="*/ 0 w 147"/>
                <a:gd name="T7" fmla="*/ 0 h 172"/>
                <a:gd name="T8" fmla="*/ 0 w 147"/>
                <a:gd name="T9" fmla="*/ 0 h 172"/>
                <a:gd name="T10" fmla="*/ 0 w 147"/>
                <a:gd name="T11" fmla="*/ 0 h 172"/>
                <a:gd name="T12" fmla="*/ 0 w 147"/>
                <a:gd name="T13" fmla="*/ 0 h 172"/>
                <a:gd name="T14" fmla="*/ 0 w 147"/>
                <a:gd name="T15" fmla="*/ 0 h 172"/>
                <a:gd name="T16" fmla="*/ 0 w 147"/>
                <a:gd name="T17" fmla="*/ 0 h 172"/>
                <a:gd name="T18" fmla="*/ 0 w 147"/>
                <a:gd name="T19" fmla="*/ 0 h 172"/>
                <a:gd name="T20" fmla="*/ 0 w 147"/>
                <a:gd name="T21" fmla="*/ 0 h 172"/>
                <a:gd name="T22" fmla="*/ 0 w 147"/>
                <a:gd name="T23" fmla="*/ 0 h 172"/>
                <a:gd name="T24" fmla="*/ 0 w 147"/>
                <a:gd name="T25" fmla="*/ 0 h 172"/>
                <a:gd name="T26" fmla="*/ 0 w 147"/>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
                <a:gd name="T43" fmla="*/ 0 h 172"/>
                <a:gd name="T44" fmla="*/ 147 w 147"/>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 h="172">
                  <a:moveTo>
                    <a:pt x="146" y="35"/>
                  </a:moveTo>
                  <a:lnTo>
                    <a:pt x="123" y="12"/>
                  </a:lnTo>
                  <a:lnTo>
                    <a:pt x="96" y="0"/>
                  </a:lnTo>
                  <a:lnTo>
                    <a:pt x="61" y="0"/>
                  </a:lnTo>
                  <a:lnTo>
                    <a:pt x="39" y="12"/>
                  </a:lnTo>
                  <a:lnTo>
                    <a:pt x="11" y="35"/>
                  </a:lnTo>
                  <a:lnTo>
                    <a:pt x="0" y="75"/>
                  </a:lnTo>
                  <a:lnTo>
                    <a:pt x="0" y="97"/>
                  </a:lnTo>
                  <a:lnTo>
                    <a:pt x="11" y="132"/>
                  </a:lnTo>
                  <a:lnTo>
                    <a:pt x="39" y="154"/>
                  </a:lnTo>
                  <a:lnTo>
                    <a:pt x="61" y="171"/>
                  </a:lnTo>
                  <a:lnTo>
                    <a:pt x="96" y="171"/>
                  </a:lnTo>
                  <a:lnTo>
                    <a:pt x="123" y="154"/>
                  </a:lnTo>
                  <a:lnTo>
                    <a:pt x="146"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0" name="Freeform 493"/>
            <p:cNvSpPr>
              <a:spLocks noChangeArrowheads="1"/>
            </p:cNvSpPr>
            <p:nvPr/>
          </p:nvSpPr>
          <p:spPr bwMode="auto">
            <a:xfrm>
              <a:off x="3158" y="1438"/>
              <a:ext cx="33" cy="39"/>
            </a:xfrm>
            <a:custGeom>
              <a:avLst/>
              <a:gdLst>
                <a:gd name="T0" fmla="*/ 0 w 145"/>
                <a:gd name="T1" fmla="*/ 0 h 172"/>
                <a:gd name="T2" fmla="*/ 0 w 145"/>
                <a:gd name="T3" fmla="*/ 0 h 172"/>
                <a:gd name="T4" fmla="*/ 0 w 145"/>
                <a:gd name="T5" fmla="*/ 0 h 172"/>
                <a:gd name="T6" fmla="*/ 0 w 145"/>
                <a:gd name="T7" fmla="*/ 0 h 172"/>
                <a:gd name="T8" fmla="*/ 0 w 145"/>
                <a:gd name="T9" fmla="*/ 0 h 172"/>
                <a:gd name="T10" fmla="*/ 0 w 145"/>
                <a:gd name="T11" fmla="*/ 0 h 172"/>
                <a:gd name="T12" fmla="*/ 0 w 145"/>
                <a:gd name="T13" fmla="*/ 0 h 172"/>
                <a:gd name="T14" fmla="*/ 0 w 145"/>
                <a:gd name="T15" fmla="*/ 0 h 172"/>
                <a:gd name="T16" fmla="*/ 0 w 145"/>
                <a:gd name="T17" fmla="*/ 0 h 172"/>
                <a:gd name="T18" fmla="*/ 0 w 145"/>
                <a:gd name="T19" fmla="*/ 0 h 172"/>
                <a:gd name="T20" fmla="*/ 0 w 145"/>
                <a:gd name="T21" fmla="*/ 0 h 172"/>
                <a:gd name="T22" fmla="*/ 0 w 145"/>
                <a:gd name="T23" fmla="*/ 0 h 172"/>
                <a:gd name="T24" fmla="*/ 0 w 145"/>
                <a:gd name="T25" fmla="*/ 0 h 172"/>
                <a:gd name="T26" fmla="*/ 0 w 145"/>
                <a:gd name="T27" fmla="*/ 0 h 172"/>
                <a:gd name="T28" fmla="*/ 0 w 145"/>
                <a:gd name="T29" fmla="*/ 0 h 172"/>
                <a:gd name="T30" fmla="*/ 0 w 145"/>
                <a:gd name="T31" fmla="*/ 0 h 172"/>
                <a:gd name="T32" fmla="*/ 0 w 145"/>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72"/>
                <a:gd name="T53" fmla="*/ 145 w 145"/>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72">
                  <a:moveTo>
                    <a:pt x="0" y="75"/>
                  </a:moveTo>
                  <a:lnTo>
                    <a:pt x="144" y="75"/>
                  </a:lnTo>
                  <a:lnTo>
                    <a:pt x="144" y="51"/>
                  </a:lnTo>
                  <a:lnTo>
                    <a:pt x="133" y="23"/>
                  </a:lnTo>
                  <a:lnTo>
                    <a:pt x="120" y="12"/>
                  </a:lnTo>
                  <a:lnTo>
                    <a:pt x="97" y="0"/>
                  </a:lnTo>
                  <a:lnTo>
                    <a:pt x="62" y="0"/>
                  </a:lnTo>
                  <a:lnTo>
                    <a:pt x="36" y="12"/>
                  </a:lnTo>
                  <a:lnTo>
                    <a:pt x="12" y="35"/>
                  </a:lnTo>
                  <a:lnTo>
                    <a:pt x="0" y="75"/>
                  </a:lnTo>
                  <a:lnTo>
                    <a:pt x="0" y="97"/>
                  </a:lnTo>
                  <a:lnTo>
                    <a:pt x="12" y="132"/>
                  </a:lnTo>
                  <a:lnTo>
                    <a:pt x="36" y="154"/>
                  </a:lnTo>
                  <a:lnTo>
                    <a:pt x="62" y="171"/>
                  </a:lnTo>
                  <a:lnTo>
                    <a:pt x="97" y="171"/>
                  </a:lnTo>
                  <a:lnTo>
                    <a:pt x="120" y="154"/>
                  </a:lnTo>
                  <a:lnTo>
                    <a:pt x="144"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1" name="Line 494"/>
            <p:cNvSpPr>
              <a:spLocks noChangeShapeType="1"/>
            </p:cNvSpPr>
            <p:nvPr/>
          </p:nvSpPr>
          <p:spPr bwMode="auto">
            <a:xfrm flipV="1">
              <a:off x="3241" y="1417"/>
              <a:ext cx="1" cy="6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72" name="Freeform 495"/>
            <p:cNvSpPr>
              <a:spLocks noChangeArrowheads="1"/>
            </p:cNvSpPr>
            <p:nvPr/>
          </p:nvSpPr>
          <p:spPr bwMode="auto">
            <a:xfrm>
              <a:off x="3207" y="1438"/>
              <a:ext cx="34" cy="39"/>
            </a:xfrm>
            <a:custGeom>
              <a:avLst/>
              <a:gdLst>
                <a:gd name="T0" fmla="*/ 0 w 148"/>
                <a:gd name="T1" fmla="*/ 0 h 172"/>
                <a:gd name="T2" fmla="*/ 0 w 148"/>
                <a:gd name="T3" fmla="*/ 0 h 172"/>
                <a:gd name="T4" fmla="*/ 0 w 148"/>
                <a:gd name="T5" fmla="*/ 0 h 172"/>
                <a:gd name="T6" fmla="*/ 0 w 148"/>
                <a:gd name="T7" fmla="*/ 0 h 172"/>
                <a:gd name="T8" fmla="*/ 0 w 148"/>
                <a:gd name="T9" fmla="*/ 0 h 172"/>
                <a:gd name="T10" fmla="*/ 0 w 148"/>
                <a:gd name="T11" fmla="*/ 0 h 172"/>
                <a:gd name="T12" fmla="*/ 0 w 148"/>
                <a:gd name="T13" fmla="*/ 0 h 172"/>
                <a:gd name="T14" fmla="*/ 0 w 148"/>
                <a:gd name="T15" fmla="*/ 0 h 172"/>
                <a:gd name="T16" fmla="*/ 0 w 148"/>
                <a:gd name="T17" fmla="*/ 0 h 172"/>
                <a:gd name="T18" fmla="*/ 0 w 148"/>
                <a:gd name="T19" fmla="*/ 0 h 172"/>
                <a:gd name="T20" fmla="*/ 0 w 148"/>
                <a:gd name="T21" fmla="*/ 0 h 172"/>
                <a:gd name="T22" fmla="*/ 0 w 148"/>
                <a:gd name="T23" fmla="*/ 0 h 172"/>
                <a:gd name="T24" fmla="*/ 0 w 148"/>
                <a:gd name="T25" fmla="*/ 0 h 172"/>
                <a:gd name="T26" fmla="*/ 0 w 148"/>
                <a:gd name="T27" fmla="*/ 0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172"/>
                <a:gd name="T44" fmla="*/ 148 w 148"/>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172">
                  <a:moveTo>
                    <a:pt x="147" y="35"/>
                  </a:moveTo>
                  <a:lnTo>
                    <a:pt x="120" y="12"/>
                  </a:lnTo>
                  <a:lnTo>
                    <a:pt x="96" y="0"/>
                  </a:lnTo>
                  <a:lnTo>
                    <a:pt x="58" y="0"/>
                  </a:lnTo>
                  <a:lnTo>
                    <a:pt x="39" y="12"/>
                  </a:lnTo>
                  <a:lnTo>
                    <a:pt x="12" y="35"/>
                  </a:lnTo>
                  <a:lnTo>
                    <a:pt x="0" y="75"/>
                  </a:lnTo>
                  <a:lnTo>
                    <a:pt x="0" y="97"/>
                  </a:lnTo>
                  <a:lnTo>
                    <a:pt x="12" y="132"/>
                  </a:lnTo>
                  <a:lnTo>
                    <a:pt x="39" y="154"/>
                  </a:lnTo>
                  <a:lnTo>
                    <a:pt x="58" y="171"/>
                  </a:lnTo>
                  <a:lnTo>
                    <a:pt x="96" y="171"/>
                  </a:lnTo>
                  <a:lnTo>
                    <a:pt x="120" y="154"/>
                  </a:lnTo>
                  <a:lnTo>
                    <a:pt x="147"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3" name="Freeform 496"/>
            <p:cNvSpPr>
              <a:spLocks noChangeArrowheads="1"/>
            </p:cNvSpPr>
            <p:nvPr/>
          </p:nvSpPr>
          <p:spPr bwMode="auto">
            <a:xfrm>
              <a:off x="3299" y="1419"/>
              <a:ext cx="39" cy="58"/>
            </a:xfrm>
            <a:custGeom>
              <a:avLst/>
              <a:gdLst>
                <a:gd name="T0" fmla="*/ 0 w 173"/>
                <a:gd name="T1" fmla="*/ 0 h 256"/>
                <a:gd name="T2" fmla="*/ 0 w 173"/>
                <a:gd name="T3" fmla="*/ 0 h 256"/>
                <a:gd name="T4" fmla="*/ 0 w 173"/>
                <a:gd name="T5" fmla="*/ 0 h 256"/>
                <a:gd name="T6" fmla="*/ 0 w 173"/>
                <a:gd name="T7" fmla="*/ 0 h 256"/>
                <a:gd name="T8" fmla="*/ 0 w 173"/>
                <a:gd name="T9" fmla="*/ 0 h 256"/>
                <a:gd name="T10" fmla="*/ 0 w 173"/>
                <a:gd name="T11" fmla="*/ 0 h 256"/>
                <a:gd name="T12" fmla="*/ 0 w 173"/>
                <a:gd name="T13" fmla="*/ 0 h 256"/>
                <a:gd name="T14" fmla="*/ 0 w 173"/>
                <a:gd name="T15" fmla="*/ 0 h 256"/>
                <a:gd name="T16" fmla="*/ 0 w 173"/>
                <a:gd name="T17" fmla="*/ 0 h 256"/>
                <a:gd name="T18" fmla="*/ 0 w 173"/>
                <a:gd name="T19" fmla="*/ 0 h 256"/>
                <a:gd name="T20" fmla="*/ 0 w 173"/>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256"/>
                <a:gd name="T35" fmla="*/ 173 w 173"/>
                <a:gd name="T36" fmla="*/ 256 h 2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256">
                  <a:moveTo>
                    <a:pt x="0" y="255"/>
                  </a:moveTo>
                  <a:lnTo>
                    <a:pt x="0" y="0"/>
                  </a:lnTo>
                  <a:lnTo>
                    <a:pt x="110" y="0"/>
                  </a:lnTo>
                  <a:lnTo>
                    <a:pt x="145" y="11"/>
                  </a:lnTo>
                  <a:lnTo>
                    <a:pt x="160" y="23"/>
                  </a:lnTo>
                  <a:lnTo>
                    <a:pt x="172" y="46"/>
                  </a:lnTo>
                  <a:lnTo>
                    <a:pt x="172" y="84"/>
                  </a:lnTo>
                  <a:lnTo>
                    <a:pt x="160" y="107"/>
                  </a:lnTo>
                  <a:lnTo>
                    <a:pt x="145" y="119"/>
                  </a:lnTo>
                  <a:lnTo>
                    <a:pt x="110" y="135"/>
                  </a:lnTo>
                  <a:lnTo>
                    <a:pt x="0"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4" name="Freeform 497"/>
            <p:cNvSpPr>
              <a:spLocks noChangeArrowheads="1"/>
            </p:cNvSpPr>
            <p:nvPr/>
          </p:nvSpPr>
          <p:spPr bwMode="auto">
            <a:xfrm>
              <a:off x="3357" y="1438"/>
              <a:ext cx="36" cy="39"/>
            </a:xfrm>
            <a:custGeom>
              <a:avLst/>
              <a:gdLst>
                <a:gd name="T0" fmla="*/ 0 w 160"/>
                <a:gd name="T1" fmla="*/ 0 h 172"/>
                <a:gd name="T2" fmla="*/ 0 w 160"/>
                <a:gd name="T3" fmla="*/ 0 h 172"/>
                <a:gd name="T4" fmla="*/ 0 w 160"/>
                <a:gd name="T5" fmla="*/ 0 h 172"/>
                <a:gd name="T6" fmla="*/ 0 w 160"/>
                <a:gd name="T7" fmla="*/ 0 h 172"/>
                <a:gd name="T8" fmla="*/ 0 w 160"/>
                <a:gd name="T9" fmla="*/ 0 h 172"/>
                <a:gd name="T10" fmla="*/ 0 w 160"/>
                <a:gd name="T11" fmla="*/ 0 h 172"/>
                <a:gd name="T12" fmla="*/ 0 w 160"/>
                <a:gd name="T13" fmla="*/ 0 h 172"/>
                <a:gd name="T14" fmla="*/ 0 w 160"/>
                <a:gd name="T15" fmla="*/ 0 h 172"/>
                <a:gd name="T16" fmla="*/ 0 w 160"/>
                <a:gd name="T17" fmla="*/ 0 h 172"/>
                <a:gd name="T18" fmla="*/ 0 w 160"/>
                <a:gd name="T19" fmla="*/ 0 h 172"/>
                <a:gd name="T20" fmla="*/ 0 w 160"/>
                <a:gd name="T21" fmla="*/ 0 h 172"/>
                <a:gd name="T22" fmla="*/ 0 w 160"/>
                <a:gd name="T23" fmla="*/ 0 h 172"/>
                <a:gd name="T24" fmla="*/ 0 w 160"/>
                <a:gd name="T25" fmla="*/ 0 h 172"/>
                <a:gd name="T26" fmla="*/ 0 w 160"/>
                <a:gd name="T27" fmla="*/ 0 h 172"/>
                <a:gd name="T28" fmla="*/ 0 w 160"/>
                <a:gd name="T29" fmla="*/ 0 h 172"/>
                <a:gd name="T30" fmla="*/ 0 w 160"/>
                <a:gd name="T31" fmla="*/ 0 h 172"/>
                <a:gd name="T32" fmla="*/ 0 w 160"/>
                <a:gd name="T33" fmla="*/ 0 h 172"/>
                <a:gd name="T34" fmla="*/ 0 w 160"/>
                <a:gd name="T35" fmla="*/ 0 h 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
                <a:gd name="T55" fmla="*/ 0 h 172"/>
                <a:gd name="T56" fmla="*/ 160 w 160"/>
                <a:gd name="T57" fmla="*/ 172 h 1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 h="172">
                  <a:moveTo>
                    <a:pt x="39" y="12"/>
                  </a:moveTo>
                  <a:lnTo>
                    <a:pt x="58" y="0"/>
                  </a:lnTo>
                  <a:lnTo>
                    <a:pt x="39" y="12"/>
                  </a:lnTo>
                  <a:lnTo>
                    <a:pt x="12" y="35"/>
                  </a:lnTo>
                  <a:lnTo>
                    <a:pt x="0" y="75"/>
                  </a:lnTo>
                  <a:lnTo>
                    <a:pt x="0" y="97"/>
                  </a:lnTo>
                  <a:lnTo>
                    <a:pt x="12" y="132"/>
                  </a:lnTo>
                  <a:lnTo>
                    <a:pt x="39" y="154"/>
                  </a:lnTo>
                  <a:lnTo>
                    <a:pt x="58" y="171"/>
                  </a:lnTo>
                  <a:lnTo>
                    <a:pt x="96" y="171"/>
                  </a:lnTo>
                  <a:lnTo>
                    <a:pt x="120" y="154"/>
                  </a:lnTo>
                  <a:lnTo>
                    <a:pt x="148" y="132"/>
                  </a:lnTo>
                  <a:lnTo>
                    <a:pt x="159" y="97"/>
                  </a:lnTo>
                  <a:lnTo>
                    <a:pt x="159" y="75"/>
                  </a:lnTo>
                  <a:lnTo>
                    <a:pt x="148" y="35"/>
                  </a:lnTo>
                  <a:lnTo>
                    <a:pt x="120" y="12"/>
                  </a:lnTo>
                  <a:lnTo>
                    <a:pt x="96" y="0"/>
                  </a:lnTo>
                  <a:lnTo>
                    <a:pt x="5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5" name="Freeform 498"/>
            <p:cNvSpPr>
              <a:spLocks noChangeArrowheads="1"/>
            </p:cNvSpPr>
            <p:nvPr/>
          </p:nvSpPr>
          <p:spPr bwMode="auto">
            <a:xfrm>
              <a:off x="3410" y="1438"/>
              <a:ext cx="44" cy="39"/>
            </a:xfrm>
            <a:custGeom>
              <a:avLst/>
              <a:gdLst>
                <a:gd name="T0" fmla="*/ 0 w 194"/>
                <a:gd name="T1" fmla="*/ 0 h 172"/>
                <a:gd name="T2" fmla="*/ 0 w 194"/>
                <a:gd name="T3" fmla="*/ 0 h 172"/>
                <a:gd name="T4" fmla="*/ 0 w 194"/>
                <a:gd name="T5" fmla="*/ 0 h 172"/>
                <a:gd name="T6" fmla="*/ 0 w 194"/>
                <a:gd name="T7" fmla="*/ 0 h 172"/>
                <a:gd name="T8" fmla="*/ 0 w 194"/>
                <a:gd name="T9" fmla="*/ 0 h 172"/>
                <a:gd name="T10" fmla="*/ 0 60000 65536"/>
                <a:gd name="T11" fmla="*/ 0 60000 65536"/>
                <a:gd name="T12" fmla="*/ 0 60000 65536"/>
                <a:gd name="T13" fmla="*/ 0 60000 65536"/>
                <a:gd name="T14" fmla="*/ 0 60000 65536"/>
                <a:gd name="T15" fmla="*/ 0 w 194"/>
                <a:gd name="T16" fmla="*/ 0 h 172"/>
                <a:gd name="T17" fmla="*/ 194 w 194"/>
                <a:gd name="T18" fmla="*/ 172 h 172"/>
              </a:gdLst>
              <a:ahLst/>
              <a:cxnLst>
                <a:cxn ang="T10">
                  <a:pos x="T0" y="T1"/>
                </a:cxn>
                <a:cxn ang="T11">
                  <a:pos x="T2" y="T3"/>
                </a:cxn>
                <a:cxn ang="T12">
                  <a:pos x="T4" y="T5"/>
                </a:cxn>
                <a:cxn ang="T13">
                  <a:pos x="T6" y="T7"/>
                </a:cxn>
                <a:cxn ang="T14">
                  <a:pos x="T8" y="T9"/>
                </a:cxn>
              </a:cxnLst>
              <a:rect l="T15" t="T16" r="T17" b="T18"/>
              <a:pathLst>
                <a:path w="194" h="172">
                  <a:moveTo>
                    <a:pt x="0" y="0"/>
                  </a:moveTo>
                  <a:lnTo>
                    <a:pt x="50" y="171"/>
                  </a:lnTo>
                  <a:lnTo>
                    <a:pt x="100" y="0"/>
                  </a:lnTo>
                  <a:lnTo>
                    <a:pt x="142" y="171"/>
                  </a:lnTo>
                  <a:lnTo>
                    <a:pt x="19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6" name="Freeform 499"/>
            <p:cNvSpPr>
              <a:spLocks noChangeArrowheads="1"/>
            </p:cNvSpPr>
            <p:nvPr/>
          </p:nvSpPr>
          <p:spPr bwMode="auto">
            <a:xfrm>
              <a:off x="3470" y="1438"/>
              <a:ext cx="34" cy="39"/>
            </a:xfrm>
            <a:custGeom>
              <a:avLst/>
              <a:gdLst>
                <a:gd name="T0" fmla="*/ 0 w 151"/>
                <a:gd name="T1" fmla="*/ 0 h 172"/>
                <a:gd name="T2" fmla="*/ 0 w 151"/>
                <a:gd name="T3" fmla="*/ 0 h 172"/>
                <a:gd name="T4" fmla="*/ 0 w 151"/>
                <a:gd name="T5" fmla="*/ 0 h 172"/>
                <a:gd name="T6" fmla="*/ 0 w 151"/>
                <a:gd name="T7" fmla="*/ 0 h 172"/>
                <a:gd name="T8" fmla="*/ 0 w 151"/>
                <a:gd name="T9" fmla="*/ 0 h 172"/>
                <a:gd name="T10" fmla="*/ 0 w 151"/>
                <a:gd name="T11" fmla="*/ 0 h 172"/>
                <a:gd name="T12" fmla="*/ 0 w 151"/>
                <a:gd name="T13" fmla="*/ 0 h 172"/>
                <a:gd name="T14" fmla="*/ 0 w 151"/>
                <a:gd name="T15" fmla="*/ 0 h 172"/>
                <a:gd name="T16" fmla="*/ 0 w 151"/>
                <a:gd name="T17" fmla="*/ 0 h 172"/>
                <a:gd name="T18" fmla="*/ 0 w 151"/>
                <a:gd name="T19" fmla="*/ 0 h 172"/>
                <a:gd name="T20" fmla="*/ 0 w 151"/>
                <a:gd name="T21" fmla="*/ 0 h 172"/>
                <a:gd name="T22" fmla="*/ 0 w 151"/>
                <a:gd name="T23" fmla="*/ 0 h 172"/>
                <a:gd name="T24" fmla="*/ 0 w 151"/>
                <a:gd name="T25" fmla="*/ 0 h 172"/>
                <a:gd name="T26" fmla="*/ 0 w 151"/>
                <a:gd name="T27" fmla="*/ 0 h 172"/>
                <a:gd name="T28" fmla="*/ 0 w 151"/>
                <a:gd name="T29" fmla="*/ 0 h 172"/>
                <a:gd name="T30" fmla="*/ 0 w 151"/>
                <a:gd name="T31" fmla="*/ 0 h 172"/>
                <a:gd name="T32" fmla="*/ 0 w 151"/>
                <a:gd name="T33" fmla="*/ 0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1"/>
                <a:gd name="T52" fmla="*/ 0 h 172"/>
                <a:gd name="T53" fmla="*/ 151 w 151"/>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1" h="172">
                  <a:moveTo>
                    <a:pt x="0" y="75"/>
                  </a:moveTo>
                  <a:lnTo>
                    <a:pt x="150" y="75"/>
                  </a:lnTo>
                  <a:lnTo>
                    <a:pt x="150" y="51"/>
                  </a:lnTo>
                  <a:lnTo>
                    <a:pt x="138" y="23"/>
                  </a:lnTo>
                  <a:lnTo>
                    <a:pt x="122" y="12"/>
                  </a:lnTo>
                  <a:lnTo>
                    <a:pt x="100" y="0"/>
                  </a:lnTo>
                  <a:lnTo>
                    <a:pt x="60" y="0"/>
                  </a:lnTo>
                  <a:lnTo>
                    <a:pt x="38" y="12"/>
                  </a:lnTo>
                  <a:lnTo>
                    <a:pt x="15" y="35"/>
                  </a:lnTo>
                  <a:lnTo>
                    <a:pt x="0" y="75"/>
                  </a:lnTo>
                  <a:lnTo>
                    <a:pt x="0" y="97"/>
                  </a:lnTo>
                  <a:lnTo>
                    <a:pt x="15" y="132"/>
                  </a:lnTo>
                  <a:lnTo>
                    <a:pt x="38" y="154"/>
                  </a:lnTo>
                  <a:lnTo>
                    <a:pt x="60" y="171"/>
                  </a:lnTo>
                  <a:lnTo>
                    <a:pt x="100" y="171"/>
                  </a:lnTo>
                  <a:lnTo>
                    <a:pt x="122" y="154"/>
                  </a:lnTo>
                  <a:lnTo>
                    <a:pt x="150" y="13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77" name="Line 500"/>
            <p:cNvSpPr>
              <a:spLocks noChangeShapeType="1"/>
            </p:cNvSpPr>
            <p:nvPr/>
          </p:nvSpPr>
          <p:spPr bwMode="auto">
            <a:xfrm flipV="1">
              <a:off x="3520" y="1437"/>
              <a:ext cx="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78" name="Line 501"/>
            <p:cNvSpPr>
              <a:spLocks noChangeShapeType="1"/>
            </p:cNvSpPr>
            <p:nvPr/>
          </p:nvSpPr>
          <p:spPr bwMode="auto">
            <a:xfrm flipH="1">
              <a:off x="3519" y="1446"/>
              <a:ext cx="4" cy="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79" name="Freeform 502"/>
            <p:cNvSpPr>
              <a:spLocks noChangeArrowheads="1"/>
            </p:cNvSpPr>
            <p:nvPr/>
          </p:nvSpPr>
          <p:spPr bwMode="auto">
            <a:xfrm>
              <a:off x="3522" y="1438"/>
              <a:ext cx="20" cy="15"/>
            </a:xfrm>
            <a:custGeom>
              <a:avLst/>
              <a:gdLst>
                <a:gd name="T0" fmla="*/ 0 w 89"/>
                <a:gd name="T1" fmla="*/ 0 h 64"/>
                <a:gd name="T2" fmla="*/ 0 w 89"/>
                <a:gd name="T3" fmla="*/ 0 h 64"/>
                <a:gd name="T4" fmla="*/ 0 w 89"/>
                <a:gd name="T5" fmla="*/ 0 h 64"/>
                <a:gd name="T6" fmla="*/ 0 w 89"/>
                <a:gd name="T7" fmla="*/ 0 h 64"/>
                <a:gd name="T8" fmla="*/ 0 60000 65536"/>
                <a:gd name="T9" fmla="*/ 0 60000 65536"/>
                <a:gd name="T10" fmla="*/ 0 60000 65536"/>
                <a:gd name="T11" fmla="*/ 0 60000 65536"/>
                <a:gd name="T12" fmla="*/ 0 w 89"/>
                <a:gd name="T13" fmla="*/ 0 h 64"/>
                <a:gd name="T14" fmla="*/ 89 w 89"/>
                <a:gd name="T15" fmla="*/ 64 h 64"/>
              </a:gdLst>
              <a:ahLst/>
              <a:cxnLst>
                <a:cxn ang="T8">
                  <a:pos x="T0" y="T1"/>
                </a:cxn>
                <a:cxn ang="T9">
                  <a:pos x="T2" y="T3"/>
                </a:cxn>
                <a:cxn ang="T10">
                  <a:pos x="T4" y="T5"/>
                </a:cxn>
                <a:cxn ang="T11">
                  <a:pos x="T6" y="T7"/>
                </a:cxn>
              </a:cxnLst>
              <a:rect l="T12" t="T13" r="T14" b="T15"/>
              <a:pathLst>
                <a:path w="89" h="64">
                  <a:moveTo>
                    <a:pt x="0" y="63"/>
                  </a:moveTo>
                  <a:lnTo>
                    <a:pt x="26" y="20"/>
                  </a:lnTo>
                  <a:lnTo>
                    <a:pt x="50" y="0"/>
                  </a:lnTo>
                  <a:lnTo>
                    <a:pt x="8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0" name="Freeform 503"/>
            <p:cNvSpPr>
              <a:spLocks noChangeArrowheads="1"/>
            </p:cNvSpPr>
            <p:nvPr/>
          </p:nvSpPr>
          <p:spPr bwMode="auto">
            <a:xfrm>
              <a:off x="2917" y="2000"/>
              <a:ext cx="40" cy="74"/>
            </a:xfrm>
            <a:custGeom>
              <a:avLst/>
              <a:gdLst>
                <a:gd name="T0" fmla="*/ 0 w 178"/>
                <a:gd name="T1" fmla="*/ 0 h 328"/>
                <a:gd name="T2" fmla="*/ 0 w 178"/>
                <a:gd name="T3" fmla="*/ 0 h 328"/>
                <a:gd name="T4" fmla="*/ 0 w 178"/>
                <a:gd name="T5" fmla="*/ 0 h 328"/>
                <a:gd name="T6" fmla="*/ 0 w 178"/>
                <a:gd name="T7" fmla="*/ 0 h 328"/>
                <a:gd name="T8" fmla="*/ 0 w 178"/>
                <a:gd name="T9" fmla="*/ 0 h 328"/>
                <a:gd name="T10" fmla="*/ 0 w 178"/>
                <a:gd name="T11" fmla="*/ 0 h 328"/>
                <a:gd name="T12" fmla="*/ 0 w 178"/>
                <a:gd name="T13" fmla="*/ 0 h 328"/>
                <a:gd name="T14" fmla="*/ 0 w 178"/>
                <a:gd name="T15" fmla="*/ 0 h 328"/>
                <a:gd name="T16" fmla="*/ 0 w 178"/>
                <a:gd name="T17" fmla="*/ 0 h 328"/>
                <a:gd name="T18" fmla="*/ 0 w 178"/>
                <a:gd name="T19" fmla="*/ 0 h 328"/>
                <a:gd name="T20" fmla="*/ 0 w 178"/>
                <a:gd name="T21" fmla="*/ 0 h 328"/>
                <a:gd name="T22" fmla="*/ 0 w 178"/>
                <a:gd name="T23" fmla="*/ 0 h 328"/>
                <a:gd name="T24" fmla="*/ 0 w 178"/>
                <a:gd name="T25" fmla="*/ 0 h 328"/>
                <a:gd name="T26" fmla="*/ 0 w 178"/>
                <a:gd name="T27" fmla="*/ 0 h 328"/>
                <a:gd name="T28" fmla="*/ 0 w 178"/>
                <a:gd name="T29" fmla="*/ 0 h 328"/>
                <a:gd name="T30" fmla="*/ 0 w 178"/>
                <a:gd name="T31" fmla="*/ 0 h 328"/>
                <a:gd name="T32" fmla="*/ 0 w 178"/>
                <a:gd name="T33" fmla="*/ 0 h 328"/>
                <a:gd name="T34" fmla="*/ 0 w 178"/>
                <a:gd name="T35" fmla="*/ 0 h 328"/>
                <a:gd name="T36" fmla="*/ 0 w 178"/>
                <a:gd name="T37" fmla="*/ 0 h 328"/>
                <a:gd name="T38" fmla="*/ 0 w 178"/>
                <a:gd name="T39" fmla="*/ 0 h 328"/>
                <a:gd name="T40" fmla="*/ 0 w 178"/>
                <a:gd name="T41" fmla="*/ 0 h 328"/>
                <a:gd name="T42" fmla="*/ 0 w 178"/>
                <a:gd name="T43" fmla="*/ 0 h 328"/>
                <a:gd name="T44" fmla="*/ 0 w 178"/>
                <a:gd name="T45" fmla="*/ 0 h 328"/>
                <a:gd name="T46" fmla="*/ 0 w 178"/>
                <a:gd name="T47" fmla="*/ 0 h 328"/>
                <a:gd name="T48" fmla="*/ 0 w 178"/>
                <a:gd name="T49" fmla="*/ 0 h 328"/>
                <a:gd name="T50" fmla="*/ 0 w 178"/>
                <a:gd name="T51" fmla="*/ 0 h 328"/>
                <a:gd name="T52" fmla="*/ 0 w 178"/>
                <a:gd name="T53" fmla="*/ 0 h 328"/>
                <a:gd name="T54" fmla="*/ 0 w 178"/>
                <a:gd name="T55" fmla="*/ 0 h 328"/>
                <a:gd name="T56" fmla="*/ 0 w 178"/>
                <a:gd name="T57" fmla="*/ 0 h 328"/>
                <a:gd name="T58" fmla="*/ 0 w 178"/>
                <a:gd name="T59" fmla="*/ 0 h 328"/>
                <a:gd name="T60" fmla="*/ 0 w 178"/>
                <a:gd name="T61" fmla="*/ 0 h 328"/>
                <a:gd name="T62" fmla="*/ 0 w 178"/>
                <a:gd name="T63" fmla="*/ 0 h 328"/>
                <a:gd name="T64" fmla="*/ 0 w 178"/>
                <a:gd name="T65" fmla="*/ 0 h 328"/>
                <a:gd name="T66" fmla="*/ 0 w 178"/>
                <a:gd name="T67" fmla="*/ 0 h 328"/>
                <a:gd name="T68" fmla="*/ 0 w 178"/>
                <a:gd name="T69" fmla="*/ 0 h 328"/>
                <a:gd name="T70" fmla="*/ 0 w 178"/>
                <a:gd name="T71" fmla="*/ 0 h 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8"/>
                <a:gd name="T109" fmla="*/ 0 h 328"/>
                <a:gd name="T110" fmla="*/ 178 w 178"/>
                <a:gd name="T111" fmla="*/ 328 h 3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8" h="328">
                  <a:moveTo>
                    <a:pt x="177" y="0"/>
                  </a:moveTo>
                  <a:lnTo>
                    <a:pt x="93" y="327"/>
                  </a:lnTo>
                  <a:lnTo>
                    <a:pt x="0" y="0"/>
                  </a:lnTo>
                  <a:lnTo>
                    <a:pt x="27" y="14"/>
                  </a:lnTo>
                  <a:lnTo>
                    <a:pt x="61" y="30"/>
                  </a:lnTo>
                  <a:lnTo>
                    <a:pt x="93" y="30"/>
                  </a:lnTo>
                  <a:lnTo>
                    <a:pt x="123" y="30"/>
                  </a:lnTo>
                  <a:lnTo>
                    <a:pt x="155" y="14"/>
                  </a:lnTo>
                  <a:lnTo>
                    <a:pt x="177" y="0"/>
                  </a:lnTo>
                  <a:lnTo>
                    <a:pt x="162" y="25"/>
                  </a:lnTo>
                  <a:lnTo>
                    <a:pt x="93" y="284"/>
                  </a:lnTo>
                  <a:lnTo>
                    <a:pt x="19" y="25"/>
                  </a:lnTo>
                  <a:lnTo>
                    <a:pt x="54" y="38"/>
                  </a:lnTo>
                  <a:lnTo>
                    <a:pt x="93" y="41"/>
                  </a:lnTo>
                  <a:lnTo>
                    <a:pt x="123" y="38"/>
                  </a:lnTo>
                  <a:lnTo>
                    <a:pt x="162" y="25"/>
                  </a:lnTo>
                  <a:lnTo>
                    <a:pt x="143" y="46"/>
                  </a:lnTo>
                  <a:lnTo>
                    <a:pt x="93" y="242"/>
                  </a:lnTo>
                  <a:lnTo>
                    <a:pt x="35" y="46"/>
                  </a:lnTo>
                  <a:lnTo>
                    <a:pt x="61" y="49"/>
                  </a:lnTo>
                  <a:lnTo>
                    <a:pt x="93" y="53"/>
                  </a:lnTo>
                  <a:lnTo>
                    <a:pt x="115" y="49"/>
                  </a:lnTo>
                  <a:lnTo>
                    <a:pt x="143" y="46"/>
                  </a:lnTo>
                  <a:lnTo>
                    <a:pt x="128" y="60"/>
                  </a:lnTo>
                  <a:lnTo>
                    <a:pt x="93" y="199"/>
                  </a:lnTo>
                  <a:lnTo>
                    <a:pt x="50" y="60"/>
                  </a:lnTo>
                  <a:lnTo>
                    <a:pt x="93" y="65"/>
                  </a:lnTo>
                  <a:lnTo>
                    <a:pt x="128" y="60"/>
                  </a:lnTo>
                  <a:lnTo>
                    <a:pt x="112" y="72"/>
                  </a:lnTo>
                  <a:lnTo>
                    <a:pt x="93" y="157"/>
                  </a:lnTo>
                  <a:lnTo>
                    <a:pt x="66" y="72"/>
                  </a:lnTo>
                  <a:lnTo>
                    <a:pt x="112" y="72"/>
                  </a:lnTo>
                  <a:lnTo>
                    <a:pt x="96" y="84"/>
                  </a:lnTo>
                  <a:lnTo>
                    <a:pt x="93" y="115"/>
                  </a:lnTo>
                  <a:lnTo>
                    <a:pt x="80" y="84"/>
                  </a:lnTo>
                  <a:lnTo>
                    <a:pt x="96" y="8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1" name="Line 504"/>
            <p:cNvSpPr>
              <a:spLocks noChangeShapeType="1"/>
            </p:cNvSpPr>
            <p:nvPr/>
          </p:nvSpPr>
          <p:spPr bwMode="auto">
            <a:xfrm flipV="1">
              <a:off x="2938" y="1765"/>
              <a:ext cx="1" cy="31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2" name="Freeform 505"/>
            <p:cNvSpPr>
              <a:spLocks noChangeArrowheads="1"/>
            </p:cNvSpPr>
            <p:nvPr/>
          </p:nvSpPr>
          <p:spPr bwMode="auto">
            <a:xfrm>
              <a:off x="3846" y="2717"/>
              <a:ext cx="535" cy="224"/>
            </a:xfrm>
            <a:custGeom>
              <a:avLst/>
              <a:gdLst>
                <a:gd name="T0" fmla="*/ 0 w 2361"/>
                <a:gd name="T1" fmla="*/ 0 h 988"/>
                <a:gd name="T2" fmla="*/ 0 w 2361"/>
                <a:gd name="T3" fmla="*/ 0 h 988"/>
                <a:gd name="T4" fmla="*/ 0 w 2361"/>
                <a:gd name="T5" fmla="*/ 0 h 988"/>
                <a:gd name="T6" fmla="*/ 0 w 2361"/>
                <a:gd name="T7" fmla="*/ 0 h 988"/>
                <a:gd name="T8" fmla="*/ 0 w 2361"/>
                <a:gd name="T9" fmla="*/ 0 h 988"/>
                <a:gd name="T10" fmla="*/ 0 w 2361"/>
                <a:gd name="T11" fmla="*/ 0 h 988"/>
                <a:gd name="T12" fmla="*/ 0 w 2361"/>
                <a:gd name="T13" fmla="*/ 0 h 988"/>
                <a:gd name="T14" fmla="*/ 0 w 2361"/>
                <a:gd name="T15" fmla="*/ 0 h 988"/>
                <a:gd name="T16" fmla="*/ 0 w 2361"/>
                <a:gd name="T17" fmla="*/ 0 h 9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1"/>
                <a:gd name="T28" fmla="*/ 0 h 988"/>
                <a:gd name="T29" fmla="*/ 2361 w 2361"/>
                <a:gd name="T30" fmla="*/ 988 h 9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1" h="988">
                  <a:moveTo>
                    <a:pt x="0" y="0"/>
                  </a:moveTo>
                  <a:lnTo>
                    <a:pt x="345" y="42"/>
                  </a:lnTo>
                  <a:lnTo>
                    <a:pt x="669" y="116"/>
                  </a:lnTo>
                  <a:lnTo>
                    <a:pt x="966" y="209"/>
                  </a:lnTo>
                  <a:lnTo>
                    <a:pt x="1235" y="312"/>
                  </a:lnTo>
                  <a:lnTo>
                    <a:pt x="1470" y="424"/>
                  </a:lnTo>
                  <a:lnTo>
                    <a:pt x="1671" y="531"/>
                  </a:lnTo>
                  <a:lnTo>
                    <a:pt x="2330" y="964"/>
                  </a:lnTo>
                  <a:lnTo>
                    <a:pt x="2360" y="98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3" name="Line 506"/>
            <p:cNvSpPr>
              <a:spLocks noChangeShapeType="1"/>
            </p:cNvSpPr>
            <p:nvPr/>
          </p:nvSpPr>
          <p:spPr bwMode="auto">
            <a:xfrm flipH="1" flipV="1">
              <a:off x="3950" y="2541"/>
              <a:ext cx="25"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4" name="Freeform 507"/>
            <p:cNvSpPr>
              <a:spLocks noChangeArrowheads="1"/>
            </p:cNvSpPr>
            <p:nvPr/>
          </p:nvSpPr>
          <p:spPr bwMode="auto">
            <a:xfrm>
              <a:off x="3975" y="2564"/>
              <a:ext cx="404" cy="110"/>
            </a:xfrm>
            <a:custGeom>
              <a:avLst/>
              <a:gdLst>
                <a:gd name="T0" fmla="*/ 0 w 1780"/>
                <a:gd name="T1" fmla="*/ 0 h 487"/>
                <a:gd name="T2" fmla="*/ 0 w 1780"/>
                <a:gd name="T3" fmla="*/ 0 h 487"/>
                <a:gd name="T4" fmla="*/ 0 w 1780"/>
                <a:gd name="T5" fmla="*/ 0 h 487"/>
                <a:gd name="T6" fmla="*/ 0 w 1780"/>
                <a:gd name="T7" fmla="*/ 0 h 487"/>
                <a:gd name="T8" fmla="*/ 0 w 1780"/>
                <a:gd name="T9" fmla="*/ 0 h 487"/>
                <a:gd name="T10" fmla="*/ 0 w 1780"/>
                <a:gd name="T11" fmla="*/ 0 h 487"/>
                <a:gd name="T12" fmla="*/ 0 w 1780"/>
                <a:gd name="T13" fmla="*/ 0 h 487"/>
                <a:gd name="T14" fmla="*/ 0 w 1780"/>
                <a:gd name="T15" fmla="*/ 0 h 487"/>
                <a:gd name="T16" fmla="*/ 0 60000 65536"/>
                <a:gd name="T17" fmla="*/ 0 60000 65536"/>
                <a:gd name="T18" fmla="*/ 0 60000 65536"/>
                <a:gd name="T19" fmla="*/ 0 60000 65536"/>
                <a:gd name="T20" fmla="*/ 0 60000 65536"/>
                <a:gd name="T21" fmla="*/ 0 60000 65536"/>
                <a:gd name="T22" fmla="*/ 0 60000 65536"/>
                <a:gd name="T23" fmla="*/ 0 60000 65536"/>
                <a:gd name="T24" fmla="*/ 0 w 1780"/>
                <a:gd name="T25" fmla="*/ 0 h 487"/>
                <a:gd name="T26" fmla="*/ 1780 w 1780"/>
                <a:gd name="T27" fmla="*/ 487 h 4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0" h="487">
                  <a:moveTo>
                    <a:pt x="0" y="0"/>
                  </a:moveTo>
                  <a:lnTo>
                    <a:pt x="126" y="89"/>
                  </a:lnTo>
                  <a:lnTo>
                    <a:pt x="284" y="170"/>
                  </a:lnTo>
                  <a:lnTo>
                    <a:pt x="458" y="243"/>
                  </a:lnTo>
                  <a:lnTo>
                    <a:pt x="655" y="308"/>
                  </a:lnTo>
                  <a:lnTo>
                    <a:pt x="870" y="363"/>
                  </a:lnTo>
                  <a:lnTo>
                    <a:pt x="1752" y="482"/>
                  </a:lnTo>
                  <a:lnTo>
                    <a:pt x="1779" y="48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5" name="Line 508"/>
            <p:cNvSpPr>
              <a:spLocks noChangeShapeType="1"/>
            </p:cNvSpPr>
            <p:nvPr/>
          </p:nvSpPr>
          <p:spPr bwMode="auto">
            <a:xfrm flipH="1">
              <a:off x="4044" y="2472"/>
              <a:ext cx="47"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6" name="Freeform 509"/>
            <p:cNvSpPr>
              <a:spLocks noChangeArrowheads="1"/>
            </p:cNvSpPr>
            <p:nvPr/>
          </p:nvSpPr>
          <p:spPr bwMode="auto">
            <a:xfrm>
              <a:off x="4091" y="2386"/>
              <a:ext cx="244" cy="87"/>
            </a:xfrm>
            <a:custGeom>
              <a:avLst/>
              <a:gdLst>
                <a:gd name="T0" fmla="*/ 0 w 1076"/>
                <a:gd name="T1" fmla="*/ 0 h 382"/>
                <a:gd name="T2" fmla="*/ 0 w 1076"/>
                <a:gd name="T3" fmla="*/ 0 h 382"/>
                <a:gd name="T4" fmla="*/ 0 w 1076"/>
                <a:gd name="T5" fmla="*/ 0 h 382"/>
                <a:gd name="T6" fmla="*/ 0 w 1076"/>
                <a:gd name="T7" fmla="*/ 0 h 382"/>
                <a:gd name="T8" fmla="*/ 0 w 1076"/>
                <a:gd name="T9" fmla="*/ 0 h 382"/>
                <a:gd name="T10" fmla="*/ 0 w 1076"/>
                <a:gd name="T11" fmla="*/ 0 h 382"/>
                <a:gd name="T12" fmla="*/ 0 w 1076"/>
                <a:gd name="T13" fmla="*/ 0 h 382"/>
                <a:gd name="T14" fmla="*/ 0 60000 65536"/>
                <a:gd name="T15" fmla="*/ 0 60000 65536"/>
                <a:gd name="T16" fmla="*/ 0 60000 65536"/>
                <a:gd name="T17" fmla="*/ 0 60000 65536"/>
                <a:gd name="T18" fmla="*/ 0 60000 65536"/>
                <a:gd name="T19" fmla="*/ 0 60000 65536"/>
                <a:gd name="T20" fmla="*/ 0 60000 65536"/>
                <a:gd name="T21" fmla="*/ 0 w 1076"/>
                <a:gd name="T22" fmla="*/ 0 h 382"/>
                <a:gd name="T23" fmla="*/ 1076 w 1076"/>
                <a:gd name="T24" fmla="*/ 382 h 3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6" h="382">
                  <a:moveTo>
                    <a:pt x="0" y="381"/>
                  </a:moveTo>
                  <a:lnTo>
                    <a:pt x="197" y="346"/>
                  </a:lnTo>
                  <a:lnTo>
                    <a:pt x="389" y="296"/>
                  </a:lnTo>
                  <a:lnTo>
                    <a:pt x="574" y="235"/>
                  </a:lnTo>
                  <a:lnTo>
                    <a:pt x="755" y="161"/>
                  </a:lnTo>
                  <a:lnTo>
                    <a:pt x="933" y="80"/>
                  </a:lnTo>
                  <a:lnTo>
                    <a:pt x="1075"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7" name="Freeform 510"/>
            <p:cNvSpPr>
              <a:spLocks noChangeArrowheads="1"/>
            </p:cNvSpPr>
            <p:nvPr/>
          </p:nvSpPr>
          <p:spPr bwMode="auto">
            <a:xfrm>
              <a:off x="4045" y="2448"/>
              <a:ext cx="77" cy="40"/>
            </a:xfrm>
            <a:custGeom>
              <a:avLst/>
              <a:gdLst>
                <a:gd name="T0" fmla="*/ 0 w 339"/>
                <a:gd name="T1" fmla="*/ 0 h 175"/>
                <a:gd name="T2" fmla="*/ 0 w 339"/>
                <a:gd name="T3" fmla="*/ 0 h 175"/>
                <a:gd name="T4" fmla="*/ 0 w 339"/>
                <a:gd name="T5" fmla="*/ 0 h 175"/>
                <a:gd name="T6" fmla="*/ 0 w 339"/>
                <a:gd name="T7" fmla="*/ 0 h 175"/>
                <a:gd name="T8" fmla="*/ 0 w 339"/>
                <a:gd name="T9" fmla="*/ 0 h 175"/>
                <a:gd name="T10" fmla="*/ 0 w 339"/>
                <a:gd name="T11" fmla="*/ 0 h 175"/>
                <a:gd name="T12" fmla="*/ 0 w 339"/>
                <a:gd name="T13" fmla="*/ 0 h 175"/>
                <a:gd name="T14" fmla="*/ 0 w 339"/>
                <a:gd name="T15" fmla="*/ 0 h 175"/>
                <a:gd name="T16" fmla="*/ 0 w 339"/>
                <a:gd name="T17" fmla="*/ 0 h 175"/>
                <a:gd name="T18" fmla="*/ 0 w 339"/>
                <a:gd name="T19" fmla="*/ 0 h 175"/>
                <a:gd name="T20" fmla="*/ 0 w 339"/>
                <a:gd name="T21" fmla="*/ 0 h 175"/>
                <a:gd name="T22" fmla="*/ 0 w 339"/>
                <a:gd name="T23" fmla="*/ 0 h 175"/>
                <a:gd name="T24" fmla="*/ 0 w 339"/>
                <a:gd name="T25" fmla="*/ 0 h 175"/>
                <a:gd name="T26" fmla="*/ 0 w 339"/>
                <a:gd name="T27" fmla="*/ 0 h 175"/>
                <a:gd name="T28" fmla="*/ 0 w 339"/>
                <a:gd name="T29" fmla="*/ 0 h 175"/>
                <a:gd name="T30" fmla="*/ 0 w 339"/>
                <a:gd name="T31" fmla="*/ 0 h 175"/>
                <a:gd name="T32" fmla="*/ 0 w 339"/>
                <a:gd name="T33" fmla="*/ 0 h 175"/>
                <a:gd name="T34" fmla="*/ 0 w 339"/>
                <a:gd name="T35" fmla="*/ 0 h 175"/>
                <a:gd name="T36" fmla="*/ 0 w 339"/>
                <a:gd name="T37" fmla="*/ 0 h 175"/>
                <a:gd name="T38" fmla="*/ 0 w 339"/>
                <a:gd name="T39" fmla="*/ 0 h 175"/>
                <a:gd name="T40" fmla="*/ 0 w 339"/>
                <a:gd name="T41" fmla="*/ 0 h 175"/>
                <a:gd name="T42" fmla="*/ 0 w 339"/>
                <a:gd name="T43" fmla="*/ 0 h 175"/>
                <a:gd name="T44" fmla="*/ 0 w 339"/>
                <a:gd name="T45" fmla="*/ 0 h 175"/>
                <a:gd name="T46" fmla="*/ 0 w 339"/>
                <a:gd name="T47" fmla="*/ 0 h 175"/>
                <a:gd name="T48" fmla="*/ 0 w 339"/>
                <a:gd name="T49" fmla="*/ 0 h 175"/>
                <a:gd name="T50" fmla="*/ 0 w 339"/>
                <a:gd name="T51" fmla="*/ 0 h 175"/>
                <a:gd name="T52" fmla="*/ 0 w 339"/>
                <a:gd name="T53" fmla="*/ 0 h 175"/>
                <a:gd name="T54" fmla="*/ 0 w 339"/>
                <a:gd name="T55" fmla="*/ 0 h 175"/>
                <a:gd name="T56" fmla="*/ 0 w 339"/>
                <a:gd name="T57" fmla="*/ 0 h 175"/>
                <a:gd name="T58" fmla="*/ 0 w 339"/>
                <a:gd name="T59" fmla="*/ 0 h 175"/>
                <a:gd name="T60" fmla="*/ 0 w 339"/>
                <a:gd name="T61" fmla="*/ 0 h 175"/>
                <a:gd name="T62" fmla="*/ 0 w 339"/>
                <a:gd name="T63" fmla="*/ 0 h 175"/>
                <a:gd name="T64" fmla="*/ 0 w 339"/>
                <a:gd name="T65" fmla="*/ 0 h 175"/>
                <a:gd name="T66" fmla="*/ 0 w 339"/>
                <a:gd name="T67" fmla="*/ 0 h 175"/>
                <a:gd name="T68" fmla="*/ 0 w 339"/>
                <a:gd name="T69" fmla="*/ 0 h 175"/>
                <a:gd name="T70" fmla="*/ 0 w 339"/>
                <a:gd name="T71" fmla="*/ 0 h 1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9"/>
                <a:gd name="T109" fmla="*/ 0 h 175"/>
                <a:gd name="T110" fmla="*/ 339 w 339"/>
                <a:gd name="T111" fmla="*/ 175 h 1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9" h="175">
                  <a:moveTo>
                    <a:pt x="338" y="174"/>
                  </a:moveTo>
                  <a:lnTo>
                    <a:pt x="0" y="139"/>
                  </a:lnTo>
                  <a:lnTo>
                    <a:pt x="311" y="0"/>
                  </a:lnTo>
                  <a:lnTo>
                    <a:pt x="296" y="30"/>
                  </a:lnTo>
                  <a:lnTo>
                    <a:pt x="292" y="61"/>
                  </a:lnTo>
                  <a:lnTo>
                    <a:pt x="292" y="92"/>
                  </a:lnTo>
                  <a:lnTo>
                    <a:pt x="296" y="123"/>
                  </a:lnTo>
                  <a:lnTo>
                    <a:pt x="315" y="150"/>
                  </a:lnTo>
                  <a:lnTo>
                    <a:pt x="338" y="174"/>
                  </a:lnTo>
                  <a:lnTo>
                    <a:pt x="308" y="158"/>
                  </a:lnTo>
                  <a:lnTo>
                    <a:pt x="42" y="131"/>
                  </a:lnTo>
                  <a:lnTo>
                    <a:pt x="284" y="19"/>
                  </a:lnTo>
                  <a:lnTo>
                    <a:pt x="280" y="58"/>
                  </a:lnTo>
                  <a:lnTo>
                    <a:pt x="280" y="92"/>
                  </a:lnTo>
                  <a:lnTo>
                    <a:pt x="292" y="127"/>
                  </a:lnTo>
                  <a:lnTo>
                    <a:pt x="308" y="158"/>
                  </a:lnTo>
                  <a:lnTo>
                    <a:pt x="284" y="146"/>
                  </a:lnTo>
                  <a:lnTo>
                    <a:pt x="80" y="123"/>
                  </a:lnTo>
                  <a:lnTo>
                    <a:pt x="269" y="42"/>
                  </a:lnTo>
                  <a:lnTo>
                    <a:pt x="265" y="69"/>
                  </a:lnTo>
                  <a:lnTo>
                    <a:pt x="269" y="92"/>
                  </a:lnTo>
                  <a:lnTo>
                    <a:pt x="276" y="123"/>
                  </a:lnTo>
                  <a:lnTo>
                    <a:pt x="284" y="146"/>
                  </a:lnTo>
                  <a:lnTo>
                    <a:pt x="265" y="135"/>
                  </a:lnTo>
                  <a:lnTo>
                    <a:pt x="126" y="120"/>
                  </a:lnTo>
                  <a:lnTo>
                    <a:pt x="257" y="58"/>
                  </a:lnTo>
                  <a:lnTo>
                    <a:pt x="257" y="96"/>
                  </a:lnTo>
                  <a:lnTo>
                    <a:pt x="265" y="135"/>
                  </a:lnTo>
                  <a:lnTo>
                    <a:pt x="250" y="123"/>
                  </a:lnTo>
                  <a:lnTo>
                    <a:pt x="164" y="108"/>
                  </a:lnTo>
                  <a:lnTo>
                    <a:pt x="246" y="77"/>
                  </a:lnTo>
                  <a:lnTo>
                    <a:pt x="250" y="123"/>
                  </a:lnTo>
                  <a:lnTo>
                    <a:pt x="237" y="108"/>
                  </a:lnTo>
                  <a:lnTo>
                    <a:pt x="207" y="103"/>
                  </a:lnTo>
                  <a:lnTo>
                    <a:pt x="235" y="92"/>
                  </a:lnTo>
                  <a:lnTo>
                    <a:pt x="237" y="10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88" name="Line 511"/>
            <p:cNvSpPr>
              <a:spLocks noChangeShapeType="1"/>
            </p:cNvSpPr>
            <p:nvPr/>
          </p:nvSpPr>
          <p:spPr bwMode="auto">
            <a:xfrm>
              <a:off x="3952" y="2542"/>
              <a:ext cx="51" cy="5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9" name="Line 512"/>
            <p:cNvSpPr>
              <a:spLocks noChangeShapeType="1"/>
            </p:cNvSpPr>
            <p:nvPr/>
          </p:nvSpPr>
          <p:spPr bwMode="auto">
            <a:xfrm flipH="1" flipV="1">
              <a:off x="3951" y="2542"/>
              <a:ext cx="75" cy="2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90" name="Freeform 513"/>
            <p:cNvSpPr>
              <a:spLocks noChangeArrowheads="1"/>
            </p:cNvSpPr>
            <p:nvPr/>
          </p:nvSpPr>
          <p:spPr bwMode="auto">
            <a:xfrm>
              <a:off x="3961" y="2547"/>
              <a:ext cx="65" cy="54"/>
            </a:xfrm>
            <a:custGeom>
              <a:avLst/>
              <a:gdLst>
                <a:gd name="T0" fmla="*/ 0 w 286"/>
                <a:gd name="T1" fmla="*/ 0 h 237"/>
                <a:gd name="T2" fmla="*/ 0 w 286"/>
                <a:gd name="T3" fmla="*/ 0 h 237"/>
                <a:gd name="T4" fmla="*/ 0 w 286"/>
                <a:gd name="T5" fmla="*/ 0 h 237"/>
                <a:gd name="T6" fmla="*/ 0 w 286"/>
                <a:gd name="T7" fmla="*/ 0 h 237"/>
                <a:gd name="T8" fmla="*/ 0 w 286"/>
                <a:gd name="T9" fmla="*/ 0 h 237"/>
                <a:gd name="T10" fmla="*/ 0 w 286"/>
                <a:gd name="T11" fmla="*/ 0 h 237"/>
                <a:gd name="T12" fmla="*/ 0 w 286"/>
                <a:gd name="T13" fmla="*/ 0 h 237"/>
                <a:gd name="T14" fmla="*/ 0 w 286"/>
                <a:gd name="T15" fmla="*/ 0 h 237"/>
                <a:gd name="T16" fmla="*/ 0 w 286"/>
                <a:gd name="T17" fmla="*/ 0 h 237"/>
                <a:gd name="T18" fmla="*/ 0 w 286"/>
                <a:gd name="T19" fmla="*/ 0 h 237"/>
                <a:gd name="T20" fmla="*/ 0 w 286"/>
                <a:gd name="T21" fmla="*/ 0 h 237"/>
                <a:gd name="T22" fmla="*/ 0 w 286"/>
                <a:gd name="T23" fmla="*/ 0 h 237"/>
                <a:gd name="T24" fmla="*/ 0 w 286"/>
                <a:gd name="T25" fmla="*/ 0 h 237"/>
                <a:gd name="T26" fmla="*/ 0 w 286"/>
                <a:gd name="T27" fmla="*/ 0 h 237"/>
                <a:gd name="T28" fmla="*/ 0 w 286"/>
                <a:gd name="T29" fmla="*/ 0 h 237"/>
                <a:gd name="T30" fmla="*/ 0 w 286"/>
                <a:gd name="T31" fmla="*/ 0 h 237"/>
                <a:gd name="T32" fmla="*/ 0 w 286"/>
                <a:gd name="T33" fmla="*/ 0 h 237"/>
                <a:gd name="T34" fmla="*/ 0 w 286"/>
                <a:gd name="T35" fmla="*/ 0 h 237"/>
                <a:gd name="T36" fmla="*/ 0 w 286"/>
                <a:gd name="T37" fmla="*/ 0 h 237"/>
                <a:gd name="T38" fmla="*/ 0 w 286"/>
                <a:gd name="T39" fmla="*/ 0 h 237"/>
                <a:gd name="T40" fmla="*/ 0 w 286"/>
                <a:gd name="T41" fmla="*/ 0 h 237"/>
                <a:gd name="T42" fmla="*/ 0 w 286"/>
                <a:gd name="T43" fmla="*/ 0 h 237"/>
                <a:gd name="T44" fmla="*/ 0 w 286"/>
                <a:gd name="T45" fmla="*/ 0 h 237"/>
                <a:gd name="T46" fmla="*/ 0 w 286"/>
                <a:gd name="T47" fmla="*/ 0 h 237"/>
                <a:gd name="T48" fmla="*/ 0 w 286"/>
                <a:gd name="T49" fmla="*/ 0 h 237"/>
                <a:gd name="T50" fmla="*/ 0 w 286"/>
                <a:gd name="T51" fmla="*/ 0 h 237"/>
                <a:gd name="T52" fmla="*/ 0 w 286"/>
                <a:gd name="T53" fmla="*/ 0 h 237"/>
                <a:gd name="T54" fmla="*/ 0 w 286"/>
                <a:gd name="T55" fmla="*/ 0 h 237"/>
                <a:gd name="T56" fmla="*/ 0 w 286"/>
                <a:gd name="T57" fmla="*/ 0 h 237"/>
                <a:gd name="T58" fmla="*/ 0 w 286"/>
                <a:gd name="T59" fmla="*/ 0 h 237"/>
                <a:gd name="T60" fmla="*/ 0 w 286"/>
                <a:gd name="T61" fmla="*/ 0 h 237"/>
                <a:gd name="T62" fmla="*/ 0 w 286"/>
                <a:gd name="T63" fmla="*/ 0 h 237"/>
                <a:gd name="T64" fmla="*/ 0 w 286"/>
                <a:gd name="T65" fmla="*/ 0 h 237"/>
                <a:gd name="T66" fmla="*/ 0 w 286"/>
                <a:gd name="T67" fmla="*/ 0 h 237"/>
                <a:gd name="T68" fmla="*/ 0 w 286"/>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6"/>
                <a:gd name="T106" fmla="*/ 0 h 237"/>
                <a:gd name="T107" fmla="*/ 286 w 286"/>
                <a:gd name="T108" fmla="*/ 237 h 2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6" h="237">
                  <a:moveTo>
                    <a:pt x="255" y="101"/>
                  </a:moveTo>
                  <a:lnTo>
                    <a:pt x="285" y="89"/>
                  </a:lnTo>
                  <a:lnTo>
                    <a:pt x="255" y="101"/>
                  </a:lnTo>
                  <a:lnTo>
                    <a:pt x="227" y="120"/>
                  </a:lnTo>
                  <a:lnTo>
                    <a:pt x="208" y="144"/>
                  </a:lnTo>
                  <a:lnTo>
                    <a:pt x="196" y="170"/>
                  </a:lnTo>
                  <a:lnTo>
                    <a:pt x="184" y="201"/>
                  </a:lnTo>
                  <a:lnTo>
                    <a:pt x="184" y="236"/>
                  </a:lnTo>
                  <a:lnTo>
                    <a:pt x="173" y="205"/>
                  </a:lnTo>
                  <a:lnTo>
                    <a:pt x="0" y="0"/>
                  </a:lnTo>
                  <a:lnTo>
                    <a:pt x="255" y="89"/>
                  </a:lnTo>
                  <a:lnTo>
                    <a:pt x="223" y="108"/>
                  </a:lnTo>
                  <a:lnTo>
                    <a:pt x="196" y="135"/>
                  </a:lnTo>
                  <a:lnTo>
                    <a:pt x="182" y="170"/>
                  </a:lnTo>
                  <a:lnTo>
                    <a:pt x="173" y="205"/>
                  </a:lnTo>
                  <a:lnTo>
                    <a:pt x="165" y="182"/>
                  </a:lnTo>
                  <a:lnTo>
                    <a:pt x="30" y="23"/>
                  </a:lnTo>
                  <a:lnTo>
                    <a:pt x="227" y="92"/>
                  </a:lnTo>
                  <a:lnTo>
                    <a:pt x="208" y="108"/>
                  </a:lnTo>
                  <a:lnTo>
                    <a:pt x="188" y="131"/>
                  </a:lnTo>
                  <a:lnTo>
                    <a:pt x="177" y="150"/>
                  </a:lnTo>
                  <a:lnTo>
                    <a:pt x="165" y="182"/>
                  </a:lnTo>
                  <a:lnTo>
                    <a:pt x="165" y="158"/>
                  </a:lnTo>
                  <a:lnTo>
                    <a:pt x="68" y="47"/>
                  </a:lnTo>
                  <a:lnTo>
                    <a:pt x="208" y="96"/>
                  </a:lnTo>
                  <a:lnTo>
                    <a:pt x="182" y="123"/>
                  </a:lnTo>
                  <a:lnTo>
                    <a:pt x="165" y="158"/>
                  </a:lnTo>
                  <a:lnTo>
                    <a:pt x="161" y="135"/>
                  </a:lnTo>
                  <a:lnTo>
                    <a:pt x="104" y="73"/>
                  </a:lnTo>
                  <a:lnTo>
                    <a:pt x="184" y="101"/>
                  </a:lnTo>
                  <a:lnTo>
                    <a:pt x="161" y="135"/>
                  </a:lnTo>
                  <a:lnTo>
                    <a:pt x="158" y="120"/>
                  </a:lnTo>
                  <a:lnTo>
                    <a:pt x="134" y="96"/>
                  </a:lnTo>
                  <a:lnTo>
                    <a:pt x="165" y="108"/>
                  </a:lnTo>
                  <a:lnTo>
                    <a:pt x="158" y="1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91" name="Freeform 514"/>
            <p:cNvSpPr>
              <a:spLocks noChangeArrowheads="1"/>
            </p:cNvSpPr>
            <p:nvPr/>
          </p:nvSpPr>
          <p:spPr bwMode="auto">
            <a:xfrm>
              <a:off x="3846" y="2707"/>
              <a:ext cx="76" cy="40"/>
            </a:xfrm>
            <a:custGeom>
              <a:avLst/>
              <a:gdLst>
                <a:gd name="T0" fmla="*/ 0 w 336"/>
                <a:gd name="T1" fmla="*/ 0 h 175"/>
                <a:gd name="T2" fmla="*/ 0 w 336"/>
                <a:gd name="T3" fmla="*/ 0 h 175"/>
                <a:gd name="T4" fmla="*/ 0 w 336"/>
                <a:gd name="T5" fmla="*/ 0 h 175"/>
                <a:gd name="T6" fmla="*/ 0 w 336"/>
                <a:gd name="T7" fmla="*/ 0 h 175"/>
                <a:gd name="T8" fmla="*/ 0 w 336"/>
                <a:gd name="T9" fmla="*/ 0 h 175"/>
                <a:gd name="T10" fmla="*/ 0 w 336"/>
                <a:gd name="T11" fmla="*/ 0 h 175"/>
                <a:gd name="T12" fmla="*/ 0 w 336"/>
                <a:gd name="T13" fmla="*/ 0 h 175"/>
                <a:gd name="T14" fmla="*/ 0 w 336"/>
                <a:gd name="T15" fmla="*/ 0 h 175"/>
                <a:gd name="T16" fmla="*/ 0 w 336"/>
                <a:gd name="T17" fmla="*/ 0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175"/>
                <a:gd name="T29" fmla="*/ 336 w 336"/>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175">
                  <a:moveTo>
                    <a:pt x="312" y="174"/>
                  </a:moveTo>
                  <a:lnTo>
                    <a:pt x="0" y="42"/>
                  </a:lnTo>
                  <a:lnTo>
                    <a:pt x="335" y="0"/>
                  </a:lnTo>
                  <a:lnTo>
                    <a:pt x="316" y="22"/>
                  </a:lnTo>
                  <a:lnTo>
                    <a:pt x="300" y="49"/>
                  </a:lnTo>
                  <a:lnTo>
                    <a:pt x="289" y="81"/>
                  </a:lnTo>
                  <a:lnTo>
                    <a:pt x="289" y="112"/>
                  </a:lnTo>
                  <a:lnTo>
                    <a:pt x="300" y="143"/>
                  </a:lnTo>
                  <a:lnTo>
                    <a:pt x="312"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92" name="Freeform 515"/>
            <p:cNvSpPr>
              <a:spLocks noChangeArrowheads="1"/>
            </p:cNvSpPr>
            <p:nvPr/>
          </p:nvSpPr>
          <p:spPr bwMode="auto">
            <a:xfrm>
              <a:off x="3856" y="2711"/>
              <a:ext cx="61" cy="31"/>
            </a:xfrm>
            <a:custGeom>
              <a:avLst/>
              <a:gdLst>
                <a:gd name="T0" fmla="*/ 0 w 267"/>
                <a:gd name="T1" fmla="*/ 0 h 135"/>
                <a:gd name="T2" fmla="*/ 0 w 267"/>
                <a:gd name="T3" fmla="*/ 0 h 135"/>
                <a:gd name="T4" fmla="*/ 0 w 267"/>
                <a:gd name="T5" fmla="*/ 0 h 135"/>
                <a:gd name="T6" fmla="*/ 0 w 267"/>
                <a:gd name="T7" fmla="*/ 0 h 135"/>
                <a:gd name="T8" fmla="*/ 0 w 267"/>
                <a:gd name="T9" fmla="*/ 0 h 135"/>
                <a:gd name="T10" fmla="*/ 0 w 267"/>
                <a:gd name="T11" fmla="*/ 0 h 135"/>
                <a:gd name="T12" fmla="*/ 0 w 267"/>
                <a:gd name="T13" fmla="*/ 0 h 135"/>
                <a:gd name="T14" fmla="*/ 0 w 267"/>
                <a:gd name="T15" fmla="*/ 0 h 135"/>
                <a:gd name="T16" fmla="*/ 0 w 267"/>
                <a:gd name="T17" fmla="*/ 0 h 135"/>
                <a:gd name="T18" fmla="*/ 0 w 267"/>
                <a:gd name="T19" fmla="*/ 0 h 135"/>
                <a:gd name="T20" fmla="*/ 0 w 267"/>
                <a:gd name="T21" fmla="*/ 0 h 135"/>
                <a:gd name="T22" fmla="*/ 0 w 267"/>
                <a:gd name="T23" fmla="*/ 0 h 135"/>
                <a:gd name="T24" fmla="*/ 0 w 267"/>
                <a:gd name="T25" fmla="*/ 0 h 135"/>
                <a:gd name="T26" fmla="*/ 0 w 267"/>
                <a:gd name="T27" fmla="*/ 0 h 135"/>
                <a:gd name="T28" fmla="*/ 0 w 267"/>
                <a:gd name="T29" fmla="*/ 0 h 135"/>
                <a:gd name="T30" fmla="*/ 0 w 267"/>
                <a:gd name="T31" fmla="*/ 0 h 135"/>
                <a:gd name="T32" fmla="*/ 0 w 267"/>
                <a:gd name="T33" fmla="*/ 0 h 135"/>
                <a:gd name="T34" fmla="*/ 0 w 267"/>
                <a:gd name="T35" fmla="*/ 0 h 135"/>
                <a:gd name="T36" fmla="*/ 0 w 267"/>
                <a:gd name="T37" fmla="*/ 0 h 135"/>
                <a:gd name="T38" fmla="*/ 0 w 267"/>
                <a:gd name="T39" fmla="*/ 0 h 135"/>
                <a:gd name="T40" fmla="*/ 0 w 267"/>
                <a:gd name="T41" fmla="*/ 0 h 135"/>
                <a:gd name="T42" fmla="*/ 0 w 267"/>
                <a:gd name="T43" fmla="*/ 0 h 135"/>
                <a:gd name="T44" fmla="*/ 0 w 267"/>
                <a:gd name="T45" fmla="*/ 0 h 135"/>
                <a:gd name="T46" fmla="*/ 0 w 267"/>
                <a:gd name="T47" fmla="*/ 0 h 1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7"/>
                <a:gd name="T73" fmla="*/ 0 h 135"/>
                <a:gd name="T74" fmla="*/ 267 w 267"/>
                <a:gd name="T75" fmla="*/ 135 h 1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7" h="135">
                  <a:moveTo>
                    <a:pt x="247" y="134"/>
                  </a:moveTo>
                  <a:lnTo>
                    <a:pt x="0" y="30"/>
                  </a:lnTo>
                  <a:lnTo>
                    <a:pt x="266" y="0"/>
                  </a:lnTo>
                  <a:lnTo>
                    <a:pt x="247" y="30"/>
                  </a:lnTo>
                  <a:lnTo>
                    <a:pt x="238" y="65"/>
                  </a:lnTo>
                  <a:lnTo>
                    <a:pt x="238" y="99"/>
                  </a:lnTo>
                  <a:lnTo>
                    <a:pt x="247" y="134"/>
                  </a:lnTo>
                  <a:lnTo>
                    <a:pt x="231" y="115"/>
                  </a:lnTo>
                  <a:lnTo>
                    <a:pt x="38" y="33"/>
                  </a:lnTo>
                  <a:lnTo>
                    <a:pt x="247" y="11"/>
                  </a:lnTo>
                  <a:lnTo>
                    <a:pt x="231" y="33"/>
                  </a:lnTo>
                  <a:lnTo>
                    <a:pt x="231" y="65"/>
                  </a:lnTo>
                  <a:lnTo>
                    <a:pt x="227" y="92"/>
                  </a:lnTo>
                  <a:lnTo>
                    <a:pt x="231" y="115"/>
                  </a:lnTo>
                  <a:lnTo>
                    <a:pt x="217" y="99"/>
                  </a:lnTo>
                  <a:lnTo>
                    <a:pt x="81" y="42"/>
                  </a:lnTo>
                  <a:lnTo>
                    <a:pt x="227" y="22"/>
                  </a:lnTo>
                  <a:lnTo>
                    <a:pt x="217" y="61"/>
                  </a:lnTo>
                  <a:lnTo>
                    <a:pt x="217" y="99"/>
                  </a:lnTo>
                  <a:lnTo>
                    <a:pt x="204" y="80"/>
                  </a:lnTo>
                  <a:lnTo>
                    <a:pt x="127" y="49"/>
                  </a:lnTo>
                  <a:lnTo>
                    <a:pt x="212" y="38"/>
                  </a:lnTo>
                  <a:lnTo>
                    <a:pt x="204" y="80"/>
                  </a:lnTo>
                  <a:lnTo>
                    <a:pt x="196" y="6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93" name="Freeform 516"/>
            <p:cNvSpPr>
              <a:spLocks noChangeArrowheads="1"/>
            </p:cNvSpPr>
            <p:nvPr/>
          </p:nvSpPr>
          <p:spPr bwMode="auto">
            <a:xfrm>
              <a:off x="3893" y="2722"/>
              <a:ext cx="14" cy="14"/>
            </a:xfrm>
            <a:custGeom>
              <a:avLst/>
              <a:gdLst>
                <a:gd name="T0" fmla="*/ 0 w 63"/>
                <a:gd name="T1" fmla="*/ 0 h 63"/>
                <a:gd name="T2" fmla="*/ 0 w 63"/>
                <a:gd name="T3" fmla="*/ 0 h 63"/>
                <a:gd name="T4" fmla="*/ 0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2" y="62"/>
                  </a:moveTo>
                  <a:lnTo>
                    <a:pt x="0" y="16"/>
                  </a:lnTo>
                  <a:lnTo>
                    <a:pt x="62" y="0"/>
                  </a:lnTo>
                  <a:lnTo>
                    <a:pt x="62"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94" name="Line 517"/>
            <p:cNvSpPr>
              <a:spLocks noChangeShapeType="1"/>
            </p:cNvSpPr>
            <p:nvPr/>
          </p:nvSpPr>
          <p:spPr bwMode="auto">
            <a:xfrm flipH="1">
              <a:off x="1704" y="1931"/>
              <a:ext cx="248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95" name="Freeform 518"/>
            <p:cNvSpPr>
              <a:spLocks noChangeArrowheads="1"/>
            </p:cNvSpPr>
            <p:nvPr/>
          </p:nvSpPr>
          <p:spPr bwMode="auto">
            <a:xfrm>
              <a:off x="2021" y="2101"/>
              <a:ext cx="143" cy="133"/>
            </a:xfrm>
            <a:custGeom>
              <a:avLst/>
              <a:gdLst>
                <a:gd name="T0" fmla="*/ 0 w 629"/>
                <a:gd name="T1" fmla="*/ 0 h 585"/>
                <a:gd name="T2" fmla="*/ 0 w 629"/>
                <a:gd name="T3" fmla="*/ 0 h 585"/>
                <a:gd name="T4" fmla="*/ 0 w 629"/>
                <a:gd name="T5" fmla="*/ 0 h 585"/>
                <a:gd name="T6" fmla="*/ 0 w 629"/>
                <a:gd name="T7" fmla="*/ 0 h 585"/>
                <a:gd name="T8" fmla="*/ 0 w 629"/>
                <a:gd name="T9" fmla="*/ 0 h 585"/>
                <a:gd name="T10" fmla="*/ 0 60000 65536"/>
                <a:gd name="T11" fmla="*/ 0 60000 65536"/>
                <a:gd name="T12" fmla="*/ 0 60000 65536"/>
                <a:gd name="T13" fmla="*/ 0 60000 65536"/>
                <a:gd name="T14" fmla="*/ 0 60000 65536"/>
                <a:gd name="T15" fmla="*/ 0 w 629"/>
                <a:gd name="T16" fmla="*/ 0 h 585"/>
                <a:gd name="T17" fmla="*/ 629 w 629"/>
                <a:gd name="T18" fmla="*/ 585 h 585"/>
              </a:gdLst>
              <a:ahLst/>
              <a:cxnLst>
                <a:cxn ang="T10">
                  <a:pos x="T0" y="T1"/>
                </a:cxn>
                <a:cxn ang="T11">
                  <a:pos x="T2" y="T3"/>
                </a:cxn>
                <a:cxn ang="T12">
                  <a:pos x="T4" y="T5"/>
                </a:cxn>
                <a:cxn ang="T13">
                  <a:pos x="T6" y="T7"/>
                </a:cxn>
                <a:cxn ang="T14">
                  <a:pos x="T8" y="T9"/>
                </a:cxn>
              </a:cxnLst>
              <a:rect l="T15" t="T16" r="T17" b="T18"/>
              <a:pathLst>
                <a:path w="629" h="585">
                  <a:moveTo>
                    <a:pt x="0" y="0"/>
                  </a:moveTo>
                  <a:lnTo>
                    <a:pt x="628" y="0"/>
                  </a:lnTo>
                  <a:lnTo>
                    <a:pt x="628"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696" name="Line 519"/>
            <p:cNvSpPr>
              <a:spLocks noChangeShapeType="1"/>
            </p:cNvSpPr>
            <p:nvPr/>
          </p:nvSpPr>
          <p:spPr bwMode="auto">
            <a:xfrm>
              <a:off x="2042"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97" name="Line 520"/>
            <p:cNvSpPr>
              <a:spLocks noChangeShapeType="1"/>
            </p:cNvSpPr>
            <p:nvPr/>
          </p:nvSpPr>
          <p:spPr bwMode="auto">
            <a:xfrm>
              <a:off x="2042" y="2158"/>
              <a:ext cx="1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98" name="Freeform 521"/>
            <p:cNvSpPr>
              <a:spLocks noChangeArrowheads="1"/>
            </p:cNvSpPr>
            <p:nvPr/>
          </p:nvSpPr>
          <p:spPr bwMode="auto">
            <a:xfrm>
              <a:off x="2051"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23" y="81"/>
                  </a:lnTo>
                  <a:lnTo>
                    <a:pt x="43" y="74"/>
                  </a:lnTo>
                  <a:lnTo>
                    <a:pt x="62" y="58"/>
                  </a:lnTo>
                  <a:lnTo>
                    <a:pt x="62" y="42"/>
                  </a:lnTo>
                  <a:lnTo>
                    <a:pt x="62" y="26"/>
                  </a:lnTo>
                  <a:lnTo>
                    <a:pt x="43" y="14"/>
                  </a:lnTo>
                  <a:lnTo>
                    <a:pt x="23"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699" name="Freeform 522"/>
            <p:cNvSpPr>
              <a:spLocks noChangeArrowheads="1"/>
            </p:cNvSpPr>
            <p:nvPr/>
          </p:nvSpPr>
          <p:spPr bwMode="auto">
            <a:xfrm>
              <a:off x="2042" y="2160"/>
              <a:ext cx="14" cy="17"/>
            </a:xfrm>
            <a:custGeom>
              <a:avLst/>
              <a:gdLst>
                <a:gd name="T0" fmla="*/ 0 w 62"/>
                <a:gd name="T1" fmla="*/ 0 h 74"/>
                <a:gd name="T2" fmla="*/ 0 w 62"/>
                <a:gd name="T3" fmla="*/ 0 h 74"/>
                <a:gd name="T4" fmla="*/ 0 w 62"/>
                <a:gd name="T5" fmla="*/ 0 h 74"/>
                <a:gd name="T6" fmla="*/ 0 w 62"/>
                <a:gd name="T7" fmla="*/ 0 h 74"/>
                <a:gd name="T8" fmla="*/ 0 w 62"/>
                <a:gd name="T9" fmla="*/ 0 h 74"/>
                <a:gd name="T10" fmla="*/ 0 w 62"/>
                <a:gd name="T11" fmla="*/ 0 h 74"/>
                <a:gd name="T12" fmla="*/ 0 w 62"/>
                <a:gd name="T13" fmla="*/ 0 h 74"/>
                <a:gd name="T14" fmla="*/ 0 60000 65536"/>
                <a:gd name="T15" fmla="*/ 0 60000 65536"/>
                <a:gd name="T16" fmla="*/ 0 60000 65536"/>
                <a:gd name="T17" fmla="*/ 0 60000 65536"/>
                <a:gd name="T18" fmla="*/ 0 60000 65536"/>
                <a:gd name="T19" fmla="*/ 0 60000 65536"/>
                <a:gd name="T20" fmla="*/ 0 60000 65536"/>
                <a:gd name="T21" fmla="*/ 0 w 62"/>
                <a:gd name="T22" fmla="*/ 0 h 74"/>
                <a:gd name="T23" fmla="*/ 62 w 6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4">
                  <a:moveTo>
                    <a:pt x="61" y="73"/>
                  </a:moveTo>
                  <a:lnTo>
                    <a:pt x="0" y="73"/>
                  </a:lnTo>
                  <a:lnTo>
                    <a:pt x="6" y="62"/>
                  </a:lnTo>
                  <a:lnTo>
                    <a:pt x="61" y="62"/>
                  </a:lnTo>
                  <a:lnTo>
                    <a:pt x="6" y="62"/>
                  </a:lnTo>
                  <a:lnTo>
                    <a:pt x="6"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00" name="Freeform 523"/>
            <p:cNvSpPr>
              <a:spLocks noChangeArrowheads="1"/>
            </p:cNvSpPr>
            <p:nvPr/>
          </p:nvSpPr>
          <p:spPr bwMode="auto">
            <a:xfrm>
              <a:off x="2051"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15" y="62"/>
                  </a:lnTo>
                  <a:lnTo>
                    <a:pt x="47" y="54"/>
                  </a:lnTo>
                  <a:lnTo>
                    <a:pt x="55" y="46"/>
                  </a:lnTo>
                  <a:lnTo>
                    <a:pt x="62" y="30"/>
                  </a:lnTo>
                  <a:lnTo>
                    <a:pt x="55" y="19"/>
                  </a:lnTo>
                  <a:lnTo>
                    <a:pt x="47" y="7"/>
                  </a:lnTo>
                  <a:lnTo>
                    <a:pt x="15"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01" name="Freeform 524"/>
            <p:cNvSpPr>
              <a:spLocks noChangeArrowheads="1"/>
            </p:cNvSpPr>
            <p:nvPr/>
          </p:nvSpPr>
          <p:spPr bwMode="auto">
            <a:xfrm>
              <a:off x="2046" y="2163"/>
              <a:ext cx="14" cy="14"/>
            </a:xfrm>
            <a:custGeom>
              <a:avLst/>
              <a:gdLst>
                <a:gd name="T0" fmla="*/ 0 w 62"/>
                <a:gd name="T1" fmla="*/ 0 h 63"/>
                <a:gd name="T2" fmla="*/ 0 w 62"/>
                <a:gd name="T3" fmla="*/ 0 h 63"/>
                <a:gd name="T4" fmla="*/ 0 w 62"/>
                <a:gd name="T5" fmla="*/ 0 h 63"/>
                <a:gd name="T6" fmla="*/ 0 w 62"/>
                <a:gd name="T7" fmla="*/ 0 h 63"/>
                <a:gd name="T8" fmla="*/ 0 w 62"/>
                <a:gd name="T9" fmla="*/ 0 h 63"/>
                <a:gd name="T10" fmla="*/ 0 w 62"/>
                <a:gd name="T11" fmla="*/ 0 h 63"/>
                <a:gd name="T12" fmla="*/ 0 w 62"/>
                <a:gd name="T13" fmla="*/ 0 h 63"/>
                <a:gd name="T14" fmla="*/ 0 w 62"/>
                <a:gd name="T15" fmla="*/ 0 h 63"/>
                <a:gd name="T16" fmla="*/ 0 w 62"/>
                <a:gd name="T17" fmla="*/ 0 h 63"/>
                <a:gd name="T18" fmla="*/ 0 w 62"/>
                <a:gd name="T19" fmla="*/ 0 h 63"/>
                <a:gd name="T20" fmla="*/ 0 w 62"/>
                <a:gd name="T21" fmla="*/ 0 h 63"/>
                <a:gd name="T22" fmla="*/ 0 w 62"/>
                <a:gd name="T23" fmla="*/ 0 h 63"/>
                <a:gd name="T24" fmla="*/ 0 w 62"/>
                <a:gd name="T25" fmla="*/ 0 h 63"/>
                <a:gd name="T26" fmla="*/ 0 w 62"/>
                <a:gd name="T27" fmla="*/ 0 h 63"/>
                <a:gd name="T28" fmla="*/ 0 w 62"/>
                <a:gd name="T29" fmla="*/ 0 h 63"/>
                <a:gd name="T30" fmla="*/ 0 w 62"/>
                <a:gd name="T31" fmla="*/ 0 h 63"/>
                <a:gd name="T32" fmla="*/ 0 w 62"/>
                <a:gd name="T33" fmla="*/ 0 h 63"/>
                <a:gd name="T34" fmla="*/ 0 w 62"/>
                <a:gd name="T35" fmla="*/ 0 h 63"/>
                <a:gd name="T36" fmla="*/ 0 w 62"/>
                <a:gd name="T37" fmla="*/ 0 h 63"/>
                <a:gd name="T38" fmla="*/ 0 w 62"/>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3"/>
                <a:gd name="T62" fmla="*/ 62 w 62"/>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3">
                  <a:moveTo>
                    <a:pt x="30" y="62"/>
                  </a:moveTo>
                  <a:lnTo>
                    <a:pt x="0" y="62"/>
                  </a:lnTo>
                  <a:lnTo>
                    <a:pt x="0" y="0"/>
                  </a:lnTo>
                  <a:lnTo>
                    <a:pt x="30" y="0"/>
                  </a:lnTo>
                  <a:lnTo>
                    <a:pt x="30" y="62"/>
                  </a:lnTo>
                  <a:lnTo>
                    <a:pt x="38" y="54"/>
                  </a:lnTo>
                  <a:lnTo>
                    <a:pt x="54" y="43"/>
                  </a:lnTo>
                  <a:lnTo>
                    <a:pt x="61" y="27"/>
                  </a:lnTo>
                  <a:lnTo>
                    <a:pt x="54" y="7"/>
                  </a:lnTo>
                  <a:lnTo>
                    <a:pt x="38" y="0"/>
                  </a:lnTo>
                  <a:lnTo>
                    <a:pt x="30" y="0"/>
                  </a:lnTo>
                  <a:lnTo>
                    <a:pt x="30" y="51"/>
                  </a:lnTo>
                  <a:lnTo>
                    <a:pt x="15" y="51"/>
                  </a:lnTo>
                  <a:lnTo>
                    <a:pt x="15" y="7"/>
                  </a:lnTo>
                  <a:lnTo>
                    <a:pt x="30" y="7"/>
                  </a:lnTo>
                  <a:lnTo>
                    <a:pt x="30" y="51"/>
                  </a:lnTo>
                  <a:lnTo>
                    <a:pt x="38" y="38"/>
                  </a:lnTo>
                  <a:lnTo>
                    <a:pt x="46" y="27"/>
                  </a:lnTo>
                  <a:lnTo>
                    <a:pt x="38" y="15"/>
                  </a:lnTo>
                  <a:lnTo>
                    <a:pt x="30"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02" name="Line 525"/>
            <p:cNvSpPr>
              <a:spLocks noChangeShapeType="1"/>
            </p:cNvSpPr>
            <p:nvPr/>
          </p:nvSpPr>
          <p:spPr bwMode="auto">
            <a:xfrm>
              <a:off x="2081" y="2130"/>
              <a:ext cx="5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03" name="Freeform 526"/>
            <p:cNvSpPr>
              <a:spLocks noChangeArrowheads="1"/>
            </p:cNvSpPr>
            <p:nvPr/>
          </p:nvSpPr>
          <p:spPr bwMode="auto">
            <a:xfrm>
              <a:off x="2071" y="2120"/>
              <a:ext cx="74" cy="20"/>
            </a:xfrm>
            <a:custGeom>
              <a:avLst/>
              <a:gdLst>
                <a:gd name="T0" fmla="*/ 0 w 328"/>
                <a:gd name="T1" fmla="*/ 0 h 86"/>
                <a:gd name="T2" fmla="*/ 0 w 328"/>
                <a:gd name="T3" fmla="*/ 0 h 86"/>
                <a:gd name="T4" fmla="*/ 0 w 328"/>
                <a:gd name="T5" fmla="*/ 0 h 86"/>
                <a:gd name="T6" fmla="*/ 0 w 328"/>
                <a:gd name="T7" fmla="*/ 0 h 86"/>
                <a:gd name="T8" fmla="*/ 0 w 328"/>
                <a:gd name="T9" fmla="*/ 0 h 86"/>
                <a:gd name="T10" fmla="*/ 0 w 328"/>
                <a:gd name="T11" fmla="*/ 0 h 86"/>
                <a:gd name="T12" fmla="*/ 0 w 328"/>
                <a:gd name="T13" fmla="*/ 0 h 86"/>
                <a:gd name="T14" fmla="*/ 0 w 328"/>
                <a:gd name="T15" fmla="*/ 0 h 86"/>
                <a:gd name="T16" fmla="*/ 0 w 328"/>
                <a:gd name="T17" fmla="*/ 0 h 86"/>
                <a:gd name="T18" fmla="*/ 0 w 328"/>
                <a:gd name="T19" fmla="*/ 0 h 86"/>
                <a:gd name="T20" fmla="*/ 0 w 328"/>
                <a:gd name="T21" fmla="*/ 0 h 86"/>
                <a:gd name="T22" fmla="*/ 0 w 328"/>
                <a:gd name="T23" fmla="*/ 0 h 86"/>
                <a:gd name="T24" fmla="*/ 0 w 328"/>
                <a:gd name="T25" fmla="*/ 0 h 86"/>
                <a:gd name="T26" fmla="*/ 0 w 328"/>
                <a:gd name="T27" fmla="*/ 0 h 86"/>
                <a:gd name="T28" fmla="*/ 0 w 328"/>
                <a:gd name="T29" fmla="*/ 0 h 86"/>
                <a:gd name="T30" fmla="*/ 0 w 328"/>
                <a:gd name="T31" fmla="*/ 0 h 86"/>
                <a:gd name="T32" fmla="*/ 0 w 328"/>
                <a:gd name="T33" fmla="*/ 0 h 86"/>
                <a:gd name="T34" fmla="*/ 0 w 328"/>
                <a:gd name="T35" fmla="*/ 0 h 86"/>
                <a:gd name="T36" fmla="*/ 0 w 328"/>
                <a:gd name="T37" fmla="*/ 0 h 86"/>
                <a:gd name="T38" fmla="*/ 0 w 328"/>
                <a:gd name="T39" fmla="*/ 0 h 86"/>
                <a:gd name="T40" fmla="*/ 0 w 328"/>
                <a:gd name="T41" fmla="*/ 0 h 86"/>
                <a:gd name="T42" fmla="*/ 0 w 328"/>
                <a:gd name="T43" fmla="*/ 0 h 86"/>
                <a:gd name="T44" fmla="*/ 0 w 328"/>
                <a:gd name="T45" fmla="*/ 0 h 86"/>
                <a:gd name="T46" fmla="*/ 0 w 328"/>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8"/>
                <a:gd name="T73" fmla="*/ 0 h 86"/>
                <a:gd name="T74" fmla="*/ 328 w 328"/>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8" h="86">
                  <a:moveTo>
                    <a:pt x="42" y="42"/>
                  </a:moveTo>
                  <a:lnTo>
                    <a:pt x="42" y="42"/>
                  </a:lnTo>
                  <a:lnTo>
                    <a:pt x="284" y="42"/>
                  </a:lnTo>
                  <a:lnTo>
                    <a:pt x="296" y="28"/>
                  </a:lnTo>
                  <a:lnTo>
                    <a:pt x="25" y="28"/>
                  </a:lnTo>
                  <a:lnTo>
                    <a:pt x="25" y="54"/>
                  </a:lnTo>
                  <a:lnTo>
                    <a:pt x="296" y="54"/>
                  </a:lnTo>
                  <a:lnTo>
                    <a:pt x="296" y="28"/>
                  </a:lnTo>
                  <a:lnTo>
                    <a:pt x="308" y="19"/>
                  </a:lnTo>
                  <a:lnTo>
                    <a:pt x="19" y="19"/>
                  </a:lnTo>
                  <a:lnTo>
                    <a:pt x="19" y="66"/>
                  </a:lnTo>
                  <a:lnTo>
                    <a:pt x="308" y="66"/>
                  </a:lnTo>
                  <a:lnTo>
                    <a:pt x="308" y="19"/>
                  </a:lnTo>
                  <a:lnTo>
                    <a:pt x="315" y="12"/>
                  </a:lnTo>
                  <a:lnTo>
                    <a:pt x="11" y="12"/>
                  </a:lnTo>
                  <a:lnTo>
                    <a:pt x="11" y="73"/>
                  </a:lnTo>
                  <a:lnTo>
                    <a:pt x="315" y="73"/>
                  </a:lnTo>
                  <a:lnTo>
                    <a:pt x="315" y="12"/>
                  </a:lnTo>
                  <a:lnTo>
                    <a:pt x="327" y="0"/>
                  </a:lnTo>
                  <a:lnTo>
                    <a:pt x="0" y="0"/>
                  </a:lnTo>
                  <a:lnTo>
                    <a:pt x="0" y="85"/>
                  </a:lnTo>
                  <a:lnTo>
                    <a:pt x="327" y="85"/>
                  </a:lnTo>
                  <a:lnTo>
                    <a:pt x="32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04" name="Freeform 527"/>
            <p:cNvSpPr>
              <a:spLocks noChangeArrowheads="1"/>
            </p:cNvSpPr>
            <p:nvPr/>
          </p:nvSpPr>
          <p:spPr bwMode="auto">
            <a:xfrm>
              <a:off x="2085" y="2195"/>
              <a:ext cx="46" cy="21"/>
            </a:xfrm>
            <a:custGeom>
              <a:avLst/>
              <a:gdLst>
                <a:gd name="T0" fmla="*/ 0 w 205"/>
                <a:gd name="T1" fmla="*/ 0 h 91"/>
                <a:gd name="T2" fmla="*/ 0 w 205"/>
                <a:gd name="T3" fmla="*/ 0 h 91"/>
                <a:gd name="T4" fmla="*/ 0 w 205"/>
                <a:gd name="T5" fmla="*/ 0 h 91"/>
                <a:gd name="T6" fmla="*/ 0 w 205"/>
                <a:gd name="T7" fmla="*/ 0 h 91"/>
                <a:gd name="T8" fmla="*/ 0 w 205"/>
                <a:gd name="T9" fmla="*/ 0 h 91"/>
                <a:gd name="T10" fmla="*/ 0 w 205"/>
                <a:gd name="T11" fmla="*/ 0 h 91"/>
                <a:gd name="T12" fmla="*/ 0 w 205"/>
                <a:gd name="T13" fmla="*/ 0 h 91"/>
                <a:gd name="T14" fmla="*/ 0 w 205"/>
                <a:gd name="T15" fmla="*/ 0 h 91"/>
                <a:gd name="T16" fmla="*/ 0 w 205"/>
                <a:gd name="T17" fmla="*/ 0 h 91"/>
                <a:gd name="T18" fmla="*/ 0 w 205"/>
                <a:gd name="T19" fmla="*/ 0 h 91"/>
                <a:gd name="T20" fmla="*/ 0 w 205"/>
                <a:gd name="T21" fmla="*/ 0 h 91"/>
                <a:gd name="T22" fmla="*/ 0 w 205"/>
                <a:gd name="T23" fmla="*/ 0 h 91"/>
                <a:gd name="T24" fmla="*/ 0 w 205"/>
                <a:gd name="T25" fmla="*/ 0 h 91"/>
                <a:gd name="T26" fmla="*/ 0 w 205"/>
                <a:gd name="T27" fmla="*/ 0 h 91"/>
                <a:gd name="T28" fmla="*/ 0 w 205"/>
                <a:gd name="T29" fmla="*/ 0 h 91"/>
                <a:gd name="T30" fmla="*/ 0 w 205"/>
                <a:gd name="T31" fmla="*/ 0 h 91"/>
                <a:gd name="T32" fmla="*/ 0 w 205"/>
                <a:gd name="T33" fmla="*/ 0 h 91"/>
                <a:gd name="T34" fmla="*/ 0 w 205"/>
                <a:gd name="T35" fmla="*/ 0 h 91"/>
                <a:gd name="T36" fmla="*/ 0 w 205"/>
                <a:gd name="T37" fmla="*/ 0 h 91"/>
                <a:gd name="T38" fmla="*/ 0 w 205"/>
                <a:gd name="T39" fmla="*/ 0 h 91"/>
                <a:gd name="T40" fmla="*/ 0 w 205"/>
                <a:gd name="T41" fmla="*/ 0 h 91"/>
                <a:gd name="T42" fmla="*/ 0 w 205"/>
                <a:gd name="T43" fmla="*/ 0 h 91"/>
                <a:gd name="T44" fmla="*/ 0 w 205"/>
                <a:gd name="T45" fmla="*/ 0 h 91"/>
                <a:gd name="T46" fmla="*/ 0 w 205"/>
                <a:gd name="T47" fmla="*/ 0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5"/>
                <a:gd name="T73" fmla="*/ 0 h 91"/>
                <a:gd name="T74" fmla="*/ 205 w 205"/>
                <a:gd name="T75" fmla="*/ 91 h 9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5" h="91">
                  <a:moveTo>
                    <a:pt x="161" y="43"/>
                  </a:moveTo>
                  <a:lnTo>
                    <a:pt x="41" y="43"/>
                  </a:lnTo>
                  <a:lnTo>
                    <a:pt x="41" y="47"/>
                  </a:lnTo>
                  <a:lnTo>
                    <a:pt x="161" y="47"/>
                  </a:lnTo>
                  <a:lnTo>
                    <a:pt x="161" y="43"/>
                  </a:lnTo>
                  <a:lnTo>
                    <a:pt x="176" y="31"/>
                  </a:lnTo>
                  <a:lnTo>
                    <a:pt x="25" y="31"/>
                  </a:lnTo>
                  <a:lnTo>
                    <a:pt x="25" y="58"/>
                  </a:lnTo>
                  <a:lnTo>
                    <a:pt x="176" y="58"/>
                  </a:lnTo>
                  <a:lnTo>
                    <a:pt x="176" y="31"/>
                  </a:lnTo>
                  <a:lnTo>
                    <a:pt x="185" y="23"/>
                  </a:lnTo>
                  <a:lnTo>
                    <a:pt x="19" y="23"/>
                  </a:lnTo>
                  <a:lnTo>
                    <a:pt x="19" y="66"/>
                  </a:lnTo>
                  <a:lnTo>
                    <a:pt x="185" y="66"/>
                  </a:lnTo>
                  <a:lnTo>
                    <a:pt x="185" y="23"/>
                  </a:lnTo>
                  <a:lnTo>
                    <a:pt x="193" y="15"/>
                  </a:lnTo>
                  <a:lnTo>
                    <a:pt x="11" y="15"/>
                  </a:lnTo>
                  <a:lnTo>
                    <a:pt x="11" y="73"/>
                  </a:lnTo>
                  <a:lnTo>
                    <a:pt x="193" y="73"/>
                  </a:lnTo>
                  <a:lnTo>
                    <a:pt x="193" y="15"/>
                  </a:lnTo>
                  <a:lnTo>
                    <a:pt x="204" y="0"/>
                  </a:lnTo>
                  <a:lnTo>
                    <a:pt x="0" y="0"/>
                  </a:lnTo>
                  <a:lnTo>
                    <a:pt x="0" y="90"/>
                  </a:lnTo>
                  <a:lnTo>
                    <a:pt x="204" y="9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05" name="Line 528"/>
            <p:cNvSpPr>
              <a:spLocks noChangeShapeType="1"/>
            </p:cNvSpPr>
            <p:nvPr/>
          </p:nvSpPr>
          <p:spPr bwMode="auto">
            <a:xfrm flipV="1">
              <a:off x="2131" y="2194"/>
              <a:ext cx="1"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06" name="Freeform 529"/>
            <p:cNvSpPr>
              <a:spLocks noChangeArrowheads="1"/>
            </p:cNvSpPr>
            <p:nvPr/>
          </p:nvSpPr>
          <p:spPr bwMode="auto">
            <a:xfrm>
              <a:off x="2303" y="2101"/>
              <a:ext cx="144" cy="133"/>
            </a:xfrm>
            <a:custGeom>
              <a:avLst/>
              <a:gdLst>
                <a:gd name="T0" fmla="*/ 0 w 633"/>
                <a:gd name="T1" fmla="*/ 0 h 585"/>
                <a:gd name="T2" fmla="*/ 0 w 633"/>
                <a:gd name="T3" fmla="*/ 0 h 585"/>
                <a:gd name="T4" fmla="*/ 0 w 633"/>
                <a:gd name="T5" fmla="*/ 0 h 585"/>
                <a:gd name="T6" fmla="*/ 0 w 633"/>
                <a:gd name="T7" fmla="*/ 0 h 585"/>
                <a:gd name="T8" fmla="*/ 0 w 633"/>
                <a:gd name="T9" fmla="*/ 0 h 585"/>
                <a:gd name="T10" fmla="*/ 0 60000 65536"/>
                <a:gd name="T11" fmla="*/ 0 60000 65536"/>
                <a:gd name="T12" fmla="*/ 0 60000 65536"/>
                <a:gd name="T13" fmla="*/ 0 60000 65536"/>
                <a:gd name="T14" fmla="*/ 0 60000 65536"/>
                <a:gd name="T15" fmla="*/ 0 w 633"/>
                <a:gd name="T16" fmla="*/ 0 h 585"/>
                <a:gd name="T17" fmla="*/ 633 w 633"/>
                <a:gd name="T18" fmla="*/ 585 h 585"/>
              </a:gdLst>
              <a:ahLst/>
              <a:cxnLst>
                <a:cxn ang="T10">
                  <a:pos x="T0" y="T1"/>
                </a:cxn>
                <a:cxn ang="T11">
                  <a:pos x="T2" y="T3"/>
                </a:cxn>
                <a:cxn ang="T12">
                  <a:pos x="T4" y="T5"/>
                </a:cxn>
                <a:cxn ang="T13">
                  <a:pos x="T6" y="T7"/>
                </a:cxn>
                <a:cxn ang="T14">
                  <a:pos x="T8" y="T9"/>
                </a:cxn>
              </a:cxnLst>
              <a:rect l="T15" t="T16" r="T17" b="T18"/>
              <a:pathLst>
                <a:path w="633" h="585">
                  <a:moveTo>
                    <a:pt x="0" y="0"/>
                  </a:moveTo>
                  <a:lnTo>
                    <a:pt x="632" y="0"/>
                  </a:lnTo>
                  <a:lnTo>
                    <a:pt x="632"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707" name="Line 530"/>
            <p:cNvSpPr>
              <a:spLocks noChangeShapeType="1"/>
            </p:cNvSpPr>
            <p:nvPr/>
          </p:nvSpPr>
          <p:spPr bwMode="auto">
            <a:xfrm>
              <a:off x="2323"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08" name="Line 531"/>
            <p:cNvSpPr>
              <a:spLocks noChangeShapeType="1"/>
            </p:cNvSpPr>
            <p:nvPr/>
          </p:nvSpPr>
          <p:spPr bwMode="auto">
            <a:xfrm>
              <a:off x="2323" y="2158"/>
              <a:ext cx="1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09" name="Freeform 532"/>
            <p:cNvSpPr>
              <a:spLocks noChangeArrowheads="1"/>
            </p:cNvSpPr>
            <p:nvPr/>
          </p:nvSpPr>
          <p:spPr bwMode="auto">
            <a:xfrm>
              <a:off x="2333"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22" y="81"/>
                  </a:lnTo>
                  <a:lnTo>
                    <a:pt x="43" y="74"/>
                  </a:lnTo>
                  <a:lnTo>
                    <a:pt x="53" y="58"/>
                  </a:lnTo>
                  <a:lnTo>
                    <a:pt x="62" y="42"/>
                  </a:lnTo>
                  <a:lnTo>
                    <a:pt x="53" y="26"/>
                  </a:lnTo>
                  <a:lnTo>
                    <a:pt x="43" y="14"/>
                  </a:lnTo>
                  <a:lnTo>
                    <a:pt x="22"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0" name="Freeform 533"/>
            <p:cNvSpPr>
              <a:spLocks noChangeArrowheads="1"/>
            </p:cNvSpPr>
            <p:nvPr/>
          </p:nvSpPr>
          <p:spPr bwMode="auto">
            <a:xfrm>
              <a:off x="2323" y="2160"/>
              <a:ext cx="14" cy="17"/>
            </a:xfrm>
            <a:custGeom>
              <a:avLst/>
              <a:gdLst>
                <a:gd name="T0" fmla="*/ 0 w 62"/>
                <a:gd name="T1" fmla="*/ 0 h 74"/>
                <a:gd name="T2" fmla="*/ 0 w 62"/>
                <a:gd name="T3" fmla="*/ 0 h 74"/>
                <a:gd name="T4" fmla="*/ 0 w 62"/>
                <a:gd name="T5" fmla="*/ 0 h 74"/>
                <a:gd name="T6" fmla="*/ 0 w 62"/>
                <a:gd name="T7" fmla="*/ 0 h 74"/>
                <a:gd name="T8" fmla="*/ 0 w 62"/>
                <a:gd name="T9" fmla="*/ 0 h 74"/>
                <a:gd name="T10" fmla="*/ 0 w 62"/>
                <a:gd name="T11" fmla="*/ 0 h 74"/>
                <a:gd name="T12" fmla="*/ 0 w 62"/>
                <a:gd name="T13" fmla="*/ 0 h 74"/>
                <a:gd name="T14" fmla="*/ 0 60000 65536"/>
                <a:gd name="T15" fmla="*/ 0 60000 65536"/>
                <a:gd name="T16" fmla="*/ 0 60000 65536"/>
                <a:gd name="T17" fmla="*/ 0 60000 65536"/>
                <a:gd name="T18" fmla="*/ 0 60000 65536"/>
                <a:gd name="T19" fmla="*/ 0 60000 65536"/>
                <a:gd name="T20" fmla="*/ 0 60000 65536"/>
                <a:gd name="T21" fmla="*/ 0 w 62"/>
                <a:gd name="T22" fmla="*/ 0 h 74"/>
                <a:gd name="T23" fmla="*/ 62 w 6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4">
                  <a:moveTo>
                    <a:pt x="61" y="73"/>
                  </a:moveTo>
                  <a:lnTo>
                    <a:pt x="0" y="73"/>
                  </a:lnTo>
                  <a:lnTo>
                    <a:pt x="14" y="62"/>
                  </a:lnTo>
                  <a:lnTo>
                    <a:pt x="61" y="62"/>
                  </a:lnTo>
                  <a:lnTo>
                    <a:pt x="14" y="62"/>
                  </a:lnTo>
                  <a:lnTo>
                    <a:pt x="14" y="0"/>
                  </a:lnTo>
                  <a:lnTo>
                    <a:pt x="6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1" name="Freeform 534"/>
            <p:cNvSpPr>
              <a:spLocks noChangeArrowheads="1"/>
            </p:cNvSpPr>
            <p:nvPr/>
          </p:nvSpPr>
          <p:spPr bwMode="auto">
            <a:xfrm>
              <a:off x="2333"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14" y="62"/>
                  </a:lnTo>
                  <a:lnTo>
                    <a:pt x="31" y="54"/>
                  </a:lnTo>
                  <a:lnTo>
                    <a:pt x="53" y="46"/>
                  </a:lnTo>
                  <a:lnTo>
                    <a:pt x="62" y="30"/>
                  </a:lnTo>
                  <a:lnTo>
                    <a:pt x="53" y="19"/>
                  </a:lnTo>
                  <a:lnTo>
                    <a:pt x="31" y="7"/>
                  </a:lnTo>
                  <a:lnTo>
                    <a:pt x="14"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2" name="Freeform 535"/>
            <p:cNvSpPr>
              <a:spLocks noChangeArrowheads="1"/>
            </p:cNvSpPr>
            <p:nvPr/>
          </p:nvSpPr>
          <p:spPr bwMode="auto">
            <a:xfrm>
              <a:off x="2327" y="2163"/>
              <a:ext cx="14" cy="14"/>
            </a:xfrm>
            <a:custGeom>
              <a:avLst/>
              <a:gdLst>
                <a:gd name="T0" fmla="*/ 0 w 62"/>
                <a:gd name="T1" fmla="*/ 0 h 63"/>
                <a:gd name="T2" fmla="*/ 0 w 62"/>
                <a:gd name="T3" fmla="*/ 0 h 63"/>
                <a:gd name="T4" fmla="*/ 0 w 62"/>
                <a:gd name="T5" fmla="*/ 0 h 63"/>
                <a:gd name="T6" fmla="*/ 0 w 62"/>
                <a:gd name="T7" fmla="*/ 0 h 63"/>
                <a:gd name="T8" fmla="*/ 0 w 62"/>
                <a:gd name="T9" fmla="*/ 0 h 63"/>
                <a:gd name="T10" fmla="*/ 0 w 62"/>
                <a:gd name="T11" fmla="*/ 0 h 63"/>
                <a:gd name="T12" fmla="*/ 0 w 62"/>
                <a:gd name="T13" fmla="*/ 0 h 63"/>
                <a:gd name="T14" fmla="*/ 0 w 62"/>
                <a:gd name="T15" fmla="*/ 0 h 63"/>
                <a:gd name="T16" fmla="*/ 0 w 62"/>
                <a:gd name="T17" fmla="*/ 0 h 63"/>
                <a:gd name="T18" fmla="*/ 0 w 62"/>
                <a:gd name="T19" fmla="*/ 0 h 63"/>
                <a:gd name="T20" fmla="*/ 0 w 62"/>
                <a:gd name="T21" fmla="*/ 0 h 63"/>
                <a:gd name="T22" fmla="*/ 0 w 62"/>
                <a:gd name="T23" fmla="*/ 0 h 63"/>
                <a:gd name="T24" fmla="*/ 0 w 62"/>
                <a:gd name="T25" fmla="*/ 0 h 63"/>
                <a:gd name="T26" fmla="*/ 0 w 62"/>
                <a:gd name="T27" fmla="*/ 0 h 63"/>
                <a:gd name="T28" fmla="*/ 0 w 62"/>
                <a:gd name="T29" fmla="*/ 0 h 63"/>
                <a:gd name="T30" fmla="*/ 0 w 62"/>
                <a:gd name="T31" fmla="*/ 0 h 63"/>
                <a:gd name="T32" fmla="*/ 0 w 62"/>
                <a:gd name="T33" fmla="*/ 0 h 63"/>
                <a:gd name="T34" fmla="*/ 0 w 62"/>
                <a:gd name="T35" fmla="*/ 0 h 63"/>
                <a:gd name="T36" fmla="*/ 0 w 62"/>
                <a:gd name="T37" fmla="*/ 0 h 63"/>
                <a:gd name="T38" fmla="*/ 0 w 62"/>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3"/>
                <a:gd name="T62" fmla="*/ 62 w 62"/>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3">
                  <a:moveTo>
                    <a:pt x="38" y="62"/>
                  </a:moveTo>
                  <a:lnTo>
                    <a:pt x="0" y="62"/>
                  </a:lnTo>
                  <a:lnTo>
                    <a:pt x="0" y="0"/>
                  </a:lnTo>
                  <a:lnTo>
                    <a:pt x="38" y="0"/>
                  </a:lnTo>
                  <a:lnTo>
                    <a:pt x="38" y="62"/>
                  </a:lnTo>
                  <a:lnTo>
                    <a:pt x="50" y="54"/>
                  </a:lnTo>
                  <a:lnTo>
                    <a:pt x="61" y="43"/>
                  </a:lnTo>
                  <a:lnTo>
                    <a:pt x="61" y="27"/>
                  </a:lnTo>
                  <a:lnTo>
                    <a:pt x="61" y="7"/>
                  </a:lnTo>
                  <a:lnTo>
                    <a:pt x="50" y="0"/>
                  </a:lnTo>
                  <a:lnTo>
                    <a:pt x="38" y="0"/>
                  </a:lnTo>
                  <a:lnTo>
                    <a:pt x="38" y="51"/>
                  </a:lnTo>
                  <a:lnTo>
                    <a:pt x="15" y="51"/>
                  </a:lnTo>
                  <a:lnTo>
                    <a:pt x="15" y="7"/>
                  </a:lnTo>
                  <a:lnTo>
                    <a:pt x="38" y="7"/>
                  </a:lnTo>
                  <a:lnTo>
                    <a:pt x="38" y="51"/>
                  </a:lnTo>
                  <a:lnTo>
                    <a:pt x="42" y="38"/>
                  </a:lnTo>
                  <a:lnTo>
                    <a:pt x="50" y="27"/>
                  </a:lnTo>
                  <a:lnTo>
                    <a:pt x="42" y="15"/>
                  </a:lnTo>
                  <a:lnTo>
                    <a:pt x="38"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3" name="Line 536"/>
            <p:cNvSpPr>
              <a:spLocks noChangeShapeType="1"/>
            </p:cNvSpPr>
            <p:nvPr/>
          </p:nvSpPr>
          <p:spPr bwMode="auto">
            <a:xfrm>
              <a:off x="2361" y="2130"/>
              <a:ext cx="5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14" name="Freeform 537"/>
            <p:cNvSpPr>
              <a:spLocks noChangeArrowheads="1"/>
            </p:cNvSpPr>
            <p:nvPr/>
          </p:nvSpPr>
          <p:spPr bwMode="auto">
            <a:xfrm>
              <a:off x="2353" y="2120"/>
              <a:ext cx="73" cy="20"/>
            </a:xfrm>
            <a:custGeom>
              <a:avLst/>
              <a:gdLst>
                <a:gd name="T0" fmla="*/ 0 w 324"/>
                <a:gd name="T1" fmla="*/ 0 h 86"/>
                <a:gd name="T2" fmla="*/ 0 w 324"/>
                <a:gd name="T3" fmla="*/ 0 h 86"/>
                <a:gd name="T4" fmla="*/ 0 w 324"/>
                <a:gd name="T5" fmla="*/ 0 h 86"/>
                <a:gd name="T6" fmla="*/ 0 w 324"/>
                <a:gd name="T7" fmla="*/ 0 h 86"/>
                <a:gd name="T8" fmla="*/ 0 w 324"/>
                <a:gd name="T9" fmla="*/ 0 h 86"/>
                <a:gd name="T10" fmla="*/ 0 w 324"/>
                <a:gd name="T11" fmla="*/ 0 h 86"/>
                <a:gd name="T12" fmla="*/ 0 w 324"/>
                <a:gd name="T13" fmla="*/ 0 h 86"/>
                <a:gd name="T14" fmla="*/ 0 w 324"/>
                <a:gd name="T15" fmla="*/ 0 h 86"/>
                <a:gd name="T16" fmla="*/ 0 w 324"/>
                <a:gd name="T17" fmla="*/ 0 h 86"/>
                <a:gd name="T18" fmla="*/ 0 w 324"/>
                <a:gd name="T19" fmla="*/ 0 h 86"/>
                <a:gd name="T20" fmla="*/ 0 w 324"/>
                <a:gd name="T21" fmla="*/ 0 h 86"/>
                <a:gd name="T22" fmla="*/ 0 w 324"/>
                <a:gd name="T23" fmla="*/ 0 h 86"/>
                <a:gd name="T24" fmla="*/ 0 w 324"/>
                <a:gd name="T25" fmla="*/ 0 h 86"/>
                <a:gd name="T26" fmla="*/ 0 w 324"/>
                <a:gd name="T27" fmla="*/ 0 h 86"/>
                <a:gd name="T28" fmla="*/ 0 w 324"/>
                <a:gd name="T29" fmla="*/ 0 h 86"/>
                <a:gd name="T30" fmla="*/ 0 w 324"/>
                <a:gd name="T31" fmla="*/ 0 h 86"/>
                <a:gd name="T32" fmla="*/ 0 w 324"/>
                <a:gd name="T33" fmla="*/ 0 h 86"/>
                <a:gd name="T34" fmla="*/ 0 w 324"/>
                <a:gd name="T35" fmla="*/ 0 h 86"/>
                <a:gd name="T36" fmla="*/ 0 w 324"/>
                <a:gd name="T37" fmla="*/ 0 h 86"/>
                <a:gd name="T38" fmla="*/ 0 w 324"/>
                <a:gd name="T39" fmla="*/ 0 h 86"/>
                <a:gd name="T40" fmla="*/ 0 w 324"/>
                <a:gd name="T41" fmla="*/ 0 h 86"/>
                <a:gd name="T42" fmla="*/ 0 w 324"/>
                <a:gd name="T43" fmla="*/ 0 h 86"/>
                <a:gd name="T44" fmla="*/ 0 w 324"/>
                <a:gd name="T45" fmla="*/ 0 h 86"/>
                <a:gd name="T46" fmla="*/ 0 w 324"/>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4"/>
                <a:gd name="T73" fmla="*/ 0 h 86"/>
                <a:gd name="T74" fmla="*/ 324 w 324"/>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4" h="86">
                  <a:moveTo>
                    <a:pt x="38" y="42"/>
                  </a:moveTo>
                  <a:lnTo>
                    <a:pt x="38" y="42"/>
                  </a:lnTo>
                  <a:lnTo>
                    <a:pt x="289" y="42"/>
                  </a:lnTo>
                  <a:lnTo>
                    <a:pt x="296" y="28"/>
                  </a:lnTo>
                  <a:lnTo>
                    <a:pt x="30" y="28"/>
                  </a:lnTo>
                  <a:lnTo>
                    <a:pt x="30" y="54"/>
                  </a:lnTo>
                  <a:lnTo>
                    <a:pt x="296" y="54"/>
                  </a:lnTo>
                  <a:lnTo>
                    <a:pt x="296" y="28"/>
                  </a:lnTo>
                  <a:lnTo>
                    <a:pt x="308" y="19"/>
                  </a:lnTo>
                  <a:lnTo>
                    <a:pt x="19" y="19"/>
                  </a:lnTo>
                  <a:lnTo>
                    <a:pt x="19" y="66"/>
                  </a:lnTo>
                  <a:lnTo>
                    <a:pt x="308" y="66"/>
                  </a:lnTo>
                  <a:lnTo>
                    <a:pt x="308" y="19"/>
                  </a:lnTo>
                  <a:lnTo>
                    <a:pt x="320" y="12"/>
                  </a:lnTo>
                  <a:lnTo>
                    <a:pt x="11" y="12"/>
                  </a:lnTo>
                  <a:lnTo>
                    <a:pt x="11" y="73"/>
                  </a:lnTo>
                  <a:lnTo>
                    <a:pt x="320" y="73"/>
                  </a:lnTo>
                  <a:lnTo>
                    <a:pt x="320" y="12"/>
                  </a:lnTo>
                  <a:lnTo>
                    <a:pt x="323" y="0"/>
                  </a:lnTo>
                  <a:lnTo>
                    <a:pt x="0" y="0"/>
                  </a:lnTo>
                  <a:lnTo>
                    <a:pt x="0" y="85"/>
                  </a:lnTo>
                  <a:lnTo>
                    <a:pt x="323" y="85"/>
                  </a:lnTo>
                  <a:lnTo>
                    <a:pt x="32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5" name="Freeform 538"/>
            <p:cNvSpPr>
              <a:spLocks noChangeArrowheads="1"/>
            </p:cNvSpPr>
            <p:nvPr/>
          </p:nvSpPr>
          <p:spPr bwMode="auto">
            <a:xfrm>
              <a:off x="2367" y="2195"/>
              <a:ext cx="46" cy="21"/>
            </a:xfrm>
            <a:custGeom>
              <a:avLst/>
              <a:gdLst>
                <a:gd name="T0" fmla="*/ 0 w 205"/>
                <a:gd name="T1" fmla="*/ 0 h 91"/>
                <a:gd name="T2" fmla="*/ 0 w 205"/>
                <a:gd name="T3" fmla="*/ 0 h 91"/>
                <a:gd name="T4" fmla="*/ 0 w 205"/>
                <a:gd name="T5" fmla="*/ 0 h 91"/>
                <a:gd name="T6" fmla="*/ 0 w 205"/>
                <a:gd name="T7" fmla="*/ 0 h 91"/>
                <a:gd name="T8" fmla="*/ 0 w 205"/>
                <a:gd name="T9" fmla="*/ 0 h 91"/>
                <a:gd name="T10" fmla="*/ 0 w 205"/>
                <a:gd name="T11" fmla="*/ 0 h 91"/>
                <a:gd name="T12" fmla="*/ 0 w 205"/>
                <a:gd name="T13" fmla="*/ 0 h 91"/>
                <a:gd name="T14" fmla="*/ 0 w 205"/>
                <a:gd name="T15" fmla="*/ 0 h 91"/>
                <a:gd name="T16" fmla="*/ 0 w 205"/>
                <a:gd name="T17" fmla="*/ 0 h 91"/>
                <a:gd name="T18" fmla="*/ 0 w 205"/>
                <a:gd name="T19" fmla="*/ 0 h 91"/>
                <a:gd name="T20" fmla="*/ 0 w 205"/>
                <a:gd name="T21" fmla="*/ 0 h 91"/>
                <a:gd name="T22" fmla="*/ 0 w 205"/>
                <a:gd name="T23" fmla="*/ 0 h 91"/>
                <a:gd name="T24" fmla="*/ 0 w 205"/>
                <a:gd name="T25" fmla="*/ 0 h 91"/>
                <a:gd name="T26" fmla="*/ 0 w 205"/>
                <a:gd name="T27" fmla="*/ 0 h 91"/>
                <a:gd name="T28" fmla="*/ 0 w 205"/>
                <a:gd name="T29" fmla="*/ 0 h 91"/>
                <a:gd name="T30" fmla="*/ 0 w 205"/>
                <a:gd name="T31" fmla="*/ 0 h 91"/>
                <a:gd name="T32" fmla="*/ 0 w 205"/>
                <a:gd name="T33" fmla="*/ 0 h 91"/>
                <a:gd name="T34" fmla="*/ 0 w 205"/>
                <a:gd name="T35" fmla="*/ 0 h 91"/>
                <a:gd name="T36" fmla="*/ 0 w 205"/>
                <a:gd name="T37" fmla="*/ 0 h 91"/>
                <a:gd name="T38" fmla="*/ 0 w 205"/>
                <a:gd name="T39" fmla="*/ 0 h 91"/>
                <a:gd name="T40" fmla="*/ 0 w 205"/>
                <a:gd name="T41" fmla="*/ 0 h 91"/>
                <a:gd name="T42" fmla="*/ 0 w 205"/>
                <a:gd name="T43" fmla="*/ 0 h 91"/>
                <a:gd name="T44" fmla="*/ 0 w 205"/>
                <a:gd name="T45" fmla="*/ 0 h 91"/>
                <a:gd name="T46" fmla="*/ 0 w 205"/>
                <a:gd name="T47" fmla="*/ 0 h 91"/>
                <a:gd name="T48" fmla="*/ 0 w 205"/>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
                <a:gd name="T76" fmla="*/ 0 h 91"/>
                <a:gd name="T77" fmla="*/ 205 w 205"/>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 h="91">
                  <a:moveTo>
                    <a:pt x="165" y="43"/>
                  </a:moveTo>
                  <a:lnTo>
                    <a:pt x="38" y="43"/>
                  </a:lnTo>
                  <a:lnTo>
                    <a:pt x="38" y="47"/>
                  </a:lnTo>
                  <a:lnTo>
                    <a:pt x="165" y="47"/>
                  </a:lnTo>
                  <a:lnTo>
                    <a:pt x="165" y="43"/>
                  </a:lnTo>
                  <a:lnTo>
                    <a:pt x="176" y="31"/>
                  </a:lnTo>
                  <a:lnTo>
                    <a:pt x="30" y="31"/>
                  </a:lnTo>
                  <a:lnTo>
                    <a:pt x="30" y="58"/>
                  </a:lnTo>
                  <a:lnTo>
                    <a:pt x="176" y="58"/>
                  </a:lnTo>
                  <a:lnTo>
                    <a:pt x="176" y="31"/>
                  </a:lnTo>
                  <a:lnTo>
                    <a:pt x="185" y="23"/>
                  </a:lnTo>
                  <a:lnTo>
                    <a:pt x="19" y="23"/>
                  </a:lnTo>
                  <a:lnTo>
                    <a:pt x="19" y="66"/>
                  </a:lnTo>
                  <a:lnTo>
                    <a:pt x="185" y="66"/>
                  </a:lnTo>
                  <a:lnTo>
                    <a:pt x="185" y="23"/>
                  </a:lnTo>
                  <a:lnTo>
                    <a:pt x="195" y="15"/>
                  </a:lnTo>
                  <a:lnTo>
                    <a:pt x="11" y="15"/>
                  </a:lnTo>
                  <a:lnTo>
                    <a:pt x="11" y="73"/>
                  </a:lnTo>
                  <a:lnTo>
                    <a:pt x="195" y="73"/>
                  </a:lnTo>
                  <a:lnTo>
                    <a:pt x="195" y="15"/>
                  </a:lnTo>
                  <a:lnTo>
                    <a:pt x="204" y="0"/>
                  </a:lnTo>
                  <a:lnTo>
                    <a:pt x="0" y="0"/>
                  </a:lnTo>
                  <a:lnTo>
                    <a:pt x="0" y="90"/>
                  </a:lnTo>
                  <a:lnTo>
                    <a:pt x="204" y="90"/>
                  </a:lnTo>
                  <a:lnTo>
                    <a:pt x="20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16" name="Freeform 539"/>
            <p:cNvSpPr>
              <a:spLocks noChangeArrowheads="1"/>
            </p:cNvSpPr>
            <p:nvPr/>
          </p:nvSpPr>
          <p:spPr bwMode="auto">
            <a:xfrm>
              <a:off x="2585" y="2101"/>
              <a:ext cx="143" cy="133"/>
            </a:xfrm>
            <a:custGeom>
              <a:avLst/>
              <a:gdLst>
                <a:gd name="T0" fmla="*/ 0 w 629"/>
                <a:gd name="T1" fmla="*/ 0 h 585"/>
                <a:gd name="T2" fmla="*/ 0 w 629"/>
                <a:gd name="T3" fmla="*/ 0 h 585"/>
                <a:gd name="T4" fmla="*/ 0 w 629"/>
                <a:gd name="T5" fmla="*/ 0 h 585"/>
                <a:gd name="T6" fmla="*/ 0 w 629"/>
                <a:gd name="T7" fmla="*/ 0 h 585"/>
                <a:gd name="T8" fmla="*/ 0 w 629"/>
                <a:gd name="T9" fmla="*/ 0 h 585"/>
                <a:gd name="T10" fmla="*/ 0 60000 65536"/>
                <a:gd name="T11" fmla="*/ 0 60000 65536"/>
                <a:gd name="T12" fmla="*/ 0 60000 65536"/>
                <a:gd name="T13" fmla="*/ 0 60000 65536"/>
                <a:gd name="T14" fmla="*/ 0 60000 65536"/>
                <a:gd name="T15" fmla="*/ 0 w 629"/>
                <a:gd name="T16" fmla="*/ 0 h 585"/>
                <a:gd name="T17" fmla="*/ 629 w 629"/>
                <a:gd name="T18" fmla="*/ 585 h 585"/>
              </a:gdLst>
              <a:ahLst/>
              <a:cxnLst>
                <a:cxn ang="T10">
                  <a:pos x="T0" y="T1"/>
                </a:cxn>
                <a:cxn ang="T11">
                  <a:pos x="T2" y="T3"/>
                </a:cxn>
                <a:cxn ang="T12">
                  <a:pos x="T4" y="T5"/>
                </a:cxn>
                <a:cxn ang="T13">
                  <a:pos x="T6" y="T7"/>
                </a:cxn>
                <a:cxn ang="T14">
                  <a:pos x="T8" y="T9"/>
                </a:cxn>
              </a:cxnLst>
              <a:rect l="T15" t="T16" r="T17" b="T18"/>
              <a:pathLst>
                <a:path w="629" h="585">
                  <a:moveTo>
                    <a:pt x="0" y="0"/>
                  </a:moveTo>
                  <a:lnTo>
                    <a:pt x="628" y="0"/>
                  </a:lnTo>
                  <a:lnTo>
                    <a:pt x="628"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717" name="Line 540"/>
            <p:cNvSpPr>
              <a:spLocks noChangeShapeType="1"/>
            </p:cNvSpPr>
            <p:nvPr/>
          </p:nvSpPr>
          <p:spPr bwMode="auto">
            <a:xfrm>
              <a:off x="2605"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18" name="Line 541"/>
            <p:cNvSpPr>
              <a:spLocks noChangeShapeType="1"/>
            </p:cNvSpPr>
            <p:nvPr/>
          </p:nvSpPr>
          <p:spPr bwMode="auto">
            <a:xfrm>
              <a:off x="2605" y="2158"/>
              <a:ext cx="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19" name="Freeform 542"/>
            <p:cNvSpPr>
              <a:spLocks noChangeArrowheads="1"/>
            </p:cNvSpPr>
            <p:nvPr/>
          </p:nvSpPr>
          <p:spPr bwMode="auto">
            <a:xfrm>
              <a:off x="2614"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19" y="81"/>
                  </a:lnTo>
                  <a:lnTo>
                    <a:pt x="43" y="74"/>
                  </a:lnTo>
                  <a:lnTo>
                    <a:pt x="62" y="58"/>
                  </a:lnTo>
                  <a:lnTo>
                    <a:pt x="62" y="42"/>
                  </a:lnTo>
                  <a:lnTo>
                    <a:pt x="62" y="26"/>
                  </a:lnTo>
                  <a:lnTo>
                    <a:pt x="43" y="14"/>
                  </a:lnTo>
                  <a:lnTo>
                    <a:pt x="19"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0" name="Freeform 543"/>
            <p:cNvSpPr>
              <a:spLocks noChangeArrowheads="1"/>
            </p:cNvSpPr>
            <p:nvPr/>
          </p:nvSpPr>
          <p:spPr bwMode="auto">
            <a:xfrm>
              <a:off x="2605" y="2160"/>
              <a:ext cx="14" cy="17"/>
            </a:xfrm>
            <a:custGeom>
              <a:avLst/>
              <a:gdLst>
                <a:gd name="T0" fmla="*/ 0 w 63"/>
                <a:gd name="T1" fmla="*/ 0 h 74"/>
                <a:gd name="T2" fmla="*/ 0 w 63"/>
                <a:gd name="T3" fmla="*/ 0 h 74"/>
                <a:gd name="T4" fmla="*/ 0 w 63"/>
                <a:gd name="T5" fmla="*/ 0 h 74"/>
                <a:gd name="T6" fmla="*/ 0 w 63"/>
                <a:gd name="T7" fmla="*/ 0 h 74"/>
                <a:gd name="T8" fmla="*/ 0 w 63"/>
                <a:gd name="T9" fmla="*/ 0 h 74"/>
                <a:gd name="T10" fmla="*/ 0 w 63"/>
                <a:gd name="T11" fmla="*/ 0 h 74"/>
                <a:gd name="T12" fmla="*/ 0 w 63"/>
                <a:gd name="T13" fmla="*/ 0 h 74"/>
                <a:gd name="T14" fmla="*/ 0 60000 65536"/>
                <a:gd name="T15" fmla="*/ 0 60000 65536"/>
                <a:gd name="T16" fmla="*/ 0 60000 65536"/>
                <a:gd name="T17" fmla="*/ 0 60000 65536"/>
                <a:gd name="T18" fmla="*/ 0 60000 65536"/>
                <a:gd name="T19" fmla="*/ 0 60000 65536"/>
                <a:gd name="T20" fmla="*/ 0 60000 65536"/>
                <a:gd name="T21" fmla="*/ 0 w 63"/>
                <a:gd name="T22" fmla="*/ 0 h 74"/>
                <a:gd name="T23" fmla="*/ 63 w 63"/>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74">
                  <a:moveTo>
                    <a:pt x="62" y="73"/>
                  </a:moveTo>
                  <a:lnTo>
                    <a:pt x="0" y="73"/>
                  </a:lnTo>
                  <a:lnTo>
                    <a:pt x="11" y="62"/>
                  </a:lnTo>
                  <a:lnTo>
                    <a:pt x="62" y="62"/>
                  </a:lnTo>
                  <a:lnTo>
                    <a:pt x="11" y="62"/>
                  </a:lnTo>
                  <a:lnTo>
                    <a:pt x="11"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1" name="Freeform 544"/>
            <p:cNvSpPr>
              <a:spLocks noChangeArrowheads="1"/>
            </p:cNvSpPr>
            <p:nvPr/>
          </p:nvSpPr>
          <p:spPr bwMode="auto">
            <a:xfrm>
              <a:off x="2614"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23" y="62"/>
                  </a:lnTo>
                  <a:lnTo>
                    <a:pt x="55" y="54"/>
                  </a:lnTo>
                  <a:lnTo>
                    <a:pt x="62" y="46"/>
                  </a:lnTo>
                  <a:lnTo>
                    <a:pt x="62" y="30"/>
                  </a:lnTo>
                  <a:lnTo>
                    <a:pt x="62" y="19"/>
                  </a:lnTo>
                  <a:lnTo>
                    <a:pt x="55" y="7"/>
                  </a:lnTo>
                  <a:lnTo>
                    <a:pt x="23"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2" name="Freeform 545"/>
            <p:cNvSpPr>
              <a:spLocks noChangeArrowheads="1"/>
            </p:cNvSpPr>
            <p:nvPr/>
          </p:nvSpPr>
          <p:spPr bwMode="auto">
            <a:xfrm>
              <a:off x="2609" y="2163"/>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w 63"/>
                <a:gd name="T19" fmla="*/ 0 h 63"/>
                <a:gd name="T20" fmla="*/ 0 w 63"/>
                <a:gd name="T21" fmla="*/ 0 h 63"/>
                <a:gd name="T22" fmla="*/ 0 w 63"/>
                <a:gd name="T23" fmla="*/ 0 h 63"/>
                <a:gd name="T24" fmla="*/ 0 w 63"/>
                <a:gd name="T25" fmla="*/ 0 h 63"/>
                <a:gd name="T26" fmla="*/ 0 w 63"/>
                <a:gd name="T27" fmla="*/ 0 h 63"/>
                <a:gd name="T28" fmla="*/ 0 w 63"/>
                <a:gd name="T29" fmla="*/ 0 h 63"/>
                <a:gd name="T30" fmla="*/ 0 w 63"/>
                <a:gd name="T31" fmla="*/ 0 h 63"/>
                <a:gd name="T32" fmla="*/ 0 w 63"/>
                <a:gd name="T33" fmla="*/ 0 h 63"/>
                <a:gd name="T34" fmla="*/ 0 w 63"/>
                <a:gd name="T35" fmla="*/ 0 h 63"/>
                <a:gd name="T36" fmla="*/ 0 w 63"/>
                <a:gd name="T37" fmla="*/ 0 h 63"/>
                <a:gd name="T38" fmla="*/ 0 w 63"/>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63"/>
                <a:gd name="T62" fmla="*/ 63 w 63"/>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63">
                  <a:moveTo>
                    <a:pt x="27" y="62"/>
                  </a:moveTo>
                  <a:lnTo>
                    <a:pt x="0" y="62"/>
                  </a:lnTo>
                  <a:lnTo>
                    <a:pt x="0" y="0"/>
                  </a:lnTo>
                  <a:lnTo>
                    <a:pt x="27" y="0"/>
                  </a:lnTo>
                  <a:lnTo>
                    <a:pt x="27" y="62"/>
                  </a:lnTo>
                  <a:lnTo>
                    <a:pt x="43" y="54"/>
                  </a:lnTo>
                  <a:lnTo>
                    <a:pt x="55" y="43"/>
                  </a:lnTo>
                  <a:lnTo>
                    <a:pt x="62" y="27"/>
                  </a:lnTo>
                  <a:lnTo>
                    <a:pt x="55" y="7"/>
                  </a:lnTo>
                  <a:lnTo>
                    <a:pt x="43" y="0"/>
                  </a:lnTo>
                  <a:lnTo>
                    <a:pt x="27" y="0"/>
                  </a:lnTo>
                  <a:lnTo>
                    <a:pt x="27" y="51"/>
                  </a:lnTo>
                  <a:lnTo>
                    <a:pt x="7" y="51"/>
                  </a:lnTo>
                  <a:lnTo>
                    <a:pt x="7" y="7"/>
                  </a:lnTo>
                  <a:lnTo>
                    <a:pt x="27" y="7"/>
                  </a:lnTo>
                  <a:lnTo>
                    <a:pt x="27" y="51"/>
                  </a:lnTo>
                  <a:lnTo>
                    <a:pt x="43" y="38"/>
                  </a:lnTo>
                  <a:lnTo>
                    <a:pt x="43" y="27"/>
                  </a:lnTo>
                  <a:lnTo>
                    <a:pt x="43" y="15"/>
                  </a:lnTo>
                  <a:lnTo>
                    <a:pt x="27"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3" name="Line 546"/>
            <p:cNvSpPr>
              <a:spLocks noChangeShapeType="1"/>
            </p:cNvSpPr>
            <p:nvPr/>
          </p:nvSpPr>
          <p:spPr bwMode="auto">
            <a:xfrm>
              <a:off x="2643" y="2130"/>
              <a:ext cx="5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24" name="Freeform 547"/>
            <p:cNvSpPr>
              <a:spLocks noChangeArrowheads="1"/>
            </p:cNvSpPr>
            <p:nvPr/>
          </p:nvSpPr>
          <p:spPr bwMode="auto">
            <a:xfrm>
              <a:off x="2635" y="2120"/>
              <a:ext cx="74" cy="20"/>
            </a:xfrm>
            <a:custGeom>
              <a:avLst/>
              <a:gdLst>
                <a:gd name="T0" fmla="*/ 0 w 325"/>
                <a:gd name="T1" fmla="*/ 0 h 86"/>
                <a:gd name="T2" fmla="*/ 0 w 325"/>
                <a:gd name="T3" fmla="*/ 0 h 86"/>
                <a:gd name="T4" fmla="*/ 0 w 325"/>
                <a:gd name="T5" fmla="*/ 0 h 86"/>
                <a:gd name="T6" fmla="*/ 0 w 325"/>
                <a:gd name="T7" fmla="*/ 0 h 86"/>
                <a:gd name="T8" fmla="*/ 0 w 325"/>
                <a:gd name="T9" fmla="*/ 0 h 86"/>
                <a:gd name="T10" fmla="*/ 0 w 325"/>
                <a:gd name="T11" fmla="*/ 0 h 86"/>
                <a:gd name="T12" fmla="*/ 0 w 325"/>
                <a:gd name="T13" fmla="*/ 0 h 86"/>
                <a:gd name="T14" fmla="*/ 0 w 325"/>
                <a:gd name="T15" fmla="*/ 0 h 86"/>
                <a:gd name="T16" fmla="*/ 0 w 325"/>
                <a:gd name="T17" fmla="*/ 0 h 86"/>
                <a:gd name="T18" fmla="*/ 0 w 325"/>
                <a:gd name="T19" fmla="*/ 0 h 86"/>
                <a:gd name="T20" fmla="*/ 0 w 325"/>
                <a:gd name="T21" fmla="*/ 0 h 86"/>
                <a:gd name="T22" fmla="*/ 0 w 325"/>
                <a:gd name="T23" fmla="*/ 0 h 86"/>
                <a:gd name="T24" fmla="*/ 0 w 325"/>
                <a:gd name="T25" fmla="*/ 0 h 86"/>
                <a:gd name="T26" fmla="*/ 0 w 325"/>
                <a:gd name="T27" fmla="*/ 0 h 86"/>
                <a:gd name="T28" fmla="*/ 0 w 325"/>
                <a:gd name="T29" fmla="*/ 0 h 86"/>
                <a:gd name="T30" fmla="*/ 0 w 325"/>
                <a:gd name="T31" fmla="*/ 0 h 86"/>
                <a:gd name="T32" fmla="*/ 0 w 325"/>
                <a:gd name="T33" fmla="*/ 0 h 86"/>
                <a:gd name="T34" fmla="*/ 0 w 325"/>
                <a:gd name="T35" fmla="*/ 0 h 86"/>
                <a:gd name="T36" fmla="*/ 0 w 325"/>
                <a:gd name="T37" fmla="*/ 0 h 86"/>
                <a:gd name="T38" fmla="*/ 0 w 325"/>
                <a:gd name="T39" fmla="*/ 0 h 86"/>
                <a:gd name="T40" fmla="*/ 0 w 325"/>
                <a:gd name="T41" fmla="*/ 0 h 86"/>
                <a:gd name="T42" fmla="*/ 0 w 325"/>
                <a:gd name="T43" fmla="*/ 0 h 86"/>
                <a:gd name="T44" fmla="*/ 0 w 325"/>
                <a:gd name="T45" fmla="*/ 0 h 86"/>
                <a:gd name="T46" fmla="*/ 0 w 325"/>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5"/>
                <a:gd name="T73" fmla="*/ 0 h 86"/>
                <a:gd name="T74" fmla="*/ 325 w 325"/>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5" h="86">
                  <a:moveTo>
                    <a:pt x="39" y="42"/>
                  </a:moveTo>
                  <a:lnTo>
                    <a:pt x="39" y="42"/>
                  </a:lnTo>
                  <a:lnTo>
                    <a:pt x="286" y="42"/>
                  </a:lnTo>
                  <a:lnTo>
                    <a:pt x="297" y="28"/>
                  </a:lnTo>
                  <a:lnTo>
                    <a:pt x="26" y="28"/>
                  </a:lnTo>
                  <a:lnTo>
                    <a:pt x="26" y="54"/>
                  </a:lnTo>
                  <a:lnTo>
                    <a:pt x="297" y="54"/>
                  </a:lnTo>
                  <a:lnTo>
                    <a:pt x="297" y="28"/>
                  </a:lnTo>
                  <a:lnTo>
                    <a:pt x="305" y="19"/>
                  </a:lnTo>
                  <a:lnTo>
                    <a:pt x="19" y="19"/>
                  </a:lnTo>
                  <a:lnTo>
                    <a:pt x="19" y="66"/>
                  </a:lnTo>
                  <a:lnTo>
                    <a:pt x="305" y="66"/>
                  </a:lnTo>
                  <a:lnTo>
                    <a:pt x="305" y="19"/>
                  </a:lnTo>
                  <a:lnTo>
                    <a:pt x="316" y="12"/>
                  </a:lnTo>
                  <a:lnTo>
                    <a:pt x="7" y="12"/>
                  </a:lnTo>
                  <a:lnTo>
                    <a:pt x="7" y="73"/>
                  </a:lnTo>
                  <a:lnTo>
                    <a:pt x="316" y="73"/>
                  </a:lnTo>
                  <a:lnTo>
                    <a:pt x="316" y="12"/>
                  </a:lnTo>
                  <a:lnTo>
                    <a:pt x="324" y="0"/>
                  </a:lnTo>
                  <a:lnTo>
                    <a:pt x="0" y="0"/>
                  </a:lnTo>
                  <a:lnTo>
                    <a:pt x="0" y="85"/>
                  </a:lnTo>
                  <a:lnTo>
                    <a:pt x="324" y="85"/>
                  </a:lnTo>
                  <a:lnTo>
                    <a:pt x="32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5" name="Freeform 548"/>
            <p:cNvSpPr>
              <a:spLocks noChangeArrowheads="1"/>
            </p:cNvSpPr>
            <p:nvPr/>
          </p:nvSpPr>
          <p:spPr bwMode="auto">
            <a:xfrm>
              <a:off x="2648" y="2195"/>
              <a:ext cx="47" cy="21"/>
            </a:xfrm>
            <a:custGeom>
              <a:avLst/>
              <a:gdLst>
                <a:gd name="T0" fmla="*/ 0 w 209"/>
                <a:gd name="T1" fmla="*/ 0 h 91"/>
                <a:gd name="T2" fmla="*/ 0 w 209"/>
                <a:gd name="T3" fmla="*/ 0 h 91"/>
                <a:gd name="T4" fmla="*/ 0 w 209"/>
                <a:gd name="T5" fmla="*/ 0 h 91"/>
                <a:gd name="T6" fmla="*/ 0 w 209"/>
                <a:gd name="T7" fmla="*/ 0 h 91"/>
                <a:gd name="T8" fmla="*/ 0 w 209"/>
                <a:gd name="T9" fmla="*/ 0 h 91"/>
                <a:gd name="T10" fmla="*/ 0 w 209"/>
                <a:gd name="T11" fmla="*/ 0 h 91"/>
                <a:gd name="T12" fmla="*/ 0 w 209"/>
                <a:gd name="T13" fmla="*/ 0 h 91"/>
                <a:gd name="T14" fmla="*/ 0 w 209"/>
                <a:gd name="T15" fmla="*/ 0 h 91"/>
                <a:gd name="T16" fmla="*/ 0 w 209"/>
                <a:gd name="T17" fmla="*/ 0 h 91"/>
                <a:gd name="T18" fmla="*/ 0 w 209"/>
                <a:gd name="T19" fmla="*/ 0 h 91"/>
                <a:gd name="T20" fmla="*/ 0 w 209"/>
                <a:gd name="T21" fmla="*/ 0 h 91"/>
                <a:gd name="T22" fmla="*/ 0 w 209"/>
                <a:gd name="T23" fmla="*/ 0 h 91"/>
                <a:gd name="T24" fmla="*/ 0 w 209"/>
                <a:gd name="T25" fmla="*/ 0 h 91"/>
                <a:gd name="T26" fmla="*/ 0 w 209"/>
                <a:gd name="T27" fmla="*/ 0 h 91"/>
                <a:gd name="T28" fmla="*/ 0 w 209"/>
                <a:gd name="T29" fmla="*/ 0 h 91"/>
                <a:gd name="T30" fmla="*/ 0 w 209"/>
                <a:gd name="T31" fmla="*/ 0 h 91"/>
                <a:gd name="T32" fmla="*/ 0 w 209"/>
                <a:gd name="T33" fmla="*/ 0 h 91"/>
                <a:gd name="T34" fmla="*/ 0 w 209"/>
                <a:gd name="T35" fmla="*/ 0 h 91"/>
                <a:gd name="T36" fmla="*/ 0 w 209"/>
                <a:gd name="T37" fmla="*/ 0 h 91"/>
                <a:gd name="T38" fmla="*/ 0 w 209"/>
                <a:gd name="T39" fmla="*/ 0 h 91"/>
                <a:gd name="T40" fmla="*/ 0 w 209"/>
                <a:gd name="T41" fmla="*/ 0 h 91"/>
                <a:gd name="T42" fmla="*/ 0 w 209"/>
                <a:gd name="T43" fmla="*/ 0 h 91"/>
                <a:gd name="T44" fmla="*/ 0 w 209"/>
                <a:gd name="T45" fmla="*/ 0 h 91"/>
                <a:gd name="T46" fmla="*/ 0 w 209"/>
                <a:gd name="T47" fmla="*/ 0 h 91"/>
                <a:gd name="T48" fmla="*/ 0 w 209"/>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
                <a:gd name="T76" fmla="*/ 0 h 91"/>
                <a:gd name="T77" fmla="*/ 209 w 209"/>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 h="91">
                  <a:moveTo>
                    <a:pt x="165" y="43"/>
                  </a:moveTo>
                  <a:lnTo>
                    <a:pt x="41" y="43"/>
                  </a:lnTo>
                  <a:lnTo>
                    <a:pt x="41" y="47"/>
                  </a:lnTo>
                  <a:lnTo>
                    <a:pt x="165" y="47"/>
                  </a:lnTo>
                  <a:lnTo>
                    <a:pt x="165" y="43"/>
                  </a:lnTo>
                  <a:lnTo>
                    <a:pt x="177" y="31"/>
                  </a:lnTo>
                  <a:lnTo>
                    <a:pt x="30" y="31"/>
                  </a:lnTo>
                  <a:lnTo>
                    <a:pt x="30" y="58"/>
                  </a:lnTo>
                  <a:lnTo>
                    <a:pt x="177" y="58"/>
                  </a:lnTo>
                  <a:lnTo>
                    <a:pt x="177" y="31"/>
                  </a:lnTo>
                  <a:lnTo>
                    <a:pt x="185" y="23"/>
                  </a:lnTo>
                  <a:lnTo>
                    <a:pt x="22" y="23"/>
                  </a:lnTo>
                  <a:lnTo>
                    <a:pt x="22" y="66"/>
                  </a:lnTo>
                  <a:lnTo>
                    <a:pt x="185" y="66"/>
                  </a:lnTo>
                  <a:lnTo>
                    <a:pt x="185" y="23"/>
                  </a:lnTo>
                  <a:lnTo>
                    <a:pt x="197" y="15"/>
                  </a:lnTo>
                  <a:lnTo>
                    <a:pt x="11" y="15"/>
                  </a:lnTo>
                  <a:lnTo>
                    <a:pt x="11" y="73"/>
                  </a:lnTo>
                  <a:lnTo>
                    <a:pt x="197" y="73"/>
                  </a:lnTo>
                  <a:lnTo>
                    <a:pt x="197" y="15"/>
                  </a:lnTo>
                  <a:lnTo>
                    <a:pt x="208" y="0"/>
                  </a:lnTo>
                  <a:lnTo>
                    <a:pt x="0" y="0"/>
                  </a:lnTo>
                  <a:lnTo>
                    <a:pt x="0" y="90"/>
                  </a:lnTo>
                  <a:lnTo>
                    <a:pt x="208" y="90"/>
                  </a:lnTo>
                  <a:lnTo>
                    <a:pt x="20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26" name="Freeform 549"/>
            <p:cNvSpPr>
              <a:spLocks noChangeArrowheads="1"/>
            </p:cNvSpPr>
            <p:nvPr/>
          </p:nvSpPr>
          <p:spPr bwMode="auto">
            <a:xfrm>
              <a:off x="2865" y="2101"/>
              <a:ext cx="144" cy="133"/>
            </a:xfrm>
            <a:custGeom>
              <a:avLst/>
              <a:gdLst>
                <a:gd name="T0" fmla="*/ 0 w 634"/>
                <a:gd name="T1" fmla="*/ 0 h 585"/>
                <a:gd name="T2" fmla="*/ 0 w 634"/>
                <a:gd name="T3" fmla="*/ 0 h 585"/>
                <a:gd name="T4" fmla="*/ 0 w 634"/>
                <a:gd name="T5" fmla="*/ 0 h 585"/>
                <a:gd name="T6" fmla="*/ 0 w 634"/>
                <a:gd name="T7" fmla="*/ 0 h 585"/>
                <a:gd name="T8" fmla="*/ 0 w 634"/>
                <a:gd name="T9" fmla="*/ 0 h 585"/>
                <a:gd name="T10" fmla="*/ 0 60000 65536"/>
                <a:gd name="T11" fmla="*/ 0 60000 65536"/>
                <a:gd name="T12" fmla="*/ 0 60000 65536"/>
                <a:gd name="T13" fmla="*/ 0 60000 65536"/>
                <a:gd name="T14" fmla="*/ 0 60000 65536"/>
                <a:gd name="T15" fmla="*/ 0 w 634"/>
                <a:gd name="T16" fmla="*/ 0 h 585"/>
                <a:gd name="T17" fmla="*/ 634 w 634"/>
                <a:gd name="T18" fmla="*/ 585 h 585"/>
              </a:gdLst>
              <a:ahLst/>
              <a:cxnLst>
                <a:cxn ang="T10">
                  <a:pos x="T0" y="T1"/>
                </a:cxn>
                <a:cxn ang="T11">
                  <a:pos x="T2" y="T3"/>
                </a:cxn>
                <a:cxn ang="T12">
                  <a:pos x="T4" y="T5"/>
                </a:cxn>
                <a:cxn ang="T13">
                  <a:pos x="T6" y="T7"/>
                </a:cxn>
                <a:cxn ang="T14">
                  <a:pos x="T8" y="T9"/>
                </a:cxn>
              </a:cxnLst>
              <a:rect l="T15" t="T16" r="T17" b="T18"/>
              <a:pathLst>
                <a:path w="634" h="585">
                  <a:moveTo>
                    <a:pt x="0" y="0"/>
                  </a:moveTo>
                  <a:lnTo>
                    <a:pt x="633" y="0"/>
                  </a:lnTo>
                  <a:lnTo>
                    <a:pt x="633"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727" name="Line 550"/>
            <p:cNvSpPr>
              <a:spLocks noChangeShapeType="1"/>
            </p:cNvSpPr>
            <p:nvPr/>
          </p:nvSpPr>
          <p:spPr bwMode="auto">
            <a:xfrm>
              <a:off x="2886"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28" name="Line 551"/>
            <p:cNvSpPr>
              <a:spLocks noChangeShapeType="1"/>
            </p:cNvSpPr>
            <p:nvPr/>
          </p:nvSpPr>
          <p:spPr bwMode="auto">
            <a:xfrm>
              <a:off x="2886" y="2158"/>
              <a:ext cx="1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29" name="Freeform 552"/>
            <p:cNvSpPr>
              <a:spLocks noChangeArrowheads="1"/>
            </p:cNvSpPr>
            <p:nvPr/>
          </p:nvSpPr>
          <p:spPr bwMode="auto">
            <a:xfrm>
              <a:off x="2896"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22" y="81"/>
                  </a:lnTo>
                  <a:lnTo>
                    <a:pt x="43" y="74"/>
                  </a:lnTo>
                  <a:lnTo>
                    <a:pt x="54" y="58"/>
                  </a:lnTo>
                  <a:lnTo>
                    <a:pt x="62" y="42"/>
                  </a:lnTo>
                  <a:lnTo>
                    <a:pt x="54" y="26"/>
                  </a:lnTo>
                  <a:lnTo>
                    <a:pt x="43" y="14"/>
                  </a:lnTo>
                  <a:lnTo>
                    <a:pt x="22"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0" name="Freeform 553"/>
            <p:cNvSpPr>
              <a:spLocks noChangeArrowheads="1"/>
            </p:cNvSpPr>
            <p:nvPr/>
          </p:nvSpPr>
          <p:spPr bwMode="auto">
            <a:xfrm>
              <a:off x="2886" y="2160"/>
              <a:ext cx="14" cy="17"/>
            </a:xfrm>
            <a:custGeom>
              <a:avLst/>
              <a:gdLst>
                <a:gd name="T0" fmla="*/ 0 w 63"/>
                <a:gd name="T1" fmla="*/ 0 h 74"/>
                <a:gd name="T2" fmla="*/ 0 w 63"/>
                <a:gd name="T3" fmla="*/ 0 h 74"/>
                <a:gd name="T4" fmla="*/ 0 w 63"/>
                <a:gd name="T5" fmla="*/ 0 h 74"/>
                <a:gd name="T6" fmla="*/ 0 w 63"/>
                <a:gd name="T7" fmla="*/ 0 h 74"/>
                <a:gd name="T8" fmla="*/ 0 w 63"/>
                <a:gd name="T9" fmla="*/ 0 h 74"/>
                <a:gd name="T10" fmla="*/ 0 w 63"/>
                <a:gd name="T11" fmla="*/ 0 h 74"/>
                <a:gd name="T12" fmla="*/ 0 w 63"/>
                <a:gd name="T13" fmla="*/ 0 h 74"/>
                <a:gd name="T14" fmla="*/ 0 60000 65536"/>
                <a:gd name="T15" fmla="*/ 0 60000 65536"/>
                <a:gd name="T16" fmla="*/ 0 60000 65536"/>
                <a:gd name="T17" fmla="*/ 0 60000 65536"/>
                <a:gd name="T18" fmla="*/ 0 60000 65536"/>
                <a:gd name="T19" fmla="*/ 0 60000 65536"/>
                <a:gd name="T20" fmla="*/ 0 60000 65536"/>
                <a:gd name="T21" fmla="*/ 0 w 63"/>
                <a:gd name="T22" fmla="*/ 0 h 74"/>
                <a:gd name="T23" fmla="*/ 63 w 63"/>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74">
                  <a:moveTo>
                    <a:pt x="62" y="73"/>
                  </a:moveTo>
                  <a:lnTo>
                    <a:pt x="0" y="73"/>
                  </a:lnTo>
                  <a:lnTo>
                    <a:pt x="15" y="62"/>
                  </a:lnTo>
                  <a:lnTo>
                    <a:pt x="62" y="62"/>
                  </a:lnTo>
                  <a:lnTo>
                    <a:pt x="15" y="62"/>
                  </a:lnTo>
                  <a:lnTo>
                    <a:pt x="15"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1" name="Freeform 554"/>
            <p:cNvSpPr>
              <a:spLocks noChangeArrowheads="1"/>
            </p:cNvSpPr>
            <p:nvPr/>
          </p:nvSpPr>
          <p:spPr bwMode="auto">
            <a:xfrm>
              <a:off x="2896"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22" y="62"/>
                  </a:lnTo>
                  <a:lnTo>
                    <a:pt x="38" y="54"/>
                  </a:lnTo>
                  <a:lnTo>
                    <a:pt x="54" y="46"/>
                  </a:lnTo>
                  <a:lnTo>
                    <a:pt x="62" y="30"/>
                  </a:lnTo>
                  <a:lnTo>
                    <a:pt x="54" y="19"/>
                  </a:lnTo>
                  <a:lnTo>
                    <a:pt x="38" y="7"/>
                  </a:lnTo>
                  <a:lnTo>
                    <a:pt x="22"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2" name="Freeform 555"/>
            <p:cNvSpPr>
              <a:spLocks noChangeArrowheads="1"/>
            </p:cNvSpPr>
            <p:nvPr/>
          </p:nvSpPr>
          <p:spPr bwMode="auto">
            <a:xfrm>
              <a:off x="2890" y="2163"/>
              <a:ext cx="14" cy="14"/>
            </a:xfrm>
            <a:custGeom>
              <a:avLst/>
              <a:gdLst>
                <a:gd name="T0" fmla="*/ 0 w 62"/>
                <a:gd name="T1" fmla="*/ 0 h 63"/>
                <a:gd name="T2" fmla="*/ 0 w 62"/>
                <a:gd name="T3" fmla="*/ 0 h 63"/>
                <a:gd name="T4" fmla="*/ 0 w 62"/>
                <a:gd name="T5" fmla="*/ 0 h 63"/>
                <a:gd name="T6" fmla="*/ 0 w 62"/>
                <a:gd name="T7" fmla="*/ 0 h 63"/>
                <a:gd name="T8" fmla="*/ 0 w 62"/>
                <a:gd name="T9" fmla="*/ 0 h 63"/>
                <a:gd name="T10" fmla="*/ 0 w 62"/>
                <a:gd name="T11" fmla="*/ 0 h 63"/>
                <a:gd name="T12" fmla="*/ 0 w 62"/>
                <a:gd name="T13" fmla="*/ 0 h 63"/>
                <a:gd name="T14" fmla="*/ 0 w 62"/>
                <a:gd name="T15" fmla="*/ 0 h 63"/>
                <a:gd name="T16" fmla="*/ 0 w 62"/>
                <a:gd name="T17" fmla="*/ 0 h 63"/>
                <a:gd name="T18" fmla="*/ 0 w 62"/>
                <a:gd name="T19" fmla="*/ 0 h 63"/>
                <a:gd name="T20" fmla="*/ 0 w 62"/>
                <a:gd name="T21" fmla="*/ 0 h 63"/>
                <a:gd name="T22" fmla="*/ 0 w 62"/>
                <a:gd name="T23" fmla="*/ 0 h 63"/>
                <a:gd name="T24" fmla="*/ 0 w 62"/>
                <a:gd name="T25" fmla="*/ 0 h 63"/>
                <a:gd name="T26" fmla="*/ 0 w 62"/>
                <a:gd name="T27" fmla="*/ 0 h 63"/>
                <a:gd name="T28" fmla="*/ 0 w 62"/>
                <a:gd name="T29" fmla="*/ 0 h 63"/>
                <a:gd name="T30" fmla="*/ 0 w 62"/>
                <a:gd name="T31" fmla="*/ 0 h 63"/>
                <a:gd name="T32" fmla="*/ 0 w 62"/>
                <a:gd name="T33" fmla="*/ 0 h 63"/>
                <a:gd name="T34" fmla="*/ 0 w 62"/>
                <a:gd name="T35" fmla="*/ 0 h 63"/>
                <a:gd name="T36" fmla="*/ 0 w 62"/>
                <a:gd name="T37" fmla="*/ 0 h 63"/>
                <a:gd name="T38" fmla="*/ 0 w 62"/>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3"/>
                <a:gd name="T62" fmla="*/ 62 w 62"/>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3">
                  <a:moveTo>
                    <a:pt x="35" y="62"/>
                  </a:moveTo>
                  <a:lnTo>
                    <a:pt x="0" y="62"/>
                  </a:lnTo>
                  <a:lnTo>
                    <a:pt x="0" y="0"/>
                  </a:lnTo>
                  <a:lnTo>
                    <a:pt x="35" y="0"/>
                  </a:lnTo>
                  <a:lnTo>
                    <a:pt x="35" y="62"/>
                  </a:lnTo>
                  <a:lnTo>
                    <a:pt x="46" y="54"/>
                  </a:lnTo>
                  <a:lnTo>
                    <a:pt x="54" y="43"/>
                  </a:lnTo>
                  <a:lnTo>
                    <a:pt x="61" y="27"/>
                  </a:lnTo>
                  <a:lnTo>
                    <a:pt x="54" y="7"/>
                  </a:lnTo>
                  <a:lnTo>
                    <a:pt x="46" y="0"/>
                  </a:lnTo>
                  <a:lnTo>
                    <a:pt x="35" y="0"/>
                  </a:lnTo>
                  <a:lnTo>
                    <a:pt x="35" y="51"/>
                  </a:lnTo>
                  <a:lnTo>
                    <a:pt x="15" y="51"/>
                  </a:lnTo>
                  <a:lnTo>
                    <a:pt x="15" y="7"/>
                  </a:lnTo>
                  <a:lnTo>
                    <a:pt x="35" y="7"/>
                  </a:lnTo>
                  <a:lnTo>
                    <a:pt x="35" y="51"/>
                  </a:lnTo>
                  <a:lnTo>
                    <a:pt x="46" y="38"/>
                  </a:lnTo>
                  <a:lnTo>
                    <a:pt x="50" y="27"/>
                  </a:lnTo>
                  <a:lnTo>
                    <a:pt x="46" y="15"/>
                  </a:lnTo>
                  <a:lnTo>
                    <a:pt x="35"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3" name="Line 556"/>
            <p:cNvSpPr>
              <a:spLocks noChangeShapeType="1"/>
            </p:cNvSpPr>
            <p:nvPr/>
          </p:nvSpPr>
          <p:spPr bwMode="auto">
            <a:xfrm>
              <a:off x="2925" y="2130"/>
              <a:ext cx="5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34" name="Freeform 557"/>
            <p:cNvSpPr>
              <a:spLocks noChangeArrowheads="1"/>
            </p:cNvSpPr>
            <p:nvPr/>
          </p:nvSpPr>
          <p:spPr bwMode="auto">
            <a:xfrm>
              <a:off x="2916" y="2120"/>
              <a:ext cx="74" cy="20"/>
            </a:xfrm>
            <a:custGeom>
              <a:avLst/>
              <a:gdLst>
                <a:gd name="T0" fmla="*/ 0 w 325"/>
                <a:gd name="T1" fmla="*/ 0 h 86"/>
                <a:gd name="T2" fmla="*/ 0 w 325"/>
                <a:gd name="T3" fmla="*/ 0 h 86"/>
                <a:gd name="T4" fmla="*/ 0 w 325"/>
                <a:gd name="T5" fmla="*/ 0 h 86"/>
                <a:gd name="T6" fmla="*/ 0 w 325"/>
                <a:gd name="T7" fmla="*/ 0 h 86"/>
                <a:gd name="T8" fmla="*/ 0 w 325"/>
                <a:gd name="T9" fmla="*/ 0 h 86"/>
                <a:gd name="T10" fmla="*/ 0 w 325"/>
                <a:gd name="T11" fmla="*/ 0 h 86"/>
                <a:gd name="T12" fmla="*/ 0 w 325"/>
                <a:gd name="T13" fmla="*/ 0 h 86"/>
                <a:gd name="T14" fmla="*/ 0 w 325"/>
                <a:gd name="T15" fmla="*/ 0 h 86"/>
                <a:gd name="T16" fmla="*/ 0 w 325"/>
                <a:gd name="T17" fmla="*/ 0 h 86"/>
                <a:gd name="T18" fmla="*/ 0 w 325"/>
                <a:gd name="T19" fmla="*/ 0 h 86"/>
                <a:gd name="T20" fmla="*/ 0 w 325"/>
                <a:gd name="T21" fmla="*/ 0 h 86"/>
                <a:gd name="T22" fmla="*/ 0 w 325"/>
                <a:gd name="T23" fmla="*/ 0 h 86"/>
                <a:gd name="T24" fmla="*/ 0 w 325"/>
                <a:gd name="T25" fmla="*/ 0 h 86"/>
                <a:gd name="T26" fmla="*/ 0 w 325"/>
                <a:gd name="T27" fmla="*/ 0 h 86"/>
                <a:gd name="T28" fmla="*/ 0 w 325"/>
                <a:gd name="T29" fmla="*/ 0 h 86"/>
                <a:gd name="T30" fmla="*/ 0 w 325"/>
                <a:gd name="T31" fmla="*/ 0 h 86"/>
                <a:gd name="T32" fmla="*/ 0 w 325"/>
                <a:gd name="T33" fmla="*/ 0 h 86"/>
                <a:gd name="T34" fmla="*/ 0 w 325"/>
                <a:gd name="T35" fmla="*/ 0 h 86"/>
                <a:gd name="T36" fmla="*/ 0 w 325"/>
                <a:gd name="T37" fmla="*/ 0 h 86"/>
                <a:gd name="T38" fmla="*/ 0 w 325"/>
                <a:gd name="T39" fmla="*/ 0 h 86"/>
                <a:gd name="T40" fmla="*/ 0 w 325"/>
                <a:gd name="T41" fmla="*/ 0 h 86"/>
                <a:gd name="T42" fmla="*/ 0 w 325"/>
                <a:gd name="T43" fmla="*/ 0 h 86"/>
                <a:gd name="T44" fmla="*/ 0 w 325"/>
                <a:gd name="T45" fmla="*/ 0 h 86"/>
                <a:gd name="T46" fmla="*/ 0 w 325"/>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5"/>
                <a:gd name="T73" fmla="*/ 0 h 86"/>
                <a:gd name="T74" fmla="*/ 325 w 325"/>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5" h="86">
                  <a:moveTo>
                    <a:pt x="39" y="42"/>
                  </a:moveTo>
                  <a:lnTo>
                    <a:pt x="39" y="42"/>
                  </a:lnTo>
                  <a:lnTo>
                    <a:pt x="286" y="42"/>
                  </a:lnTo>
                  <a:lnTo>
                    <a:pt x="297" y="28"/>
                  </a:lnTo>
                  <a:lnTo>
                    <a:pt x="26" y="28"/>
                  </a:lnTo>
                  <a:lnTo>
                    <a:pt x="26" y="54"/>
                  </a:lnTo>
                  <a:lnTo>
                    <a:pt x="297" y="54"/>
                  </a:lnTo>
                  <a:lnTo>
                    <a:pt x="297" y="28"/>
                  </a:lnTo>
                  <a:lnTo>
                    <a:pt x="305" y="19"/>
                  </a:lnTo>
                  <a:lnTo>
                    <a:pt x="20" y="19"/>
                  </a:lnTo>
                  <a:lnTo>
                    <a:pt x="20" y="66"/>
                  </a:lnTo>
                  <a:lnTo>
                    <a:pt x="305" y="66"/>
                  </a:lnTo>
                  <a:lnTo>
                    <a:pt x="305" y="19"/>
                  </a:lnTo>
                  <a:lnTo>
                    <a:pt x="316" y="12"/>
                  </a:lnTo>
                  <a:lnTo>
                    <a:pt x="7" y="12"/>
                  </a:lnTo>
                  <a:lnTo>
                    <a:pt x="7" y="73"/>
                  </a:lnTo>
                  <a:lnTo>
                    <a:pt x="316" y="73"/>
                  </a:lnTo>
                  <a:lnTo>
                    <a:pt x="316" y="12"/>
                  </a:lnTo>
                  <a:lnTo>
                    <a:pt x="324" y="0"/>
                  </a:lnTo>
                  <a:lnTo>
                    <a:pt x="0" y="0"/>
                  </a:lnTo>
                  <a:lnTo>
                    <a:pt x="0" y="85"/>
                  </a:lnTo>
                  <a:lnTo>
                    <a:pt x="324" y="85"/>
                  </a:lnTo>
                  <a:lnTo>
                    <a:pt x="32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5" name="Freeform 558"/>
            <p:cNvSpPr>
              <a:spLocks noChangeArrowheads="1"/>
            </p:cNvSpPr>
            <p:nvPr/>
          </p:nvSpPr>
          <p:spPr bwMode="auto">
            <a:xfrm>
              <a:off x="2930" y="2195"/>
              <a:ext cx="46" cy="21"/>
            </a:xfrm>
            <a:custGeom>
              <a:avLst/>
              <a:gdLst>
                <a:gd name="T0" fmla="*/ 0 w 201"/>
                <a:gd name="T1" fmla="*/ 0 h 91"/>
                <a:gd name="T2" fmla="*/ 0 w 201"/>
                <a:gd name="T3" fmla="*/ 0 h 91"/>
                <a:gd name="T4" fmla="*/ 0 w 201"/>
                <a:gd name="T5" fmla="*/ 0 h 91"/>
                <a:gd name="T6" fmla="*/ 0 w 201"/>
                <a:gd name="T7" fmla="*/ 0 h 91"/>
                <a:gd name="T8" fmla="*/ 0 w 201"/>
                <a:gd name="T9" fmla="*/ 0 h 91"/>
                <a:gd name="T10" fmla="*/ 0 w 201"/>
                <a:gd name="T11" fmla="*/ 0 h 91"/>
                <a:gd name="T12" fmla="*/ 0 w 201"/>
                <a:gd name="T13" fmla="*/ 0 h 91"/>
                <a:gd name="T14" fmla="*/ 0 w 201"/>
                <a:gd name="T15" fmla="*/ 0 h 91"/>
                <a:gd name="T16" fmla="*/ 0 w 201"/>
                <a:gd name="T17" fmla="*/ 0 h 91"/>
                <a:gd name="T18" fmla="*/ 0 w 201"/>
                <a:gd name="T19" fmla="*/ 0 h 91"/>
                <a:gd name="T20" fmla="*/ 0 w 201"/>
                <a:gd name="T21" fmla="*/ 0 h 91"/>
                <a:gd name="T22" fmla="*/ 0 w 201"/>
                <a:gd name="T23" fmla="*/ 0 h 91"/>
                <a:gd name="T24" fmla="*/ 0 w 201"/>
                <a:gd name="T25" fmla="*/ 0 h 91"/>
                <a:gd name="T26" fmla="*/ 0 w 201"/>
                <a:gd name="T27" fmla="*/ 0 h 91"/>
                <a:gd name="T28" fmla="*/ 0 w 201"/>
                <a:gd name="T29" fmla="*/ 0 h 91"/>
                <a:gd name="T30" fmla="*/ 0 w 201"/>
                <a:gd name="T31" fmla="*/ 0 h 91"/>
                <a:gd name="T32" fmla="*/ 0 w 201"/>
                <a:gd name="T33" fmla="*/ 0 h 91"/>
                <a:gd name="T34" fmla="*/ 0 w 201"/>
                <a:gd name="T35" fmla="*/ 0 h 91"/>
                <a:gd name="T36" fmla="*/ 0 w 201"/>
                <a:gd name="T37" fmla="*/ 0 h 91"/>
                <a:gd name="T38" fmla="*/ 0 w 201"/>
                <a:gd name="T39" fmla="*/ 0 h 91"/>
                <a:gd name="T40" fmla="*/ 0 w 201"/>
                <a:gd name="T41" fmla="*/ 0 h 91"/>
                <a:gd name="T42" fmla="*/ 0 w 201"/>
                <a:gd name="T43" fmla="*/ 0 h 91"/>
                <a:gd name="T44" fmla="*/ 0 w 201"/>
                <a:gd name="T45" fmla="*/ 0 h 91"/>
                <a:gd name="T46" fmla="*/ 0 w 201"/>
                <a:gd name="T47" fmla="*/ 0 h 91"/>
                <a:gd name="T48" fmla="*/ 0 w 201"/>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1"/>
                <a:gd name="T76" fmla="*/ 0 h 91"/>
                <a:gd name="T77" fmla="*/ 201 w 201"/>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1" h="91">
                  <a:moveTo>
                    <a:pt x="161" y="43"/>
                  </a:moveTo>
                  <a:lnTo>
                    <a:pt x="38" y="43"/>
                  </a:lnTo>
                  <a:lnTo>
                    <a:pt x="38" y="47"/>
                  </a:lnTo>
                  <a:lnTo>
                    <a:pt x="161" y="47"/>
                  </a:lnTo>
                  <a:lnTo>
                    <a:pt x="161" y="43"/>
                  </a:lnTo>
                  <a:lnTo>
                    <a:pt x="173" y="31"/>
                  </a:lnTo>
                  <a:lnTo>
                    <a:pt x="26" y="31"/>
                  </a:lnTo>
                  <a:lnTo>
                    <a:pt x="26" y="58"/>
                  </a:lnTo>
                  <a:lnTo>
                    <a:pt x="173" y="58"/>
                  </a:lnTo>
                  <a:lnTo>
                    <a:pt x="173" y="31"/>
                  </a:lnTo>
                  <a:lnTo>
                    <a:pt x="184" y="23"/>
                  </a:lnTo>
                  <a:lnTo>
                    <a:pt x="19" y="23"/>
                  </a:lnTo>
                  <a:lnTo>
                    <a:pt x="19" y="66"/>
                  </a:lnTo>
                  <a:lnTo>
                    <a:pt x="184" y="66"/>
                  </a:lnTo>
                  <a:lnTo>
                    <a:pt x="184" y="23"/>
                  </a:lnTo>
                  <a:lnTo>
                    <a:pt x="193" y="15"/>
                  </a:lnTo>
                  <a:lnTo>
                    <a:pt x="7" y="15"/>
                  </a:lnTo>
                  <a:lnTo>
                    <a:pt x="7" y="73"/>
                  </a:lnTo>
                  <a:lnTo>
                    <a:pt x="193" y="73"/>
                  </a:lnTo>
                  <a:lnTo>
                    <a:pt x="193" y="15"/>
                  </a:lnTo>
                  <a:lnTo>
                    <a:pt x="200" y="0"/>
                  </a:lnTo>
                  <a:lnTo>
                    <a:pt x="0" y="0"/>
                  </a:lnTo>
                  <a:lnTo>
                    <a:pt x="0" y="90"/>
                  </a:lnTo>
                  <a:lnTo>
                    <a:pt x="200" y="90"/>
                  </a:lnTo>
                  <a:lnTo>
                    <a:pt x="20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36" name="Freeform 559"/>
            <p:cNvSpPr>
              <a:spLocks noChangeArrowheads="1"/>
            </p:cNvSpPr>
            <p:nvPr/>
          </p:nvSpPr>
          <p:spPr bwMode="auto">
            <a:xfrm>
              <a:off x="3147" y="2101"/>
              <a:ext cx="143" cy="133"/>
            </a:xfrm>
            <a:custGeom>
              <a:avLst/>
              <a:gdLst>
                <a:gd name="T0" fmla="*/ 0 w 629"/>
                <a:gd name="T1" fmla="*/ 0 h 585"/>
                <a:gd name="T2" fmla="*/ 0 w 629"/>
                <a:gd name="T3" fmla="*/ 0 h 585"/>
                <a:gd name="T4" fmla="*/ 0 w 629"/>
                <a:gd name="T5" fmla="*/ 0 h 585"/>
                <a:gd name="T6" fmla="*/ 0 w 629"/>
                <a:gd name="T7" fmla="*/ 0 h 585"/>
                <a:gd name="T8" fmla="*/ 0 w 629"/>
                <a:gd name="T9" fmla="*/ 0 h 585"/>
                <a:gd name="T10" fmla="*/ 0 60000 65536"/>
                <a:gd name="T11" fmla="*/ 0 60000 65536"/>
                <a:gd name="T12" fmla="*/ 0 60000 65536"/>
                <a:gd name="T13" fmla="*/ 0 60000 65536"/>
                <a:gd name="T14" fmla="*/ 0 60000 65536"/>
                <a:gd name="T15" fmla="*/ 0 w 629"/>
                <a:gd name="T16" fmla="*/ 0 h 585"/>
                <a:gd name="T17" fmla="*/ 629 w 629"/>
                <a:gd name="T18" fmla="*/ 585 h 585"/>
              </a:gdLst>
              <a:ahLst/>
              <a:cxnLst>
                <a:cxn ang="T10">
                  <a:pos x="T0" y="T1"/>
                </a:cxn>
                <a:cxn ang="T11">
                  <a:pos x="T2" y="T3"/>
                </a:cxn>
                <a:cxn ang="T12">
                  <a:pos x="T4" y="T5"/>
                </a:cxn>
                <a:cxn ang="T13">
                  <a:pos x="T6" y="T7"/>
                </a:cxn>
                <a:cxn ang="T14">
                  <a:pos x="T8" y="T9"/>
                </a:cxn>
              </a:cxnLst>
              <a:rect l="T15" t="T16" r="T17" b="T18"/>
              <a:pathLst>
                <a:path w="629" h="585">
                  <a:moveTo>
                    <a:pt x="0" y="0"/>
                  </a:moveTo>
                  <a:lnTo>
                    <a:pt x="628" y="0"/>
                  </a:lnTo>
                  <a:lnTo>
                    <a:pt x="628"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737" name="Line 560"/>
            <p:cNvSpPr>
              <a:spLocks noChangeShapeType="1"/>
            </p:cNvSpPr>
            <p:nvPr/>
          </p:nvSpPr>
          <p:spPr bwMode="auto">
            <a:xfrm>
              <a:off x="3167"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38" name="Line 561"/>
            <p:cNvSpPr>
              <a:spLocks noChangeShapeType="1"/>
            </p:cNvSpPr>
            <p:nvPr/>
          </p:nvSpPr>
          <p:spPr bwMode="auto">
            <a:xfrm>
              <a:off x="3167" y="2158"/>
              <a:ext cx="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39" name="Freeform 562"/>
            <p:cNvSpPr>
              <a:spLocks noChangeArrowheads="1"/>
            </p:cNvSpPr>
            <p:nvPr/>
          </p:nvSpPr>
          <p:spPr bwMode="auto">
            <a:xfrm>
              <a:off x="3176"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23" y="81"/>
                  </a:lnTo>
                  <a:lnTo>
                    <a:pt x="39" y="74"/>
                  </a:lnTo>
                  <a:lnTo>
                    <a:pt x="55" y="58"/>
                  </a:lnTo>
                  <a:lnTo>
                    <a:pt x="62" y="42"/>
                  </a:lnTo>
                  <a:lnTo>
                    <a:pt x="55" y="26"/>
                  </a:lnTo>
                  <a:lnTo>
                    <a:pt x="39" y="14"/>
                  </a:lnTo>
                  <a:lnTo>
                    <a:pt x="23"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0" name="Freeform 563"/>
            <p:cNvSpPr>
              <a:spLocks noChangeArrowheads="1"/>
            </p:cNvSpPr>
            <p:nvPr/>
          </p:nvSpPr>
          <p:spPr bwMode="auto">
            <a:xfrm>
              <a:off x="3167" y="2160"/>
              <a:ext cx="14" cy="17"/>
            </a:xfrm>
            <a:custGeom>
              <a:avLst/>
              <a:gdLst>
                <a:gd name="T0" fmla="*/ 0 w 63"/>
                <a:gd name="T1" fmla="*/ 0 h 74"/>
                <a:gd name="T2" fmla="*/ 0 w 63"/>
                <a:gd name="T3" fmla="*/ 0 h 74"/>
                <a:gd name="T4" fmla="*/ 0 w 63"/>
                <a:gd name="T5" fmla="*/ 0 h 74"/>
                <a:gd name="T6" fmla="*/ 0 w 63"/>
                <a:gd name="T7" fmla="*/ 0 h 74"/>
                <a:gd name="T8" fmla="*/ 0 w 63"/>
                <a:gd name="T9" fmla="*/ 0 h 74"/>
                <a:gd name="T10" fmla="*/ 0 w 63"/>
                <a:gd name="T11" fmla="*/ 0 h 74"/>
                <a:gd name="T12" fmla="*/ 0 w 63"/>
                <a:gd name="T13" fmla="*/ 0 h 74"/>
                <a:gd name="T14" fmla="*/ 0 60000 65536"/>
                <a:gd name="T15" fmla="*/ 0 60000 65536"/>
                <a:gd name="T16" fmla="*/ 0 60000 65536"/>
                <a:gd name="T17" fmla="*/ 0 60000 65536"/>
                <a:gd name="T18" fmla="*/ 0 60000 65536"/>
                <a:gd name="T19" fmla="*/ 0 60000 65536"/>
                <a:gd name="T20" fmla="*/ 0 60000 65536"/>
                <a:gd name="T21" fmla="*/ 0 w 63"/>
                <a:gd name="T22" fmla="*/ 0 h 74"/>
                <a:gd name="T23" fmla="*/ 63 w 63"/>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74">
                  <a:moveTo>
                    <a:pt x="62" y="73"/>
                  </a:moveTo>
                  <a:lnTo>
                    <a:pt x="0" y="73"/>
                  </a:lnTo>
                  <a:lnTo>
                    <a:pt x="12" y="62"/>
                  </a:lnTo>
                  <a:lnTo>
                    <a:pt x="62" y="62"/>
                  </a:lnTo>
                  <a:lnTo>
                    <a:pt x="12" y="62"/>
                  </a:lnTo>
                  <a:lnTo>
                    <a:pt x="12"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1" name="Freeform 564"/>
            <p:cNvSpPr>
              <a:spLocks noChangeArrowheads="1"/>
            </p:cNvSpPr>
            <p:nvPr/>
          </p:nvSpPr>
          <p:spPr bwMode="auto">
            <a:xfrm>
              <a:off x="3176"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28" y="62"/>
                  </a:lnTo>
                  <a:lnTo>
                    <a:pt x="47" y="54"/>
                  </a:lnTo>
                  <a:lnTo>
                    <a:pt x="55" y="46"/>
                  </a:lnTo>
                  <a:lnTo>
                    <a:pt x="62" y="30"/>
                  </a:lnTo>
                  <a:lnTo>
                    <a:pt x="55" y="19"/>
                  </a:lnTo>
                  <a:lnTo>
                    <a:pt x="47" y="7"/>
                  </a:lnTo>
                  <a:lnTo>
                    <a:pt x="28"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2" name="Freeform 565"/>
            <p:cNvSpPr>
              <a:spLocks noChangeArrowheads="1"/>
            </p:cNvSpPr>
            <p:nvPr/>
          </p:nvSpPr>
          <p:spPr bwMode="auto">
            <a:xfrm>
              <a:off x="3173" y="2163"/>
              <a:ext cx="15" cy="14"/>
            </a:xfrm>
            <a:custGeom>
              <a:avLst/>
              <a:gdLst>
                <a:gd name="T0" fmla="*/ 0 w 64"/>
                <a:gd name="T1" fmla="*/ 0 h 63"/>
                <a:gd name="T2" fmla="*/ 0 w 64"/>
                <a:gd name="T3" fmla="*/ 0 h 63"/>
                <a:gd name="T4" fmla="*/ 0 w 64"/>
                <a:gd name="T5" fmla="*/ 0 h 63"/>
                <a:gd name="T6" fmla="*/ 0 w 64"/>
                <a:gd name="T7" fmla="*/ 0 h 63"/>
                <a:gd name="T8" fmla="*/ 0 w 64"/>
                <a:gd name="T9" fmla="*/ 0 h 63"/>
                <a:gd name="T10" fmla="*/ 0 w 64"/>
                <a:gd name="T11" fmla="*/ 0 h 63"/>
                <a:gd name="T12" fmla="*/ 0 w 64"/>
                <a:gd name="T13" fmla="*/ 0 h 63"/>
                <a:gd name="T14" fmla="*/ 0 w 64"/>
                <a:gd name="T15" fmla="*/ 0 h 63"/>
                <a:gd name="T16" fmla="*/ 0 w 64"/>
                <a:gd name="T17" fmla="*/ 0 h 63"/>
                <a:gd name="T18" fmla="*/ 0 w 64"/>
                <a:gd name="T19" fmla="*/ 0 h 63"/>
                <a:gd name="T20" fmla="*/ 0 w 64"/>
                <a:gd name="T21" fmla="*/ 0 h 63"/>
                <a:gd name="T22" fmla="*/ 0 w 64"/>
                <a:gd name="T23" fmla="*/ 0 h 63"/>
                <a:gd name="T24" fmla="*/ 0 w 64"/>
                <a:gd name="T25" fmla="*/ 0 h 63"/>
                <a:gd name="T26" fmla="*/ 0 w 64"/>
                <a:gd name="T27" fmla="*/ 0 h 63"/>
                <a:gd name="T28" fmla="*/ 0 w 64"/>
                <a:gd name="T29" fmla="*/ 0 h 63"/>
                <a:gd name="T30" fmla="*/ 0 w 64"/>
                <a:gd name="T31" fmla="*/ 0 h 63"/>
                <a:gd name="T32" fmla="*/ 0 w 64"/>
                <a:gd name="T33" fmla="*/ 0 h 63"/>
                <a:gd name="T34" fmla="*/ 0 w 64"/>
                <a:gd name="T35" fmla="*/ 0 h 63"/>
                <a:gd name="T36" fmla="*/ 0 w 64"/>
                <a:gd name="T37" fmla="*/ 0 h 63"/>
                <a:gd name="T38" fmla="*/ 0 w 64"/>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3"/>
                <a:gd name="T62" fmla="*/ 64 w 64"/>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3">
                  <a:moveTo>
                    <a:pt x="20" y="62"/>
                  </a:moveTo>
                  <a:lnTo>
                    <a:pt x="0" y="62"/>
                  </a:lnTo>
                  <a:lnTo>
                    <a:pt x="0" y="0"/>
                  </a:lnTo>
                  <a:lnTo>
                    <a:pt x="20" y="0"/>
                  </a:lnTo>
                  <a:lnTo>
                    <a:pt x="20" y="62"/>
                  </a:lnTo>
                  <a:lnTo>
                    <a:pt x="43" y="54"/>
                  </a:lnTo>
                  <a:lnTo>
                    <a:pt x="54" y="43"/>
                  </a:lnTo>
                  <a:lnTo>
                    <a:pt x="63" y="27"/>
                  </a:lnTo>
                  <a:lnTo>
                    <a:pt x="54" y="7"/>
                  </a:lnTo>
                  <a:lnTo>
                    <a:pt x="43" y="0"/>
                  </a:lnTo>
                  <a:lnTo>
                    <a:pt x="20" y="0"/>
                  </a:lnTo>
                  <a:lnTo>
                    <a:pt x="20" y="51"/>
                  </a:lnTo>
                  <a:lnTo>
                    <a:pt x="4" y="51"/>
                  </a:lnTo>
                  <a:lnTo>
                    <a:pt x="4" y="7"/>
                  </a:lnTo>
                  <a:lnTo>
                    <a:pt x="20" y="7"/>
                  </a:lnTo>
                  <a:lnTo>
                    <a:pt x="20" y="51"/>
                  </a:lnTo>
                  <a:lnTo>
                    <a:pt x="39" y="38"/>
                  </a:lnTo>
                  <a:lnTo>
                    <a:pt x="43" y="27"/>
                  </a:lnTo>
                  <a:lnTo>
                    <a:pt x="39" y="15"/>
                  </a:lnTo>
                  <a:lnTo>
                    <a:pt x="20"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3" name="Line 566"/>
            <p:cNvSpPr>
              <a:spLocks noChangeShapeType="1"/>
            </p:cNvSpPr>
            <p:nvPr/>
          </p:nvSpPr>
          <p:spPr bwMode="auto">
            <a:xfrm>
              <a:off x="3206" y="2130"/>
              <a:ext cx="5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44" name="Freeform 567"/>
            <p:cNvSpPr>
              <a:spLocks noChangeArrowheads="1"/>
            </p:cNvSpPr>
            <p:nvPr/>
          </p:nvSpPr>
          <p:spPr bwMode="auto">
            <a:xfrm>
              <a:off x="3197" y="2120"/>
              <a:ext cx="75" cy="20"/>
            </a:xfrm>
            <a:custGeom>
              <a:avLst/>
              <a:gdLst>
                <a:gd name="T0" fmla="*/ 0 w 329"/>
                <a:gd name="T1" fmla="*/ 0 h 86"/>
                <a:gd name="T2" fmla="*/ 0 w 329"/>
                <a:gd name="T3" fmla="*/ 0 h 86"/>
                <a:gd name="T4" fmla="*/ 0 w 329"/>
                <a:gd name="T5" fmla="*/ 0 h 86"/>
                <a:gd name="T6" fmla="*/ 0 w 329"/>
                <a:gd name="T7" fmla="*/ 0 h 86"/>
                <a:gd name="T8" fmla="*/ 0 w 329"/>
                <a:gd name="T9" fmla="*/ 0 h 86"/>
                <a:gd name="T10" fmla="*/ 0 w 329"/>
                <a:gd name="T11" fmla="*/ 0 h 86"/>
                <a:gd name="T12" fmla="*/ 0 w 329"/>
                <a:gd name="T13" fmla="*/ 0 h 86"/>
                <a:gd name="T14" fmla="*/ 0 w 329"/>
                <a:gd name="T15" fmla="*/ 0 h 86"/>
                <a:gd name="T16" fmla="*/ 0 w 329"/>
                <a:gd name="T17" fmla="*/ 0 h 86"/>
                <a:gd name="T18" fmla="*/ 0 w 329"/>
                <a:gd name="T19" fmla="*/ 0 h 86"/>
                <a:gd name="T20" fmla="*/ 0 w 329"/>
                <a:gd name="T21" fmla="*/ 0 h 86"/>
                <a:gd name="T22" fmla="*/ 0 w 329"/>
                <a:gd name="T23" fmla="*/ 0 h 86"/>
                <a:gd name="T24" fmla="*/ 0 w 329"/>
                <a:gd name="T25" fmla="*/ 0 h 86"/>
                <a:gd name="T26" fmla="*/ 0 w 329"/>
                <a:gd name="T27" fmla="*/ 0 h 86"/>
                <a:gd name="T28" fmla="*/ 0 w 329"/>
                <a:gd name="T29" fmla="*/ 0 h 86"/>
                <a:gd name="T30" fmla="*/ 0 w 329"/>
                <a:gd name="T31" fmla="*/ 0 h 86"/>
                <a:gd name="T32" fmla="*/ 0 w 329"/>
                <a:gd name="T33" fmla="*/ 0 h 86"/>
                <a:gd name="T34" fmla="*/ 0 w 329"/>
                <a:gd name="T35" fmla="*/ 0 h 86"/>
                <a:gd name="T36" fmla="*/ 0 w 329"/>
                <a:gd name="T37" fmla="*/ 0 h 86"/>
                <a:gd name="T38" fmla="*/ 0 w 329"/>
                <a:gd name="T39" fmla="*/ 0 h 86"/>
                <a:gd name="T40" fmla="*/ 0 w 329"/>
                <a:gd name="T41" fmla="*/ 0 h 86"/>
                <a:gd name="T42" fmla="*/ 0 w 329"/>
                <a:gd name="T43" fmla="*/ 0 h 86"/>
                <a:gd name="T44" fmla="*/ 0 w 329"/>
                <a:gd name="T45" fmla="*/ 0 h 86"/>
                <a:gd name="T46" fmla="*/ 0 w 329"/>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9"/>
                <a:gd name="T73" fmla="*/ 0 h 86"/>
                <a:gd name="T74" fmla="*/ 329 w 329"/>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9" h="86">
                  <a:moveTo>
                    <a:pt x="39" y="42"/>
                  </a:moveTo>
                  <a:lnTo>
                    <a:pt x="39" y="42"/>
                  </a:lnTo>
                  <a:lnTo>
                    <a:pt x="289" y="42"/>
                  </a:lnTo>
                  <a:lnTo>
                    <a:pt x="297" y="28"/>
                  </a:lnTo>
                  <a:lnTo>
                    <a:pt x="31" y="28"/>
                  </a:lnTo>
                  <a:lnTo>
                    <a:pt x="31" y="54"/>
                  </a:lnTo>
                  <a:lnTo>
                    <a:pt x="297" y="54"/>
                  </a:lnTo>
                  <a:lnTo>
                    <a:pt x="297" y="28"/>
                  </a:lnTo>
                  <a:lnTo>
                    <a:pt x="309" y="19"/>
                  </a:lnTo>
                  <a:lnTo>
                    <a:pt x="20" y="19"/>
                  </a:lnTo>
                  <a:lnTo>
                    <a:pt x="20" y="66"/>
                  </a:lnTo>
                  <a:lnTo>
                    <a:pt x="309" y="66"/>
                  </a:lnTo>
                  <a:lnTo>
                    <a:pt x="309" y="19"/>
                  </a:lnTo>
                  <a:lnTo>
                    <a:pt x="320" y="12"/>
                  </a:lnTo>
                  <a:lnTo>
                    <a:pt x="11" y="12"/>
                  </a:lnTo>
                  <a:lnTo>
                    <a:pt x="11" y="73"/>
                  </a:lnTo>
                  <a:lnTo>
                    <a:pt x="320" y="73"/>
                  </a:lnTo>
                  <a:lnTo>
                    <a:pt x="320" y="12"/>
                  </a:lnTo>
                  <a:lnTo>
                    <a:pt x="328" y="0"/>
                  </a:lnTo>
                  <a:lnTo>
                    <a:pt x="0" y="0"/>
                  </a:lnTo>
                  <a:lnTo>
                    <a:pt x="0" y="85"/>
                  </a:lnTo>
                  <a:lnTo>
                    <a:pt x="328" y="85"/>
                  </a:lnTo>
                  <a:lnTo>
                    <a:pt x="32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5" name="Freeform 568"/>
            <p:cNvSpPr>
              <a:spLocks noChangeArrowheads="1"/>
            </p:cNvSpPr>
            <p:nvPr/>
          </p:nvSpPr>
          <p:spPr bwMode="auto">
            <a:xfrm>
              <a:off x="3211" y="2195"/>
              <a:ext cx="46" cy="21"/>
            </a:xfrm>
            <a:custGeom>
              <a:avLst/>
              <a:gdLst>
                <a:gd name="T0" fmla="*/ 0 w 205"/>
                <a:gd name="T1" fmla="*/ 0 h 91"/>
                <a:gd name="T2" fmla="*/ 0 w 205"/>
                <a:gd name="T3" fmla="*/ 0 h 91"/>
                <a:gd name="T4" fmla="*/ 0 w 205"/>
                <a:gd name="T5" fmla="*/ 0 h 91"/>
                <a:gd name="T6" fmla="*/ 0 w 205"/>
                <a:gd name="T7" fmla="*/ 0 h 91"/>
                <a:gd name="T8" fmla="*/ 0 w 205"/>
                <a:gd name="T9" fmla="*/ 0 h 91"/>
                <a:gd name="T10" fmla="*/ 0 w 205"/>
                <a:gd name="T11" fmla="*/ 0 h 91"/>
                <a:gd name="T12" fmla="*/ 0 w 205"/>
                <a:gd name="T13" fmla="*/ 0 h 91"/>
                <a:gd name="T14" fmla="*/ 0 w 205"/>
                <a:gd name="T15" fmla="*/ 0 h 91"/>
                <a:gd name="T16" fmla="*/ 0 w 205"/>
                <a:gd name="T17" fmla="*/ 0 h 91"/>
                <a:gd name="T18" fmla="*/ 0 w 205"/>
                <a:gd name="T19" fmla="*/ 0 h 91"/>
                <a:gd name="T20" fmla="*/ 0 w 205"/>
                <a:gd name="T21" fmla="*/ 0 h 91"/>
                <a:gd name="T22" fmla="*/ 0 w 205"/>
                <a:gd name="T23" fmla="*/ 0 h 91"/>
                <a:gd name="T24" fmla="*/ 0 w 205"/>
                <a:gd name="T25" fmla="*/ 0 h 91"/>
                <a:gd name="T26" fmla="*/ 0 w 205"/>
                <a:gd name="T27" fmla="*/ 0 h 91"/>
                <a:gd name="T28" fmla="*/ 0 w 205"/>
                <a:gd name="T29" fmla="*/ 0 h 91"/>
                <a:gd name="T30" fmla="*/ 0 w 205"/>
                <a:gd name="T31" fmla="*/ 0 h 91"/>
                <a:gd name="T32" fmla="*/ 0 w 205"/>
                <a:gd name="T33" fmla="*/ 0 h 91"/>
                <a:gd name="T34" fmla="*/ 0 w 205"/>
                <a:gd name="T35" fmla="*/ 0 h 91"/>
                <a:gd name="T36" fmla="*/ 0 w 205"/>
                <a:gd name="T37" fmla="*/ 0 h 91"/>
                <a:gd name="T38" fmla="*/ 0 w 205"/>
                <a:gd name="T39" fmla="*/ 0 h 91"/>
                <a:gd name="T40" fmla="*/ 0 w 205"/>
                <a:gd name="T41" fmla="*/ 0 h 91"/>
                <a:gd name="T42" fmla="*/ 0 w 205"/>
                <a:gd name="T43" fmla="*/ 0 h 91"/>
                <a:gd name="T44" fmla="*/ 0 w 205"/>
                <a:gd name="T45" fmla="*/ 0 h 91"/>
                <a:gd name="T46" fmla="*/ 0 w 205"/>
                <a:gd name="T47" fmla="*/ 0 h 91"/>
                <a:gd name="T48" fmla="*/ 0 w 205"/>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
                <a:gd name="T76" fmla="*/ 0 h 91"/>
                <a:gd name="T77" fmla="*/ 205 w 205"/>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 h="91">
                  <a:moveTo>
                    <a:pt x="166" y="43"/>
                  </a:moveTo>
                  <a:lnTo>
                    <a:pt x="38" y="43"/>
                  </a:lnTo>
                  <a:lnTo>
                    <a:pt x="38" y="47"/>
                  </a:lnTo>
                  <a:lnTo>
                    <a:pt x="166" y="47"/>
                  </a:lnTo>
                  <a:lnTo>
                    <a:pt x="166" y="43"/>
                  </a:lnTo>
                  <a:lnTo>
                    <a:pt x="174" y="31"/>
                  </a:lnTo>
                  <a:lnTo>
                    <a:pt x="26" y="31"/>
                  </a:lnTo>
                  <a:lnTo>
                    <a:pt x="26" y="58"/>
                  </a:lnTo>
                  <a:lnTo>
                    <a:pt x="174" y="58"/>
                  </a:lnTo>
                  <a:lnTo>
                    <a:pt x="174" y="31"/>
                  </a:lnTo>
                  <a:lnTo>
                    <a:pt x="185" y="23"/>
                  </a:lnTo>
                  <a:lnTo>
                    <a:pt x="19" y="23"/>
                  </a:lnTo>
                  <a:lnTo>
                    <a:pt x="19" y="66"/>
                  </a:lnTo>
                  <a:lnTo>
                    <a:pt x="185" y="66"/>
                  </a:lnTo>
                  <a:lnTo>
                    <a:pt x="185" y="23"/>
                  </a:lnTo>
                  <a:lnTo>
                    <a:pt x="196" y="15"/>
                  </a:lnTo>
                  <a:lnTo>
                    <a:pt x="12" y="15"/>
                  </a:lnTo>
                  <a:lnTo>
                    <a:pt x="12" y="73"/>
                  </a:lnTo>
                  <a:lnTo>
                    <a:pt x="196" y="73"/>
                  </a:lnTo>
                  <a:lnTo>
                    <a:pt x="196" y="15"/>
                  </a:lnTo>
                  <a:lnTo>
                    <a:pt x="204" y="0"/>
                  </a:lnTo>
                  <a:lnTo>
                    <a:pt x="0" y="0"/>
                  </a:lnTo>
                  <a:lnTo>
                    <a:pt x="0" y="90"/>
                  </a:lnTo>
                  <a:lnTo>
                    <a:pt x="204" y="90"/>
                  </a:lnTo>
                  <a:lnTo>
                    <a:pt x="204"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6" name="Freeform 569"/>
            <p:cNvSpPr>
              <a:spLocks noChangeArrowheads="1"/>
            </p:cNvSpPr>
            <p:nvPr/>
          </p:nvSpPr>
          <p:spPr bwMode="auto">
            <a:xfrm>
              <a:off x="3493" y="2195"/>
              <a:ext cx="46" cy="21"/>
            </a:xfrm>
            <a:custGeom>
              <a:avLst/>
              <a:gdLst>
                <a:gd name="T0" fmla="*/ 0 w 205"/>
                <a:gd name="T1" fmla="*/ 0 h 91"/>
                <a:gd name="T2" fmla="*/ 0 w 205"/>
                <a:gd name="T3" fmla="*/ 0 h 91"/>
                <a:gd name="T4" fmla="*/ 0 w 205"/>
                <a:gd name="T5" fmla="*/ 0 h 91"/>
                <a:gd name="T6" fmla="*/ 0 w 205"/>
                <a:gd name="T7" fmla="*/ 0 h 91"/>
                <a:gd name="T8" fmla="*/ 0 w 205"/>
                <a:gd name="T9" fmla="*/ 0 h 91"/>
                <a:gd name="T10" fmla="*/ 0 w 205"/>
                <a:gd name="T11" fmla="*/ 0 h 91"/>
                <a:gd name="T12" fmla="*/ 0 w 205"/>
                <a:gd name="T13" fmla="*/ 0 h 91"/>
                <a:gd name="T14" fmla="*/ 0 w 205"/>
                <a:gd name="T15" fmla="*/ 0 h 91"/>
                <a:gd name="T16" fmla="*/ 0 w 205"/>
                <a:gd name="T17" fmla="*/ 0 h 91"/>
                <a:gd name="T18" fmla="*/ 0 w 205"/>
                <a:gd name="T19" fmla="*/ 0 h 91"/>
                <a:gd name="T20" fmla="*/ 0 w 205"/>
                <a:gd name="T21" fmla="*/ 0 h 91"/>
                <a:gd name="T22" fmla="*/ 0 w 205"/>
                <a:gd name="T23" fmla="*/ 0 h 91"/>
                <a:gd name="T24" fmla="*/ 0 w 205"/>
                <a:gd name="T25" fmla="*/ 0 h 91"/>
                <a:gd name="T26" fmla="*/ 0 w 205"/>
                <a:gd name="T27" fmla="*/ 0 h 91"/>
                <a:gd name="T28" fmla="*/ 0 w 205"/>
                <a:gd name="T29" fmla="*/ 0 h 91"/>
                <a:gd name="T30" fmla="*/ 0 w 205"/>
                <a:gd name="T31" fmla="*/ 0 h 91"/>
                <a:gd name="T32" fmla="*/ 0 w 205"/>
                <a:gd name="T33" fmla="*/ 0 h 91"/>
                <a:gd name="T34" fmla="*/ 0 w 205"/>
                <a:gd name="T35" fmla="*/ 0 h 91"/>
                <a:gd name="T36" fmla="*/ 0 w 205"/>
                <a:gd name="T37" fmla="*/ 0 h 91"/>
                <a:gd name="T38" fmla="*/ 0 w 205"/>
                <a:gd name="T39" fmla="*/ 0 h 91"/>
                <a:gd name="T40" fmla="*/ 0 w 205"/>
                <a:gd name="T41" fmla="*/ 0 h 91"/>
                <a:gd name="T42" fmla="*/ 0 w 205"/>
                <a:gd name="T43" fmla="*/ 0 h 91"/>
                <a:gd name="T44" fmla="*/ 0 w 205"/>
                <a:gd name="T45" fmla="*/ 0 h 91"/>
                <a:gd name="T46" fmla="*/ 0 w 205"/>
                <a:gd name="T47" fmla="*/ 0 h 91"/>
                <a:gd name="T48" fmla="*/ 0 w 205"/>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
                <a:gd name="T76" fmla="*/ 0 h 91"/>
                <a:gd name="T77" fmla="*/ 205 w 205"/>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 h="91">
                  <a:moveTo>
                    <a:pt x="204" y="0"/>
                  </a:moveTo>
                  <a:lnTo>
                    <a:pt x="204" y="90"/>
                  </a:lnTo>
                  <a:lnTo>
                    <a:pt x="0" y="90"/>
                  </a:lnTo>
                  <a:lnTo>
                    <a:pt x="0" y="0"/>
                  </a:lnTo>
                  <a:lnTo>
                    <a:pt x="204" y="0"/>
                  </a:lnTo>
                  <a:lnTo>
                    <a:pt x="193" y="15"/>
                  </a:lnTo>
                  <a:lnTo>
                    <a:pt x="193" y="73"/>
                  </a:lnTo>
                  <a:lnTo>
                    <a:pt x="7" y="73"/>
                  </a:lnTo>
                  <a:lnTo>
                    <a:pt x="7" y="15"/>
                  </a:lnTo>
                  <a:lnTo>
                    <a:pt x="193" y="15"/>
                  </a:lnTo>
                  <a:lnTo>
                    <a:pt x="185" y="23"/>
                  </a:lnTo>
                  <a:lnTo>
                    <a:pt x="185" y="66"/>
                  </a:lnTo>
                  <a:lnTo>
                    <a:pt x="22" y="66"/>
                  </a:lnTo>
                  <a:lnTo>
                    <a:pt x="22" y="23"/>
                  </a:lnTo>
                  <a:lnTo>
                    <a:pt x="185" y="23"/>
                  </a:lnTo>
                  <a:lnTo>
                    <a:pt x="173" y="31"/>
                  </a:lnTo>
                  <a:lnTo>
                    <a:pt x="173" y="58"/>
                  </a:lnTo>
                  <a:lnTo>
                    <a:pt x="31" y="58"/>
                  </a:lnTo>
                  <a:lnTo>
                    <a:pt x="31" y="31"/>
                  </a:lnTo>
                  <a:lnTo>
                    <a:pt x="173" y="31"/>
                  </a:lnTo>
                  <a:lnTo>
                    <a:pt x="166" y="43"/>
                  </a:lnTo>
                  <a:lnTo>
                    <a:pt x="166" y="47"/>
                  </a:lnTo>
                  <a:lnTo>
                    <a:pt x="38" y="47"/>
                  </a:lnTo>
                  <a:lnTo>
                    <a:pt x="38" y="43"/>
                  </a:lnTo>
                  <a:lnTo>
                    <a:pt x="166" y="4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7" name="Line 570"/>
            <p:cNvSpPr>
              <a:spLocks noChangeShapeType="1"/>
            </p:cNvSpPr>
            <p:nvPr/>
          </p:nvSpPr>
          <p:spPr bwMode="auto">
            <a:xfrm flipV="1">
              <a:off x="3553" y="2119"/>
              <a:ext cx="1"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48" name="Freeform 571"/>
            <p:cNvSpPr>
              <a:spLocks noChangeArrowheads="1"/>
            </p:cNvSpPr>
            <p:nvPr/>
          </p:nvSpPr>
          <p:spPr bwMode="auto">
            <a:xfrm>
              <a:off x="3479" y="2120"/>
              <a:ext cx="74" cy="20"/>
            </a:xfrm>
            <a:custGeom>
              <a:avLst/>
              <a:gdLst>
                <a:gd name="T0" fmla="*/ 0 w 326"/>
                <a:gd name="T1" fmla="*/ 0 h 86"/>
                <a:gd name="T2" fmla="*/ 0 w 326"/>
                <a:gd name="T3" fmla="*/ 0 h 86"/>
                <a:gd name="T4" fmla="*/ 0 w 326"/>
                <a:gd name="T5" fmla="*/ 0 h 86"/>
                <a:gd name="T6" fmla="*/ 0 w 326"/>
                <a:gd name="T7" fmla="*/ 0 h 86"/>
                <a:gd name="T8" fmla="*/ 0 w 326"/>
                <a:gd name="T9" fmla="*/ 0 h 86"/>
                <a:gd name="T10" fmla="*/ 0 w 326"/>
                <a:gd name="T11" fmla="*/ 0 h 86"/>
                <a:gd name="T12" fmla="*/ 0 w 326"/>
                <a:gd name="T13" fmla="*/ 0 h 86"/>
                <a:gd name="T14" fmla="*/ 0 w 326"/>
                <a:gd name="T15" fmla="*/ 0 h 86"/>
                <a:gd name="T16" fmla="*/ 0 w 326"/>
                <a:gd name="T17" fmla="*/ 0 h 86"/>
                <a:gd name="T18" fmla="*/ 0 w 326"/>
                <a:gd name="T19" fmla="*/ 0 h 86"/>
                <a:gd name="T20" fmla="*/ 0 w 326"/>
                <a:gd name="T21" fmla="*/ 0 h 86"/>
                <a:gd name="T22" fmla="*/ 0 w 326"/>
                <a:gd name="T23" fmla="*/ 0 h 86"/>
                <a:gd name="T24" fmla="*/ 0 w 326"/>
                <a:gd name="T25" fmla="*/ 0 h 86"/>
                <a:gd name="T26" fmla="*/ 0 w 326"/>
                <a:gd name="T27" fmla="*/ 0 h 86"/>
                <a:gd name="T28" fmla="*/ 0 w 326"/>
                <a:gd name="T29" fmla="*/ 0 h 86"/>
                <a:gd name="T30" fmla="*/ 0 w 326"/>
                <a:gd name="T31" fmla="*/ 0 h 86"/>
                <a:gd name="T32" fmla="*/ 0 w 326"/>
                <a:gd name="T33" fmla="*/ 0 h 86"/>
                <a:gd name="T34" fmla="*/ 0 w 326"/>
                <a:gd name="T35" fmla="*/ 0 h 86"/>
                <a:gd name="T36" fmla="*/ 0 w 326"/>
                <a:gd name="T37" fmla="*/ 0 h 86"/>
                <a:gd name="T38" fmla="*/ 0 w 326"/>
                <a:gd name="T39" fmla="*/ 0 h 86"/>
                <a:gd name="T40" fmla="*/ 0 w 326"/>
                <a:gd name="T41" fmla="*/ 0 h 86"/>
                <a:gd name="T42" fmla="*/ 0 w 326"/>
                <a:gd name="T43" fmla="*/ 0 h 86"/>
                <a:gd name="T44" fmla="*/ 0 w 326"/>
                <a:gd name="T45" fmla="*/ 0 h 86"/>
                <a:gd name="T46" fmla="*/ 0 w 326"/>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6"/>
                <a:gd name="T73" fmla="*/ 0 h 86"/>
                <a:gd name="T74" fmla="*/ 326 w 326"/>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6" h="86">
                  <a:moveTo>
                    <a:pt x="325" y="85"/>
                  </a:moveTo>
                  <a:lnTo>
                    <a:pt x="0" y="85"/>
                  </a:lnTo>
                  <a:lnTo>
                    <a:pt x="0" y="0"/>
                  </a:lnTo>
                  <a:lnTo>
                    <a:pt x="325" y="0"/>
                  </a:lnTo>
                  <a:lnTo>
                    <a:pt x="313" y="12"/>
                  </a:lnTo>
                  <a:lnTo>
                    <a:pt x="313" y="73"/>
                  </a:lnTo>
                  <a:lnTo>
                    <a:pt x="7" y="73"/>
                  </a:lnTo>
                  <a:lnTo>
                    <a:pt x="7" y="12"/>
                  </a:lnTo>
                  <a:lnTo>
                    <a:pt x="313" y="12"/>
                  </a:lnTo>
                  <a:lnTo>
                    <a:pt x="306" y="19"/>
                  </a:lnTo>
                  <a:lnTo>
                    <a:pt x="306" y="66"/>
                  </a:lnTo>
                  <a:lnTo>
                    <a:pt x="19" y="66"/>
                  </a:lnTo>
                  <a:lnTo>
                    <a:pt x="19" y="19"/>
                  </a:lnTo>
                  <a:lnTo>
                    <a:pt x="306" y="19"/>
                  </a:lnTo>
                  <a:lnTo>
                    <a:pt x="294" y="28"/>
                  </a:lnTo>
                  <a:lnTo>
                    <a:pt x="294" y="54"/>
                  </a:lnTo>
                  <a:lnTo>
                    <a:pt x="27" y="54"/>
                  </a:lnTo>
                  <a:lnTo>
                    <a:pt x="27" y="28"/>
                  </a:lnTo>
                  <a:lnTo>
                    <a:pt x="294" y="28"/>
                  </a:lnTo>
                  <a:lnTo>
                    <a:pt x="286" y="42"/>
                  </a:lnTo>
                  <a:lnTo>
                    <a:pt x="35" y="42"/>
                  </a:lnTo>
                  <a:lnTo>
                    <a:pt x="286" y="4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49" name="Freeform 572"/>
            <p:cNvSpPr>
              <a:spLocks noChangeArrowheads="1"/>
            </p:cNvSpPr>
            <p:nvPr/>
          </p:nvSpPr>
          <p:spPr bwMode="auto">
            <a:xfrm>
              <a:off x="3451"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w 63"/>
                <a:gd name="T19" fmla="*/ 0 h 63"/>
                <a:gd name="T20" fmla="*/ 0 w 63"/>
                <a:gd name="T21" fmla="*/ 0 h 63"/>
                <a:gd name="T22" fmla="*/ 0 w 63"/>
                <a:gd name="T23" fmla="*/ 0 h 63"/>
                <a:gd name="T24" fmla="*/ 0 w 63"/>
                <a:gd name="T25" fmla="*/ 0 h 63"/>
                <a:gd name="T26" fmla="*/ 0 w 63"/>
                <a:gd name="T27" fmla="*/ 0 h 63"/>
                <a:gd name="T28" fmla="*/ 0 w 63"/>
                <a:gd name="T29" fmla="*/ 0 h 63"/>
                <a:gd name="T30" fmla="*/ 0 w 63"/>
                <a:gd name="T31" fmla="*/ 0 h 63"/>
                <a:gd name="T32" fmla="*/ 0 w 63"/>
                <a:gd name="T33" fmla="*/ 0 h 63"/>
                <a:gd name="T34" fmla="*/ 0 w 63"/>
                <a:gd name="T35" fmla="*/ 0 h 63"/>
                <a:gd name="T36" fmla="*/ 0 w 63"/>
                <a:gd name="T37" fmla="*/ 0 h 63"/>
                <a:gd name="T38" fmla="*/ 0 w 63"/>
                <a:gd name="T39" fmla="*/ 0 h 63"/>
                <a:gd name="T40" fmla="*/ 0 w 63"/>
                <a:gd name="T41" fmla="*/ 0 h 63"/>
                <a:gd name="T42" fmla="*/ 0 w 63"/>
                <a:gd name="T43" fmla="*/ 0 h 63"/>
                <a:gd name="T44" fmla="*/ 0 w 63"/>
                <a:gd name="T45" fmla="*/ 0 h 63"/>
                <a:gd name="T46" fmla="*/ 0 w 63"/>
                <a:gd name="T47" fmla="*/ 0 h 63"/>
                <a:gd name="T48" fmla="*/ 0 w 63"/>
                <a:gd name="T49" fmla="*/ 0 h 63"/>
                <a:gd name="T50" fmla="*/ 0 w 63"/>
                <a:gd name="T51" fmla="*/ 0 h 63"/>
                <a:gd name="T52" fmla="*/ 0 w 63"/>
                <a:gd name="T53" fmla="*/ 0 h 63"/>
                <a:gd name="T54" fmla="*/ 0 w 63"/>
                <a:gd name="T55" fmla="*/ 0 h 63"/>
                <a:gd name="T56" fmla="*/ 0 w 63"/>
                <a:gd name="T57" fmla="*/ 0 h 63"/>
                <a:gd name="T58" fmla="*/ 0 w 63"/>
                <a:gd name="T59" fmla="*/ 0 h 63"/>
                <a:gd name="T60" fmla="*/ 0 w 63"/>
                <a:gd name="T61" fmla="*/ 0 h 6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3"/>
                <a:gd name="T94" fmla="*/ 0 h 63"/>
                <a:gd name="T95" fmla="*/ 63 w 63"/>
                <a:gd name="T96" fmla="*/ 63 h 6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3" h="63">
                  <a:moveTo>
                    <a:pt x="38" y="38"/>
                  </a:moveTo>
                  <a:lnTo>
                    <a:pt x="30" y="46"/>
                  </a:lnTo>
                  <a:lnTo>
                    <a:pt x="38" y="38"/>
                  </a:lnTo>
                  <a:lnTo>
                    <a:pt x="43" y="30"/>
                  </a:lnTo>
                  <a:lnTo>
                    <a:pt x="38" y="22"/>
                  </a:lnTo>
                  <a:lnTo>
                    <a:pt x="30" y="19"/>
                  </a:lnTo>
                  <a:lnTo>
                    <a:pt x="19" y="19"/>
                  </a:lnTo>
                  <a:lnTo>
                    <a:pt x="19" y="46"/>
                  </a:lnTo>
                  <a:lnTo>
                    <a:pt x="30" y="46"/>
                  </a:lnTo>
                  <a:lnTo>
                    <a:pt x="30" y="54"/>
                  </a:lnTo>
                  <a:lnTo>
                    <a:pt x="43" y="50"/>
                  </a:lnTo>
                  <a:lnTo>
                    <a:pt x="50" y="43"/>
                  </a:lnTo>
                  <a:lnTo>
                    <a:pt x="50" y="30"/>
                  </a:lnTo>
                  <a:lnTo>
                    <a:pt x="50" y="19"/>
                  </a:lnTo>
                  <a:lnTo>
                    <a:pt x="43" y="11"/>
                  </a:lnTo>
                  <a:lnTo>
                    <a:pt x="30" y="11"/>
                  </a:lnTo>
                  <a:lnTo>
                    <a:pt x="6" y="11"/>
                  </a:lnTo>
                  <a:lnTo>
                    <a:pt x="6" y="54"/>
                  </a:lnTo>
                  <a:lnTo>
                    <a:pt x="30" y="54"/>
                  </a:lnTo>
                  <a:lnTo>
                    <a:pt x="30" y="62"/>
                  </a:lnTo>
                  <a:lnTo>
                    <a:pt x="43" y="62"/>
                  </a:lnTo>
                  <a:lnTo>
                    <a:pt x="50" y="54"/>
                  </a:lnTo>
                  <a:lnTo>
                    <a:pt x="62" y="46"/>
                  </a:lnTo>
                  <a:lnTo>
                    <a:pt x="62" y="30"/>
                  </a:lnTo>
                  <a:lnTo>
                    <a:pt x="62" y="19"/>
                  </a:lnTo>
                  <a:lnTo>
                    <a:pt x="50" y="7"/>
                  </a:lnTo>
                  <a:lnTo>
                    <a:pt x="43" y="3"/>
                  </a:lnTo>
                  <a:lnTo>
                    <a:pt x="30" y="0"/>
                  </a:lnTo>
                  <a:lnTo>
                    <a:pt x="0" y="0"/>
                  </a:lnTo>
                  <a:lnTo>
                    <a:pt x="0" y="62"/>
                  </a:lnTo>
                  <a:lnTo>
                    <a:pt x="30"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0" name="Freeform 573"/>
            <p:cNvSpPr>
              <a:spLocks noChangeArrowheads="1"/>
            </p:cNvSpPr>
            <p:nvPr/>
          </p:nvSpPr>
          <p:spPr bwMode="auto">
            <a:xfrm>
              <a:off x="3449" y="2158"/>
              <a:ext cx="14" cy="20"/>
            </a:xfrm>
            <a:custGeom>
              <a:avLst/>
              <a:gdLst>
                <a:gd name="T0" fmla="*/ 0 w 63"/>
                <a:gd name="T1" fmla="*/ 0 h 86"/>
                <a:gd name="T2" fmla="*/ 0 w 63"/>
                <a:gd name="T3" fmla="*/ 0 h 86"/>
                <a:gd name="T4" fmla="*/ 0 w 63"/>
                <a:gd name="T5" fmla="*/ 0 h 86"/>
                <a:gd name="T6" fmla="*/ 0 60000 65536"/>
                <a:gd name="T7" fmla="*/ 0 60000 65536"/>
                <a:gd name="T8" fmla="*/ 0 60000 65536"/>
                <a:gd name="T9" fmla="*/ 0 w 63"/>
                <a:gd name="T10" fmla="*/ 0 h 86"/>
                <a:gd name="T11" fmla="*/ 63 w 63"/>
                <a:gd name="T12" fmla="*/ 86 h 86"/>
              </a:gdLst>
              <a:ahLst/>
              <a:cxnLst>
                <a:cxn ang="T6">
                  <a:pos x="T0" y="T1"/>
                </a:cxn>
                <a:cxn ang="T7">
                  <a:pos x="T2" y="T3"/>
                </a:cxn>
                <a:cxn ang="T8">
                  <a:pos x="T4" y="T5"/>
                </a:cxn>
              </a:cxnLst>
              <a:rect l="T9" t="T10" r="T11" b="T12"/>
              <a:pathLst>
                <a:path w="63" h="86">
                  <a:moveTo>
                    <a:pt x="0" y="85"/>
                  </a:moveTo>
                  <a:lnTo>
                    <a:pt x="0" y="0"/>
                  </a:lnTo>
                  <a:lnTo>
                    <a:pt x="62"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1" name="Freeform 574"/>
            <p:cNvSpPr>
              <a:spLocks noChangeArrowheads="1"/>
            </p:cNvSpPr>
            <p:nvPr/>
          </p:nvSpPr>
          <p:spPr bwMode="auto">
            <a:xfrm>
              <a:off x="3458"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19" y="81"/>
                  </a:lnTo>
                  <a:lnTo>
                    <a:pt x="43" y="74"/>
                  </a:lnTo>
                  <a:lnTo>
                    <a:pt x="54" y="58"/>
                  </a:lnTo>
                  <a:lnTo>
                    <a:pt x="62" y="42"/>
                  </a:lnTo>
                  <a:lnTo>
                    <a:pt x="54" y="26"/>
                  </a:lnTo>
                  <a:lnTo>
                    <a:pt x="43" y="14"/>
                  </a:lnTo>
                  <a:lnTo>
                    <a:pt x="19"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2" name="Line 575"/>
            <p:cNvSpPr>
              <a:spLocks noChangeShapeType="1"/>
            </p:cNvSpPr>
            <p:nvPr/>
          </p:nvSpPr>
          <p:spPr bwMode="auto">
            <a:xfrm flipH="1">
              <a:off x="3447" y="2177"/>
              <a:ext cx="1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53" name="Freeform 576"/>
            <p:cNvSpPr>
              <a:spLocks noChangeArrowheads="1"/>
            </p:cNvSpPr>
            <p:nvPr/>
          </p:nvSpPr>
          <p:spPr bwMode="auto">
            <a:xfrm>
              <a:off x="3710" y="2101"/>
              <a:ext cx="143" cy="133"/>
            </a:xfrm>
            <a:custGeom>
              <a:avLst/>
              <a:gdLst>
                <a:gd name="T0" fmla="*/ 0 w 632"/>
                <a:gd name="T1" fmla="*/ 0 h 585"/>
                <a:gd name="T2" fmla="*/ 0 w 632"/>
                <a:gd name="T3" fmla="*/ 0 h 585"/>
                <a:gd name="T4" fmla="*/ 0 w 632"/>
                <a:gd name="T5" fmla="*/ 0 h 585"/>
                <a:gd name="T6" fmla="*/ 0 w 632"/>
                <a:gd name="T7" fmla="*/ 0 h 585"/>
                <a:gd name="T8" fmla="*/ 0 w 632"/>
                <a:gd name="T9" fmla="*/ 0 h 585"/>
                <a:gd name="T10" fmla="*/ 0 60000 65536"/>
                <a:gd name="T11" fmla="*/ 0 60000 65536"/>
                <a:gd name="T12" fmla="*/ 0 60000 65536"/>
                <a:gd name="T13" fmla="*/ 0 60000 65536"/>
                <a:gd name="T14" fmla="*/ 0 60000 65536"/>
                <a:gd name="T15" fmla="*/ 0 w 632"/>
                <a:gd name="T16" fmla="*/ 0 h 585"/>
                <a:gd name="T17" fmla="*/ 632 w 632"/>
                <a:gd name="T18" fmla="*/ 585 h 585"/>
              </a:gdLst>
              <a:ahLst/>
              <a:cxnLst>
                <a:cxn ang="T10">
                  <a:pos x="T0" y="T1"/>
                </a:cxn>
                <a:cxn ang="T11">
                  <a:pos x="T2" y="T3"/>
                </a:cxn>
                <a:cxn ang="T12">
                  <a:pos x="T4" y="T5"/>
                </a:cxn>
                <a:cxn ang="T13">
                  <a:pos x="T6" y="T7"/>
                </a:cxn>
                <a:cxn ang="T14">
                  <a:pos x="T8" y="T9"/>
                </a:cxn>
              </a:cxnLst>
              <a:rect l="T15" t="T16" r="T17" b="T18"/>
              <a:pathLst>
                <a:path w="632" h="585">
                  <a:moveTo>
                    <a:pt x="0" y="0"/>
                  </a:moveTo>
                  <a:lnTo>
                    <a:pt x="631" y="0"/>
                  </a:lnTo>
                  <a:lnTo>
                    <a:pt x="631" y="584"/>
                  </a:lnTo>
                  <a:lnTo>
                    <a:pt x="0" y="584"/>
                  </a:lnTo>
                  <a:lnTo>
                    <a:pt x="0" y="0"/>
                  </a:lnTo>
                </a:path>
              </a:pathLst>
            </a:custGeom>
            <a:solidFill>
              <a:srgbClr val="000000"/>
            </a:solidFill>
            <a:ln w="12600">
              <a:solidFill>
                <a:srgbClr val="333333"/>
              </a:solidFill>
              <a:round/>
              <a:headEnd/>
              <a:tailEnd/>
            </a:ln>
          </p:spPr>
          <p:txBody>
            <a:bodyPr wrap="none" anchor="ctr"/>
            <a:lstStyle/>
            <a:p>
              <a:endParaRPr lang="en-US"/>
            </a:p>
          </p:txBody>
        </p:sp>
        <p:sp>
          <p:nvSpPr>
            <p:cNvPr id="50754" name="Line 577"/>
            <p:cNvSpPr>
              <a:spLocks noChangeShapeType="1"/>
            </p:cNvSpPr>
            <p:nvPr/>
          </p:nvSpPr>
          <p:spPr bwMode="auto">
            <a:xfrm>
              <a:off x="3731" y="2158"/>
              <a:ext cx="1"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55" name="Line 578"/>
            <p:cNvSpPr>
              <a:spLocks noChangeShapeType="1"/>
            </p:cNvSpPr>
            <p:nvPr/>
          </p:nvSpPr>
          <p:spPr bwMode="auto">
            <a:xfrm>
              <a:off x="3731" y="2158"/>
              <a:ext cx="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56" name="Freeform 579"/>
            <p:cNvSpPr>
              <a:spLocks noChangeArrowheads="1"/>
            </p:cNvSpPr>
            <p:nvPr/>
          </p:nvSpPr>
          <p:spPr bwMode="auto">
            <a:xfrm>
              <a:off x="3740" y="2158"/>
              <a:ext cx="14" cy="20"/>
            </a:xfrm>
            <a:custGeom>
              <a:avLst/>
              <a:gdLst>
                <a:gd name="T0" fmla="*/ 0 w 63"/>
                <a:gd name="T1" fmla="*/ 0 h 86"/>
                <a:gd name="T2" fmla="*/ 0 w 63"/>
                <a:gd name="T3" fmla="*/ 0 h 86"/>
                <a:gd name="T4" fmla="*/ 0 w 63"/>
                <a:gd name="T5" fmla="*/ 0 h 86"/>
                <a:gd name="T6" fmla="*/ 0 w 63"/>
                <a:gd name="T7" fmla="*/ 0 h 86"/>
                <a:gd name="T8" fmla="*/ 0 w 63"/>
                <a:gd name="T9" fmla="*/ 0 h 86"/>
                <a:gd name="T10" fmla="*/ 0 w 63"/>
                <a:gd name="T11" fmla="*/ 0 h 86"/>
                <a:gd name="T12" fmla="*/ 0 w 63"/>
                <a:gd name="T13" fmla="*/ 0 h 86"/>
                <a:gd name="T14" fmla="*/ 0 w 63"/>
                <a:gd name="T15" fmla="*/ 0 h 86"/>
                <a:gd name="T16" fmla="*/ 0 w 63"/>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6"/>
                <a:gd name="T29" fmla="*/ 63 w 63"/>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6">
                  <a:moveTo>
                    <a:pt x="0" y="85"/>
                  </a:moveTo>
                  <a:lnTo>
                    <a:pt x="19" y="81"/>
                  </a:lnTo>
                  <a:lnTo>
                    <a:pt x="43" y="74"/>
                  </a:lnTo>
                  <a:lnTo>
                    <a:pt x="54" y="58"/>
                  </a:lnTo>
                  <a:lnTo>
                    <a:pt x="62" y="42"/>
                  </a:lnTo>
                  <a:lnTo>
                    <a:pt x="54" y="26"/>
                  </a:lnTo>
                  <a:lnTo>
                    <a:pt x="43" y="14"/>
                  </a:lnTo>
                  <a:lnTo>
                    <a:pt x="19"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7" name="Freeform 580"/>
            <p:cNvSpPr>
              <a:spLocks noChangeArrowheads="1"/>
            </p:cNvSpPr>
            <p:nvPr/>
          </p:nvSpPr>
          <p:spPr bwMode="auto">
            <a:xfrm>
              <a:off x="3731" y="2160"/>
              <a:ext cx="15" cy="17"/>
            </a:xfrm>
            <a:custGeom>
              <a:avLst/>
              <a:gdLst>
                <a:gd name="T0" fmla="*/ 0 w 64"/>
                <a:gd name="T1" fmla="*/ 0 h 74"/>
                <a:gd name="T2" fmla="*/ 0 w 64"/>
                <a:gd name="T3" fmla="*/ 0 h 74"/>
                <a:gd name="T4" fmla="*/ 0 w 64"/>
                <a:gd name="T5" fmla="*/ 0 h 74"/>
                <a:gd name="T6" fmla="*/ 0 w 64"/>
                <a:gd name="T7" fmla="*/ 0 h 74"/>
                <a:gd name="T8" fmla="*/ 0 w 64"/>
                <a:gd name="T9" fmla="*/ 0 h 74"/>
                <a:gd name="T10" fmla="*/ 0 w 64"/>
                <a:gd name="T11" fmla="*/ 0 h 74"/>
                <a:gd name="T12" fmla="*/ 0 w 64"/>
                <a:gd name="T13" fmla="*/ 0 h 74"/>
                <a:gd name="T14" fmla="*/ 0 60000 65536"/>
                <a:gd name="T15" fmla="*/ 0 60000 65536"/>
                <a:gd name="T16" fmla="*/ 0 60000 65536"/>
                <a:gd name="T17" fmla="*/ 0 60000 65536"/>
                <a:gd name="T18" fmla="*/ 0 60000 65536"/>
                <a:gd name="T19" fmla="*/ 0 60000 65536"/>
                <a:gd name="T20" fmla="*/ 0 60000 65536"/>
                <a:gd name="T21" fmla="*/ 0 w 64"/>
                <a:gd name="T22" fmla="*/ 0 h 74"/>
                <a:gd name="T23" fmla="*/ 64 w 64"/>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74">
                  <a:moveTo>
                    <a:pt x="63" y="73"/>
                  </a:moveTo>
                  <a:lnTo>
                    <a:pt x="0" y="73"/>
                  </a:lnTo>
                  <a:lnTo>
                    <a:pt x="12" y="62"/>
                  </a:lnTo>
                  <a:lnTo>
                    <a:pt x="63" y="62"/>
                  </a:lnTo>
                  <a:lnTo>
                    <a:pt x="12" y="62"/>
                  </a:lnTo>
                  <a:lnTo>
                    <a:pt x="12" y="0"/>
                  </a:lnTo>
                  <a:lnTo>
                    <a:pt x="63"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8" name="Freeform 581"/>
            <p:cNvSpPr>
              <a:spLocks noChangeArrowheads="1"/>
            </p:cNvSpPr>
            <p:nvPr/>
          </p:nvSpPr>
          <p:spPr bwMode="auto">
            <a:xfrm>
              <a:off x="3740" y="2160"/>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w 63"/>
                <a:gd name="T11" fmla="*/ 0 h 63"/>
                <a:gd name="T12" fmla="*/ 0 w 63"/>
                <a:gd name="T13" fmla="*/ 0 h 63"/>
                <a:gd name="T14" fmla="*/ 0 w 63"/>
                <a:gd name="T15" fmla="*/ 0 h 63"/>
                <a:gd name="T16" fmla="*/ 0 w 63"/>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63"/>
                <a:gd name="T29" fmla="*/ 63 w 63"/>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63">
                  <a:moveTo>
                    <a:pt x="0" y="62"/>
                  </a:moveTo>
                  <a:lnTo>
                    <a:pt x="31" y="62"/>
                  </a:lnTo>
                  <a:lnTo>
                    <a:pt x="46" y="54"/>
                  </a:lnTo>
                  <a:lnTo>
                    <a:pt x="62" y="46"/>
                  </a:lnTo>
                  <a:lnTo>
                    <a:pt x="62" y="30"/>
                  </a:lnTo>
                  <a:lnTo>
                    <a:pt x="62" y="19"/>
                  </a:lnTo>
                  <a:lnTo>
                    <a:pt x="46" y="7"/>
                  </a:lnTo>
                  <a:lnTo>
                    <a:pt x="31" y="3"/>
                  </a:lnTo>
                  <a:lnTo>
                    <a:pt x="0"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59" name="Freeform 582"/>
            <p:cNvSpPr>
              <a:spLocks noChangeArrowheads="1"/>
            </p:cNvSpPr>
            <p:nvPr/>
          </p:nvSpPr>
          <p:spPr bwMode="auto">
            <a:xfrm>
              <a:off x="3735" y="2163"/>
              <a:ext cx="15" cy="14"/>
            </a:xfrm>
            <a:custGeom>
              <a:avLst/>
              <a:gdLst>
                <a:gd name="T0" fmla="*/ 0 w 64"/>
                <a:gd name="T1" fmla="*/ 0 h 63"/>
                <a:gd name="T2" fmla="*/ 0 w 64"/>
                <a:gd name="T3" fmla="*/ 0 h 63"/>
                <a:gd name="T4" fmla="*/ 0 w 64"/>
                <a:gd name="T5" fmla="*/ 0 h 63"/>
                <a:gd name="T6" fmla="*/ 0 w 64"/>
                <a:gd name="T7" fmla="*/ 0 h 63"/>
                <a:gd name="T8" fmla="*/ 0 w 64"/>
                <a:gd name="T9" fmla="*/ 0 h 63"/>
                <a:gd name="T10" fmla="*/ 0 w 64"/>
                <a:gd name="T11" fmla="*/ 0 h 63"/>
                <a:gd name="T12" fmla="*/ 0 w 64"/>
                <a:gd name="T13" fmla="*/ 0 h 63"/>
                <a:gd name="T14" fmla="*/ 0 w 64"/>
                <a:gd name="T15" fmla="*/ 0 h 63"/>
                <a:gd name="T16" fmla="*/ 0 w 64"/>
                <a:gd name="T17" fmla="*/ 0 h 63"/>
                <a:gd name="T18" fmla="*/ 0 w 64"/>
                <a:gd name="T19" fmla="*/ 0 h 63"/>
                <a:gd name="T20" fmla="*/ 0 w 64"/>
                <a:gd name="T21" fmla="*/ 0 h 63"/>
                <a:gd name="T22" fmla="*/ 0 w 64"/>
                <a:gd name="T23" fmla="*/ 0 h 63"/>
                <a:gd name="T24" fmla="*/ 0 w 64"/>
                <a:gd name="T25" fmla="*/ 0 h 63"/>
                <a:gd name="T26" fmla="*/ 0 w 64"/>
                <a:gd name="T27" fmla="*/ 0 h 63"/>
                <a:gd name="T28" fmla="*/ 0 w 64"/>
                <a:gd name="T29" fmla="*/ 0 h 63"/>
                <a:gd name="T30" fmla="*/ 0 w 64"/>
                <a:gd name="T31" fmla="*/ 0 h 63"/>
                <a:gd name="T32" fmla="*/ 0 w 64"/>
                <a:gd name="T33" fmla="*/ 0 h 63"/>
                <a:gd name="T34" fmla="*/ 0 w 64"/>
                <a:gd name="T35" fmla="*/ 0 h 63"/>
                <a:gd name="T36" fmla="*/ 0 w 64"/>
                <a:gd name="T37" fmla="*/ 0 h 63"/>
                <a:gd name="T38" fmla="*/ 0 w 64"/>
                <a:gd name="T39" fmla="*/ 0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3"/>
                <a:gd name="T62" fmla="*/ 64 w 64"/>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3">
                  <a:moveTo>
                    <a:pt x="28" y="62"/>
                  </a:moveTo>
                  <a:lnTo>
                    <a:pt x="0" y="62"/>
                  </a:lnTo>
                  <a:lnTo>
                    <a:pt x="0" y="0"/>
                  </a:lnTo>
                  <a:lnTo>
                    <a:pt x="28" y="0"/>
                  </a:lnTo>
                  <a:lnTo>
                    <a:pt x="28" y="62"/>
                  </a:lnTo>
                  <a:lnTo>
                    <a:pt x="52" y="54"/>
                  </a:lnTo>
                  <a:lnTo>
                    <a:pt x="54" y="43"/>
                  </a:lnTo>
                  <a:lnTo>
                    <a:pt x="63" y="27"/>
                  </a:lnTo>
                  <a:lnTo>
                    <a:pt x="54" y="7"/>
                  </a:lnTo>
                  <a:lnTo>
                    <a:pt x="52" y="0"/>
                  </a:lnTo>
                  <a:lnTo>
                    <a:pt x="28" y="0"/>
                  </a:lnTo>
                  <a:lnTo>
                    <a:pt x="28" y="51"/>
                  </a:lnTo>
                  <a:lnTo>
                    <a:pt x="8" y="51"/>
                  </a:lnTo>
                  <a:lnTo>
                    <a:pt x="8" y="7"/>
                  </a:lnTo>
                  <a:lnTo>
                    <a:pt x="28" y="7"/>
                  </a:lnTo>
                  <a:lnTo>
                    <a:pt x="28" y="51"/>
                  </a:lnTo>
                  <a:lnTo>
                    <a:pt x="43" y="38"/>
                  </a:lnTo>
                  <a:lnTo>
                    <a:pt x="52" y="27"/>
                  </a:lnTo>
                  <a:lnTo>
                    <a:pt x="43" y="15"/>
                  </a:lnTo>
                  <a:lnTo>
                    <a:pt x="28" y="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60" name="Line 583"/>
            <p:cNvSpPr>
              <a:spLocks noChangeShapeType="1"/>
            </p:cNvSpPr>
            <p:nvPr/>
          </p:nvSpPr>
          <p:spPr bwMode="auto">
            <a:xfrm>
              <a:off x="3769" y="2130"/>
              <a:ext cx="5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1" name="Freeform 584"/>
            <p:cNvSpPr>
              <a:spLocks noChangeArrowheads="1"/>
            </p:cNvSpPr>
            <p:nvPr/>
          </p:nvSpPr>
          <p:spPr bwMode="auto">
            <a:xfrm>
              <a:off x="3760" y="2120"/>
              <a:ext cx="75" cy="20"/>
            </a:xfrm>
            <a:custGeom>
              <a:avLst/>
              <a:gdLst>
                <a:gd name="T0" fmla="*/ 0 w 329"/>
                <a:gd name="T1" fmla="*/ 0 h 86"/>
                <a:gd name="T2" fmla="*/ 0 w 329"/>
                <a:gd name="T3" fmla="*/ 0 h 86"/>
                <a:gd name="T4" fmla="*/ 0 w 329"/>
                <a:gd name="T5" fmla="*/ 0 h 86"/>
                <a:gd name="T6" fmla="*/ 0 w 329"/>
                <a:gd name="T7" fmla="*/ 0 h 86"/>
                <a:gd name="T8" fmla="*/ 0 w 329"/>
                <a:gd name="T9" fmla="*/ 0 h 86"/>
                <a:gd name="T10" fmla="*/ 0 w 329"/>
                <a:gd name="T11" fmla="*/ 0 h 86"/>
                <a:gd name="T12" fmla="*/ 0 w 329"/>
                <a:gd name="T13" fmla="*/ 0 h 86"/>
                <a:gd name="T14" fmla="*/ 0 w 329"/>
                <a:gd name="T15" fmla="*/ 0 h 86"/>
                <a:gd name="T16" fmla="*/ 0 w 329"/>
                <a:gd name="T17" fmla="*/ 0 h 86"/>
                <a:gd name="T18" fmla="*/ 0 w 329"/>
                <a:gd name="T19" fmla="*/ 0 h 86"/>
                <a:gd name="T20" fmla="*/ 0 w 329"/>
                <a:gd name="T21" fmla="*/ 0 h 86"/>
                <a:gd name="T22" fmla="*/ 0 w 329"/>
                <a:gd name="T23" fmla="*/ 0 h 86"/>
                <a:gd name="T24" fmla="*/ 0 w 329"/>
                <a:gd name="T25" fmla="*/ 0 h 86"/>
                <a:gd name="T26" fmla="*/ 0 w 329"/>
                <a:gd name="T27" fmla="*/ 0 h 86"/>
                <a:gd name="T28" fmla="*/ 0 w 329"/>
                <a:gd name="T29" fmla="*/ 0 h 86"/>
                <a:gd name="T30" fmla="*/ 0 w 329"/>
                <a:gd name="T31" fmla="*/ 0 h 86"/>
                <a:gd name="T32" fmla="*/ 0 w 329"/>
                <a:gd name="T33" fmla="*/ 0 h 86"/>
                <a:gd name="T34" fmla="*/ 0 w 329"/>
                <a:gd name="T35" fmla="*/ 0 h 86"/>
                <a:gd name="T36" fmla="*/ 0 w 329"/>
                <a:gd name="T37" fmla="*/ 0 h 86"/>
                <a:gd name="T38" fmla="*/ 0 w 329"/>
                <a:gd name="T39" fmla="*/ 0 h 86"/>
                <a:gd name="T40" fmla="*/ 0 w 329"/>
                <a:gd name="T41" fmla="*/ 0 h 86"/>
                <a:gd name="T42" fmla="*/ 0 w 329"/>
                <a:gd name="T43" fmla="*/ 0 h 86"/>
                <a:gd name="T44" fmla="*/ 0 w 329"/>
                <a:gd name="T45" fmla="*/ 0 h 86"/>
                <a:gd name="T46" fmla="*/ 0 w 329"/>
                <a:gd name="T47" fmla="*/ 0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9"/>
                <a:gd name="T73" fmla="*/ 0 h 86"/>
                <a:gd name="T74" fmla="*/ 329 w 329"/>
                <a:gd name="T75" fmla="*/ 86 h 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9" h="86">
                  <a:moveTo>
                    <a:pt x="42" y="42"/>
                  </a:moveTo>
                  <a:lnTo>
                    <a:pt x="42" y="42"/>
                  </a:lnTo>
                  <a:lnTo>
                    <a:pt x="293" y="42"/>
                  </a:lnTo>
                  <a:lnTo>
                    <a:pt x="300" y="28"/>
                  </a:lnTo>
                  <a:lnTo>
                    <a:pt x="31" y="28"/>
                  </a:lnTo>
                  <a:lnTo>
                    <a:pt x="31" y="54"/>
                  </a:lnTo>
                  <a:lnTo>
                    <a:pt x="300" y="54"/>
                  </a:lnTo>
                  <a:lnTo>
                    <a:pt x="300" y="28"/>
                  </a:lnTo>
                  <a:lnTo>
                    <a:pt x="309" y="19"/>
                  </a:lnTo>
                  <a:lnTo>
                    <a:pt x="20" y="19"/>
                  </a:lnTo>
                  <a:lnTo>
                    <a:pt x="20" y="66"/>
                  </a:lnTo>
                  <a:lnTo>
                    <a:pt x="309" y="66"/>
                  </a:lnTo>
                  <a:lnTo>
                    <a:pt x="309" y="19"/>
                  </a:lnTo>
                  <a:lnTo>
                    <a:pt x="320" y="12"/>
                  </a:lnTo>
                  <a:lnTo>
                    <a:pt x="15" y="12"/>
                  </a:lnTo>
                  <a:lnTo>
                    <a:pt x="15" y="73"/>
                  </a:lnTo>
                  <a:lnTo>
                    <a:pt x="320" y="73"/>
                  </a:lnTo>
                  <a:lnTo>
                    <a:pt x="320" y="12"/>
                  </a:lnTo>
                  <a:lnTo>
                    <a:pt x="328" y="0"/>
                  </a:lnTo>
                  <a:lnTo>
                    <a:pt x="0" y="0"/>
                  </a:lnTo>
                  <a:lnTo>
                    <a:pt x="0" y="85"/>
                  </a:lnTo>
                  <a:lnTo>
                    <a:pt x="328" y="85"/>
                  </a:lnTo>
                  <a:lnTo>
                    <a:pt x="32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62" name="Freeform 585"/>
            <p:cNvSpPr>
              <a:spLocks noChangeArrowheads="1"/>
            </p:cNvSpPr>
            <p:nvPr/>
          </p:nvSpPr>
          <p:spPr bwMode="auto">
            <a:xfrm>
              <a:off x="3774" y="2195"/>
              <a:ext cx="47" cy="21"/>
            </a:xfrm>
            <a:custGeom>
              <a:avLst/>
              <a:gdLst>
                <a:gd name="T0" fmla="*/ 0 w 206"/>
                <a:gd name="T1" fmla="*/ 0 h 91"/>
                <a:gd name="T2" fmla="*/ 0 w 206"/>
                <a:gd name="T3" fmla="*/ 0 h 91"/>
                <a:gd name="T4" fmla="*/ 0 w 206"/>
                <a:gd name="T5" fmla="*/ 0 h 91"/>
                <a:gd name="T6" fmla="*/ 0 w 206"/>
                <a:gd name="T7" fmla="*/ 0 h 91"/>
                <a:gd name="T8" fmla="*/ 0 w 206"/>
                <a:gd name="T9" fmla="*/ 0 h 91"/>
                <a:gd name="T10" fmla="*/ 0 w 206"/>
                <a:gd name="T11" fmla="*/ 0 h 91"/>
                <a:gd name="T12" fmla="*/ 0 w 206"/>
                <a:gd name="T13" fmla="*/ 0 h 91"/>
                <a:gd name="T14" fmla="*/ 0 w 206"/>
                <a:gd name="T15" fmla="*/ 0 h 91"/>
                <a:gd name="T16" fmla="*/ 0 w 206"/>
                <a:gd name="T17" fmla="*/ 0 h 91"/>
                <a:gd name="T18" fmla="*/ 0 w 206"/>
                <a:gd name="T19" fmla="*/ 0 h 91"/>
                <a:gd name="T20" fmla="*/ 0 w 206"/>
                <a:gd name="T21" fmla="*/ 0 h 91"/>
                <a:gd name="T22" fmla="*/ 0 w 206"/>
                <a:gd name="T23" fmla="*/ 0 h 91"/>
                <a:gd name="T24" fmla="*/ 0 w 206"/>
                <a:gd name="T25" fmla="*/ 0 h 91"/>
                <a:gd name="T26" fmla="*/ 0 w 206"/>
                <a:gd name="T27" fmla="*/ 0 h 91"/>
                <a:gd name="T28" fmla="*/ 0 w 206"/>
                <a:gd name="T29" fmla="*/ 0 h 91"/>
                <a:gd name="T30" fmla="*/ 0 w 206"/>
                <a:gd name="T31" fmla="*/ 0 h 91"/>
                <a:gd name="T32" fmla="*/ 0 w 206"/>
                <a:gd name="T33" fmla="*/ 0 h 91"/>
                <a:gd name="T34" fmla="*/ 0 w 206"/>
                <a:gd name="T35" fmla="*/ 0 h 91"/>
                <a:gd name="T36" fmla="*/ 0 w 206"/>
                <a:gd name="T37" fmla="*/ 0 h 91"/>
                <a:gd name="T38" fmla="*/ 0 w 206"/>
                <a:gd name="T39" fmla="*/ 0 h 91"/>
                <a:gd name="T40" fmla="*/ 0 w 206"/>
                <a:gd name="T41" fmla="*/ 0 h 91"/>
                <a:gd name="T42" fmla="*/ 0 w 206"/>
                <a:gd name="T43" fmla="*/ 0 h 91"/>
                <a:gd name="T44" fmla="*/ 0 w 206"/>
                <a:gd name="T45" fmla="*/ 0 h 91"/>
                <a:gd name="T46" fmla="*/ 0 w 206"/>
                <a:gd name="T47" fmla="*/ 0 h 91"/>
                <a:gd name="T48" fmla="*/ 0 w 206"/>
                <a:gd name="T49" fmla="*/ 0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6"/>
                <a:gd name="T76" fmla="*/ 0 h 91"/>
                <a:gd name="T77" fmla="*/ 206 w 206"/>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6" h="91">
                  <a:moveTo>
                    <a:pt x="170" y="43"/>
                  </a:moveTo>
                  <a:lnTo>
                    <a:pt x="42" y="43"/>
                  </a:lnTo>
                  <a:lnTo>
                    <a:pt x="42" y="47"/>
                  </a:lnTo>
                  <a:lnTo>
                    <a:pt x="170" y="47"/>
                  </a:lnTo>
                  <a:lnTo>
                    <a:pt x="170" y="43"/>
                  </a:lnTo>
                  <a:lnTo>
                    <a:pt x="177" y="31"/>
                  </a:lnTo>
                  <a:lnTo>
                    <a:pt x="31" y="31"/>
                  </a:lnTo>
                  <a:lnTo>
                    <a:pt x="31" y="58"/>
                  </a:lnTo>
                  <a:lnTo>
                    <a:pt x="177" y="58"/>
                  </a:lnTo>
                  <a:lnTo>
                    <a:pt x="177" y="31"/>
                  </a:lnTo>
                  <a:lnTo>
                    <a:pt x="185" y="23"/>
                  </a:lnTo>
                  <a:lnTo>
                    <a:pt x="19" y="23"/>
                  </a:lnTo>
                  <a:lnTo>
                    <a:pt x="19" y="66"/>
                  </a:lnTo>
                  <a:lnTo>
                    <a:pt x="185" y="66"/>
                  </a:lnTo>
                  <a:lnTo>
                    <a:pt x="185" y="23"/>
                  </a:lnTo>
                  <a:lnTo>
                    <a:pt x="201" y="15"/>
                  </a:lnTo>
                  <a:lnTo>
                    <a:pt x="12" y="15"/>
                  </a:lnTo>
                  <a:lnTo>
                    <a:pt x="12" y="73"/>
                  </a:lnTo>
                  <a:lnTo>
                    <a:pt x="201" y="73"/>
                  </a:lnTo>
                  <a:lnTo>
                    <a:pt x="201" y="15"/>
                  </a:lnTo>
                  <a:lnTo>
                    <a:pt x="205" y="0"/>
                  </a:lnTo>
                  <a:lnTo>
                    <a:pt x="0" y="0"/>
                  </a:lnTo>
                  <a:lnTo>
                    <a:pt x="0" y="90"/>
                  </a:lnTo>
                  <a:lnTo>
                    <a:pt x="205" y="90"/>
                  </a:lnTo>
                  <a:lnTo>
                    <a:pt x="205"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63" name="Line 586"/>
            <p:cNvSpPr>
              <a:spLocks noChangeShapeType="1"/>
            </p:cNvSpPr>
            <p:nvPr/>
          </p:nvSpPr>
          <p:spPr bwMode="auto">
            <a:xfrm flipH="1">
              <a:off x="1828" y="2510"/>
              <a:ext cx="43"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4" name="Line 587"/>
            <p:cNvSpPr>
              <a:spLocks noChangeShapeType="1"/>
            </p:cNvSpPr>
            <p:nvPr/>
          </p:nvSpPr>
          <p:spPr bwMode="auto">
            <a:xfrm>
              <a:off x="1932" y="2510"/>
              <a:ext cx="17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5" name="Line 588"/>
            <p:cNvSpPr>
              <a:spLocks noChangeShapeType="1"/>
            </p:cNvSpPr>
            <p:nvPr/>
          </p:nvSpPr>
          <p:spPr bwMode="auto">
            <a:xfrm flipH="1">
              <a:off x="1931" y="2448"/>
              <a:ext cx="27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6" name="Line 589"/>
            <p:cNvSpPr>
              <a:spLocks noChangeShapeType="1"/>
            </p:cNvSpPr>
            <p:nvPr/>
          </p:nvSpPr>
          <p:spPr bwMode="auto">
            <a:xfrm flipH="1">
              <a:off x="1882" y="2487"/>
              <a:ext cx="3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7" name="Line 590"/>
            <p:cNvSpPr>
              <a:spLocks noChangeShapeType="1"/>
            </p:cNvSpPr>
            <p:nvPr/>
          </p:nvSpPr>
          <p:spPr bwMode="auto">
            <a:xfrm>
              <a:off x="1884" y="2470"/>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8" name="Line 591"/>
            <p:cNvSpPr>
              <a:spLocks noChangeShapeType="1"/>
            </p:cNvSpPr>
            <p:nvPr/>
          </p:nvSpPr>
          <p:spPr bwMode="auto">
            <a:xfrm flipH="1">
              <a:off x="1882" y="2505"/>
              <a:ext cx="3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69" name="Line 592"/>
            <p:cNvSpPr>
              <a:spLocks noChangeShapeType="1"/>
            </p:cNvSpPr>
            <p:nvPr/>
          </p:nvSpPr>
          <p:spPr bwMode="auto">
            <a:xfrm>
              <a:off x="1884" y="2451"/>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0" name="Freeform 593"/>
            <p:cNvSpPr>
              <a:spLocks noChangeArrowheads="1"/>
            </p:cNvSpPr>
            <p:nvPr/>
          </p:nvSpPr>
          <p:spPr bwMode="auto">
            <a:xfrm>
              <a:off x="1877" y="2386"/>
              <a:ext cx="52" cy="52"/>
            </a:xfrm>
            <a:custGeom>
              <a:avLst/>
              <a:gdLst>
                <a:gd name="T0" fmla="*/ 0 w 228"/>
                <a:gd name="T1" fmla="*/ 0 h 228"/>
                <a:gd name="T2" fmla="*/ 0 w 228"/>
                <a:gd name="T3" fmla="*/ 0 h 228"/>
                <a:gd name="T4" fmla="*/ 0 w 228"/>
                <a:gd name="T5" fmla="*/ 0 h 228"/>
                <a:gd name="T6" fmla="*/ 0 w 228"/>
                <a:gd name="T7" fmla="*/ 0 h 228"/>
                <a:gd name="T8" fmla="*/ 0 w 228"/>
                <a:gd name="T9" fmla="*/ 0 h 228"/>
                <a:gd name="T10" fmla="*/ 0 w 228"/>
                <a:gd name="T11" fmla="*/ 0 h 228"/>
                <a:gd name="T12" fmla="*/ 0 w 228"/>
                <a:gd name="T13" fmla="*/ 0 h 228"/>
                <a:gd name="T14" fmla="*/ 0 w 228"/>
                <a:gd name="T15" fmla="*/ 0 h 228"/>
                <a:gd name="T16" fmla="*/ 0 w 228"/>
                <a:gd name="T17" fmla="*/ 0 h 228"/>
                <a:gd name="T18" fmla="*/ 0 w 228"/>
                <a:gd name="T19" fmla="*/ 0 h 228"/>
                <a:gd name="T20" fmla="*/ 0 w 228"/>
                <a:gd name="T21" fmla="*/ 0 h 228"/>
                <a:gd name="T22" fmla="*/ 0 w 228"/>
                <a:gd name="T23" fmla="*/ 0 h 228"/>
                <a:gd name="T24" fmla="*/ 0 w 228"/>
                <a:gd name="T25" fmla="*/ 0 h 228"/>
                <a:gd name="T26" fmla="*/ 0 w 228"/>
                <a:gd name="T27" fmla="*/ 0 h 228"/>
                <a:gd name="T28" fmla="*/ 0 w 228"/>
                <a:gd name="T29" fmla="*/ 0 h 228"/>
                <a:gd name="T30" fmla="*/ 0 w 228"/>
                <a:gd name="T31" fmla="*/ 0 h 228"/>
                <a:gd name="T32" fmla="*/ 0 w 228"/>
                <a:gd name="T33" fmla="*/ 0 h 228"/>
                <a:gd name="T34" fmla="*/ 0 w 228"/>
                <a:gd name="T35" fmla="*/ 0 h 228"/>
                <a:gd name="T36" fmla="*/ 0 w 228"/>
                <a:gd name="T37" fmla="*/ 0 h 228"/>
                <a:gd name="T38" fmla="*/ 0 w 228"/>
                <a:gd name="T39" fmla="*/ 0 h 228"/>
                <a:gd name="T40" fmla="*/ 0 w 228"/>
                <a:gd name="T41" fmla="*/ 0 h 228"/>
                <a:gd name="T42" fmla="*/ 0 w 228"/>
                <a:gd name="T43" fmla="*/ 0 h 228"/>
                <a:gd name="T44" fmla="*/ 0 w 228"/>
                <a:gd name="T45" fmla="*/ 0 h 228"/>
                <a:gd name="T46" fmla="*/ 0 w 228"/>
                <a:gd name="T47" fmla="*/ 0 h 228"/>
                <a:gd name="T48" fmla="*/ 0 w 228"/>
                <a:gd name="T49" fmla="*/ 0 h 228"/>
                <a:gd name="T50" fmla="*/ 0 w 228"/>
                <a:gd name="T51" fmla="*/ 0 h 228"/>
                <a:gd name="T52" fmla="*/ 0 w 228"/>
                <a:gd name="T53" fmla="*/ 0 h 228"/>
                <a:gd name="T54" fmla="*/ 0 w 228"/>
                <a:gd name="T55" fmla="*/ 0 h 228"/>
                <a:gd name="T56" fmla="*/ 0 w 228"/>
                <a:gd name="T57" fmla="*/ 0 h 2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8"/>
                <a:gd name="T88" fmla="*/ 0 h 228"/>
                <a:gd name="T89" fmla="*/ 228 w 228"/>
                <a:gd name="T90" fmla="*/ 228 h 2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8" h="228">
                  <a:moveTo>
                    <a:pt x="227" y="111"/>
                  </a:moveTo>
                  <a:lnTo>
                    <a:pt x="224" y="87"/>
                  </a:lnTo>
                  <a:lnTo>
                    <a:pt x="216" y="65"/>
                  </a:lnTo>
                  <a:lnTo>
                    <a:pt x="200" y="42"/>
                  </a:lnTo>
                  <a:lnTo>
                    <a:pt x="186" y="22"/>
                  </a:lnTo>
                  <a:lnTo>
                    <a:pt x="162" y="11"/>
                  </a:lnTo>
                  <a:lnTo>
                    <a:pt x="139" y="3"/>
                  </a:lnTo>
                  <a:lnTo>
                    <a:pt x="111" y="0"/>
                  </a:lnTo>
                  <a:lnTo>
                    <a:pt x="89" y="3"/>
                  </a:lnTo>
                  <a:lnTo>
                    <a:pt x="61" y="11"/>
                  </a:lnTo>
                  <a:lnTo>
                    <a:pt x="42" y="22"/>
                  </a:lnTo>
                  <a:lnTo>
                    <a:pt x="23" y="42"/>
                  </a:lnTo>
                  <a:lnTo>
                    <a:pt x="7" y="65"/>
                  </a:lnTo>
                  <a:lnTo>
                    <a:pt x="0" y="87"/>
                  </a:lnTo>
                  <a:lnTo>
                    <a:pt x="0" y="111"/>
                  </a:lnTo>
                  <a:lnTo>
                    <a:pt x="0" y="139"/>
                  </a:lnTo>
                  <a:lnTo>
                    <a:pt x="7" y="161"/>
                  </a:lnTo>
                  <a:lnTo>
                    <a:pt x="23" y="184"/>
                  </a:lnTo>
                  <a:lnTo>
                    <a:pt x="42" y="200"/>
                  </a:lnTo>
                  <a:lnTo>
                    <a:pt x="61" y="216"/>
                  </a:lnTo>
                  <a:lnTo>
                    <a:pt x="89" y="224"/>
                  </a:lnTo>
                  <a:lnTo>
                    <a:pt x="111" y="227"/>
                  </a:lnTo>
                  <a:lnTo>
                    <a:pt x="139" y="224"/>
                  </a:lnTo>
                  <a:lnTo>
                    <a:pt x="162" y="216"/>
                  </a:lnTo>
                  <a:lnTo>
                    <a:pt x="186" y="200"/>
                  </a:lnTo>
                  <a:lnTo>
                    <a:pt x="200" y="184"/>
                  </a:lnTo>
                  <a:lnTo>
                    <a:pt x="216" y="161"/>
                  </a:lnTo>
                  <a:lnTo>
                    <a:pt x="224" y="139"/>
                  </a:lnTo>
                  <a:lnTo>
                    <a:pt x="227" y="11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71" name="Line 594"/>
            <p:cNvSpPr>
              <a:spLocks noChangeShapeType="1"/>
            </p:cNvSpPr>
            <p:nvPr/>
          </p:nvSpPr>
          <p:spPr bwMode="auto">
            <a:xfrm flipH="1">
              <a:off x="1882" y="2394"/>
              <a:ext cx="40" cy="3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2" name="Line 595"/>
            <p:cNvSpPr>
              <a:spLocks noChangeShapeType="1"/>
            </p:cNvSpPr>
            <p:nvPr/>
          </p:nvSpPr>
          <p:spPr bwMode="auto">
            <a:xfrm>
              <a:off x="1870" y="2437"/>
              <a:ext cx="1" cy="1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3" name="Freeform 596"/>
            <p:cNvSpPr>
              <a:spLocks noChangeArrowheads="1"/>
            </p:cNvSpPr>
            <p:nvPr/>
          </p:nvSpPr>
          <p:spPr bwMode="auto">
            <a:xfrm>
              <a:off x="1870" y="2437"/>
              <a:ext cx="62" cy="83"/>
            </a:xfrm>
            <a:custGeom>
              <a:avLst/>
              <a:gdLst>
                <a:gd name="T0" fmla="*/ 0 w 275"/>
                <a:gd name="T1" fmla="*/ 0 h 368"/>
                <a:gd name="T2" fmla="*/ 0 w 275"/>
                <a:gd name="T3" fmla="*/ 0 h 368"/>
                <a:gd name="T4" fmla="*/ 0 w 275"/>
                <a:gd name="T5" fmla="*/ 0 h 368"/>
                <a:gd name="T6" fmla="*/ 0 w 275"/>
                <a:gd name="T7" fmla="*/ 0 h 368"/>
                <a:gd name="T8" fmla="*/ 0 w 275"/>
                <a:gd name="T9" fmla="*/ 0 h 368"/>
                <a:gd name="T10" fmla="*/ 0 60000 65536"/>
                <a:gd name="T11" fmla="*/ 0 60000 65536"/>
                <a:gd name="T12" fmla="*/ 0 60000 65536"/>
                <a:gd name="T13" fmla="*/ 0 60000 65536"/>
                <a:gd name="T14" fmla="*/ 0 60000 65536"/>
                <a:gd name="T15" fmla="*/ 0 w 275"/>
                <a:gd name="T16" fmla="*/ 0 h 368"/>
                <a:gd name="T17" fmla="*/ 275 w 275"/>
                <a:gd name="T18" fmla="*/ 368 h 368"/>
              </a:gdLst>
              <a:ahLst/>
              <a:cxnLst>
                <a:cxn ang="T10">
                  <a:pos x="T0" y="T1"/>
                </a:cxn>
                <a:cxn ang="T11">
                  <a:pos x="T2" y="T3"/>
                </a:cxn>
                <a:cxn ang="T12">
                  <a:pos x="T4" y="T5"/>
                </a:cxn>
                <a:cxn ang="T13">
                  <a:pos x="T6" y="T7"/>
                </a:cxn>
                <a:cxn ang="T14">
                  <a:pos x="T8" y="T9"/>
                </a:cxn>
              </a:cxnLst>
              <a:rect l="T15" t="T16" r="T17" b="T18"/>
              <a:pathLst>
                <a:path w="275" h="368">
                  <a:moveTo>
                    <a:pt x="0" y="0"/>
                  </a:moveTo>
                  <a:lnTo>
                    <a:pt x="274" y="0"/>
                  </a:lnTo>
                  <a:lnTo>
                    <a:pt x="274" y="367"/>
                  </a:lnTo>
                  <a:lnTo>
                    <a:pt x="0" y="367"/>
                  </a:lnTo>
                  <a:lnTo>
                    <a:pt x="0" y="32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774" name="Line 597"/>
            <p:cNvSpPr>
              <a:spLocks noChangeShapeType="1"/>
            </p:cNvSpPr>
            <p:nvPr/>
          </p:nvSpPr>
          <p:spPr bwMode="auto">
            <a:xfrm>
              <a:off x="2265" y="2510"/>
              <a:ext cx="48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5" name="Line 598"/>
            <p:cNvSpPr>
              <a:spLocks noChangeShapeType="1"/>
            </p:cNvSpPr>
            <p:nvPr/>
          </p:nvSpPr>
          <p:spPr bwMode="auto">
            <a:xfrm>
              <a:off x="2906" y="2510"/>
              <a:ext cx="413"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6" name="Line 599"/>
            <p:cNvSpPr>
              <a:spLocks noChangeShapeType="1"/>
            </p:cNvSpPr>
            <p:nvPr/>
          </p:nvSpPr>
          <p:spPr bwMode="auto">
            <a:xfrm flipH="1">
              <a:off x="2905" y="2448"/>
              <a:ext cx="51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7" name="Line 600"/>
            <p:cNvSpPr>
              <a:spLocks noChangeShapeType="1"/>
            </p:cNvSpPr>
            <p:nvPr/>
          </p:nvSpPr>
          <p:spPr bwMode="auto">
            <a:xfrm flipH="1">
              <a:off x="2263" y="2448"/>
              <a:ext cx="58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8" name="Line 601"/>
            <p:cNvSpPr>
              <a:spLocks noChangeShapeType="1"/>
            </p:cNvSpPr>
            <p:nvPr/>
          </p:nvSpPr>
          <p:spPr bwMode="auto">
            <a:xfrm flipH="1">
              <a:off x="2085" y="2647"/>
              <a:ext cx="34"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79" name="Line 602"/>
            <p:cNvSpPr>
              <a:spLocks noChangeShapeType="1"/>
            </p:cNvSpPr>
            <p:nvPr/>
          </p:nvSpPr>
          <p:spPr bwMode="auto">
            <a:xfrm flipV="1">
              <a:off x="2089" y="2612"/>
              <a:ext cx="35" cy="3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0" name="Line 603"/>
            <p:cNvSpPr>
              <a:spLocks noChangeShapeType="1"/>
            </p:cNvSpPr>
            <p:nvPr/>
          </p:nvSpPr>
          <p:spPr bwMode="auto">
            <a:xfrm flipV="1">
              <a:off x="2091" y="2574"/>
              <a:ext cx="39" cy="4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1" name="Line 604"/>
            <p:cNvSpPr>
              <a:spLocks noChangeShapeType="1"/>
            </p:cNvSpPr>
            <p:nvPr/>
          </p:nvSpPr>
          <p:spPr bwMode="auto">
            <a:xfrm flipV="1">
              <a:off x="2196" y="2504"/>
              <a:ext cx="5"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2" name="Line 605"/>
            <p:cNvSpPr>
              <a:spLocks noChangeShapeType="1"/>
            </p:cNvSpPr>
            <p:nvPr/>
          </p:nvSpPr>
          <p:spPr bwMode="auto">
            <a:xfrm flipH="1">
              <a:off x="2093" y="2476"/>
              <a:ext cx="109" cy="10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3" name="Line 606"/>
            <p:cNvSpPr>
              <a:spLocks noChangeShapeType="1"/>
            </p:cNvSpPr>
            <p:nvPr/>
          </p:nvSpPr>
          <p:spPr bwMode="auto">
            <a:xfrm flipV="1">
              <a:off x="2098" y="2448"/>
              <a:ext cx="102" cy="10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4" name="Line 607"/>
            <p:cNvSpPr>
              <a:spLocks noChangeShapeType="1"/>
            </p:cNvSpPr>
            <p:nvPr/>
          </p:nvSpPr>
          <p:spPr bwMode="auto">
            <a:xfrm flipH="1">
              <a:off x="2107" y="2455"/>
              <a:ext cx="58"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5" name="Line 608"/>
            <p:cNvSpPr>
              <a:spLocks noChangeShapeType="1"/>
            </p:cNvSpPr>
            <p:nvPr/>
          </p:nvSpPr>
          <p:spPr bwMode="auto">
            <a:xfrm flipH="1">
              <a:off x="2083" y="2681"/>
              <a:ext cx="30"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6" name="Line 609"/>
            <p:cNvSpPr>
              <a:spLocks noChangeShapeType="1"/>
            </p:cNvSpPr>
            <p:nvPr/>
          </p:nvSpPr>
          <p:spPr bwMode="auto">
            <a:xfrm flipH="1">
              <a:off x="2080" y="2716"/>
              <a:ext cx="28"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7" name="Line 610"/>
            <p:cNvSpPr>
              <a:spLocks noChangeShapeType="1"/>
            </p:cNvSpPr>
            <p:nvPr/>
          </p:nvSpPr>
          <p:spPr bwMode="auto">
            <a:xfrm flipH="1">
              <a:off x="2079" y="2751"/>
              <a:ext cx="24" cy="2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8" name="Line 611"/>
            <p:cNvSpPr>
              <a:spLocks noChangeShapeType="1"/>
            </p:cNvSpPr>
            <p:nvPr/>
          </p:nvSpPr>
          <p:spPr bwMode="auto">
            <a:xfrm flipH="1">
              <a:off x="2077" y="2786"/>
              <a:ext cx="19"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89" name="Line 612"/>
            <p:cNvSpPr>
              <a:spLocks noChangeShapeType="1"/>
            </p:cNvSpPr>
            <p:nvPr/>
          </p:nvSpPr>
          <p:spPr bwMode="auto">
            <a:xfrm flipV="1">
              <a:off x="2084" y="2819"/>
              <a:ext cx="6"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0" name="Line 613"/>
            <p:cNvSpPr>
              <a:spLocks noChangeShapeType="1"/>
            </p:cNvSpPr>
            <p:nvPr/>
          </p:nvSpPr>
          <p:spPr bwMode="auto">
            <a:xfrm>
              <a:off x="2094" y="2593"/>
              <a:ext cx="28"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1" name="Line 614"/>
            <p:cNvSpPr>
              <a:spLocks noChangeShapeType="1"/>
            </p:cNvSpPr>
            <p:nvPr/>
          </p:nvSpPr>
          <p:spPr bwMode="auto">
            <a:xfrm flipH="1" flipV="1">
              <a:off x="2090" y="2618"/>
              <a:ext cx="29"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2" name="Line 615"/>
            <p:cNvSpPr>
              <a:spLocks noChangeShapeType="1"/>
            </p:cNvSpPr>
            <p:nvPr/>
          </p:nvSpPr>
          <p:spPr bwMode="auto">
            <a:xfrm>
              <a:off x="2089" y="2647"/>
              <a:ext cx="25"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 name="Line 616"/>
            <p:cNvSpPr>
              <a:spLocks noChangeShapeType="1"/>
            </p:cNvSpPr>
            <p:nvPr/>
          </p:nvSpPr>
          <p:spPr bwMode="auto">
            <a:xfrm flipH="1" flipV="1">
              <a:off x="2085" y="2674"/>
              <a:ext cx="26"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4" name="Line 617"/>
            <p:cNvSpPr>
              <a:spLocks noChangeShapeType="1"/>
            </p:cNvSpPr>
            <p:nvPr/>
          </p:nvSpPr>
          <p:spPr bwMode="auto">
            <a:xfrm>
              <a:off x="2084" y="2701"/>
              <a:ext cx="22"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 name="Line 618"/>
            <p:cNvSpPr>
              <a:spLocks noChangeShapeType="1"/>
            </p:cNvSpPr>
            <p:nvPr/>
          </p:nvSpPr>
          <p:spPr bwMode="auto">
            <a:xfrm flipH="1" flipV="1">
              <a:off x="2082" y="2727"/>
              <a:ext cx="22"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 name="Line 619"/>
            <p:cNvSpPr>
              <a:spLocks noChangeShapeType="1"/>
            </p:cNvSpPr>
            <p:nvPr/>
          </p:nvSpPr>
          <p:spPr bwMode="auto">
            <a:xfrm>
              <a:off x="2081" y="2755"/>
              <a:ext cx="17"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7" name="Line 620"/>
            <p:cNvSpPr>
              <a:spLocks noChangeShapeType="1"/>
            </p:cNvSpPr>
            <p:nvPr/>
          </p:nvSpPr>
          <p:spPr bwMode="auto">
            <a:xfrm flipH="1" flipV="1">
              <a:off x="2077" y="2782"/>
              <a:ext cx="18"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 name="Line 621"/>
            <p:cNvSpPr>
              <a:spLocks noChangeShapeType="1"/>
            </p:cNvSpPr>
            <p:nvPr/>
          </p:nvSpPr>
          <p:spPr bwMode="auto">
            <a:xfrm>
              <a:off x="2079" y="2813"/>
              <a:ext cx="11" cy="1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9" name="Line 622"/>
            <p:cNvSpPr>
              <a:spLocks noChangeShapeType="1"/>
            </p:cNvSpPr>
            <p:nvPr/>
          </p:nvSpPr>
          <p:spPr bwMode="auto">
            <a:xfrm>
              <a:off x="2097" y="2567"/>
              <a:ext cx="30"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0" name="Line 623"/>
            <p:cNvSpPr>
              <a:spLocks noChangeShapeType="1"/>
            </p:cNvSpPr>
            <p:nvPr/>
          </p:nvSpPr>
          <p:spPr bwMode="auto">
            <a:xfrm flipH="1" flipV="1">
              <a:off x="2099" y="2540"/>
              <a:ext cx="34"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 name="Line 624"/>
            <p:cNvSpPr>
              <a:spLocks noChangeShapeType="1"/>
            </p:cNvSpPr>
            <p:nvPr/>
          </p:nvSpPr>
          <p:spPr bwMode="auto">
            <a:xfrm>
              <a:off x="2105" y="2517"/>
              <a:ext cx="33"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 name="Line 625"/>
            <p:cNvSpPr>
              <a:spLocks noChangeShapeType="1"/>
            </p:cNvSpPr>
            <p:nvPr/>
          </p:nvSpPr>
          <p:spPr bwMode="auto">
            <a:xfrm flipH="1" flipV="1">
              <a:off x="2112" y="2495"/>
              <a:ext cx="38"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3" name="Line 626"/>
            <p:cNvSpPr>
              <a:spLocks noChangeShapeType="1"/>
            </p:cNvSpPr>
            <p:nvPr/>
          </p:nvSpPr>
          <p:spPr bwMode="auto">
            <a:xfrm>
              <a:off x="2125" y="2477"/>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4" name="Line 627"/>
            <p:cNvSpPr>
              <a:spLocks noChangeShapeType="1"/>
            </p:cNvSpPr>
            <p:nvPr/>
          </p:nvSpPr>
          <p:spPr bwMode="auto">
            <a:xfrm flipH="1" flipV="1">
              <a:off x="2140" y="2464"/>
              <a:ext cx="49"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5" name="Line 628"/>
            <p:cNvSpPr>
              <a:spLocks noChangeShapeType="1"/>
            </p:cNvSpPr>
            <p:nvPr/>
          </p:nvSpPr>
          <p:spPr bwMode="auto">
            <a:xfrm>
              <a:off x="2160" y="2455"/>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 name="Line 629"/>
            <p:cNvSpPr>
              <a:spLocks noChangeShapeType="1"/>
            </p:cNvSpPr>
            <p:nvPr/>
          </p:nvSpPr>
          <p:spPr bwMode="auto">
            <a:xfrm flipH="1" flipV="1">
              <a:off x="2183" y="2450"/>
              <a:ext cx="19" cy="1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 name="Freeform 630"/>
            <p:cNvSpPr>
              <a:spLocks noChangeArrowheads="1"/>
            </p:cNvSpPr>
            <p:nvPr/>
          </p:nvSpPr>
          <p:spPr bwMode="auto">
            <a:xfrm>
              <a:off x="2201" y="2437"/>
              <a:ext cx="63" cy="83"/>
            </a:xfrm>
            <a:custGeom>
              <a:avLst/>
              <a:gdLst>
                <a:gd name="T0" fmla="*/ 0 w 280"/>
                <a:gd name="T1" fmla="*/ 0 h 368"/>
                <a:gd name="T2" fmla="*/ 0 w 280"/>
                <a:gd name="T3" fmla="*/ 0 h 368"/>
                <a:gd name="T4" fmla="*/ 0 w 280"/>
                <a:gd name="T5" fmla="*/ 0 h 368"/>
                <a:gd name="T6" fmla="*/ 0 w 280"/>
                <a:gd name="T7" fmla="*/ 0 h 368"/>
                <a:gd name="T8" fmla="*/ 0 w 280"/>
                <a:gd name="T9" fmla="*/ 0 h 368"/>
                <a:gd name="T10" fmla="*/ 0 60000 65536"/>
                <a:gd name="T11" fmla="*/ 0 60000 65536"/>
                <a:gd name="T12" fmla="*/ 0 60000 65536"/>
                <a:gd name="T13" fmla="*/ 0 60000 65536"/>
                <a:gd name="T14" fmla="*/ 0 60000 65536"/>
                <a:gd name="T15" fmla="*/ 0 w 280"/>
                <a:gd name="T16" fmla="*/ 0 h 368"/>
                <a:gd name="T17" fmla="*/ 280 w 280"/>
                <a:gd name="T18" fmla="*/ 368 h 368"/>
              </a:gdLst>
              <a:ahLst/>
              <a:cxnLst>
                <a:cxn ang="T10">
                  <a:pos x="T0" y="T1"/>
                </a:cxn>
                <a:cxn ang="T11">
                  <a:pos x="T2" y="T3"/>
                </a:cxn>
                <a:cxn ang="T12">
                  <a:pos x="T4" y="T5"/>
                </a:cxn>
                <a:cxn ang="T13">
                  <a:pos x="T6" y="T7"/>
                </a:cxn>
                <a:cxn ang="T14">
                  <a:pos x="T8" y="T9"/>
                </a:cxn>
              </a:cxnLst>
              <a:rect l="T15" t="T16" r="T17" b="T18"/>
              <a:pathLst>
                <a:path w="280" h="368">
                  <a:moveTo>
                    <a:pt x="0" y="47"/>
                  </a:moveTo>
                  <a:lnTo>
                    <a:pt x="0" y="0"/>
                  </a:lnTo>
                  <a:lnTo>
                    <a:pt x="279" y="0"/>
                  </a:lnTo>
                  <a:lnTo>
                    <a:pt x="279" y="367"/>
                  </a:lnTo>
                  <a:lnTo>
                    <a:pt x="0" y="36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08" name="Freeform 631"/>
            <p:cNvSpPr>
              <a:spLocks noChangeArrowheads="1"/>
            </p:cNvSpPr>
            <p:nvPr/>
          </p:nvSpPr>
          <p:spPr bwMode="auto">
            <a:xfrm>
              <a:off x="2201" y="2448"/>
              <a:ext cx="1" cy="73"/>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0"/>
                  </a:moveTo>
                  <a:lnTo>
                    <a:pt x="0" y="274"/>
                  </a:lnTo>
                  <a:lnTo>
                    <a:pt x="0" y="3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09" name="Freeform 632"/>
            <p:cNvSpPr>
              <a:spLocks noChangeArrowheads="1"/>
            </p:cNvSpPr>
            <p:nvPr/>
          </p:nvSpPr>
          <p:spPr bwMode="auto">
            <a:xfrm>
              <a:off x="2079" y="2448"/>
              <a:ext cx="122" cy="381"/>
            </a:xfrm>
            <a:custGeom>
              <a:avLst/>
              <a:gdLst>
                <a:gd name="T0" fmla="*/ 0 w 540"/>
                <a:gd name="T1" fmla="*/ 0 h 1680"/>
                <a:gd name="T2" fmla="*/ 0 w 540"/>
                <a:gd name="T3" fmla="*/ 0 h 1680"/>
                <a:gd name="T4" fmla="*/ 0 w 540"/>
                <a:gd name="T5" fmla="*/ 0 h 1680"/>
                <a:gd name="T6" fmla="*/ 0 w 540"/>
                <a:gd name="T7" fmla="*/ 0 h 1680"/>
                <a:gd name="T8" fmla="*/ 0 w 540"/>
                <a:gd name="T9" fmla="*/ 0 h 1680"/>
                <a:gd name="T10" fmla="*/ 0 w 540"/>
                <a:gd name="T11" fmla="*/ 0 h 1680"/>
                <a:gd name="T12" fmla="*/ 0 w 540"/>
                <a:gd name="T13" fmla="*/ 0 h 1680"/>
                <a:gd name="T14" fmla="*/ 0 w 540"/>
                <a:gd name="T15" fmla="*/ 0 h 1680"/>
                <a:gd name="T16" fmla="*/ 0 w 540"/>
                <a:gd name="T17" fmla="*/ 0 h 1680"/>
                <a:gd name="T18" fmla="*/ 0 w 540"/>
                <a:gd name="T19" fmla="*/ 0 h 1680"/>
                <a:gd name="T20" fmla="*/ 0 w 540"/>
                <a:gd name="T21" fmla="*/ 0 h 1680"/>
                <a:gd name="T22" fmla="*/ 0 w 540"/>
                <a:gd name="T23" fmla="*/ 0 h 1680"/>
                <a:gd name="T24" fmla="*/ 0 w 540"/>
                <a:gd name="T25" fmla="*/ 0 h 1680"/>
                <a:gd name="T26" fmla="*/ 0 w 540"/>
                <a:gd name="T27" fmla="*/ 0 h 1680"/>
                <a:gd name="T28" fmla="*/ 0 w 540"/>
                <a:gd name="T29" fmla="*/ 0 h 1680"/>
                <a:gd name="T30" fmla="*/ 0 w 540"/>
                <a:gd name="T31" fmla="*/ 0 h 1680"/>
                <a:gd name="T32" fmla="*/ 0 w 540"/>
                <a:gd name="T33" fmla="*/ 0 h 1680"/>
                <a:gd name="T34" fmla="*/ 0 w 540"/>
                <a:gd name="T35" fmla="*/ 0 h 1680"/>
                <a:gd name="T36" fmla="*/ 0 w 540"/>
                <a:gd name="T37" fmla="*/ 0 h 1680"/>
                <a:gd name="T38" fmla="*/ 0 w 540"/>
                <a:gd name="T39" fmla="*/ 0 h 1680"/>
                <a:gd name="T40" fmla="*/ 0 w 540"/>
                <a:gd name="T41" fmla="*/ 0 h 1680"/>
                <a:gd name="T42" fmla="*/ 0 w 540"/>
                <a:gd name="T43" fmla="*/ 0 h 1680"/>
                <a:gd name="T44" fmla="*/ 0 w 540"/>
                <a:gd name="T45" fmla="*/ 0 h 1680"/>
                <a:gd name="T46" fmla="*/ 0 w 540"/>
                <a:gd name="T47" fmla="*/ 0 h 1680"/>
                <a:gd name="T48" fmla="*/ 0 w 540"/>
                <a:gd name="T49" fmla="*/ 0 h 1680"/>
                <a:gd name="T50" fmla="*/ 0 w 540"/>
                <a:gd name="T51" fmla="*/ 0 h 1680"/>
                <a:gd name="T52" fmla="*/ 0 w 540"/>
                <a:gd name="T53" fmla="*/ 0 h 1680"/>
                <a:gd name="T54" fmla="*/ 0 w 540"/>
                <a:gd name="T55" fmla="*/ 0 h 1680"/>
                <a:gd name="T56" fmla="*/ 0 w 540"/>
                <a:gd name="T57" fmla="*/ 0 h 1680"/>
                <a:gd name="T58" fmla="*/ 0 w 540"/>
                <a:gd name="T59" fmla="*/ 0 h 1680"/>
                <a:gd name="T60" fmla="*/ 0 w 540"/>
                <a:gd name="T61" fmla="*/ 0 h 1680"/>
                <a:gd name="T62" fmla="*/ 0 w 540"/>
                <a:gd name="T63" fmla="*/ 0 h 1680"/>
                <a:gd name="T64" fmla="*/ 0 w 540"/>
                <a:gd name="T65" fmla="*/ 0 h 1680"/>
                <a:gd name="T66" fmla="*/ 0 w 540"/>
                <a:gd name="T67" fmla="*/ 0 h 1680"/>
                <a:gd name="T68" fmla="*/ 0 w 540"/>
                <a:gd name="T69" fmla="*/ 0 h 1680"/>
                <a:gd name="T70" fmla="*/ 0 w 540"/>
                <a:gd name="T71" fmla="*/ 0 h 1680"/>
                <a:gd name="T72" fmla="*/ 0 w 540"/>
                <a:gd name="T73" fmla="*/ 0 h 1680"/>
                <a:gd name="T74" fmla="*/ 0 w 540"/>
                <a:gd name="T75" fmla="*/ 0 h 1680"/>
                <a:gd name="T76" fmla="*/ 0 w 540"/>
                <a:gd name="T77" fmla="*/ 0 h 1680"/>
                <a:gd name="T78" fmla="*/ 0 w 540"/>
                <a:gd name="T79" fmla="*/ 0 h 1680"/>
                <a:gd name="T80" fmla="*/ 0 w 540"/>
                <a:gd name="T81" fmla="*/ 0 h 1680"/>
                <a:gd name="T82" fmla="*/ 0 w 540"/>
                <a:gd name="T83" fmla="*/ 0 h 1680"/>
                <a:gd name="T84" fmla="*/ 0 w 540"/>
                <a:gd name="T85" fmla="*/ 0 h 1680"/>
                <a:gd name="T86" fmla="*/ 0 w 540"/>
                <a:gd name="T87" fmla="*/ 0 h 1680"/>
                <a:gd name="T88" fmla="*/ 0 w 540"/>
                <a:gd name="T89" fmla="*/ 0 h 1680"/>
                <a:gd name="T90" fmla="*/ 0 w 540"/>
                <a:gd name="T91" fmla="*/ 0 h 1680"/>
                <a:gd name="T92" fmla="*/ 0 w 540"/>
                <a:gd name="T93" fmla="*/ 0 h 1680"/>
                <a:gd name="T94" fmla="*/ 0 w 540"/>
                <a:gd name="T95" fmla="*/ 0 h 16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0"/>
                <a:gd name="T145" fmla="*/ 0 h 1680"/>
                <a:gd name="T146" fmla="*/ 540 w 540"/>
                <a:gd name="T147" fmla="*/ 1680 h 16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0" h="1680">
                  <a:moveTo>
                    <a:pt x="539" y="0"/>
                  </a:moveTo>
                  <a:lnTo>
                    <a:pt x="481" y="11"/>
                  </a:lnTo>
                  <a:lnTo>
                    <a:pt x="432" y="15"/>
                  </a:lnTo>
                  <a:lnTo>
                    <a:pt x="389" y="26"/>
                  </a:lnTo>
                  <a:lnTo>
                    <a:pt x="359" y="34"/>
                  </a:lnTo>
                  <a:lnTo>
                    <a:pt x="331" y="45"/>
                  </a:lnTo>
                  <a:lnTo>
                    <a:pt x="312" y="53"/>
                  </a:lnTo>
                  <a:lnTo>
                    <a:pt x="297" y="61"/>
                  </a:lnTo>
                  <a:lnTo>
                    <a:pt x="281" y="69"/>
                  </a:lnTo>
                  <a:lnTo>
                    <a:pt x="266" y="77"/>
                  </a:lnTo>
                  <a:lnTo>
                    <a:pt x="250" y="84"/>
                  </a:lnTo>
                  <a:lnTo>
                    <a:pt x="239" y="91"/>
                  </a:lnTo>
                  <a:lnTo>
                    <a:pt x="227" y="107"/>
                  </a:lnTo>
                  <a:lnTo>
                    <a:pt x="216" y="115"/>
                  </a:lnTo>
                  <a:lnTo>
                    <a:pt x="204" y="126"/>
                  </a:lnTo>
                  <a:lnTo>
                    <a:pt x="189" y="142"/>
                  </a:lnTo>
                  <a:lnTo>
                    <a:pt x="181" y="154"/>
                  </a:lnTo>
                  <a:lnTo>
                    <a:pt x="170" y="169"/>
                  </a:lnTo>
                  <a:lnTo>
                    <a:pt x="158" y="188"/>
                  </a:lnTo>
                  <a:lnTo>
                    <a:pt x="150" y="211"/>
                  </a:lnTo>
                  <a:lnTo>
                    <a:pt x="138" y="230"/>
                  </a:lnTo>
                  <a:lnTo>
                    <a:pt x="130" y="254"/>
                  </a:lnTo>
                  <a:lnTo>
                    <a:pt x="124" y="276"/>
                  </a:lnTo>
                  <a:lnTo>
                    <a:pt x="116" y="304"/>
                  </a:lnTo>
                  <a:lnTo>
                    <a:pt x="107" y="334"/>
                  </a:lnTo>
                  <a:lnTo>
                    <a:pt x="100" y="366"/>
                  </a:lnTo>
                  <a:lnTo>
                    <a:pt x="96" y="400"/>
                  </a:lnTo>
                  <a:lnTo>
                    <a:pt x="88" y="438"/>
                  </a:lnTo>
                  <a:lnTo>
                    <a:pt x="85" y="473"/>
                  </a:lnTo>
                  <a:lnTo>
                    <a:pt x="81" y="519"/>
                  </a:lnTo>
                  <a:lnTo>
                    <a:pt x="69" y="562"/>
                  </a:lnTo>
                  <a:lnTo>
                    <a:pt x="69" y="615"/>
                  </a:lnTo>
                  <a:lnTo>
                    <a:pt x="62" y="666"/>
                  </a:lnTo>
                  <a:lnTo>
                    <a:pt x="53" y="727"/>
                  </a:lnTo>
                  <a:lnTo>
                    <a:pt x="53" y="786"/>
                  </a:lnTo>
                  <a:lnTo>
                    <a:pt x="46" y="847"/>
                  </a:lnTo>
                  <a:lnTo>
                    <a:pt x="39" y="916"/>
                  </a:lnTo>
                  <a:lnTo>
                    <a:pt x="34" y="982"/>
                  </a:lnTo>
                  <a:lnTo>
                    <a:pt x="31" y="1051"/>
                  </a:lnTo>
                  <a:lnTo>
                    <a:pt x="23" y="1117"/>
                  </a:lnTo>
                  <a:lnTo>
                    <a:pt x="20" y="1179"/>
                  </a:lnTo>
                  <a:lnTo>
                    <a:pt x="15" y="1244"/>
                  </a:lnTo>
                  <a:lnTo>
                    <a:pt x="8" y="1305"/>
                  </a:lnTo>
                  <a:lnTo>
                    <a:pt x="8" y="1363"/>
                  </a:lnTo>
                  <a:lnTo>
                    <a:pt x="4" y="1417"/>
                  </a:lnTo>
                  <a:lnTo>
                    <a:pt x="0" y="1463"/>
                  </a:lnTo>
                  <a:lnTo>
                    <a:pt x="0" y="1510"/>
                  </a:lnTo>
                  <a:lnTo>
                    <a:pt x="0" y="1552"/>
                  </a:lnTo>
                  <a:lnTo>
                    <a:pt x="0" y="1587"/>
                  </a:lnTo>
                  <a:lnTo>
                    <a:pt x="4" y="1610"/>
                  </a:lnTo>
                  <a:lnTo>
                    <a:pt x="8" y="1632"/>
                  </a:lnTo>
                  <a:lnTo>
                    <a:pt x="8" y="1649"/>
                  </a:lnTo>
                  <a:lnTo>
                    <a:pt x="15" y="1660"/>
                  </a:lnTo>
                  <a:lnTo>
                    <a:pt x="20" y="1668"/>
                  </a:lnTo>
                  <a:lnTo>
                    <a:pt x="23" y="1675"/>
                  </a:lnTo>
                  <a:lnTo>
                    <a:pt x="31" y="1675"/>
                  </a:lnTo>
                  <a:lnTo>
                    <a:pt x="34" y="1679"/>
                  </a:lnTo>
                  <a:lnTo>
                    <a:pt x="39" y="1679"/>
                  </a:lnTo>
                  <a:lnTo>
                    <a:pt x="42" y="1675"/>
                  </a:lnTo>
                  <a:lnTo>
                    <a:pt x="46" y="1660"/>
                  </a:lnTo>
                  <a:lnTo>
                    <a:pt x="50" y="1649"/>
                  </a:lnTo>
                  <a:lnTo>
                    <a:pt x="53" y="1630"/>
                  </a:lnTo>
                  <a:lnTo>
                    <a:pt x="53" y="1602"/>
                  </a:lnTo>
                  <a:lnTo>
                    <a:pt x="62" y="1567"/>
                  </a:lnTo>
                  <a:lnTo>
                    <a:pt x="69" y="1525"/>
                  </a:lnTo>
                  <a:lnTo>
                    <a:pt x="77" y="1479"/>
                  </a:lnTo>
                  <a:lnTo>
                    <a:pt x="85" y="1428"/>
                  </a:lnTo>
                  <a:lnTo>
                    <a:pt x="96" y="1371"/>
                  </a:lnTo>
                  <a:lnTo>
                    <a:pt x="105" y="1313"/>
                  </a:lnTo>
                  <a:lnTo>
                    <a:pt x="116" y="1240"/>
                  </a:lnTo>
                  <a:lnTo>
                    <a:pt x="127" y="1174"/>
                  </a:lnTo>
                  <a:lnTo>
                    <a:pt x="138" y="1101"/>
                  </a:lnTo>
                  <a:lnTo>
                    <a:pt x="146" y="1024"/>
                  </a:lnTo>
                  <a:lnTo>
                    <a:pt x="158" y="947"/>
                  </a:lnTo>
                  <a:lnTo>
                    <a:pt x="173" y="874"/>
                  </a:lnTo>
                  <a:lnTo>
                    <a:pt x="184" y="800"/>
                  </a:lnTo>
                  <a:lnTo>
                    <a:pt x="196" y="732"/>
                  </a:lnTo>
                  <a:lnTo>
                    <a:pt x="204" y="666"/>
                  </a:lnTo>
                  <a:lnTo>
                    <a:pt x="220" y="612"/>
                  </a:lnTo>
                  <a:lnTo>
                    <a:pt x="227" y="558"/>
                  </a:lnTo>
                  <a:lnTo>
                    <a:pt x="239" y="519"/>
                  </a:lnTo>
                  <a:lnTo>
                    <a:pt x="250" y="485"/>
                  </a:lnTo>
                  <a:lnTo>
                    <a:pt x="262" y="454"/>
                  </a:lnTo>
                  <a:lnTo>
                    <a:pt x="269" y="427"/>
                  </a:lnTo>
                  <a:lnTo>
                    <a:pt x="281" y="408"/>
                  </a:lnTo>
                  <a:lnTo>
                    <a:pt x="293" y="389"/>
                  </a:lnTo>
                  <a:lnTo>
                    <a:pt x="304" y="369"/>
                  </a:lnTo>
                  <a:lnTo>
                    <a:pt x="316" y="353"/>
                  </a:lnTo>
                  <a:lnTo>
                    <a:pt x="331" y="338"/>
                  </a:lnTo>
                  <a:lnTo>
                    <a:pt x="354" y="323"/>
                  </a:lnTo>
                  <a:lnTo>
                    <a:pt x="373" y="312"/>
                  </a:lnTo>
                  <a:lnTo>
                    <a:pt x="405" y="300"/>
                  </a:lnTo>
                  <a:lnTo>
                    <a:pt x="443" y="288"/>
                  </a:lnTo>
                  <a:lnTo>
                    <a:pt x="485" y="281"/>
                  </a:lnTo>
                  <a:lnTo>
                    <a:pt x="539" y="27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10" name="Freeform 633"/>
            <p:cNvSpPr>
              <a:spLocks noChangeArrowheads="1"/>
            </p:cNvSpPr>
            <p:nvPr/>
          </p:nvSpPr>
          <p:spPr bwMode="auto">
            <a:xfrm>
              <a:off x="2207" y="2386"/>
              <a:ext cx="52" cy="52"/>
            </a:xfrm>
            <a:custGeom>
              <a:avLst/>
              <a:gdLst>
                <a:gd name="T0" fmla="*/ 0 w 230"/>
                <a:gd name="T1" fmla="*/ 0 h 228"/>
                <a:gd name="T2" fmla="*/ 0 w 230"/>
                <a:gd name="T3" fmla="*/ 0 h 228"/>
                <a:gd name="T4" fmla="*/ 0 w 230"/>
                <a:gd name="T5" fmla="*/ 0 h 228"/>
                <a:gd name="T6" fmla="*/ 0 w 230"/>
                <a:gd name="T7" fmla="*/ 0 h 228"/>
                <a:gd name="T8" fmla="*/ 0 w 230"/>
                <a:gd name="T9" fmla="*/ 0 h 228"/>
                <a:gd name="T10" fmla="*/ 0 w 230"/>
                <a:gd name="T11" fmla="*/ 0 h 228"/>
                <a:gd name="T12" fmla="*/ 0 w 230"/>
                <a:gd name="T13" fmla="*/ 0 h 228"/>
                <a:gd name="T14" fmla="*/ 0 w 230"/>
                <a:gd name="T15" fmla="*/ 0 h 228"/>
                <a:gd name="T16" fmla="*/ 0 w 230"/>
                <a:gd name="T17" fmla="*/ 0 h 228"/>
                <a:gd name="T18" fmla="*/ 0 w 230"/>
                <a:gd name="T19" fmla="*/ 0 h 228"/>
                <a:gd name="T20" fmla="*/ 0 w 230"/>
                <a:gd name="T21" fmla="*/ 0 h 228"/>
                <a:gd name="T22" fmla="*/ 0 w 230"/>
                <a:gd name="T23" fmla="*/ 0 h 228"/>
                <a:gd name="T24" fmla="*/ 0 w 230"/>
                <a:gd name="T25" fmla="*/ 0 h 228"/>
                <a:gd name="T26" fmla="*/ 0 w 230"/>
                <a:gd name="T27" fmla="*/ 0 h 228"/>
                <a:gd name="T28" fmla="*/ 0 w 230"/>
                <a:gd name="T29" fmla="*/ 0 h 228"/>
                <a:gd name="T30" fmla="*/ 0 w 230"/>
                <a:gd name="T31" fmla="*/ 0 h 228"/>
                <a:gd name="T32" fmla="*/ 0 w 230"/>
                <a:gd name="T33" fmla="*/ 0 h 228"/>
                <a:gd name="T34" fmla="*/ 0 w 230"/>
                <a:gd name="T35" fmla="*/ 0 h 228"/>
                <a:gd name="T36" fmla="*/ 0 w 230"/>
                <a:gd name="T37" fmla="*/ 0 h 228"/>
                <a:gd name="T38" fmla="*/ 0 w 230"/>
                <a:gd name="T39" fmla="*/ 0 h 228"/>
                <a:gd name="T40" fmla="*/ 0 w 230"/>
                <a:gd name="T41" fmla="*/ 0 h 228"/>
                <a:gd name="T42" fmla="*/ 0 w 230"/>
                <a:gd name="T43" fmla="*/ 0 h 228"/>
                <a:gd name="T44" fmla="*/ 0 w 230"/>
                <a:gd name="T45" fmla="*/ 0 h 228"/>
                <a:gd name="T46" fmla="*/ 0 w 230"/>
                <a:gd name="T47" fmla="*/ 0 h 228"/>
                <a:gd name="T48" fmla="*/ 0 w 230"/>
                <a:gd name="T49" fmla="*/ 0 h 228"/>
                <a:gd name="T50" fmla="*/ 0 w 230"/>
                <a:gd name="T51" fmla="*/ 0 h 228"/>
                <a:gd name="T52" fmla="*/ 0 w 230"/>
                <a:gd name="T53" fmla="*/ 0 h 228"/>
                <a:gd name="T54" fmla="*/ 0 w 230"/>
                <a:gd name="T55" fmla="*/ 0 h 228"/>
                <a:gd name="T56" fmla="*/ 0 w 230"/>
                <a:gd name="T57" fmla="*/ 0 h 228"/>
                <a:gd name="T58" fmla="*/ 0 w 230"/>
                <a:gd name="T59" fmla="*/ 0 h 2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0"/>
                <a:gd name="T91" fmla="*/ 0 h 228"/>
                <a:gd name="T92" fmla="*/ 230 w 230"/>
                <a:gd name="T93" fmla="*/ 228 h 2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0" h="228">
                  <a:moveTo>
                    <a:pt x="225" y="87"/>
                  </a:moveTo>
                  <a:lnTo>
                    <a:pt x="229" y="111"/>
                  </a:lnTo>
                  <a:lnTo>
                    <a:pt x="225" y="87"/>
                  </a:lnTo>
                  <a:lnTo>
                    <a:pt x="221" y="65"/>
                  </a:lnTo>
                  <a:lnTo>
                    <a:pt x="205" y="42"/>
                  </a:lnTo>
                  <a:lnTo>
                    <a:pt x="186" y="22"/>
                  </a:lnTo>
                  <a:lnTo>
                    <a:pt x="163" y="11"/>
                  </a:lnTo>
                  <a:lnTo>
                    <a:pt x="140" y="3"/>
                  </a:lnTo>
                  <a:lnTo>
                    <a:pt x="113" y="0"/>
                  </a:lnTo>
                  <a:lnTo>
                    <a:pt x="88" y="3"/>
                  </a:lnTo>
                  <a:lnTo>
                    <a:pt x="65" y="11"/>
                  </a:lnTo>
                  <a:lnTo>
                    <a:pt x="43" y="22"/>
                  </a:lnTo>
                  <a:lnTo>
                    <a:pt x="23" y="42"/>
                  </a:lnTo>
                  <a:lnTo>
                    <a:pt x="11" y="65"/>
                  </a:lnTo>
                  <a:lnTo>
                    <a:pt x="4" y="87"/>
                  </a:lnTo>
                  <a:lnTo>
                    <a:pt x="0" y="111"/>
                  </a:lnTo>
                  <a:lnTo>
                    <a:pt x="4" y="139"/>
                  </a:lnTo>
                  <a:lnTo>
                    <a:pt x="11" y="161"/>
                  </a:lnTo>
                  <a:lnTo>
                    <a:pt x="23" y="184"/>
                  </a:lnTo>
                  <a:lnTo>
                    <a:pt x="43" y="200"/>
                  </a:lnTo>
                  <a:lnTo>
                    <a:pt x="65" y="216"/>
                  </a:lnTo>
                  <a:lnTo>
                    <a:pt x="88" y="224"/>
                  </a:lnTo>
                  <a:lnTo>
                    <a:pt x="113" y="227"/>
                  </a:lnTo>
                  <a:lnTo>
                    <a:pt x="140" y="224"/>
                  </a:lnTo>
                  <a:lnTo>
                    <a:pt x="163" y="216"/>
                  </a:lnTo>
                  <a:lnTo>
                    <a:pt x="186" y="200"/>
                  </a:lnTo>
                  <a:lnTo>
                    <a:pt x="205" y="184"/>
                  </a:lnTo>
                  <a:lnTo>
                    <a:pt x="221" y="161"/>
                  </a:lnTo>
                  <a:lnTo>
                    <a:pt x="225" y="139"/>
                  </a:lnTo>
                  <a:lnTo>
                    <a:pt x="229" y="11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11" name="Line 634"/>
            <p:cNvSpPr>
              <a:spLocks noChangeShapeType="1"/>
            </p:cNvSpPr>
            <p:nvPr/>
          </p:nvSpPr>
          <p:spPr bwMode="auto">
            <a:xfrm flipV="1">
              <a:off x="2214" y="2392"/>
              <a:ext cx="38"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 name="Line 635"/>
            <p:cNvSpPr>
              <a:spLocks noChangeShapeType="1"/>
            </p:cNvSpPr>
            <p:nvPr/>
          </p:nvSpPr>
          <p:spPr bwMode="auto">
            <a:xfrm flipH="1">
              <a:off x="2214" y="2451"/>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3" name="Line 636"/>
            <p:cNvSpPr>
              <a:spLocks noChangeShapeType="1"/>
            </p:cNvSpPr>
            <p:nvPr/>
          </p:nvSpPr>
          <p:spPr bwMode="auto">
            <a:xfrm>
              <a:off x="2215" y="2505"/>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 name="Line 637"/>
            <p:cNvSpPr>
              <a:spLocks noChangeShapeType="1"/>
            </p:cNvSpPr>
            <p:nvPr/>
          </p:nvSpPr>
          <p:spPr bwMode="auto">
            <a:xfrm flipH="1">
              <a:off x="2214" y="2470"/>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5" name="Line 638"/>
            <p:cNvSpPr>
              <a:spLocks noChangeShapeType="1"/>
            </p:cNvSpPr>
            <p:nvPr/>
          </p:nvSpPr>
          <p:spPr bwMode="auto">
            <a:xfrm>
              <a:off x="2215" y="2487"/>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6" name="Line 639"/>
            <p:cNvSpPr>
              <a:spLocks noChangeShapeType="1"/>
            </p:cNvSpPr>
            <p:nvPr/>
          </p:nvSpPr>
          <p:spPr bwMode="auto">
            <a:xfrm flipH="1">
              <a:off x="2726" y="2647"/>
              <a:ext cx="34"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 name="Line 640"/>
            <p:cNvSpPr>
              <a:spLocks noChangeShapeType="1"/>
            </p:cNvSpPr>
            <p:nvPr/>
          </p:nvSpPr>
          <p:spPr bwMode="auto">
            <a:xfrm flipV="1">
              <a:off x="2731" y="2612"/>
              <a:ext cx="35" cy="3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8" name="Line 641"/>
            <p:cNvSpPr>
              <a:spLocks noChangeShapeType="1"/>
            </p:cNvSpPr>
            <p:nvPr/>
          </p:nvSpPr>
          <p:spPr bwMode="auto">
            <a:xfrm flipV="1">
              <a:off x="2734" y="2574"/>
              <a:ext cx="38" cy="4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 name="Line 642"/>
            <p:cNvSpPr>
              <a:spLocks noChangeShapeType="1"/>
            </p:cNvSpPr>
            <p:nvPr/>
          </p:nvSpPr>
          <p:spPr bwMode="auto">
            <a:xfrm flipV="1">
              <a:off x="2838" y="2504"/>
              <a:ext cx="6"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 name="Line 643"/>
            <p:cNvSpPr>
              <a:spLocks noChangeShapeType="1"/>
            </p:cNvSpPr>
            <p:nvPr/>
          </p:nvSpPr>
          <p:spPr bwMode="auto">
            <a:xfrm flipH="1">
              <a:off x="2735" y="2476"/>
              <a:ext cx="110" cy="10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1" name="Line 644"/>
            <p:cNvSpPr>
              <a:spLocks noChangeShapeType="1"/>
            </p:cNvSpPr>
            <p:nvPr/>
          </p:nvSpPr>
          <p:spPr bwMode="auto">
            <a:xfrm flipV="1">
              <a:off x="2741" y="2448"/>
              <a:ext cx="101" cy="10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 name="Line 645"/>
            <p:cNvSpPr>
              <a:spLocks noChangeShapeType="1"/>
            </p:cNvSpPr>
            <p:nvPr/>
          </p:nvSpPr>
          <p:spPr bwMode="auto">
            <a:xfrm flipH="1">
              <a:off x="2748" y="2455"/>
              <a:ext cx="60"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3" name="Line 646"/>
            <p:cNvSpPr>
              <a:spLocks noChangeShapeType="1"/>
            </p:cNvSpPr>
            <p:nvPr/>
          </p:nvSpPr>
          <p:spPr bwMode="auto">
            <a:xfrm flipH="1">
              <a:off x="2725" y="2681"/>
              <a:ext cx="30"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 name="Line 647"/>
            <p:cNvSpPr>
              <a:spLocks noChangeShapeType="1"/>
            </p:cNvSpPr>
            <p:nvPr/>
          </p:nvSpPr>
          <p:spPr bwMode="auto">
            <a:xfrm flipH="1">
              <a:off x="2723" y="2716"/>
              <a:ext cx="27"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 name="Line 648"/>
            <p:cNvSpPr>
              <a:spLocks noChangeShapeType="1"/>
            </p:cNvSpPr>
            <p:nvPr/>
          </p:nvSpPr>
          <p:spPr bwMode="auto">
            <a:xfrm flipH="1">
              <a:off x="2720" y="2751"/>
              <a:ext cx="25" cy="2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6" name="Line 649"/>
            <p:cNvSpPr>
              <a:spLocks noChangeShapeType="1"/>
            </p:cNvSpPr>
            <p:nvPr/>
          </p:nvSpPr>
          <p:spPr bwMode="auto">
            <a:xfrm flipH="1">
              <a:off x="2719" y="2786"/>
              <a:ext cx="20"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 name="Line 650"/>
            <p:cNvSpPr>
              <a:spLocks noChangeShapeType="1"/>
            </p:cNvSpPr>
            <p:nvPr/>
          </p:nvSpPr>
          <p:spPr bwMode="auto">
            <a:xfrm flipV="1">
              <a:off x="2726" y="2819"/>
              <a:ext cx="6"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 name="Line 651"/>
            <p:cNvSpPr>
              <a:spLocks noChangeShapeType="1"/>
            </p:cNvSpPr>
            <p:nvPr/>
          </p:nvSpPr>
          <p:spPr bwMode="auto">
            <a:xfrm>
              <a:off x="2736" y="2593"/>
              <a:ext cx="29"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 name="Line 652"/>
            <p:cNvSpPr>
              <a:spLocks noChangeShapeType="1"/>
            </p:cNvSpPr>
            <p:nvPr/>
          </p:nvSpPr>
          <p:spPr bwMode="auto">
            <a:xfrm flipH="1" flipV="1">
              <a:off x="2733" y="2618"/>
              <a:ext cx="28"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0" name="Line 653"/>
            <p:cNvSpPr>
              <a:spLocks noChangeShapeType="1"/>
            </p:cNvSpPr>
            <p:nvPr/>
          </p:nvSpPr>
          <p:spPr bwMode="auto">
            <a:xfrm>
              <a:off x="2731" y="2647"/>
              <a:ext cx="25"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1" name="Line 654"/>
            <p:cNvSpPr>
              <a:spLocks noChangeShapeType="1"/>
            </p:cNvSpPr>
            <p:nvPr/>
          </p:nvSpPr>
          <p:spPr bwMode="auto">
            <a:xfrm flipH="1" flipV="1">
              <a:off x="2728" y="2674"/>
              <a:ext cx="26"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2" name="Line 655"/>
            <p:cNvSpPr>
              <a:spLocks noChangeShapeType="1"/>
            </p:cNvSpPr>
            <p:nvPr/>
          </p:nvSpPr>
          <p:spPr bwMode="auto">
            <a:xfrm>
              <a:off x="2727" y="2701"/>
              <a:ext cx="21"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3" name="Line 656"/>
            <p:cNvSpPr>
              <a:spLocks noChangeShapeType="1"/>
            </p:cNvSpPr>
            <p:nvPr/>
          </p:nvSpPr>
          <p:spPr bwMode="auto">
            <a:xfrm flipH="1" flipV="1">
              <a:off x="2723" y="2727"/>
              <a:ext cx="22"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4" name="Line 657"/>
            <p:cNvSpPr>
              <a:spLocks noChangeShapeType="1"/>
            </p:cNvSpPr>
            <p:nvPr/>
          </p:nvSpPr>
          <p:spPr bwMode="auto">
            <a:xfrm>
              <a:off x="2723" y="2755"/>
              <a:ext cx="17"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5" name="Line 658"/>
            <p:cNvSpPr>
              <a:spLocks noChangeShapeType="1"/>
            </p:cNvSpPr>
            <p:nvPr/>
          </p:nvSpPr>
          <p:spPr bwMode="auto">
            <a:xfrm flipH="1" flipV="1">
              <a:off x="2720" y="2782"/>
              <a:ext cx="17"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6" name="Line 659"/>
            <p:cNvSpPr>
              <a:spLocks noChangeShapeType="1"/>
            </p:cNvSpPr>
            <p:nvPr/>
          </p:nvSpPr>
          <p:spPr bwMode="auto">
            <a:xfrm>
              <a:off x="2721" y="2813"/>
              <a:ext cx="10" cy="1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7" name="Line 660"/>
            <p:cNvSpPr>
              <a:spLocks noChangeShapeType="1"/>
            </p:cNvSpPr>
            <p:nvPr/>
          </p:nvSpPr>
          <p:spPr bwMode="auto">
            <a:xfrm>
              <a:off x="2738" y="2567"/>
              <a:ext cx="30"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8" name="Line 661"/>
            <p:cNvSpPr>
              <a:spLocks noChangeShapeType="1"/>
            </p:cNvSpPr>
            <p:nvPr/>
          </p:nvSpPr>
          <p:spPr bwMode="auto">
            <a:xfrm flipH="1" flipV="1">
              <a:off x="2741" y="2540"/>
              <a:ext cx="33"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9" name="Line 662"/>
            <p:cNvSpPr>
              <a:spLocks noChangeShapeType="1"/>
            </p:cNvSpPr>
            <p:nvPr/>
          </p:nvSpPr>
          <p:spPr bwMode="auto">
            <a:xfrm>
              <a:off x="2747" y="2517"/>
              <a:ext cx="33"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0" name="Line 663"/>
            <p:cNvSpPr>
              <a:spLocks noChangeShapeType="1"/>
            </p:cNvSpPr>
            <p:nvPr/>
          </p:nvSpPr>
          <p:spPr bwMode="auto">
            <a:xfrm flipH="1" flipV="1">
              <a:off x="2754" y="2495"/>
              <a:ext cx="38"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1" name="Line 664"/>
            <p:cNvSpPr>
              <a:spLocks noChangeShapeType="1"/>
            </p:cNvSpPr>
            <p:nvPr/>
          </p:nvSpPr>
          <p:spPr bwMode="auto">
            <a:xfrm>
              <a:off x="2767" y="2477"/>
              <a:ext cx="40"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2" name="Line 665"/>
            <p:cNvSpPr>
              <a:spLocks noChangeShapeType="1"/>
            </p:cNvSpPr>
            <p:nvPr/>
          </p:nvSpPr>
          <p:spPr bwMode="auto">
            <a:xfrm flipH="1" flipV="1">
              <a:off x="2781" y="2464"/>
              <a:ext cx="50"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3" name="Line 666"/>
            <p:cNvSpPr>
              <a:spLocks noChangeShapeType="1"/>
            </p:cNvSpPr>
            <p:nvPr/>
          </p:nvSpPr>
          <p:spPr bwMode="auto">
            <a:xfrm>
              <a:off x="2803" y="2455"/>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4" name="Line 667"/>
            <p:cNvSpPr>
              <a:spLocks noChangeShapeType="1"/>
            </p:cNvSpPr>
            <p:nvPr/>
          </p:nvSpPr>
          <p:spPr bwMode="auto">
            <a:xfrm flipH="1" flipV="1">
              <a:off x="2825" y="2450"/>
              <a:ext cx="20" cy="1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45" name="Freeform 668"/>
            <p:cNvSpPr>
              <a:spLocks noChangeArrowheads="1"/>
            </p:cNvSpPr>
            <p:nvPr/>
          </p:nvSpPr>
          <p:spPr bwMode="auto">
            <a:xfrm>
              <a:off x="2844" y="2437"/>
              <a:ext cx="62" cy="83"/>
            </a:xfrm>
            <a:custGeom>
              <a:avLst/>
              <a:gdLst>
                <a:gd name="T0" fmla="*/ 0 w 274"/>
                <a:gd name="T1" fmla="*/ 0 h 368"/>
                <a:gd name="T2" fmla="*/ 0 w 274"/>
                <a:gd name="T3" fmla="*/ 0 h 368"/>
                <a:gd name="T4" fmla="*/ 0 w 274"/>
                <a:gd name="T5" fmla="*/ 0 h 368"/>
                <a:gd name="T6" fmla="*/ 0 w 274"/>
                <a:gd name="T7" fmla="*/ 0 h 368"/>
                <a:gd name="T8" fmla="*/ 0 w 274"/>
                <a:gd name="T9" fmla="*/ 0 h 368"/>
                <a:gd name="T10" fmla="*/ 0 60000 65536"/>
                <a:gd name="T11" fmla="*/ 0 60000 65536"/>
                <a:gd name="T12" fmla="*/ 0 60000 65536"/>
                <a:gd name="T13" fmla="*/ 0 60000 65536"/>
                <a:gd name="T14" fmla="*/ 0 60000 65536"/>
                <a:gd name="T15" fmla="*/ 0 w 274"/>
                <a:gd name="T16" fmla="*/ 0 h 368"/>
                <a:gd name="T17" fmla="*/ 274 w 274"/>
                <a:gd name="T18" fmla="*/ 368 h 368"/>
              </a:gdLst>
              <a:ahLst/>
              <a:cxnLst>
                <a:cxn ang="T10">
                  <a:pos x="T0" y="T1"/>
                </a:cxn>
                <a:cxn ang="T11">
                  <a:pos x="T2" y="T3"/>
                </a:cxn>
                <a:cxn ang="T12">
                  <a:pos x="T4" y="T5"/>
                </a:cxn>
                <a:cxn ang="T13">
                  <a:pos x="T6" y="T7"/>
                </a:cxn>
                <a:cxn ang="T14">
                  <a:pos x="T8" y="T9"/>
                </a:cxn>
              </a:cxnLst>
              <a:rect l="T15" t="T16" r="T17" b="T18"/>
              <a:pathLst>
                <a:path w="274" h="368">
                  <a:moveTo>
                    <a:pt x="0" y="47"/>
                  </a:moveTo>
                  <a:lnTo>
                    <a:pt x="0" y="0"/>
                  </a:lnTo>
                  <a:lnTo>
                    <a:pt x="273" y="0"/>
                  </a:lnTo>
                  <a:lnTo>
                    <a:pt x="273" y="367"/>
                  </a:lnTo>
                  <a:lnTo>
                    <a:pt x="0" y="36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46" name="Freeform 669"/>
            <p:cNvSpPr>
              <a:spLocks noChangeArrowheads="1"/>
            </p:cNvSpPr>
            <p:nvPr/>
          </p:nvSpPr>
          <p:spPr bwMode="auto">
            <a:xfrm>
              <a:off x="2844" y="2448"/>
              <a:ext cx="1" cy="73"/>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0"/>
                  </a:moveTo>
                  <a:lnTo>
                    <a:pt x="0" y="274"/>
                  </a:lnTo>
                  <a:lnTo>
                    <a:pt x="0" y="3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47" name="Freeform 670"/>
            <p:cNvSpPr>
              <a:spLocks noChangeArrowheads="1"/>
            </p:cNvSpPr>
            <p:nvPr/>
          </p:nvSpPr>
          <p:spPr bwMode="auto">
            <a:xfrm>
              <a:off x="2720" y="2448"/>
              <a:ext cx="124" cy="381"/>
            </a:xfrm>
            <a:custGeom>
              <a:avLst/>
              <a:gdLst>
                <a:gd name="T0" fmla="*/ 0 w 549"/>
                <a:gd name="T1" fmla="*/ 0 h 1680"/>
                <a:gd name="T2" fmla="*/ 0 w 549"/>
                <a:gd name="T3" fmla="*/ 0 h 1680"/>
                <a:gd name="T4" fmla="*/ 0 w 549"/>
                <a:gd name="T5" fmla="*/ 0 h 1680"/>
                <a:gd name="T6" fmla="*/ 0 w 549"/>
                <a:gd name="T7" fmla="*/ 0 h 1680"/>
                <a:gd name="T8" fmla="*/ 0 w 549"/>
                <a:gd name="T9" fmla="*/ 0 h 1680"/>
                <a:gd name="T10" fmla="*/ 0 w 549"/>
                <a:gd name="T11" fmla="*/ 0 h 1680"/>
                <a:gd name="T12" fmla="*/ 0 w 549"/>
                <a:gd name="T13" fmla="*/ 0 h 1680"/>
                <a:gd name="T14" fmla="*/ 0 w 549"/>
                <a:gd name="T15" fmla="*/ 0 h 1680"/>
                <a:gd name="T16" fmla="*/ 0 w 549"/>
                <a:gd name="T17" fmla="*/ 0 h 1680"/>
                <a:gd name="T18" fmla="*/ 0 w 549"/>
                <a:gd name="T19" fmla="*/ 0 h 1680"/>
                <a:gd name="T20" fmla="*/ 0 w 549"/>
                <a:gd name="T21" fmla="*/ 0 h 1680"/>
                <a:gd name="T22" fmla="*/ 0 w 549"/>
                <a:gd name="T23" fmla="*/ 0 h 1680"/>
                <a:gd name="T24" fmla="*/ 0 w 549"/>
                <a:gd name="T25" fmla="*/ 0 h 1680"/>
                <a:gd name="T26" fmla="*/ 0 w 549"/>
                <a:gd name="T27" fmla="*/ 0 h 1680"/>
                <a:gd name="T28" fmla="*/ 0 w 549"/>
                <a:gd name="T29" fmla="*/ 0 h 1680"/>
                <a:gd name="T30" fmla="*/ 0 w 549"/>
                <a:gd name="T31" fmla="*/ 0 h 1680"/>
                <a:gd name="T32" fmla="*/ 0 w 549"/>
                <a:gd name="T33" fmla="*/ 0 h 1680"/>
                <a:gd name="T34" fmla="*/ 0 w 549"/>
                <a:gd name="T35" fmla="*/ 0 h 1680"/>
                <a:gd name="T36" fmla="*/ 0 w 549"/>
                <a:gd name="T37" fmla="*/ 0 h 1680"/>
                <a:gd name="T38" fmla="*/ 0 w 549"/>
                <a:gd name="T39" fmla="*/ 0 h 1680"/>
                <a:gd name="T40" fmla="*/ 0 w 549"/>
                <a:gd name="T41" fmla="*/ 0 h 1680"/>
                <a:gd name="T42" fmla="*/ 0 w 549"/>
                <a:gd name="T43" fmla="*/ 0 h 1680"/>
                <a:gd name="T44" fmla="*/ 0 w 549"/>
                <a:gd name="T45" fmla="*/ 0 h 1680"/>
                <a:gd name="T46" fmla="*/ 0 w 549"/>
                <a:gd name="T47" fmla="*/ 0 h 1680"/>
                <a:gd name="T48" fmla="*/ 0 w 549"/>
                <a:gd name="T49" fmla="*/ 0 h 1680"/>
                <a:gd name="T50" fmla="*/ 0 w 549"/>
                <a:gd name="T51" fmla="*/ 0 h 1680"/>
                <a:gd name="T52" fmla="*/ 0 w 549"/>
                <a:gd name="T53" fmla="*/ 0 h 1680"/>
                <a:gd name="T54" fmla="*/ 0 w 549"/>
                <a:gd name="T55" fmla="*/ 0 h 1680"/>
                <a:gd name="T56" fmla="*/ 0 w 549"/>
                <a:gd name="T57" fmla="*/ 0 h 1680"/>
                <a:gd name="T58" fmla="*/ 0 w 549"/>
                <a:gd name="T59" fmla="*/ 0 h 1680"/>
                <a:gd name="T60" fmla="*/ 0 w 549"/>
                <a:gd name="T61" fmla="*/ 0 h 1680"/>
                <a:gd name="T62" fmla="*/ 0 w 549"/>
                <a:gd name="T63" fmla="*/ 0 h 1680"/>
                <a:gd name="T64" fmla="*/ 0 w 549"/>
                <a:gd name="T65" fmla="*/ 0 h 1680"/>
                <a:gd name="T66" fmla="*/ 0 w 549"/>
                <a:gd name="T67" fmla="*/ 0 h 1680"/>
                <a:gd name="T68" fmla="*/ 0 w 549"/>
                <a:gd name="T69" fmla="*/ 0 h 1680"/>
                <a:gd name="T70" fmla="*/ 0 w 549"/>
                <a:gd name="T71" fmla="*/ 0 h 1680"/>
                <a:gd name="T72" fmla="*/ 0 w 549"/>
                <a:gd name="T73" fmla="*/ 0 h 1680"/>
                <a:gd name="T74" fmla="*/ 0 w 549"/>
                <a:gd name="T75" fmla="*/ 0 h 1680"/>
                <a:gd name="T76" fmla="*/ 0 w 549"/>
                <a:gd name="T77" fmla="*/ 0 h 1680"/>
                <a:gd name="T78" fmla="*/ 0 w 549"/>
                <a:gd name="T79" fmla="*/ 0 h 1680"/>
                <a:gd name="T80" fmla="*/ 0 w 549"/>
                <a:gd name="T81" fmla="*/ 0 h 1680"/>
                <a:gd name="T82" fmla="*/ 0 w 549"/>
                <a:gd name="T83" fmla="*/ 0 h 1680"/>
                <a:gd name="T84" fmla="*/ 0 w 549"/>
                <a:gd name="T85" fmla="*/ 0 h 1680"/>
                <a:gd name="T86" fmla="*/ 0 w 549"/>
                <a:gd name="T87" fmla="*/ 0 h 1680"/>
                <a:gd name="T88" fmla="*/ 0 w 549"/>
                <a:gd name="T89" fmla="*/ 0 h 1680"/>
                <a:gd name="T90" fmla="*/ 0 w 549"/>
                <a:gd name="T91" fmla="*/ 0 h 1680"/>
                <a:gd name="T92" fmla="*/ 0 w 549"/>
                <a:gd name="T93" fmla="*/ 0 h 1680"/>
                <a:gd name="T94" fmla="*/ 0 w 549"/>
                <a:gd name="T95" fmla="*/ 0 h 16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9"/>
                <a:gd name="T145" fmla="*/ 0 h 1680"/>
                <a:gd name="T146" fmla="*/ 549 w 549"/>
                <a:gd name="T147" fmla="*/ 1680 h 16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9" h="1680">
                  <a:moveTo>
                    <a:pt x="548" y="0"/>
                  </a:moveTo>
                  <a:lnTo>
                    <a:pt x="486" y="11"/>
                  </a:lnTo>
                  <a:lnTo>
                    <a:pt x="436" y="15"/>
                  </a:lnTo>
                  <a:lnTo>
                    <a:pt x="398" y="26"/>
                  </a:lnTo>
                  <a:lnTo>
                    <a:pt x="362" y="34"/>
                  </a:lnTo>
                  <a:lnTo>
                    <a:pt x="336" y="45"/>
                  </a:lnTo>
                  <a:lnTo>
                    <a:pt x="316" y="53"/>
                  </a:lnTo>
                  <a:lnTo>
                    <a:pt x="301" y="61"/>
                  </a:lnTo>
                  <a:lnTo>
                    <a:pt x="285" y="69"/>
                  </a:lnTo>
                  <a:lnTo>
                    <a:pt x="273" y="77"/>
                  </a:lnTo>
                  <a:lnTo>
                    <a:pt x="259" y="84"/>
                  </a:lnTo>
                  <a:lnTo>
                    <a:pt x="243" y="91"/>
                  </a:lnTo>
                  <a:lnTo>
                    <a:pt x="231" y="107"/>
                  </a:lnTo>
                  <a:lnTo>
                    <a:pt x="220" y="115"/>
                  </a:lnTo>
                  <a:lnTo>
                    <a:pt x="208" y="126"/>
                  </a:lnTo>
                  <a:lnTo>
                    <a:pt x="197" y="142"/>
                  </a:lnTo>
                  <a:lnTo>
                    <a:pt x="181" y="154"/>
                  </a:lnTo>
                  <a:lnTo>
                    <a:pt x="173" y="169"/>
                  </a:lnTo>
                  <a:lnTo>
                    <a:pt x="162" y="188"/>
                  </a:lnTo>
                  <a:lnTo>
                    <a:pt x="154" y="211"/>
                  </a:lnTo>
                  <a:lnTo>
                    <a:pt x="143" y="230"/>
                  </a:lnTo>
                  <a:lnTo>
                    <a:pt x="134" y="254"/>
                  </a:lnTo>
                  <a:lnTo>
                    <a:pt x="127" y="276"/>
                  </a:lnTo>
                  <a:lnTo>
                    <a:pt x="120" y="304"/>
                  </a:lnTo>
                  <a:lnTo>
                    <a:pt x="112" y="334"/>
                  </a:lnTo>
                  <a:lnTo>
                    <a:pt x="104" y="366"/>
                  </a:lnTo>
                  <a:lnTo>
                    <a:pt x="96" y="400"/>
                  </a:lnTo>
                  <a:lnTo>
                    <a:pt x="92" y="438"/>
                  </a:lnTo>
                  <a:lnTo>
                    <a:pt x="89" y="473"/>
                  </a:lnTo>
                  <a:lnTo>
                    <a:pt x="81" y="519"/>
                  </a:lnTo>
                  <a:lnTo>
                    <a:pt x="72" y="562"/>
                  </a:lnTo>
                  <a:lnTo>
                    <a:pt x="70" y="615"/>
                  </a:lnTo>
                  <a:lnTo>
                    <a:pt x="66" y="666"/>
                  </a:lnTo>
                  <a:lnTo>
                    <a:pt x="61" y="727"/>
                  </a:lnTo>
                  <a:lnTo>
                    <a:pt x="53" y="786"/>
                  </a:lnTo>
                  <a:lnTo>
                    <a:pt x="50" y="847"/>
                  </a:lnTo>
                  <a:lnTo>
                    <a:pt x="47" y="916"/>
                  </a:lnTo>
                  <a:lnTo>
                    <a:pt x="38" y="982"/>
                  </a:lnTo>
                  <a:lnTo>
                    <a:pt x="31" y="1051"/>
                  </a:lnTo>
                  <a:lnTo>
                    <a:pt x="31" y="1117"/>
                  </a:lnTo>
                  <a:lnTo>
                    <a:pt x="23" y="1179"/>
                  </a:lnTo>
                  <a:lnTo>
                    <a:pt x="15" y="1244"/>
                  </a:lnTo>
                  <a:lnTo>
                    <a:pt x="15" y="1305"/>
                  </a:lnTo>
                  <a:lnTo>
                    <a:pt x="12" y="1363"/>
                  </a:lnTo>
                  <a:lnTo>
                    <a:pt x="4" y="1417"/>
                  </a:lnTo>
                  <a:lnTo>
                    <a:pt x="4" y="1463"/>
                  </a:lnTo>
                  <a:lnTo>
                    <a:pt x="0" y="1510"/>
                  </a:lnTo>
                  <a:lnTo>
                    <a:pt x="0" y="1552"/>
                  </a:lnTo>
                  <a:lnTo>
                    <a:pt x="0" y="1587"/>
                  </a:lnTo>
                  <a:lnTo>
                    <a:pt x="4" y="1610"/>
                  </a:lnTo>
                  <a:lnTo>
                    <a:pt x="12" y="1632"/>
                  </a:lnTo>
                  <a:lnTo>
                    <a:pt x="15" y="1649"/>
                  </a:lnTo>
                  <a:lnTo>
                    <a:pt x="15" y="1660"/>
                  </a:lnTo>
                  <a:lnTo>
                    <a:pt x="23" y="1668"/>
                  </a:lnTo>
                  <a:lnTo>
                    <a:pt x="31" y="1675"/>
                  </a:lnTo>
                  <a:lnTo>
                    <a:pt x="38" y="1679"/>
                  </a:lnTo>
                  <a:lnTo>
                    <a:pt x="42" y="1679"/>
                  </a:lnTo>
                  <a:lnTo>
                    <a:pt x="47" y="1675"/>
                  </a:lnTo>
                  <a:lnTo>
                    <a:pt x="50" y="1660"/>
                  </a:lnTo>
                  <a:lnTo>
                    <a:pt x="53" y="1649"/>
                  </a:lnTo>
                  <a:lnTo>
                    <a:pt x="58" y="1630"/>
                  </a:lnTo>
                  <a:lnTo>
                    <a:pt x="61" y="1602"/>
                  </a:lnTo>
                  <a:lnTo>
                    <a:pt x="66" y="1567"/>
                  </a:lnTo>
                  <a:lnTo>
                    <a:pt x="72" y="1525"/>
                  </a:lnTo>
                  <a:lnTo>
                    <a:pt x="81" y="1479"/>
                  </a:lnTo>
                  <a:lnTo>
                    <a:pt x="89" y="1428"/>
                  </a:lnTo>
                  <a:lnTo>
                    <a:pt x="96" y="1371"/>
                  </a:lnTo>
                  <a:lnTo>
                    <a:pt x="108" y="1313"/>
                  </a:lnTo>
                  <a:lnTo>
                    <a:pt x="120" y="1240"/>
                  </a:lnTo>
                  <a:lnTo>
                    <a:pt x="131" y="1174"/>
                  </a:lnTo>
                  <a:lnTo>
                    <a:pt x="143" y="1101"/>
                  </a:lnTo>
                  <a:lnTo>
                    <a:pt x="150" y="1024"/>
                  </a:lnTo>
                  <a:lnTo>
                    <a:pt x="166" y="947"/>
                  </a:lnTo>
                  <a:lnTo>
                    <a:pt x="177" y="874"/>
                  </a:lnTo>
                  <a:lnTo>
                    <a:pt x="186" y="800"/>
                  </a:lnTo>
                  <a:lnTo>
                    <a:pt x="197" y="732"/>
                  </a:lnTo>
                  <a:lnTo>
                    <a:pt x="212" y="666"/>
                  </a:lnTo>
                  <a:lnTo>
                    <a:pt x="224" y="612"/>
                  </a:lnTo>
                  <a:lnTo>
                    <a:pt x="231" y="558"/>
                  </a:lnTo>
                  <a:lnTo>
                    <a:pt x="243" y="519"/>
                  </a:lnTo>
                  <a:lnTo>
                    <a:pt x="254" y="485"/>
                  </a:lnTo>
                  <a:lnTo>
                    <a:pt x="263" y="454"/>
                  </a:lnTo>
                  <a:lnTo>
                    <a:pt x="273" y="427"/>
                  </a:lnTo>
                  <a:lnTo>
                    <a:pt x="285" y="408"/>
                  </a:lnTo>
                  <a:lnTo>
                    <a:pt x="297" y="389"/>
                  </a:lnTo>
                  <a:lnTo>
                    <a:pt x="308" y="369"/>
                  </a:lnTo>
                  <a:lnTo>
                    <a:pt x="320" y="353"/>
                  </a:lnTo>
                  <a:lnTo>
                    <a:pt x="336" y="338"/>
                  </a:lnTo>
                  <a:lnTo>
                    <a:pt x="355" y="323"/>
                  </a:lnTo>
                  <a:lnTo>
                    <a:pt x="381" y="312"/>
                  </a:lnTo>
                  <a:lnTo>
                    <a:pt x="409" y="300"/>
                  </a:lnTo>
                  <a:lnTo>
                    <a:pt x="444" y="288"/>
                  </a:lnTo>
                  <a:lnTo>
                    <a:pt x="490" y="281"/>
                  </a:lnTo>
                  <a:lnTo>
                    <a:pt x="548" y="27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48" name="Freeform 671"/>
            <p:cNvSpPr>
              <a:spLocks noChangeArrowheads="1"/>
            </p:cNvSpPr>
            <p:nvPr/>
          </p:nvSpPr>
          <p:spPr bwMode="auto">
            <a:xfrm>
              <a:off x="2849" y="2386"/>
              <a:ext cx="53" cy="52"/>
            </a:xfrm>
            <a:custGeom>
              <a:avLst/>
              <a:gdLst>
                <a:gd name="T0" fmla="*/ 0 w 232"/>
                <a:gd name="T1" fmla="*/ 0 h 228"/>
                <a:gd name="T2" fmla="*/ 0 w 232"/>
                <a:gd name="T3" fmla="*/ 0 h 228"/>
                <a:gd name="T4" fmla="*/ 0 w 232"/>
                <a:gd name="T5" fmla="*/ 0 h 228"/>
                <a:gd name="T6" fmla="*/ 0 w 232"/>
                <a:gd name="T7" fmla="*/ 0 h 228"/>
                <a:gd name="T8" fmla="*/ 0 w 232"/>
                <a:gd name="T9" fmla="*/ 0 h 228"/>
                <a:gd name="T10" fmla="*/ 0 w 232"/>
                <a:gd name="T11" fmla="*/ 0 h 228"/>
                <a:gd name="T12" fmla="*/ 0 w 232"/>
                <a:gd name="T13" fmla="*/ 0 h 228"/>
                <a:gd name="T14" fmla="*/ 0 w 232"/>
                <a:gd name="T15" fmla="*/ 0 h 228"/>
                <a:gd name="T16" fmla="*/ 0 w 232"/>
                <a:gd name="T17" fmla="*/ 0 h 228"/>
                <a:gd name="T18" fmla="*/ 0 w 232"/>
                <a:gd name="T19" fmla="*/ 0 h 228"/>
                <a:gd name="T20" fmla="*/ 0 w 232"/>
                <a:gd name="T21" fmla="*/ 0 h 228"/>
                <a:gd name="T22" fmla="*/ 0 w 232"/>
                <a:gd name="T23" fmla="*/ 0 h 228"/>
                <a:gd name="T24" fmla="*/ 0 w 232"/>
                <a:gd name="T25" fmla="*/ 0 h 228"/>
                <a:gd name="T26" fmla="*/ 0 w 232"/>
                <a:gd name="T27" fmla="*/ 0 h 228"/>
                <a:gd name="T28" fmla="*/ 0 w 232"/>
                <a:gd name="T29" fmla="*/ 0 h 228"/>
                <a:gd name="T30" fmla="*/ 0 w 232"/>
                <a:gd name="T31" fmla="*/ 0 h 228"/>
                <a:gd name="T32" fmla="*/ 0 w 232"/>
                <a:gd name="T33" fmla="*/ 0 h 228"/>
                <a:gd name="T34" fmla="*/ 0 w 232"/>
                <a:gd name="T35" fmla="*/ 0 h 228"/>
                <a:gd name="T36" fmla="*/ 0 w 232"/>
                <a:gd name="T37" fmla="*/ 0 h 228"/>
                <a:gd name="T38" fmla="*/ 0 w 232"/>
                <a:gd name="T39" fmla="*/ 0 h 228"/>
                <a:gd name="T40" fmla="*/ 0 w 232"/>
                <a:gd name="T41" fmla="*/ 0 h 228"/>
                <a:gd name="T42" fmla="*/ 0 w 232"/>
                <a:gd name="T43" fmla="*/ 0 h 228"/>
                <a:gd name="T44" fmla="*/ 0 w 232"/>
                <a:gd name="T45" fmla="*/ 0 h 228"/>
                <a:gd name="T46" fmla="*/ 0 w 232"/>
                <a:gd name="T47" fmla="*/ 0 h 228"/>
                <a:gd name="T48" fmla="*/ 0 w 232"/>
                <a:gd name="T49" fmla="*/ 0 h 228"/>
                <a:gd name="T50" fmla="*/ 0 w 232"/>
                <a:gd name="T51" fmla="*/ 0 h 228"/>
                <a:gd name="T52" fmla="*/ 0 w 232"/>
                <a:gd name="T53" fmla="*/ 0 h 228"/>
                <a:gd name="T54" fmla="*/ 0 w 232"/>
                <a:gd name="T55" fmla="*/ 0 h 228"/>
                <a:gd name="T56" fmla="*/ 0 w 232"/>
                <a:gd name="T57" fmla="*/ 0 h 228"/>
                <a:gd name="T58" fmla="*/ 0 w 232"/>
                <a:gd name="T59" fmla="*/ 0 h 2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2"/>
                <a:gd name="T91" fmla="*/ 0 h 228"/>
                <a:gd name="T92" fmla="*/ 232 w 232"/>
                <a:gd name="T93" fmla="*/ 228 h 2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2" h="228">
                  <a:moveTo>
                    <a:pt x="228" y="87"/>
                  </a:moveTo>
                  <a:lnTo>
                    <a:pt x="231" y="111"/>
                  </a:lnTo>
                  <a:lnTo>
                    <a:pt x="228" y="87"/>
                  </a:lnTo>
                  <a:lnTo>
                    <a:pt x="220" y="65"/>
                  </a:lnTo>
                  <a:lnTo>
                    <a:pt x="209" y="42"/>
                  </a:lnTo>
                  <a:lnTo>
                    <a:pt x="188" y="22"/>
                  </a:lnTo>
                  <a:lnTo>
                    <a:pt x="166" y="11"/>
                  </a:lnTo>
                  <a:lnTo>
                    <a:pt x="143" y="3"/>
                  </a:lnTo>
                  <a:lnTo>
                    <a:pt x="120" y="0"/>
                  </a:lnTo>
                  <a:lnTo>
                    <a:pt x="88" y="3"/>
                  </a:lnTo>
                  <a:lnTo>
                    <a:pt x="66" y="11"/>
                  </a:lnTo>
                  <a:lnTo>
                    <a:pt x="47" y="22"/>
                  </a:lnTo>
                  <a:lnTo>
                    <a:pt x="27" y="42"/>
                  </a:lnTo>
                  <a:lnTo>
                    <a:pt x="11" y="65"/>
                  </a:lnTo>
                  <a:lnTo>
                    <a:pt x="7" y="87"/>
                  </a:lnTo>
                  <a:lnTo>
                    <a:pt x="0" y="111"/>
                  </a:lnTo>
                  <a:lnTo>
                    <a:pt x="7" y="139"/>
                  </a:lnTo>
                  <a:lnTo>
                    <a:pt x="11" y="161"/>
                  </a:lnTo>
                  <a:lnTo>
                    <a:pt x="27" y="184"/>
                  </a:lnTo>
                  <a:lnTo>
                    <a:pt x="47" y="200"/>
                  </a:lnTo>
                  <a:lnTo>
                    <a:pt x="66" y="216"/>
                  </a:lnTo>
                  <a:lnTo>
                    <a:pt x="88" y="224"/>
                  </a:lnTo>
                  <a:lnTo>
                    <a:pt x="120" y="227"/>
                  </a:lnTo>
                  <a:lnTo>
                    <a:pt x="143" y="224"/>
                  </a:lnTo>
                  <a:lnTo>
                    <a:pt x="166" y="216"/>
                  </a:lnTo>
                  <a:lnTo>
                    <a:pt x="188" y="200"/>
                  </a:lnTo>
                  <a:lnTo>
                    <a:pt x="209" y="184"/>
                  </a:lnTo>
                  <a:lnTo>
                    <a:pt x="220" y="161"/>
                  </a:lnTo>
                  <a:lnTo>
                    <a:pt x="228" y="139"/>
                  </a:lnTo>
                  <a:lnTo>
                    <a:pt x="231" y="11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49" name="Line 672"/>
            <p:cNvSpPr>
              <a:spLocks noChangeShapeType="1"/>
            </p:cNvSpPr>
            <p:nvPr/>
          </p:nvSpPr>
          <p:spPr bwMode="auto">
            <a:xfrm flipV="1">
              <a:off x="2856" y="2392"/>
              <a:ext cx="38"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0" name="Line 673"/>
            <p:cNvSpPr>
              <a:spLocks noChangeShapeType="1"/>
            </p:cNvSpPr>
            <p:nvPr/>
          </p:nvSpPr>
          <p:spPr bwMode="auto">
            <a:xfrm flipH="1">
              <a:off x="2856" y="2451"/>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1" name="Line 674"/>
            <p:cNvSpPr>
              <a:spLocks noChangeShapeType="1"/>
            </p:cNvSpPr>
            <p:nvPr/>
          </p:nvSpPr>
          <p:spPr bwMode="auto">
            <a:xfrm>
              <a:off x="2857" y="2505"/>
              <a:ext cx="3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2" name="Line 675"/>
            <p:cNvSpPr>
              <a:spLocks noChangeShapeType="1"/>
            </p:cNvSpPr>
            <p:nvPr/>
          </p:nvSpPr>
          <p:spPr bwMode="auto">
            <a:xfrm flipH="1">
              <a:off x="2856" y="2470"/>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3" name="Line 676"/>
            <p:cNvSpPr>
              <a:spLocks noChangeShapeType="1"/>
            </p:cNvSpPr>
            <p:nvPr/>
          </p:nvSpPr>
          <p:spPr bwMode="auto">
            <a:xfrm>
              <a:off x="2857" y="2487"/>
              <a:ext cx="3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4" name="Line 677"/>
            <p:cNvSpPr>
              <a:spLocks noChangeShapeType="1"/>
            </p:cNvSpPr>
            <p:nvPr/>
          </p:nvSpPr>
          <p:spPr bwMode="auto">
            <a:xfrm>
              <a:off x="3923" y="2451"/>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5" name="Line 678"/>
            <p:cNvSpPr>
              <a:spLocks noChangeShapeType="1"/>
            </p:cNvSpPr>
            <p:nvPr/>
          </p:nvSpPr>
          <p:spPr bwMode="auto">
            <a:xfrm flipH="1">
              <a:off x="3921" y="2505"/>
              <a:ext cx="3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6" name="Line 679"/>
            <p:cNvSpPr>
              <a:spLocks noChangeShapeType="1"/>
            </p:cNvSpPr>
            <p:nvPr/>
          </p:nvSpPr>
          <p:spPr bwMode="auto">
            <a:xfrm>
              <a:off x="3923" y="2470"/>
              <a:ext cx="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7" name="Line 680"/>
            <p:cNvSpPr>
              <a:spLocks noChangeShapeType="1"/>
            </p:cNvSpPr>
            <p:nvPr/>
          </p:nvSpPr>
          <p:spPr bwMode="auto">
            <a:xfrm flipH="1">
              <a:off x="3921" y="2487"/>
              <a:ext cx="39"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8" name="Line 681"/>
            <p:cNvSpPr>
              <a:spLocks noChangeShapeType="1"/>
            </p:cNvSpPr>
            <p:nvPr/>
          </p:nvSpPr>
          <p:spPr bwMode="auto">
            <a:xfrm>
              <a:off x="3476" y="2510"/>
              <a:ext cx="34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59" name="Line 682"/>
            <p:cNvSpPr>
              <a:spLocks noChangeShapeType="1"/>
            </p:cNvSpPr>
            <p:nvPr/>
          </p:nvSpPr>
          <p:spPr bwMode="auto">
            <a:xfrm flipH="1">
              <a:off x="3475" y="2448"/>
              <a:ext cx="437"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0" name="Line 683"/>
            <p:cNvSpPr>
              <a:spLocks noChangeShapeType="1"/>
            </p:cNvSpPr>
            <p:nvPr/>
          </p:nvSpPr>
          <p:spPr bwMode="auto">
            <a:xfrm flipH="1">
              <a:off x="3426" y="2487"/>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1" name="Line 684"/>
            <p:cNvSpPr>
              <a:spLocks noChangeShapeType="1"/>
            </p:cNvSpPr>
            <p:nvPr/>
          </p:nvSpPr>
          <p:spPr bwMode="auto">
            <a:xfrm>
              <a:off x="3427" y="2470"/>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2" name="Line 685"/>
            <p:cNvSpPr>
              <a:spLocks noChangeShapeType="1"/>
            </p:cNvSpPr>
            <p:nvPr/>
          </p:nvSpPr>
          <p:spPr bwMode="auto">
            <a:xfrm flipH="1">
              <a:off x="3426" y="2505"/>
              <a:ext cx="3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3" name="Line 686"/>
            <p:cNvSpPr>
              <a:spLocks noChangeShapeType="1"/>
            </p:cNvSpPr>
            <p:nvPr/>
          </p:nvSpPr>
          <p:spPr bwMode="auto">
            <a:xfrm>
              <a:off x="3427" y="2451"/>
              <a:ext cx="36"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4" name="Freeform 687"/>
            <p:cNvSpPr>
              <a:spLocks noChangeArrowheads="1"/>
            </p:cNvSpPr>
            <p:nvPr/>
          </p:nvSpPr>
          <p:spPr bwMode="auto">
            <a:xfrm>
              <a:off x="3418" y="2386"/>
              <a:ext cx="53" cy="52"/>
            </a:xfrm>
            <a:custGeom>
              <a:avLst/>
              <a:gdLst>
                <a:gd name="T0" fmla="*/ 0 w 233"/>
                <a:gd name="T1" fmla="*/ 0 h 228"/>
                <a:gd name="T2" fmla="*/ 0 w 233"/>
                <a:gd name="T3" fmla="*/ 0 h 228"/>
                <a:gd name="T4" fmla="*/ 0 w 233"/>
                <a:gd name="T5" fmla="*/ 0 h 228"/>
                <a:gd name="T6" fmla="*/ 0 w 233"/>
                <a:gd name="T7" fmla="*/ 0 h 228"/>
                <a:gd name="T8" fmla="*/ 0 w 233"/>
                <a:gd name="T9" fmla="*/ 0 h 228"/>
                <a:gd name="T10" fmla="*/ 0 w 233"/>
                <a:gd name="T11" fmla="*/ 0 h 228"/>
                <a:gd name="T12" fmla="*/ 0 w 233"/>
                <a:gd name="T13" fmla="*/ 0 h 228"/>
                <a:gd name="T14" fmla="*/ 0 w 233"/>
                <a:gd name="T15" fmla="*/ 0 h 228"/>
                <a:gd name="T16" fmla="*/ 0 w 233"/>
                <a:gd name="T17" fmla="*/ 0 h 228"/>
                <a:gd name="T18" fmla="*/ 0 w 233"/>
                <a:gd name="T19" fmla="*/ 0 h 228"/>
                <a:gd name="T20" fmla="*/ 0 w 233"/>
                <a:gd name="T21" fmla="*/ 0 h 228"/>
                <a:gd name="T22" fmla="*/ 0 w 233"/>
                <a:gd name="T23" fmla="*/ 0 h 228"/>
                <a:gd name="T24" fmla="*/ 0 w 233"/>
                <a:gd name="T25" fmla="*/ 0 h 228"/>
                <a:gd name="T26" fmla="*/ 0 w 233"/>
                <a:gd name="T27" fmla="*/ 0 h 228"/>
                <a:gd name="T28" fmla="*/ 0 w 233"/>
                <a:gd name="T29" fmla="*/ 0 h 228"/>
                <a:gd name="T30" fmla="*/ 0 w 233"/>
                <a:gd name="T31" fmla="*/ 0 h 228"/>
                <a:gd name="T32" fmla="*/ 0 w 233"/>
                <a:gd name="T33" fmla="*/ 0 h 228"/>
                <a:gd name="T34" fmla="*/ 0 w 233"/>
                <a:gd name="T35" fmla="*/ 0 h 228"/>
                <a:gd name="T36" fmla="*/ 0 w 233"/>
                <a:gd name="T37" fmla="*/ 0 h 228"/>
                <a:gd name="T38" fmla="*/ 0 w 233"/>
                <a:gd name="T39" fmla="*/ 0 h 228"/>
                <a:gd name="T40" fmla="*/ 0 w 233"/>
                <a:gd name="T41" fmla="*/ 0 h 228"/>
                <a:gd name="T42" fmla="*/ 0 w 233"/>
                <a:gd name="T43" fmla="*/ 0 h 228"/>
                <a:gd name="T44" fmla="*/ 0 w 233"/>
                <a:gd name="T45" fmla="*/ 0 h 228"/>
                <a:gd name="T46" fmla="*/ 0 w 233"/>
                <a:gd name="T47" fmla="*/ 0 h 228"/>
                <a:gd name="T48" fmla="*/ 0 w 233"/>
                <a:gd name="T49" fmla="*/ 0 h 228"/>
                <a:gd name="T50" fmla="*/ 0 w 233"/>
                <a:gd name="T51" fmla="*/ 0 h 228"/>
                <a:gd name="T52" fmla="*/ 0 w 233"/>
                <a:gd name="T53" fmla="*/ 0 h 228"/>
                <a:gd name="T54" fmla="*/ 0 w 233"/>
                <a:gd name="T55" fmla="*/ 0 h 228"/>
                <a:gd name="T56" fmla="*/ 0 w 233"/>
                <a:gd name="T57" fmla="*/ 0 h 2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3"/>
                <a:gd name="T88" fmla="*/ 0 h 228"/>
                <a:gd name="T89" fmla="*/ 233 w 233"/>
                <a:gd name="T90" fmla="*/ 228 h 2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3" h="228">
                  <a:moveTo>
                    <a:pt x="232" y="111"/>
                  </a:moveTo>
                  <a:lnTo>
                    <a:pt x="229" y="87"/>
                  </a:lnTo>
                  <a:lnTo>
                    <a:pt x="221" y="65"/>
                  </a:lnTo>
                  <a:lnTo>
                    <a:pt x="210" y="42"/>
                  </a:lnTo>
                  <a:lnTo>
                    <a:pt x="186" y="22"/>
                  </a:lnTo>
                  <a:lnTo>
                    <a:pt x="167" y="11"/>
                  </a:lnTo>
                  <a:lnTo>
                    <a:pt x="143" y="3"/>
                  </a:lnTo>
                  <a:lnTo>
                    <a:pt x="115" y="0"/>
                  </a:lnTo>
                  <a:lnTo>
                    <a:pt x="89" y="3"/>
                  </a:lnTo>
                  <a:lnTo>
                    <a:pt x="66" y="11"/>
                  </a:lnTo>
                  <a:lnTo>
                    <a:pt x="47" y="22"/>
                  </a:lnTo>
                  <a:lnTo>
                    <a:pt x="27" y="42"/>
                  </a:lnTo>
                  <a:lnTo>
                    <a:pt x="16" y="65"/>
                  </a:lnTo>
                  <a:lnTo>
                    <a:pt x="4" y="87"/>
                  </a:lnTo>
                  <a:lnTo>
                    <a:pt x="0" y="111"/>
                  </a:lnTo>
                  <a:lnTo>
                    <a:pt x="4" y="139"/>
                  </a:lnTo>
                  <a:lnTo>
                    <a:pt x="16" y="161"/>
                  </a:lnTo>
                  <a:lnTo>
                    <a:pt x="27" y="184"/>
                  </a:lnTo>
                  <a:lnTo>
                    <a:pt x="47" y="200"/>
                  </a:lnTo>
                  <a:lnTo>
                    <a:pt x="66" y="216"/>
                  </a:lnTo>
                  <a:lnTo>
                    <a:pt x="89" y="224"/>
                  </a:lnTo>
                  <a:lnTo>
                    <a:pt x="115" y="227"/>
                  </a:lnTo>
                  <a:lnTo>
                    <a:pt x="143" y="224"/>
                  </a:lnTo>
                  <a:lnTo>
                    <a:pt x="167" y="216"/>
                  </a:lnTo>
                  <a:lnTo>
                    <a:pt x="186" y="200"/>
                  </a:lnTo>
                  <a:lnTo>
                    <a:pt x="210" y="184"/>
                  </a:lnTo>
                  <a:lnTo>
                    <a:pt x="221" y="161"/>
                  </a:lnTo>
                  <a:lnTo>
                    <a:pt x="229" y="139"/>
                  </a:lnTo>
                  <a:lnTo>
                    <a:pt x="232" y="11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65" name="Line 688"/>
            <p:cNvSpPr>
              <a:spLocks noChangeShapeType="1"/>
            </p:cNvSpPr>
            <p:nvPr/>
          </p:nvSpPr>
          <p:spPr bwMode="auto">
            <a:xfrm flipH="1">
              <a:off x="3425" y="2394"/>
              <a:ext cx="39" cy="3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6" name="Freeform 689"/>
            <p:cNvSpPr>
              <a:spLocks noChangeArrowheads="1"/>
            </p:cNvSpPr>
            <p:nvPr/>
          </p:nvSpPr>
          <p:spPr bwMode="auto">
            <a:xfrm>
              <a:off x="3290" y="2448"/>
              <a:ext cx="124" cy="381"/>
            </a:xfrm>
            <a:custGeom>
              <a:avLst/>
              <a:gdLst>
                <a:gd name="T0" fmla="*/ 0 w 548"/>
                <a:gd name="T1" fmla="*/ 0 h 1680"/>
                <a:gd name="T2" fmla="*/ 0 w 548"/>
                <a:gd name="T3" fmla="*/ 0 h 1680"/>
                <a:gd name="T4" fmla="*/ 0 w 548"/>
                <a:gd name="T5" fmla="*/ 0 h 1680"/>
                <a:gd name="T6" fmla="*/ 0 w 548"/>
                <a:gd name="T7" fmla="*/ 0 h 1680"/>
                <a:gd name="T8" fmla="*/ 0 w 548"/>
                <a:gd name="T9" fmla="*/ 0 h 1680"/>
                <a:gd name="T10" fmla="*/ 0 w 548"/>
                <a:gd name="T11" fmla="*/ 0 h 1680"/>
                <a:gd name="T12" fmla="*/ 0 w 548"/>
                <a:gd name="T13" fmla="*/ 0 h 1680"/>
                <a:gd name="T14" fmla="*/ 0 w 548"/>
                <a:gd name="T15" fmla="*/ 0 h 1680"/>
                <a:gd name="T16" fmla="*/ 0 w 548"/>
                <a:gd name="T17" fmla="*/ 0 h 1680"/>
                <a:gd name="T18" fmla="*/ 0 w 548"/>
                <a:gd name="T19" fmla="*/ 0 h 1680"/>
                <a:gd name="T20" fmla="*/ 0 w 548"/>
                <a:gd name="T21" fmla="*/ 0 h 1680"/>
                <a:gd name="T22" fmla="*/ 0 w 548"/>
                <a:gd name="T23" fmla="*/ 0 h 1680"/>
                <a:gd name="T24" fmla="*/ 0 w 548"/>
                <a:gd name="T25" fmla="*/ 0 h 1680"/>
                <a:gd name="T26" fmla="*/ 0 w 548"/>
                <a:gd name="T27" fmla="*/ 0 h 1680"/>
                <a:gd name="T28" fmla="*/ 0 w 548"/>
                <a:gd name="T29" fmla="*/ 0 h 1680"/>
                <a:gd name="T30" fmla="*/ 0 w 548"/>
                <a:gd name="T31" fmla="*/ 0 h 1680"/>
                <a:gd name="T32" fmla="*/ 0 w 548"/>
                <a:gd name="T33" fmla="*/ 0 h 1680"/>
                <a:gd name="T34" fmla="*/ 0 w 548"/>
                <a:gd name="T35" fmla="*/ 0 h 1680"/>
                <a:gd name="T36" fmla="*/ 0 w 548"/>
                <a:gd name="T37" fmla="*/ 0 h 1680"/>
                <a:gd name="T38" fmla="*/ 0 w 548"/>
                <a:gd name="T39" fmla="*/ 0 h 1680"/>
                <a:gd name="T40" fmla="*/ 0 w 548"/>
                <a:gd name="T41" fmla="*/ 0 h 1680"/>
                <a:gd name="T42" fmla="*/ 0 w 548"/>
                <a:gd name="T43" fmla="*/ 0 h 1680"/>
                <a:gd name="T44" fmla="*/ 0 w 548"/>
                <a:gd name="T45" fmla="*/ 0 h 1680"/>
                <a:gd name="T46" fmla="*/ 0 w 548"/>
                <a:gd name="T47" fmla="*/ 0 h 1680"/>
                <a:gd name="T48" fmla="*/ 0 w 548"/>
                <a:gd name="T49" fmla="*/ 0 h 1680"/>
                <a:gd name="T50" fmla="*/ 0 w 548"/>
                <a:gd name="T51" fmla="*/ 0 h 1680"/>
                <a:gd name="T52" fmla="*/ 0 w 548"/>
                <a:gd name="T53" fmla="*/ 0 h 1680"/>
                <a:gd name="T54" fmla="*/ 0 w 548"/>
                <a:gd name="T55" fmla="*/ 0 h 1680"/>
                <a:gd name="T56" fmla="*/ 0 w 548"/>
                <a:gd name="T57" fmla="*/ 0 h 1680"/>
                <a:gd name="T58" fmla="*/ 0 w 548"/>
                <a:gd name="T59" fmla="*/ 0 h 1680"/>
                <a:gd name="T60" fmla="*/ 0 w 548"/>
                <a:gd name="T61" fmla="*/ 0 h 1680"/>
                <a:gd name="T62" fmla="*/ 0 w 548"/>
                <a:gd name="T63" fmla="*/ 0 h 1680"/>
                <a:gd name="T64" fmla="*/ 0 w 548"/>
                <a:gd name="T65" fmla="*/ 0 h 1680"/>
                <a:gd name="T66" fmla="*/ 0 w 548"/>
                <a:gd name="T67" fmla="*/ 0 h 1680"/>
                <a:gd name="T68" fmla="*/ 0 w 548"/>
                <a:gd name="T69" fmla="*/ 0 h 1680"/>
                <a:gd name="T70" fmla="*/ 0 w 548"/>
                <a:gd name="T71" fmla="*/ 0 h 1680"/>
                <a:gd name="T72" fmla="*/ 0 w 548"/>
                <a:gd name="T73" fmla="*/ 0 h 1680"/>
                <a:gd name="T74" fmla="*/ 0 w 548"/>
                <a:gd name="T75" fmla="*/ 0 h 1680"/>
                <a:gd name="T76" fmla="*/ 0 w 548"/>
                <a:gd name="T77" fmla="*/ 0 h 1680"/>
                <a:gd name="T78" fmla="*/ 0 w 548"/>
                <a:gd name="T79" fmla="*/ 0 h 1680"/>
                <a:gd name="T80" fmla="*/ 0 w 548"/>
                <a:gd name="T81" fmla="*/ 0 h 1680"/>
                <a:gd name="T82" fmla="*/ 0 w 548"/>
                <a:gd name="T83" fmla="*/ 0 h 1680"/>
                <a:gd name="T84" fmla="*/ 0 w 548"/>
                <a:gd name="T85" fmla="*/ 0 h 1680"/>
                <a:gd name="T86" fmla="*/ 0 w 548"/>
                <a:gd name="T87" fmla="*/ 0 h 1680"/>
                <a:gd name="T88" fmla="*/ 0 w 548"/>
                <a:gd name="T89" fmla="*/ 0 h 1680"/>
                <a:gd name="T90" fmla="*/ 0 w 548"/>
                <a:gd name="T91" fmla="*/ 0 h 1680"/>
                <a:gd name="T92" fmla="*/ 0 w 548"/>
                <a:gd name="T93" fmla="*/ 0 h 1680"/>
                <a:gd name="T94" fmla="*/ 0 w 548"/>
                <a:gd name="T95" fmla="*/ 0 h 16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8"/>
                <a:gd name="T145" fmla="*/ 0 h 1680"/>
                <a:gd name="T146" fmla="*/ 548 w 548"/>
                <a:gd name="T147" fmla="*/ 1680 h 16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8" h="1680">
                  <a:moveTo>
                    <a:pt x="547" y="0"/>
                  </a:moveTo>
                  <a:lnTo>
                    <a:pt x="486" y="11"/>
                  </a:lnTo>
                  <a:lnTo>
                    <a:pt x="432" y="15"/>
                  </a:lnTo>
                  <a:lnTo>
                    <a:pt x="393" y="26"/>
                  </a:lnTo>
                  <a:lnTo>
                    <a:pt x="362" y="34"/>
                  </a:lnTo>
                  <a:lnTo>
                    <a:pt x="335" y="45"/>
                  </a:lnTo>
                  <a:lnTo>
                    <a:pt x="316" y="53"/>
                  </a:lnTo>
                  <a:lnTo>
                    <a:pt x="296" y="61"/>
                  </a:lnTo>
                  <a:lnTo>
                    <a:pt x="282" y="69"/>
                  </a:lnTo>
                  <a:lnTo>
                    <a:pt x="270" y="77"/>
                  </a:lnTo>
                  <a:lnTo>
                    <a:pt x="254" y="84"/>
                  </a:lnTo>
                  <a:lnTo>
                    <a:pt x="242" y="91"/>
                  </a:lnTo>
                  <a:lnTo>
                    <a:pt x="232" y="107"/>
                  </a:lnTo>
                  <a:lnTo>
                    <a:pt x="216" y="115"/>
                  </a:lnTo>
                  <a:lnTo>
                    <a:pt x="204" y="126"/>
                  </a:lnTo>
                  <a:lnTo>
                    <a:pt x="193" y="142"/>
                  </a:lnTo>
                  <a:lnTo>
                    <a:pt x="185" y="154"/>
                  </a:lnTo>
                  <a:lnTo>
                    <a:pt x="174" y="169"/>
                  </a:lnTo>
                  <a:lnTo>
                    <a:pt x="162" y="188"/>
                  </a:lnTo>
                  <a:lnTo>
                    <a:pt x="155" y="211"/>
                  </a:lnTo>
                  <a:lnTo>
                    <a:pt x="143" y="230"/>
                  </a:lnTo>
                  <a:lnTo>
                    <a:pt x="136" y="254"/>
                  </a:lnTo>
                  <a:lnTo>
                    <a:pt x="123" y="276"/>
                  </a:lnTo>
                  <a:lnTo>
                    <a:pt x="118" y="304"/>
                  </a:lnTo>
                  <a:lnTo>
                    <a:pt x="111" y="334"/>
                  </a:lnTo>
                  <a:lnTo>
                    <a:pt x="107" y="366"/>
                  </a:lnTo>
                  <a:lnTo>
                    <a:pt x="96" y="400"/>
                  </a:lnTo>
                  <a:lnTo>
                    <a:pt x="92" y="438"/>
                  </a:lnTo>
                  <a:lnTo>
                    <a:pt x="84" y="473"/>
                  </a:lnTo>
                  <a:lnTo>
                    <a:pt x="80" y="519"/>
                  </a:lnTo>
                  <a:lnTo>
                    <a:pt x="77" y="562"/>
                  </a:lnTo>
                  <a:lnTo>
                    <a:pt x="69" y="615"/>
                  </a:lnTo>
                  <a:lnTo>
                    <a:pt x="65" y="666"/>
                  </a:lnTo>
                  <a:lnTo>
                    <a:pt x="61" y="727"/>
                  </a:lnTo>
                  <a:lnTo>
                    <a:pt x="53" y="786"/>
                  </a:lnTo>
                  <a:lnTo>
                    <a:pt x="45" y="847"/>
                  </a:lnTo>
                  <a:lnTo>
                    <a:pt x="41" y="916"/>
                  </a:lnTo>
                  <a:lnTo>
                    <a:pt x="34" y="982"/>
                  </a:lnTo>
                  <a:lnTo>
                    <a:pt x="30" y="1051"/>
                  </a:lnTo>
                  <a:lnTo>
                    <a:pt x="26" y="1117"/>
                  </a:lnTo>
                  <a:lnTo>
                    <a:pt x="19" y="1179"/>
                  </a:lnTo>
                  <a:lnTo>
                    <a:pt x="15" y="1244"/>
                  </a:lnTo>
                  <a:lnTo>
                    <a:pt x="15" y="1305"/>
                  </a:lnTo>
                  <a:lnTo>
                    <a:pt x="7" y="1363"/>
                  </a:lnTo>
                  <a:lnTo>
                    <a:pt x="3" y="1417"/>
                  </a:lnTo>
                  <a:lnTo>
                    <a:pt x="0" y="1463"/>
                  </a:lnTo>
                  <a:lnTo>
                    <a:pt x="0" y="1510"/>
                  </a:lnTo>
                  <a:lnTo>
                    <a:pt x="0" y="1552"/>
                  </a:lnTo>
                  <a:lnTo>
                    <a:pt x="0" y="1587"/>
                  </a:lnTo>
                  <a:lnTo>
                    <a:pt x="3" y="1610"/>
                  </a:lnTo>
                  <a:lnTo>
                    <a:pt x="7" y="1632"/>
                  </a:lnTo>
                  <a:lnTo>
                    <a:pt x="15" y="1649"/>
                  </a:lnTo>
                  <a:lnTo>
                    <a:pt x="15" y="1660"/>
                  </a:lnTo>
                  <a:lnTo>
                    <a:pt x="19" y="1668"/>
                  </a:lnTo>
                  <a:lnTo>
                    <a:pt x="26" y="1675"/>
                  </a:lnTo>
                  <a:lnTo>
                    <a:pt x="30" y="1675"/>
                  </a:lnTo>
                  <a:lnTo>
                    <a:pt x="34" y="1679"/>
                  </a:lnTo>
                  <a:lnTo>
                    <a:pt x="39" y="1679"/>
                  </a:lnTo>
                  <a:lnTo>
                    <a:pt x="41" y="1679"/>
                  </a:lnTo>
                  <a:lnTo>
                    <a:pt x="45" y="1675"/>
                  </a:lnTo>
                  <a:lnTo>
                    <a:pt x="45" y="1660"/>
                  </a:lnTo>
                  <a:lnTo>
                    <a:pt x="50" y="1649"/>
                  </a:lnTo>
                  <a:lnTo>
                    <a:pt x="53" y="1630"/>
                  </a:lnTo>
                  <a:lnTo>
                    <a:pt x="61" y="1602"/>
                  </a:lnTo>
                  <a:lnTo>
                    <a:pt x="65" y="1567"/>
                  </a:lnTo>
                  <a:lnTo>
                    <a:pt x="72" y="1525"/>
                  </a:lnTo>
                  <a:lnTo>
                    <a:pt x="77" y="1479"/>
                  </a:lnTo>
                  <a:lnTo>
                    <a:pt x="88" y="1428"/>
                  </a:lnTo>
                  <a:lnTo>
                    <a:pt x="96" y="1371"/>
                  </a:lnTo>
                  <a:lnTo>
                    <a:pt x="107" y="1313"/>
                  </a:lnTo>
                  <a:lnTo>
                    <a:pt x="118" y="1240"/>
                  </a:lnTo>
                  <a:lnTo>
                    <a:pt x="132" y="1174"/>
                  </a:lnTo>
                  <a:lnTo>
                    <a:pt x="138" y="1101"/>
                  </a:lnTo>
                  <a:lnTo>
                    <a:pt x="155" y="1024"/>
                  </a:lnTo>
                  <a:lnTo>
                    <a:pt x="166" y="947"/>
                  </a:lnTo>
                  <a:lnTo>
                    <a:pt x="174" y="874"/>
                  </a:lnTo>
                  <a:lnTo>
                    <a:pt x="185" y="800"/>
                  </a:lnTo>
                  <a:lnTo>
                    <a:pt x="200" y="732"/>
                  </a:lnTo>
                  <a:lnTo>
                    <a:pt x="212" y="666"/>
                  </a:lnTo>
                  <a:lnTo>
                    <a:pt x="220" y="612"/>
                  </a:lnTo>
                  <a:lnTo>
                    <a:pt x="232" y="558"/>
                  </a:lnTo>
                  <a:lnTo>
                    <a:pt x="242" y="519"/>
                  </a:lnTo>
                  <a:lnTo>
                    <a:pt x="251" y="485"/>
                  </a:lnTo>
                  <a:lnTo>
                    <a:pt x="263" y="454"/>
                  </a:lnTo>
                  <a:lnTo>
                    <a:pt x="274" y="427"/>
                  </a:lnTo>
                  <a:lnTo>
                    <a:pt x="285" y="408"/>
                  </a:lnTo>
                  <a:lnTo>
                    <a:pt x="293" y="389"/>
                  </a:lnTo>
                  <a:lnTo>
                    <a:pt x="305" y="369"/>
                  </a:lnTo>
                  <a:lnTo>
                    <a:pt x="320" y="353"/>
                  </a:lnTo>
                  <a:lnTo>
                    <a:pt x="335" y="338"/>
                  </a:lnTo>
                  <a:lnTo>
                    <a:pt x="354" y="323"/>
                  </a:lnTo>
                  <a:lnTo>
                    <a:pt x="381" y="312"/>
                  </a:lnTo>
                  <a:lnTo>
                    <a:pt x="409" y="300"/>
                  </a:lnTo>
                  <a:lnTo>
                    <a:pt x="444" y="288"/>
                  </a:lnTo>
                  <a:lnTo>
                    <a:pt x="489" y="281"/>
                  </a:lnTo>
                  <a:lnTo>
                    <a:pt x="547" y="27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67" name="Freeform 690"/>
            <p:cNvSpPr>
              <a:spLocks noChangeArrowheads="1"/>
            </p:cNvSpPr>
            <p:nvPr/>
          </p:nvSpPr>
          <p:spPr bwMode="auto">
            <a:xfrm>
              <a:off x="3414" y="2437"/>
              <a:ext cx="62" cy="83"/>
            </a:xfrm>
            <a:custGeom>
              <a:avLst/>
              <a:gdLst>
                <a:gd name="T0" fmla="*/ 0 w 274"/>
                <a:gd name="T1" fmla="*/ 0 h 368"/>
                <a:gd name="T2" fmla="*/ 0 w 274"/>
                <a:gd name="T3" fmla="*/ 0 h 368"/>
                <a:gd name="T4" fmla="*/ 0 w 274"/>
                <a:gd name="T5" fmla="*/ 0 h 368"/>
                <a:gd name="T6" fmla="*/ 0 w 274"/>
                <a:gd name="T7" fmla="*/ 0 h 368"/>
                <a:gd name="T8" fmla="*/ 0 w 274"/>
                <a:gd name="T9" fmla="*/ 0 h 368"/>
                <a:gd name="T10" fmla="*/ 0 w 274"/>
                <a:gd name="T11" fmla="*/ 0 h 368"/>
                <a:gd name="T12" fmla="*/ 0 w 274"/>
                <a:gd name="T13" fmla="*/ 0 h 368"/>
                <a:gd name="T14" fmla="*/ 0 60000 65536"/>
                <a:gd name="T15" fmla="*/ 0 60000 65536"/>
                <a:gd name="T16" fmla="*/ 0 60000 65536"/>
                <a:gd name="T17" fmla="*/ 0 60000 65536"/>
                <a:gd name="T18" fmla="*/ 0 60000 65536"/>
                <a:gd name="T19" fmla="*/ 0 60000 65536"/>
                <a:gd name="T20" fmla="*/ 0 60000 65536"/>
                <a:gd name="T21" fmla="*/ 0 w 274"/>
                <a:gd name="T22" fmla="*/ 0 h 368"/>
                <a:gd name="T23" fmla="*/ 274 w 274"/>
                <a:gd name="T24" fmla="*/ 368 h 3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4" h="368">
                  <a:moveTo>
                    <a:pt x="0" y="47"/>
                  </a:moveTo>
                  <a:lnTo>
                    <a:pt x="0" y="0"/>
                  </a:lnTo>
                  <a:lnTo>
                    <a:pt x="273" y="0"/>
                  </a:lnTo>
                  <a:lnTo>
                    <a:pt x="273" y="367"/>
                  </a:lnTo>
                  <a:lnTo>
                    <a:pt x="0" y="367"/>
                  </a:lnTo>
                  <a:lnTo>
                    <a:pt x="0" y="321"/>
                  </a:lnTo>
                  <a:lnTo>
                    <a:pt x="0" y="4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868" name="Line 691"/>
            <p:cNvSpPr>
              <a:spLocks noChangeShapeType="1"/>
            </p:cNvSpPr>
            <p:nvPr/>
          </p:nvSpPr>
          <p:spPr bwMode="auto">
            <a:xfrm flipH="1">
              <a:off x="3296" y="2647"/>
              <a:ext cx="34"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69" name="Line 692"/>
            <p:cNvSpPr>
              <a:spLocks noChangeShapeType="1"/>
            </p:cNvSpPr>
            <p:nvPr/>
          </p:nvSpPr>
          <p:spPr bwMode="auto">
            <a:xfrm flipV="1">
              <a:off x="3300" y="2612"/>
              <a:ext cx="35" cy="3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0" name="Line 693"/>
            <p:cNvSpPr>
              <a:spLocks noChangeShapeType="1"/>
            </p:cNvSpPr>
            <p:nvPr/>
          </p:nvSpPr>
          <p:spPr bwMode="auto">
            <a:xfrm flipV="1">
              <a:off x="3303" y="2574"/>
              <a:ext cx="39" cy="4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1" name="Line 694"/>
            <p:cNvSpPr>
              <a:spLocks noChangeShapeType="1"/>
            </p:cNvSpPr>
            <p:nvPr/>
          </p:nvSpPr>
          <p:spPr bwMode="auto">
            <a:xfrm flipV="1">
              <a:off x="3408" y="2504"/>
              <a:ext cx="6"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2" name="Line 695"/>
            <p:cNvSpPr>
              <a:spLocks noChangeShapeType="1"/>
            </p:cNvSpPr>
            <p:nvPr/>
          </p:nvSpPr>
          <p:spPr bwMode="auto">
            <a:xfrm flipH="1">
              <a:off x="3305" y="2476"/>
              <a:ext cx="110" cy="10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3" name="Line 696"/>
            <p:cNvSpPr>
              <a:spLocks noChangeShapeType="1"/>
            </p:cNvSpPr>
            <p:nvPr/>
          </p:nvSpPr>
          <p:spPr bwMode="auto">
            <a:xfrm flipV="1">
              <a:off x="3311" y="2448"/>
              <a:ext cx="101" cy="10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4" name="Line 697"/>
            <p:cNvSpPr>
              <a:spLocks noChangeShapeType="1"/>
            </p:cNvSpPr>
            <p:nvPr/>
          </p:nvSpPr>
          <p:spPr bwMode="auto">
            <a:xfrm flipH="1">
              <a:off x="3316" y="2455"/>
              <a:ext cx="60"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5" name="Line 698"/>
            <p:cNvSpPr>
              <a:spLocks noChangeShapeType="1"/>
            </p:cNvSpPr>
            <p:nvPr/>
          </p:nvSpPr>
          <p:spPr bwMode="auto">
            <a:xfrm flipH="1">
              <a:off x="3294" y="2681"/>
              <a:ext cx="31"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6" name="Line 699"/>
            <p:cNvSpPr>
              <a:spLocks noChangeShapeType="1"/>
            </p:cNvSpPr>
            <p:nvPr/>
          </p:nvSpPr>
          <p:spPr bwMode="auto">
            <a:xfrm flipH="1">
              <a:off x="3292" y="2716"/>
              <a:ext cx="27"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7" name="Line 700"/>
            <p:cNvSpPr>
              <a:spLocks noChangeShapeType="1"/>
            </p:cNvSpPr>
            <p:nvPr/>
          </p:nvSpPr>
          <p:spPr bwMode="auto">
            <a:xfrm flipH="1">
              <a:off x="3289" y="2751"/>
              <a:ext cx="25" cy="2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8" name="Line 701"/>
            <p:cNvSpPr>
              <a:spLocks noChangeShapeType="1"/>
            </p:cNvSpPr>
            <p:nvPr/>
          </p:nvSpPr>
          <p:spPr bwMode="auto">
            <a:xfrm flipH="1">
              <a:off x="3289" y="2786"/>
              <a:ext cx="19"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79" name="Line 702"/>
            <p:cNvSpPr>
              <a:spLocks noChangeShapeType="1"/>
            </p:cNvSpPr>
            <p:nvPr/>
          </p:nvSpPr>
          <p:spPr bwMode="auto">
            <a:xfrm flipV="1">
              <a:off x="3295" y="2819"/>
              <a:ext cx="7"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0" name="Line 703"/>
            <p:cNvSpPr>
              <a:spLocks noChangeShapeType="1"/>
            </p:cNvSpPr>
            <p:nvPr/>
          </p:nvSpPr>
          <p:spPr bwMode="auto">
            <a:xfrm flipH="1" flipV="1">
              <a:off x="3304" y="2591"/>
              <a:ext cx="30"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1" name="Line 704"/>
            <p:cNvSpPr>
              <a:spLocks noChangeShapeType="1"/>
            </p:cNvSpPr>
            <p:nvPr/>
          </p:nvSpPr>
          <p:spPr bwMode="auto">
            <a:xfrm>
              <a:off x="3303" y="2619"/>
              <a:ext cx="26" cy="2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2" name="Line 705"/>
            <p:cNvSpPr>
              <a:spLocks noChangeShapeType="1"/>
            </p:cNvSpPr>
            <p:nvPr/>
          </p:nvSpPr>
          <p:spPr bwMode="auto">
            <a:xfrm flipH="1" flipV="1">
              <a:off x="3299" y="2646"/>
              <a:ext cx="27"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3" name="Line 706"/>
            <p:cNvSpPr>
              <a:spLocks noChangeShapeType="1"/>
            </p:cNvSpPr>
            <p:nvPr/>
          </p:nvSpPr>
          <p:spPr bwMode="auto">
            <a:xfrm>
              <a:off x="3297" y="2674"/>
              <a:ext cx="24"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4" name="Line 707"/>
            <p:cNvSpPr>
              <a:spLocks noChangeShapeType="1"/>
            </p:cNvSpPr>
            <p:nvPr/>
          </p:nvSpPr>
          <p:spPr bwMode="auto">
            <a:xfrm>
              <a:off x="3296" y="2701"/>
              <a:ext cx="22"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5" name="Line 708"/>
            <p:cNvSpPr>
              <a:spLocks noChangeShapeType="1"/>
            </p:cNvSpPr>
            <p:nvPr/>
          </p:nvSpPr>
          <p:spPr bwMode="auto">
            <a:xfrm>
              <a:off x="3293" y="2728"/>
              <a:ext cx="21" cy="2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6" name="Line 709"/>
            <p:cNvSpPr>
              <a:spLocks noChangeShapeType="1"/>
            </p:cNvSpPr>
            <p:nvPr/>
          </p:nvSpPr>
          <p:spPr bwMode="auto">
            <a:xfrm flipH="1" flipV="1">
              <a:off x="3291" y="2755"/>
              <a:ext cx="20" cy="1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7" name="Line 710"/>
            <p:cNvSpPr>
              <a:spLocks noChangeShapeType="1"/>
            </p:cNvSpPr>
            <p:nvPr/>
          </p:nvSpPr>
          <p:spPr bwMode="auto">
            <a:xfrm>
              <a:off x="3290" y="2783"/>
              <a:ext cx="16" cy="1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8" name="Line 711"/>
            <p:cNvSpPr>
              <a:spLocks noChangeShapeType="1"/>
            </p:cNvSpPr>
            <p:nvPr/>
          </p:nvSpPr>
          <p:spPr bwMode="auto">
            <a:xfrm flipH="1" flipV="1">
              <a:off x="3289" y="2811"/>
              <a:ext cx="13" cy="1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89" name="Line 712"/>
            <p:cNvSpPr>
              <a:spLocks noChangeShapeType="1"/>
            </p:cNvSpPr>
            <p:nvPr/>
          </p:nvSpPr>
          <p:spPr bwMode="auto">
            <a:xfrm flipH="1" flipV="1">
              <a:off x="3307" y="2565"/>
              <a:ext cx="32"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0" name="Line 713"/>
            <p:cNvSpPr>
              <a:spLocks noChangeShapeType="1"/>
            </p:cNvSpPr>
            <p:nvPr/>
          </p:nvSpPr>
          <p:spPr bwMode="auto">
            <a:xfrm>
              <a:off x="3312" y="2541"/>
              <a:ext cx="32"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1" name="Line 714"/>
            <p:cNvSpPr>
              <a:spLocks noChangeShapeType="1"/>
            </p:cNvSpPr>
            <p:nvPr/>
          </p:nvSpPr>
          <p:spPr bwMode="auto">
            <a:xfrm flipH="1" flipV="1">
              <a:off x="3316" y="2516"/>
              <a:ext cx="34" cy="3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2" name="Line 715"/>
            <p:cNvSpPr>
              <a:spLocks noChangeShapeType="1"/>
            </p:cNvSpPr>
            <p:nvPr/>
          </p:nvSpPr>
          <p:spPr bwMode="auto">
            <a:xfrm>
              <a:off x="3325" y="2496"/>
              <a:ext cx="35" cy="35"/>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3" name="Line 716"/>
            <p:cNvSpPr>
              <a:spLocks noChangeShapeType="1"/>
            </p:cNvSpPr>
            <p:nvPr/>
          </p:nvSpPr>
          <p:spPr bwMode="auto">
            <a:xfrm flipH="1" flipV="1">
              <a:off x="3334" y="2477"/>
              <a:ext cx="43" cy="4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4" name="Line 717"/>
            <p:cNvSpPr>
              <a:spLocks noChangeShapeType="1"/>
            </p:cNvSpPr>
            <p:nvPr/>
          </p:nvSpPr>
          <p:spPr bwMode="auto">
            <a:xfrm>
              <a:off x="3353" y="2465"/>
              <a:ext cx="47" cy="4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5" name="Line 718"/>
            <p:cNvSpPr>
              <a:spLocks noChangeShapeType="1"/>
            </p:cNvSpPr>
            <p:nvPr/>
          </p:nvSpPr>
          <p:spPr bwMode="auto">
            <a:xfrm flipH="1" flipV="1">
              <a:off x="3372" y="2454"/>
              <a:ext cx="43" cy="4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6" name="Line 719"/>
            <p:cNvSpPr>
              <a:spLocks noChangeShapeType="1"/>
            </p:cNvSpPr>
            <p:nvPr/>
          </p:nvSpPr>
          <p:spPr bwMode="auto">
            <a:xfrm>
              <a:off x="3397" y="2450"/>
              <a:ext cx="17" cy="1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7" name="Line 720"/>
            <p:cNvSpPr>
              <a:spLocks noChangeShapeType="1"/>
            </p:cNvSpPr>
            <p:nvPr/>
          </p:nvSpPr>
          <p:spPr bwMode="auto">
            <a:xfrm flipH="1">
              <a:off x="3793" y="2647"/>
              <a:ext cx="34"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8" name="Line 721"/>
            <p:cNvSpPr>
              <a:spLocks noChangeShapeType="1"/>
            </p:cNvSpPr>
            <p:nvPr/>
          </p:nvSpPr>
          <p:spPr bwMode="auto">
            <a:xfrm flipV="1">
              <a:off x="3797" y="2612"/>
              <a:ext cx="35" cy="3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9" name="Line 722"/>
            <p:cNvSpPr>
              <a:spLocks noChangeShapeType="1"/>
            </p:cNvSpPr>
            <p:nvPr/>
          </p:nvSpPr>
          <p:spPr bwMode="auto">
            <a:xfrm flipV="1">
              <a:off x="3800" y="2574"/>
              <a:ext cx="39" cy="4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0" name="Line 723"/>
            <p:cNvSpPr>
              <a:spLocks noChangeShapeType="1"/>
            </p:cNvSpPr>
            <p:nvPr/>
          </p:nvSpPr>
          <p:spPr bwMode="auto">
            <a:xfrm flipV="1">
              <a:off x="3905" y="2504"/>
              <a:ext cx="6"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1" name="Line 724"/>
            <p:cNvSpPr>
              <a:spLocks noChangeShapeType="1"/>
            </p:cNvSpPr>
            <p:nvPr/>
          </p:nvSpPr>
          <p:spPr bwMode="auto">
            <a:xfrm flipH="1">
              <a:off x="3803" y="2476"/>
              <a:ext cx="109" cy="10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2" name="Line 725"/>
            <p:cNvSpPr>
              <a:spLocks noChangeShapeType="1"/>
            </p:cNvSpPr>
            <p:nvPr/>
          </p:nvSpPr>
          <p:spPr bwMode="auto">
            <a:xfrm flipV="1">
              <a:off x="3808" y="2448"/>
              <a:ext cx="100" cy="10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3" name="Line 726"/>
            <p:cNvSpPr>
              <a:spLocks noChangeShapeType="1"/>
            </p:cNvSpPr>
            <p:nvPr/>
          </p:nvSpPr>
          <p:spPr bwMode="auto">
            <a:xfrm flipH="1">
              <a:off x="3814" y="2455"/>
              <a:ext cx="59" cy="5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4" name="Line 727"/>
            <p:cNvSpPr>
              <a:spLocks noChangeShapeType="1"/>
            </p:cNvSpPr>
            <p:nvPr/>
          </p:nvSpPr>
          <p:spPr bwMode="auto">
            <a:xfrm flipH="1">
              <a:off x="3791" y="2681"/>
              <a:ext cx="32"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5" name="Line 728"/>
            <p:cNvSpPr>
              <a:spLocks noChangeShapeType="1"/>
            </p:cNvSpPr>
            <p:nvPr/>
          </p:nvSpPr>
          <p:spPr bwMode="auto">
            <a:xfrm flipH="1">
              <a:off x="3789" y="2716"/>
              <a:ext cx="27"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6" name="Line 729"/>
            <p:cNvSpPr>
              <a:spLocks noChangeShapeType="1"/>
            </p:cNvSpPr>
            <p:nvPr/>
          </p:nvSpPr>
          <p:spPr bwMode="auto">
            <a:xfrm flipH="1">
              <a:off x="3786" y="2751"/>
              <a:ext cx="25" cy="2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7" name="Line 730"/>
            <p:cNvSpPr>
              <a:spLocks noChangeShapeType="1"/>
            </p:cNvSpPr>
            <p:nvPr/>
          </p:nvSpPr>
          <p:spPr bwMode="auto">
            <a:xfrm flipH="1">
              <a:off x="3787" y="2786"/>
              <a:ext cx="19"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8" name="Line 731"/>
            <p:cNvSpPr>
              <a:spLocks noChangeShapeType="1"/>
            </p:cNvSpPr>
            <p:nvPr/>
          </p:nvSpPr>
          <p:spPr bwMode="auto">
            <a:xfrm flipV="1">
              <a:off x="3792" y="2819"/>
              <a:ext cx="6" cy="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09" name="Line 732"/>
            <p:cNvSpPr>
              <a:spLocks noChangeShapeType="1"/>
            </p:cNvSpPr>
            <p:nvPr/>
          </p:nvSpPr>
          <p:spPr bwMode="auto">
            <a:xfrm>
              <a:off x="3802" y="2593"/>
              <a:ext cx="29" cy="2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0" name="Line 733"/>
            <p:cNvSpPr>
              <a:spLocks noChangeShapeType="1"/>
            </p:cNvSpPr>
            <p:nvPr/>
          </p:nvSpPr>
          <p:spPr bwMode="auto">
            <a:xfrm flipH="1" flipV="1">
              <a:off x="3799" y="2618"/>
              <a:ext cx="28"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1" name="Line 734"/>
            <p:cNvSpPr>
              <a:spLocks noChangeShapeType="1"/>
            </p:cNvSpPr>
            <p:nvPr/>
          </p:nvSpPr>
          <p:spPr bwMode="auto">
            <a:xfrm>
              <a:off x="3797" y="2647"/>
              <a:ext cx="25"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2" name="Line 735"/>
            <p:cNvSpPr>
              <a:spLocks noChangeShapeType="1"/>
            </p:cNvSpPr>
            <p:nvPr/>
          </p:nvSpPr>
          <p:spPr bwMode="auto">
            <a:xfrm flipH="1" flipV="1">
              <a:off x="3794" y="2674"/>
              <a:ext cx="26" cy="2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3" name="Line 736"/>
            <p:cNvSpPr>
              <a:spLocks noChangeShapeType="1"/>
            </p:cNvSpPr>
            <p:nvPr/>
          </p:nvSpPr>
          <p:spPr bwMode="auto">
            <a:xfrm>
              <a:off x="3793" y="2701"/>
              <a:ext cx="22" cy="2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4" name="Line 737"/>
            <p:cNvSpPr>
              <a:spLocks noChangeShapeType="1"/>
            </p:cNvSpPr>
            <p:nvPr/>
          </p:nvSpPr>
          <p:spPr bwMode="auto">
            <a:xfrm flipH="1" flipV="1">
              <a:off x="3790" y="2727"/>
              <a:ext cx="22" cy="2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5" name="Line 738"/>
            <p:cNvSpPr>
              <a:spLocks noChangeShapeType="1"/>
            </p:cNvSpPr>
            <p:nvPr/>
          </p:nvSpPr>
          <p:spPr bwMode="auto">
            <a:xfrm>
              <a:off x="3788" y="2755"/>
              <a:ext cx="18"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6" name="Line 739"/>
            <p:cNvSpPr>
              <a:spLocks noChangeShapeType="1"/>
            </p:cNvSpPr>
            <p:nvPr/>
          </p:nvSpPr>
          <p:spPr bwMode="auto">
            <a:xfrm flipH="1" flipV="1">
              <a:off x="3786" y="2782"/>
              <a:ext cx="17" cy="1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7" name="Line 740"/>
            <p:cNvSpPr>
              <a:spLocks noChangeShapeType="1"/>
            </p:cNvSpPr>
            <p:nvPr/>
          </p:nvSpPr>
          <p:spPr bwMode="auto">
            <a:xfrm>
              <a:off x="3788" y="2813"/>
              <a:ext cx="11" cy="1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8" name="Line 741"/>
            <p:cNvSpPr>
              <a:spLocks noChangeShapeType="1"/>
            </p:cNvSpPr>
            <p:nvPr/>
          </p:nvSpPr>
          <p:spPr bwMode="auto">
            <a:xfrm>
              <a:off x="3805" y="2567"/>
              <a:ext cx="30"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19" name="Line 742"/>
            <p:cNvSpPr>
              <a:spLocks noChangeShapeType="1"/>
            </p:cNvSpPr>
            <p:nvPr/>
          </p:nvSpPr>
          <p:spPr bwMode="auto">
            <a:xfrm flipH="1" flipV="1">
              <a:off x="3808" y="2540"/>
              <a:ext cx="33"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0" name="Line 743"/>
            <p:cNvSpPr>
              <a:spLocks noChangeShapeType="1"/>
            </p:cNvSpPr>
            <p:nvPr/>
          </p:nvSpPr>
          <p:spPr bwMode="auto">
            <a:xfrm>
              <a:off x="3814" y="2517"/>
              <a:ext cx="33"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1" name="Line 744"/>
            <p:cNvSpPr>
              <a:spLocks noChangeShapeType="1"/>
            </p:cNvSpPr>
            <p:nvPr/>
          </p:nvSpPr>
          <p:spPr bwMode="auto">
            <a:xfrm flipH="1" flipV="1">
              <a:off x="3820" y="2495"/>
              <a:ext cx="37"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2" name="Line 745"/>
            <p:cNvSpPr>
              <a:spLocks noChangeShapeType="1"/>
            </p:cNvSpPr>
            <p:nvPr/>
          </p:nvSpPr>
          <p:spPr bwMode="auto">
            <a:xfrm>
              <a:off x="3833" y="2477"/>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3" name="Line 746"/>
            <p:cNvSpPr>
              <a:spLocks noChangeShapeType="1"/>
            </p:cNvSpPr>
            <p:nvPr/>
          </p:nvSpPr>
          <p:spPr bwMode="auto">
            <a:xfrm flipH="1" flipV="1">
              <a:off x="3849" y="2464"/>
              <a:ext cx="48" cy="4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4" name="Line 747"/>
            <p:cNvSpPr>
              <a:spLocks noChangeShapeType="1"/>
            </p:cNvSpPr>
            <p:nvPr/>
          </p:nvSpPr>
          <p:spPr bwMode="auto">
            <a:xfrm>
              <a:off x="3870" y="2455"/>
              <a:ext cx="41" cy="4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5" name="Line 748"/>
            <p:cNvSpPr>
              <a:spLocks noChangeShapeType="1"/>
            </p:cNvSpPr>
            <p:nvPr/>
          </p:nvSpPr>
          <p:spPr bwMode="auto">
            <a:xfrm flipH="1" flipV="1">
              <a:off x="3893" y="2450"/>
              <a:ext cx="19" cy="1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26" name="Freeform 749"/>
            <p:cNvSpPr>
              <a:spLocks noChangeArrowheads="1"/>
            </p:cNvSpPr>
            <p:nvPr/>
          </p:nvSpPr>
          <p:spPr bwMode="auto">
            <a:xfrm>
              <a:off x="3911" y="2437"/>
              <a:ext cx="62" cy="83"/>
            </a:xfrm>
            <a:custGeom>
              <a:avLst/>
              <a:gdLst>
                <a:gd name="T0" fmla="*/ 0 w 275"/>
                <a:gd name="T1" fmla="*/ 0 h 368"/>
                <a:gd name="T2" fmla="*/ 0 w 275"/>
                <a:gd name="T3" fmla="*/ 0 h 368"/>
                <a:gd name="T4" fmla="*/ 0 w 275"/>
                <a:gd name="T5" fmla="*/ 0 h 368"/>
                <a:gd name="T6" fmla="*/ 0 w 275"/>
                <a:gd name="T7" fmla="*/ 0 h 368"/>
                <a:gd name="T8" fmla="*/ 0 w 275"/>
                <a:gd name="T9" fmla="*/ 0 h 368"/>
                <a:gd name="T10" fmla="*/ 0 60000 65536"/>
                <a:gd name="T11" fmla="*/ 0 60000 65536"/>
                <a:gd name="T12" fmla="*/ 0 60000 65536"/>
                <a:gd name="T13" fmla="*/ 0 60000 65536"/>
                <a:gd name="T14" fmla="*/ 0 60000 65536"/>
                <a:gd name="T15" fmla="*/ 0 w 275"/>
                <a:gd name="T16" fmla="*/ 0 h 368"/>
                <a:gd name="T17" fmla="*/ 275 w 275"/>
                <a:gd name="T18" fmla="*/ 368 h 368"/>
              </a:gdLst>
              <a:ahLst/>
              <a:cxnLst>
                <a:cxn ang="T10">
                  <a:pos x="T0" y="T1"/>
                </a:cxn>
                <a:cxn ang="T11">
                  <a:pos x="T2" y="T3"/>
                </a:cxn>
                <a:cxn ang="T12">
                  <a:pos x="T4" y="T5"/>
                </a:cxn>
                <a:cxn ang="T13">
                  <a:pos x="T6" y="T7"/>
                </a:cxn>
                <a:cxn ang="T14">
                  <a:pos x="T8" y="T9"/>
                </a:cxn>
              </a:cxnLst>
              <a:rect l="T15" t="T16" r="T17" b="T18"/>
              <a:pathLst>
                <a:path w="275" h="368">
                  <a:moveTo>
                    <a:pt x="0" y="47"/>
                  </a:moveTo>
                  <a:lnTo>
                    <a:pt x="0" y="0"/>
                  </a:lnTo>
                  <a:lnTo>
                    <a:pt x="274" y="0"/>
                  </a:lnTo>
                  <a:lnTo>
                    <a:pt x="274" y="367"/>
                  </a:lnTo>
                  <a:lnTo>
                    <a:pt x="0" y="36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27" name="Freeform 750"/>
            <p:cNvSpPr>
              <a:spLocks noChangeArrowheads="1"/>
            </p:cNvSpPr>
            <p:nvPr/>
          </p:nvSpPr>
          <p:spPr bwMode="auto">
            <a:xfrm>
              <a:off x="3911" y="2448"/>
              <a:ext cx="1" cy="73"/>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0"/>
                  </a:moveTo>
                  <a:lnTo>
                    <a:pt x="0" y="274"/>
                  </a:lnTo>
                  <a:lnTo>
                    <a:pt x="0" y="32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28" name="Freeform 751"/>
            <p:cNvSpPr>
              <a:spLocks noChangeArrowheads="1"/>
            </p:cNvSpPr>
            <p:nvPr/>
          </p:nvSpPr>
          <p:spPr bwMode="auto">
            <a:xfrm>
              <a:off x="3788" y="2448"/>
              <a:ext cx="123" cy="381"/>
            </a:xfrm>
            <a:custGeom>
              <a:avLst/>
              <a:gdLst>
                <a:gd name="T0" fmla="*/ 0 w 544"/>
                <a:gd name="T1" fmla="*/ 0 h 1680"/>
                <a:gd name="T2" fmla="*/ 0 w 544"/>
                <a:gd name="T3" fmla="*/ 0 h 1680"/>
                <a:gd name="T4" fmla="*/ 0 w 544"/>
                <a:gd name="T5" fmla="*/ 0 h 1680"/>
                <a:gd name="T6" fmla="*/ 0 w 544"/>
                <a:gd name="T7" fmla="*/ 0 h 1680"/>
                <a:gd name="T8" fmla="*/ 0 w 544"/>
                <a:gd name="T9" fmla="*/ 0 h 1680"/>
                <a:gd name="T10" fmla="*/ 0 w 544"/>
                <a:gd name="T11" fmla="*/ 0 h 1680"/>
                <a:gd name="T12" fmla="*/ 0 w 544"/>
                <a:gd name="T13" fmla="*/ 0 h 1680"/>
                <a:gd name="T14" fmla="*/ 0 w 544"/>
                <a:gd name="T15" fmla="*/ 0 h 1680"/>
                <a:gd name="T16" fmla="*/ 0 w 544"/>
                <a:gd name="T17" fmla="*/ 0 h 1680"/>
                <a:gd name="T18" fmla="*/ 0 w 544"/>
                <a:gd name="T19" fmla="*/ 0 h 1680"/>
                <a:gd name="T20" fmla="*/ 0 w 544"/>
                <a:gd name="T21" fmla="*/ 0 h 1680"/>
                <a:gd name="T22" fmla="*/ 0 w 544"/>
                <a:gd name="T23" fmla="*/ 0 h 1680"/>
                <a:gd name="T24" fmla="*/ 0 w 544"/>
                <a:gd name="T25" fmla="*/ 0 h 1680"/>
                <a:gd name="T26" fmla="*/ 0 w 544"/>
                <a:gd name="T27" fmla="*/ 0 h 1680"/>
                <a:gd name="T28" fmla="*/ 0 w 544"/>
                <a:gd name="T29" fmla="*/ 0 h 1680"/>
                <a:gd name="T30" fmla="*/ 0 w 544"/>
                <a:gd name="T31" fmla="*/ 0 h 1680"/>
                <a:gd name="T32" fmla="*/ 0 w 544"/>
                <a:gd name="T33" fmla="*/ 0 h 1680"/>
                <a:gd name="T34" fmla="*/ 0 w 544"/>
                <a:gd name="T35" fmla="*/ 0 h 1680"/>
                <a:gd name="T36" fmla="*/ 0 w 544"/>
                <a:gd name="T37" fmla="*/ 0 h 1680"/>
                <a:gd name="T38" fmla="*/ 0 w 544"/>
                <a:gd name="T39" fmla="*/ 0 h 1680"/>
                <a:gd name="T40" fmla="*/ 0 w 544"/>
                <a:gd name="T41" fmla="*/ 0 h 1680"/>
                <a:gd name="T42" fmla="*/ 0 w 544"/>
                <a:gd name="T43" fmla="*/ 0 h 1680"/>
                <a:gd name="T44" fmla="*/ 0 w 544"/>
                <a:gd name="T45" fmla="*/ 0 h 1680"/>
                <a:gd name="T46" fmla="*/ 0 w 544"/>
                <a:gd name="T47" fmla="*/ 0 h 1680"/>
                <a:gd name="T48" fmla="*/ 0 w 544"/>
                <a:gd name="T49" fmla="*/ 0 h 1680"/>
                <a:gd name="T50" fmla="*/ 0 w 544"/>
                <a:gd name="T51" fmla="*/ 0 h 1680"/>
                <a:gd name="T52" fmla="*/ 0 w 544"/>
                <a:gd name="T53" fmla="*/ 0 h 1680"/>
                <a:gd name="T54" fmla="*/ 0 w 544"/>
                <a:gd name="T55" fmla="*/ 0 h 1680"/>
                <a:gd name="T56" fmla="*/ 0 w 544"/>
                <a:gd name="T57" fmla="*/ 0 h 1680"/>
                <a:gd name="T58" fmla="*/ 0 w 544"/>
                <a:gd name="T59" fmla="*/ 0 h 1680"/>
                <a:gd name="T60" fmla="*/ 0 w 544"/>
                <a:gd name="T61" fmla="*/ 0 h 1680"/>
                <a:gd name="T62" fmla="*/ 0 w 544"/>
                <a:gd name="T63" fmla="*/ 0 h 1680"/>
                <a:gd name="T64" fmla="*/ 0 w 544"/>
                <a:gd name="T65" fmla="*/ 0 h 1680"/>
                <a:gd name="T66" fmla="*/ 0 w 544"/>
                <a:gd name="T67" fmla="*/ 0 h 1680"/>
                <a:gd name="T68" fmla="*/ 0 w 544"/>
                <a:gd name="T69" fmla="*/ 0 h 1680"/>
                <a:gd name="T70" fmla="*/ 0 w 544"/>
                <a:gd name="T71" fmla="*/ 0 h 1680"/>
                <a:gd name="T72" fmla="*/ 0 w 544"/>
                <a:gd name="T73" fmla="*/ 0 h 1680"/>
                <a:gd name="T74" fmla="*/ 0 w 544"/>
                <a:gd name="T75" fmla="*/ 0 h 1680"/>
                <a:gd name="T76" fmla="*/ 0 w 544"/>
                <a:gd name="T77" fmla="*/ 0 h 1680"/>
                <a:gd name="T78" fmla="*/ 0 w 544"/>
                <a:gd name="T79" fmla="*/ 0 h 1680"/>
                <a:gd name="T80" fmla="*/ 0 w 544"/>
                <a:gd name="T81" fmla="*/ 0 h 1680"/>
                <a:gd name="T82" fmla="*/ 0 w 544"/>
                <a:gd name="T83" fmla="*/ 0 h 1680"/>
                <a:gd name="T84" fmla="*/ 0 w 544"/>
                <a:gd name="T85" fmla="*/ 0 h 1680"/>
                <a:gd name="T86" fmla="*/ 0 w 544"/>
                <a:gd name="T87" fmla="*/ 0 h 1680"/>
                <a:gd name="T88" fmla="*/ 0 w 544"/>
                <a:gd name="T89" fmla="*/ 0 h 1680"/>
                <a:gd name="T90" fmla="*/ 0 w 544"/>
                <a:gd name="T91" fmla="*/ 0 h 1680"/>
                <a:gd name="T92" fmla="*/ 0 w 544"/>
                <a:gd name="T93" fmla="*/ 0 h 1680"/>
                <a:gd name="T94" fmla="*/ 0 w 544"/>
                <a:gd name="T95" fmla="*/ 0 h 16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4"/>
                <a:gd name="T145" fmla="*/ 0 h 1680"/>
                <a:gd name="T146" fmla="*/ 544 w 544"/>
                <a:gd name="T147" fmla="*/ 1680 h 16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4" h="1680">
                  <a:moveTo>
                    <a:pt x="543" y="0"/>
                  </a:moveTo>
                  <a:lnTo>
                    <a:pt x="481" y="11"/>
                  </a:lnTo>
                  <a:lnTo>
                    <a:pt x="428" y="15"/>
                  </a:lnTo>
                  <a:lnTo>
                    <a:pt x="389" y="26"/>
                  </a:lnTo>
                  <a:lnTo>
                    <a:pt x="358" y="34"/>
                  </a:lnTo>
                  <a:lnTo>
                    <a:pt x="331" y="45"/>
                  </a:lnTo>
                  <a:lnTo>
                    <a:pt x="312" y="53"/>
                  </a:lnTo>
                  <a:lnTo>
                    <a:pt x="293" y="61"/>
                  </a:lnTo>
                  <a:lnTo>
                    <a:pt x="282" y="69"/>
                  </a:lnTo>
                  <a:lnTo>
                    <a:pt x="262" y="77"/>
                  </a:lnTo>
                  <a:lnTo>
                    <a:pt x="254" y="84"/>
                  </a:lnTo>
                  <a:lnTo>
                    <a:pt x="239" y="91"/>
                  </a:lnTo>
                  <a:lnTo>
                    <a:pt x="228" y="107"/>
                  </a:lnTo>
                  <a:lnTo>
                    <a:pt x="211" y="115"/>
                  </a:lnTo>
                  <a:lnTo>
                    <a:pt x="200" y="126"/>
                  </a:lnTo>
                  <a:lnTo>
                    <a:pt x="189" y="142"/>
                  </a:lnTo>
                  <a:lnTo>
                    <a:pt x="181" y="154"/>
                  </a:lnTo>
                  <a:lnTo>
                    <a:pt x="170" y="169"/>
                  </a:lnTo>
                  <a:lnTo>
                    <a:pt x="158" y="188"/>
                  </a:lnTo>
                  <a:lnTo>
                    <a:pt x="151" y="211"/>
                  </a:lnTo>
                  <a:lnTo>
                    <a:pt x="138" y="230"/>
                  </a:lnTo>
                  <a:lnTo>
                    <a:pt x="132" y="254"/>
                  </a:lnTo>
                  <a:lnTo>
                    <a:pt x="123" y="276"/>
                  </a:lnTo>
                  <a:lnTo>
                    <a:pt x="115" y="304"/>
                  </a:lnTo>
                  <a:lnTo>
                    <a:pt x="108" y="334"/>
                  </a:lnTo>
                  <a:lnTo>
                    <a:pt x="100" y="366"/>
                  </a:lnTo>
                  <a:lnTo>
                    <a:pt x="92" y="400"/>
                  </a:lnTo>
                  <a:lnTo>
                    <a:pt x="89" y="438"/>
                  </a:lnTo>
                  <a:lnTo>
                    <a:pt x="85" y="473"/>
                  </a:lnTo>
                  <a:lnTo>
                    <a:pt x="77" y="519"/>
                  </a:lnTo>
                  <a:lnTo>
                    <a:pt x="73" y="562"/>
                  </a:lnTo>
                  <a:lnTo>
                    <a:pt x="66" y="615"/>
                  </a:lnTo>
                  <a:lnTo>
                    <a:pt x="61" y="666"/>
                  </a:lnTo>
                  <a:lnTo>
                    <a:pt x="54" y="727"/>
                  </a:lnTo>
                  <a:lnTo>
                    <a:pt x="50" y="786"/>
                  </a:lnTo>
                  <a:lnTo>
                    <a:pt x="46" y="847"/>
                  </a:lnTo>
                  <a:lnTo>
                    <a:pt x="38" y="916"/>
                  </a:lnTo>
                  <a:lnTo>
                    <a:pt x="35" y="982"/>
                  </a:lnTo>
                  <a:lnTo>
                    <a:pt x="31" y="1051"/>
                  </a:lnTo>
                  <a:lnTo>
                    <a:pt x="23" y="1117"/>
                  </a:lnTo>
                  <a:lnTo>
                    <a:pt x="19" y="1179"/>
                  </a:lnTo>
                  <a:lnTo>
                    <a:pt x="15" y="1244"/>
                  </a:lnTo>
                  <a:lnTo>
                    <a:pt x="7" y="1305"/>
                  </a:lnTo>
                  <a:lnTo>
                    <a:pt x="4" y="1363"/>
                  </a:lnTo>
                  <a:lnTo>
                    <a:pt x="0" y="1417"/>
                  </a:lnTo>
                  <a:lnTo>
                    <a:pt x="0" y="1463"/>
                  </a:lnTo>
                  <a:lnTo>
                    <a:pt x="0" y="1510"/>
                  </a:lnTo>
                  <a:lnTo>
                    <a:pt x="0" y="1552"/>
                  </a:lnTo>
                  <a:lnTo>
                    <a:pt x="0" y="1587"/>
                  </a:lnTo>
                  <a:lnTo>
                    <a:pt x="0" y="1610"/>
                  </a:lnTo>
                  <a:lnTo>
                    <a:pt x="4" y="1632"/>
                  </a:lnTo>
                  <a:lnTo>
                    <a:pt x="7" y="1649"/>
                  </a:lnTo>
                  <a:lnTo>
                    <a:pt x="15" y="1660"/>
                  </a:lnTo>
                  <a:lnTo>
                    <a:pt x="19" y="1668"/>
                  </a:lnTo>
                  <a:lnTo>
                    <a:pt x="23" y="1675"/>
                  </a:lnTo>
                  <a:lnTo>
                    <a:pt x="26" y="1675"/>
                  </a:lnTo>
                  <a:lnTo>
                    <a:pt x="31" y="1679"/>
                  </a:lnTo>
                  <a:lnTo>
                    <a:pt x="35" y="1679"/>
                  </a:lnTo>
                  <a:lnTo>
                    <a:pt x="38" y="1679"/>
                  </a:lnTo>
                  <a:lnTo>
                    <a:pt x="42" y="1675"/>
                  </a:lnTo>
                  <a:lnTo>
                    <a:pt x="46" y="1660"/>
                  </a:lnTo>
                  <a:lnTo>
                    <a:pt x="46" y="1649"/>
                  </a:lnTo>
                  <a:lnTo>
                    <a:pt x="50" y="1630"/>
                  </a:lnTo>
                  <a:lnTo>
                    <a:pt x="54" y="1602"/>
                  </a:lnTo>
                  <a:lnTo>
                    <a:pt x="61" y="1567"/>
                  </a:lnTo>
                  <a:lnTo>
                    <a:pt x="66" y="1525"/>
                  </a:lnTo>
                  <a:lnTo>
                    <a:pt x="77" y="1479"/>
                  </a:lnTo>
                  <a:lnTo>
                    <a:pt x="85" y="1428"/>
                  </a:lnTo>
                  <a:lnTo>
                    <a:pt x="92" y="1371"/>
                  </a:lnTo>
                  <a:lnTo>
                    <a:pt x="104" y="1313"/>
                  </a:lnTo>
                  <a:lnTo>
                    <a:pt x="115" y="1240"/>
                  </a:lnTo>
                  <a:lnTo>
                    <a:pt x="123" y="1174"/>
                  </a:lnTo>
                  <a:lnTo>
                    <a:pt x="138" y="1101"/>
                  </a:lnTo>
                  <a:lnTo>
                    <a:pt x="151" y="1024"/>
                  </a:lnTo>
                  <a:lnTo>
                    <a:pt x="158" y="947"/>
                  </a:lnTo>
                  <a:lnTo>
                    <a:pt x="170" y="874"/>
                  </a:lnTo>
                  <a:lnTo>
                    <a:pt x="181" y="800"/>
                  </a:lnTo>
                  <a:lnTo>
                    <a:pt x="197" y="732"/>
                  </a:lnTo>
                  <a:lnTo>
                    <a:pt x="205" y="666"/>
                  </a:lnTo>
                  <a:lnTo>
                    <a:pt x="216" y="612"/>
                  </a:lnTo>
                  <a:lnTo>
                    <a:pt x="228" y="558"/>
                  </a:lnTo>
                  <a:lnTo>
                    <a:pt x="239" y="519"/>
                  </a:lnTo>
                  <a:lnTo>
                    <a:pt x="247" y="485"/>
                  </a:lnTo>
                  <a:lnTo>
                    <a:pt x="258" y="454"/>
                  </a:lnTo>
                  <a:lnTo>
                    <a:pt x="270" y="427"/>
                  </a:lnTo>
                  <a:lnTo>
                    <a:pt x="282" y="408"/>
                  </a:lnTo>
                  <a:lnTo>
                    <a:pt x="289" y="389"/>
                  </a:lnTo>
                  <a:lnTo>
                    <a:pt x="304" y="369"/>
                  </a:lnTo>
                  <a:lnTo>
                    <a:pt x="316" y="353"/>
                  </a:lnTo>
                  <a:lnTo>
                    <a:pt x="336" y="338"/>
                  </a:lnTo>
                  <a:lnTo>
                    <a:pt x="350" y="323"/>
                  </a:lnTo>
                  <a:lnTo>
                    <a:pt x="374" y="312"/>
                  </a:lnTo>
                  <a:lnTo>
                    <a:pt x="404" y="300"/>
                  </a:lnTo>
                  <a:lnTo>
                    <a:pt x="443" y="288"/>
                  </a:lnTo>
                  <a:lnTo>
                    <a:pt x="486" y="281"/>
                  </a:lnTo>
                  <a:lnTo>
                    <a:pt x="543" y="27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29" name="Line 752"/>
            <p:cNvSpPr>
              <a:spLocks noChangeShapeType="1"/>
            </p:cNvSpPr>
            <p:nvPr/>
          </p:nvSpPr>
          <p:spPr bwMode="auto">
            <a:xfrm flipV="1">
              <a:off x="3922" y="2392"/>
              <a:ext cx="39" cy="3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0" name="Freeform 753"/>
            <p:cNvSpPr>
              <a:spLocks noChangeArrowheads="1"/>
            </p:cNvSpPr>
            <p:nvPr/>
          </p:nvSpPr>
          <p:spPr bwMode="auto">
            <a:xfrm>
              <a:off x="3915" y="2386"/>
              <a:ext cx="53" cy="52"/>
            </a:xfrm>
            <a:custGeom>
              <a:avLst/>
              <a:gdLst>
                <a:gd name="T0" fmla="*/ 0 w 233"/>
                <a:gd name="T1" fmla="*/ 0 h 228"/>
                <a:gd name="T2" fmla="*/ 0 w 233"/>
                <a:gd name="T3" fmla="*/ 0 h 228"/>
                <a:gd name="T4" fmla="*/ 0 w 233"/>
                <a:gd name="T5" fmla="*/ 0 h 228"/>
                <a:gd name="T6" fmla="*/ 0 w 233"/>
                <a:gd name="T7" fmla="*/ 0 h 228"/>
                <a:gd name="T8" fmla="*/ 0 w 233"/>
                <a:gd name="T9" fmla="*/ 0 h 228"/>
                <a:gd name="T10" fmla="*/ 0 w 233"/>
                <a:gd name="T11" fmla="*/ 0 h 228"/>
                <a:gd name="T12" fmla="*/ 0 w 233"/>
                <a:gd name="T13" fmla="*/ 0 h 228"/>
                <a:gd name="T14" fmla="*/ 0 w 233"/>
                <a:gd name="T15" fmla="*/ 0 h 228"/>
                <a:gd name="T16" fmla="*/ 0 w 233"/>
                <a:gd name="T17" fmla="*/ 0 h 228"/>
                <a:gd name="T18" fmla="*/ 0 w 233"/>
                <a:gd name="T19" fmla="*/ 0 h 228"/>
                <a:gd name="T20" fmla="*/ 0 w 233"/>
                <a:gd name="T21" fmla="*/ 0 h 228"/>
                <a:gd name="T22" fmla="*/ 0 w 233"/>
                <a:gd name="T23" fmla="*/ 0 h 228"/>
                <a:gd name="T24" fmla="*/ 0 w 233"/>
                <a:gd name="T25" fmla="*/ 0 h 228"/>
                <a:gd name="T26" fmla="*/ 0 w 233"/>
                <a:gd name="T27" fmla="*/ 0 h 228"/>
                <a:gd name="T28" fmla="*/ 0 w 233"/>
                <a:gd name="T29" fmla="*/ 0 h 228"/>
                <a:gd name="T30" fmla="*/ 0 w 233"/>
                <a:gd name="T31" fmla="*/ 0 h 228"/>
                <a:gd name="T32" fmla="*/ 0 w 233"/>
                <a:gd name="T33" fmla="*/ 0 h 228"/>
                <a:gd name="T34" fmla="*/ 0 w 233"/>
                <a:gd name="T35" fmla="*/ 0 h 228"/>
                <a:gd name="T36" fmla="*/ 0 w 233"/>
                <a:gd name="T37" fmla="*/ 0 h 228"/>
                <a:gd name="T38" fmla="*/ 0 w 233"/>
                <a:gd name="T39" fmla="*/ 0 h 228"/>
                <a:gd name="T40" fmla="*/ 0 w 233"/>
                <a:gd name="T41" fmla="*/ 0 h 228"/>
                <a:gd name="T42" fmla="*/ 0 w 233"/>
                <a:gd name="T43" fmla="*/ 0 h 228"/>
                <a:gd name="T44" fmla="*/ 0 w 233"/>
                <a:gd name="T45" fmla="*/ 0 h 228"/>
                <a:gd name="T46" fmla="*/ 0 w 233"/>
                <a:gd name="T47" fmla="*/ 0 h 228"/>
                <a:gd name="T48" fmla="*/ 0 w 233"/>
                <a:gd name="T49" fmla="*/ 0 h 228"/>
                <a:gd name="T50" fmla="*/ 0 w 233"/>
                <a:gd name="T51" fmla="*/ 0 h 228"/>
                <a:gd name="T52" fmla="*/ 0 w 233"/>
                <a:gd name="T53" fmla="*/ 0 h 228"/>
                <a:gd name="T54" fmla="*/ 0 w 233"/>
                <a:gd name="T55" fmla="*/ 0 h 228"/>
                <a:gd name="T56" fmla="*/ 0 w 233"/>
                <a:gd name="T57" fmla="*/ 0 h 228"/>
                <a:gd name="T58" fmla="*/ 0 w 233"/>
                <a:gd name="T59" fmla="*/ 0 h 2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3"/>
                <a:gd name="T91" fmla="*/ 0 h 228"/>
                <a:gd name="T92" fmla="*/ 233 w 233"/>
                <a:gd name="T93" fmla="*/ 228 h 22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3" h="228">
                  <a:moveTo>
                    <a:pt x="229" y="87"/>
                  </a:moveTo>
                  <a:lnTo>
                    <a:pt x="232" y="111"/>
                  </a:lnTo>
                  <a:lnTo>
                    <a:pt x="229" y="87"/>
                  </a:lnTo>
                  <a:lnTo>
                    <a:pt x="221" y="65"/>
                  </a:lnTo>
                  <a:lnTo>
                    <a:pt x="205" y="42"/>
                  </a:lnTo>
                  <a:lnTo>
                    <a:pt x="186" y="22"/>
                  </a:lnTo>
                  <a:lnTo>
                    <a:pt x="167" y="11"/>
                  </a:lnTo>
                  <a:lnTo>
                    <a:pt x="139" y="3"/>
                  </a:lnTo>
                  <a:lnTo>
                    <a:pt x="116" y="0"/>
                  </a:lnTo>
                  <a:lnTo>
                    <a:pt x="94" y="3"/>
                  </a:lnTo>
                  <a:lnTo>
                    <a:pt x="66" y="11"/>
                  </a:lnTo>
                  <a:lnTo>
                    <a:pt x="47" y="22"/>
                  </a:lnTo>
                  <a:lnTo>
                    <a:pt x="27" y="42"/>
                  </a:lnTo>
                  <a:lnTo>
                    <a:pt x="16" y="65"/>
                  </a:lnTo>
                  <a:lnTo>
                    <a:pt x="4" y="87"/>
                  </a:lnTo>
                  <a:lnTo>
                    <a:pt x="0" y="111"/>
                  </a:lnTo>
                  <a:lnTo>
                    <a:pt x="4" y="139"/>
                  </a:lnTo>
                  <a:lnTo>
                    <a:pt x="16" y="161"/>
                  </a:lnTo>
                  <a:lnTo>
                    <a:pt x="27" y="184"/>
                  </a:lnTo>
                  <a:lnTo>
                    <a:pt x="47" y="200"/>
                  </a:lnTo>
                  <a:lnTo>
                    <a:pt x="66" y="216"/>
                  </a:lnTo>
                  <a:lnTo>
                    <a:pt x="94" y="224"/>
                  </a:lnTo>
                  <a:lnTo>
                    <a:pt x="116" y="227"/>
                  </a:lnTo>
                  <a:lnTo>
                    <a:pt x="139" y="224"/>
                  </a:lnTo>
                  <a:lnTo>
                    <a:pt x="167" y="216"/>
                  </a:lnTo>
                  <a:lnTo>
                    <a:pt x="186" y="200"/>
                  </a:lnTo>
                  <a:lnTo>
                    <a:pt x="205" y="184"/>
                  </a:lnTo>
                  <a:lnTo>
                    <a:pt x="221" y="161"/>
                  </a:lnTo>
                  <a:lnTo>
                    <a:pt x="229" y="139"/>
                  </a:lnTo>
                  <a:lnTo>
                    <a:pt x="232" y="111"/>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31" name="Freeform 754"/>
            <p:cNvSpPr>
              <a:spLocks noChangeArrowheads="1"/>
            </p:cNvSpPr>
            <p:nvPr/>
          </p:nvSpPr>
          <p:spPr bwMode="auto">
            <a:xfrm>
              <a:off x="3973" y="2448"/>
              <a:ext cx="73" cy="62"/>
            </a:xfrm>
            <a:custGeom>
              <a:avLst/>
              <a:gdLst>
                <a:gd name="T0" fmla="*/ 0 w 321"/>
                <a:gd name="T1" fmla="*/ 0 h 275"/>
                <a:gd name="T2" fmla="*/ 0 w 321"/>
                <a:gd name="T3" fmla="*/ 0 h 275"/>
                <a:gd name="T4" fmla="*/ 0 w 321"/>
                <a:gd name="T5" fmla="*/ 0 h 275"/>
                <a:gd name="T6" fmla="*/ 0 w 321"/>
                <a:gd name="T7" fmla="*/ 0 h 275"/>
                <a:gd name="T8" fmla="*/ 0 w 321"/>
                <a:gd name="T9" fmla="*/ 0 h 275"/>
                <a:gd name="T10" fmla="*/ 0 60000 65536"/>
                <a:gd name="T11" fmla="*/ 0 60000 65536"/>
                <a:gd name="T12" fmla="*/ 0 60000 65536"/>
                <a:gd name="T13" fmla="*/ 0 60000 65536"/>
                <a:gd name="T14" fmla="*/ 0 60000 65536"/>
                <a:gd name="T15" fmla="*/ 0 w 321"/>
                <a:gd name="T16" fmla="*/ 0 h 275"/>
                <a:gd name="T17" fmla="*/ 321 w 321"/>
                <a:gd name="T18" fmla="*/ 275 h 275"/>
              </a:gdLst>
              <a:ahLst/>
              <a:cxnLst>
                <a:cxn ang="T10">
                  <a:pos x="T0" y="T1"/>
                </a:cxn>
                <a:cxn ang="T11">
                  <a:pos x="T2" y="T3"/>
                </a:cxn>
                <a:cxn ang="T12">
                  <a:pos x="T4" y="T5"/>
                </a:cxn>
                <a:cxn ang="T13">
                  <a:pos x="T6" y="T7"/>
                </a:cxn>
                <a:cxn ang="T14">
                  <a:pos x="T8" y="T9"/>
                </a:cxn>
              </a:cxnLst>
              <a:rect l="T15" t="T16" r="T17" b="T18"/>
              <a:pathLst>
                <a:path w="321" h="275">
                  <a:moveTo>
                    <a:pt x="0" y="0"/>
                  </a:moveTo>
                  <a:lnTo>
                    <a:pt x="320" y="0"/>
                  </a:lnTo>
                  <a:lnTo>
                    <a:pt x="320" y="274"/>
                  </a:lnTo>
                  <a:lnTo>
                    <a:pt x="0" y="274"/>
                  </a:lnTo>
                  <a:lnTo>
                    <a:pt x="0" y="0"/>
                  </a:lnTo>
                </a:path>
              </a:pathLst>
            </a:custGeom>
            <a:solidFill>
              <a:srgbClr val="996633"/>
            </a:solidFill>
            <a:ln w="12600">
              <a:solidFill>
                <a:srgbClr val="333333"/>
              </a:solidFill>
              <a:round/>
              <a:headEnd/>
              <a:tailEnd/>
            </a:ln>
          </p:spPr>
          <p:txBody>
            <a:bodyPr wrap="none" anchor="ctr"/>
            <a:lstStyle/>
            <a:p>
              <a:endParaRPr lang="en-US"/>
            </a:p>
          </p:txBody>
        </p:sp>
        <p:sp>
          <p:nvSpPr>
            <p:cNvPr id="50932" name="Freeform 755"/>
            <p:cNvSpPr>
              <a:spLocks noChangeArrowheads="1"/>
            </p:cNvSpPr>
            <p:nvPr/>
          </p:nvSpPr>
          <p:spPr bwMode="auto">
            <a:xfrm>
              <a:off x="3767" y="2968"/>
              <a:ext cx="31" cy="47"/>
            </a:xfrm>
            <a:custGeom>
              <a:avLst/>
              <a:gdLst>
                <a:gd name="T0" fmla="*/ 0 w 136"/>
                <a:gd name="T1" fmla="*/ 0 h 206"/>
                <a:gd name="T2" fmla="*/ 0 w 136"/>
                <a:gd name="T3" fmla="*/ 0 h 206"/>
                <a:gd name="T4" fmla="*/ 0 w 136"/>
                <a:gd name="T5" fmla="*/ 0 h 206"/>
                <a:gd name="T6" fmla="*/ 0 w 136"/>
                <a:gd name="T7" fmla="*/ 0 h 206"/>
                <a:gd name="T8" fmla="*/ 0 w 136"/>
                <a:gd name="T9" fmla="*/ 0 h 206"/>
                <a:gd name="T10" fmla="*/ 0 w 136"/>
                <a:gd name="T11" fmla="*/ 0 h 206"/>
                <a:gd name="T12" fmla="*/ 0 w 136"/>
                <a:gd name="T13" fmla="*/ 0 h 206"/>
                <a:gd name="T14" fmla="*/ 0 w 136"/>
                <a:gd name="T15" fmla="*/ 0 h 206"/>
                <a:gd name="T16" fmla="*/ 0 w 136"/>
                <a:gd name="T17" fmla="*/ 0 h 206"/>
                <a:gd name="T18" fmla="*/ 0 w 136"/>
                <a:gd name="T19" fmla="*/ 0 h 206"/>
                <a:gd name="T20" fmla="*/ 0 w 136"/>
                <a:gd name="T21" fmla="*/ 0 h 206"/>
                <a:gd name="T22" fmla="*/ 0 w 136"/>
                <a:gd name="T23" fmla="*/ 0 h 206"/>
                <a:gd name="T24" fmla="*/ 0 w 136"/>
                <a:gd name="T25" fmla="*/ 0 h 206"/>
                <a:gd name="T26" fmla="*/ 0 w 136"/>
                <a:gd name="T27" fmla="*/ 0 h 206"/>
                <a:gd name="T28" fmla="*/ 0 w 136"/>
                <a:gd name="T29" fmla="*/ 0 h 206"/>
                <a:gd name="T30" fmla="*/ 0 w 136"/>
                <a:gd name="T31" fmla="*/ 0 h 206"/>
                <a:gd name="T32" fmla="*/ 0 w 136"/>
                <a:gd name="T33" fmla="*/ 0 h 206"/>
                <a:gd name="T34" fmla="*/ 0 w 136"/>
                <a:gd name="T35" fmla="*/ 0 h 206"/>
                <a:gd name="T36" fmla="*/ 0 w 136"/>
                <a:gd name="T37" fmla="*/ 0 h 206"/>
                <a:gd name="T38" fmla="*/ 0 w 136"/>
                <a:gd name="T39" fmla="*/ 0 h 2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206"/>
                <a:gd name="T62" fmla="*/ 136 w 136"/>
                <a:gd name="T63" fmla="*/ 206 h 2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206">
                  <a:moveTo>
                    <a:pt x="135" y="31"/>
                  </a:moveTo>
                  <a:lnTo>
                    <a:pt x="116" y="8"/>
                  </a:lnTo>
                  <a:lnTo>
                    <a:pt x="89" y="0"/>
                  </a:lnTo>
                  <a:lnTo>
                    <a:pt x="46" y="0"/>
                  </a:lnTo>
                  <a:lnTo>
                    <a:pt x="19" y="8"/>
                  </a:lnTo>
                  <a:lnTo>
                    <a:pt x="0" y="31"/>
                  </a:lnTo>
                  <a:lnTo>
                    <a:pt x="0" y="47"/>
                  </a:lnTo>
                  <a:lnTo>
                    <a:pt x="7" y="70"/>
                  </a:lnTo>
                  <a:lnTo>
                    <a:pt x="19" y="74"/>
                  </a:lnTo>
                  <a:lnTo>
                    <a:pt x="38" y="89"/>
                  </a:lnTo>
                  <a:lnTo>
                    <a:pt x="92" y="105"/>
                  </a:lnTo>
                  <a:lnTo>
                    <a:pt x="116" y="116"/>
                  </a:lnTo>
                  <a:lnTo>
                    <a:pt x="124" y="124"/>
                  </a:lnTo>
                  <a:lnTo>
                    <a:pt x="135" y="148"/>
                  </a:lnTo>
                  <a:lnTo>
                    <a:pt x="135" y="174"/>
                  </a:lnTo>
                  <a:lnTo>
                    <a:pt x="116" y="193"/>
                  </a:lnTo>
                  <a:lnTo>
                    <a:pt x="89" y="205"/>
                  </a:lnTo>
                  <a:lnTo>
                    <a:pt x="46" y="205"/>
                  </a:lnTo>
                  <a:lnTo>
                    <a:pt x="19" y="193"/>
                  </a:lnTo>
                  <a:lnTo>
                    <a:pt x="0" y="17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33" name="Line 756"/>
            <p:cNvSpPr>
              <a:spLocks noChangeShapeType="1"/>
            </p:cNvSpPr>
            <p:nvPr/>
          </p:nvSpPr>
          <p:spPr bwMode="auto">
            <a:xfrm flipH="1" flipV="1">
              <a:off x="3809" y="2983"/>
              <a:ext cx="11"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4" name="Line 757"/>
            <p:cNvSpPr>
              <a:spLocks noChangeShapeType="1"/>
            </p:cNvSpPr>
            <p:nvPr/>
          </p:nvSpPr>
          <p:spPr bwMode="auto">
            <a:xfrm flipH="1">
              <a:off x="3818" y="2984"/>
              <a:ext cx="12"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5" name="Line 758"/>
            <p:cNvSpPr>
              <a:spLocks noChangeShapeType="1"/>
            </p:cNvSpPr>
            <p:nvPr/>
          </p:nvSpPr>
          <p:spPr bwMode="auto">
            <a:xfrm flipH="1" flipV="1">
              <a:off x="3828" y="2983"/>
              <a:ext cx="10" cy="32"/>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6" name="Line 759"/>
            <p:cNvSpPr>
              <a:spLocks noChangeShapeType="1"/>
            </p:cNvSpPr>
            <p:nvPr/>
          </p:nvSpPr>
          <p:spPr bwMode="auto">
            <a:xfrm flipH="1">
              <a:off x="3835" y="2984"/>
              <a:ext cx="12"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7" name="Freeform 760"/>
            <p:cNvSpPr>
              <a:spLocks noChangeArrowheads="1"/>
            </p:cNvSpPr>
            <p:nvPr/>
          </p:nvSpPr>
          <p:spPr bwMode="auto">
            <a:xfrm>
              <a:off x="3859" y="2968"/>
              <a:ext cx="15" cy="15"/>
            </a:xfrm>
            <a:custGeom>
              <a:avLst/>
              <a:gdLst>
                <a:gd name="T0" fmla="*/ 0 w 64"/>
                <a:gd name="T1" fmla="*/ 0 h 64"/>
                <a:gd name="T2" fmla="*/ 0 w 64"/>
                <a:gd name="T3" fmla="*/ 0 h 64"/>
                <a:gd name="T4" fmla="*/ 0 w 64"/>
                <a:gd name="T5" fmla="*/ 0 h 64"/>
                <a:gd name="T6" fmla="*/ 0 w 64"/>
                <a:gd name="T7" fmla="*/ 0 h 64"/>
                <a:gd name="T8" fmla="*/ 0 w 64"/>
                <a:gd name="T9" fmla="*/ 0 h 64"/>
                <a:gd name="T10" fmla="*/ 0 60000 65536"/>
                <a:gd name="T11" fmla="*/ 0 60000 65536"/>
                <a:gd name="T12" fmla="*/ 0 60000 65536"/>
                <a:gd name="T13" fmla="*/ 0 60000 65536"/>
                <a:gd name="T14" fmla="*/ 0 60000 65536"/>
                <a:gd name="T15" fmla="*/ 0 w 64"/>
                <a:gd name="T16" fmla="*/ 0 h 64"/>
                <a:gd name="T17" fmla="*/ 64 w 64"/>
                <a:gd name="T18" fmla="*/ 64 h 64"/>
              </a:gdLst>
              <a:ahLst/>
              <a:cxnLst>
                <a:cxn ang="T10">
                  <a:pos x="T0" y="T1"/>
                </a:cxn>
                <a:cxn ang="T11">
                  <a:pos x="T2" y="T3"/>
                </a:cxn>
                <a:cxn ang="T12">
                  <a:pos x="T4" y="T5"/>
                </a:cxn>
                <a:cxn ang="T13">
                  <a:pos x="T6" y="T7"/>
                </a:cxn>
                <a:cxn ang="T14">
                  <a:pos x="T8" y="T9"/>
                </a:cxn>
              </a:cxnLst>
              <a:rect l="T15" t="T16" r="T17" b="T18"/>
              <a:pathLst>
                <a:path w="64" h="64">
                  <a:moveTo>
                    <a:pt x="0" y="23"/>
                  </a:moveTo>
                  <a:lnTo>
                    <a:pt x="23" y="63"/>
                  </a:lnTo>
                  <a:lnTo>
                    <a:pt x="63" y="23"/>
                  </a:lnTo>
                  <a:lnTo>
                    <a:pt x="23" y="0"/>
                  </a:lnTo>
                  <a:lnTo>
                    <a:pt x="0" y="2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38" name="Line 761"/>
            <p:cNvSpPr>
              <a:spLocks noChangeShapeType="1"/>
            </p:cNvSpPr>
            <p:nvPr/>
          </p:nvSpPr>
          <p:spPr bwMode="auto">
            <a:xfrm>
              <a:off x="3861" y="2984"/>
              <a:ext cx="1" cy="3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39" name="Line 762"/>
            <p:cNvSpPr>
              <a:spLocks noChangeShapeType="1"/>
            </p:cNvSpPr>
            <p:nvPr/>
          </p:nvSpPr>
          <p:spPr bwMode="auto">
            <a:xfrm flipV="1">
              <a:off x="3883" y="2967"/>
              <a:ext cx="1" cy="40"/>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0" name="Freeform 763"/>
            <p:cNvSpPr>
              <a:spLocks noChangeArrowheads="1"/>
            </p:cNvSpPr>
            <p:nvPr/>
          </p:nvSpPr>
          <p:spPr bwMode="auto">
            <a:xfrm>
              <a:off x="3883" y="3006"/>
              <a:ext cx="15" cy="14"/>
            </a:xfrm>
            <a:custGeom>
              <a:avLst/>
              <a:gdLst>
                <a:gd name="T0" fmla="*/ 0 w 64"/>
                <a:gd name="T1" fmla="*/ 0 h 63"/>
                <a:gd name="T2" fmla="*/ 0 w 64"/>
                <a:gd name="T3" fmla="*/ 0 h 63"/>
                <a:gd name="T4" fmla="*/ 0 w 64"/>
                <a:gd name="T5" fmla="*/ 0 h 63"/>
                <a:gd name="T6" fmla="*/ 0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0" y="0"/>
                  </a:moveTo>
                  <a:lnTo>
                    <a:pt x="8" y="43"/>
                  </a:lnTo>
                  <a:lnTo>
                    <a:pt x="31" y="62"/>
                  </a:lnTo>
                  <a:lnTo>
                    <a:pt x="63"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41" name="Line 764"/>
            <p:cNvSpPr>
              <a:spLocks noChangeShapeType="1"/>
            </p:cNvSpPr>
            <p:nvPr/>
          </p:nvSpPr>
          <p:spPr bwMode="auto">
            <a:xfrm flipH="1">
              <a:off x="3875" y="2984"/>
              <a:ext cx="1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2" name="Freeform 765"/>
            <p:cNvSpPr>
              <a:spLocks noChangeArrowheads="1"/>
            </p:cNvSpPr>
            <p:nvPr/>
          </p:nvSpPr>
          <p:spPr bwMode="auto">
            <a:xfrm>
              <a:off x="3908" y="2984"/>
              <a:ext cx="26" cy="31"/>
            </a:xfrm>
            <a:custGeom>
              <a:avLst/>
              <a:gdLst>
                <a:gd name="T0" fmla="*/ 0 w 116"/>
                <a:gd name="T1" fmla="*/ 0 h 136"/>
                <a:gd name="T2" fmla="*/ 0 w 116"/>
                <a:gd name="T3" fmla="*/ 0 h 136"/>
                <a:gd name="T4" fmla="*/ 0 w 116"/>
                <a:gd name="T5" fmla="*/ 0 h 136"/>
                <a:gd name="T6" fmla="*/ 0 w 116"/>
                <a:gd name="T7" fmla="*/ 0 h 136"/>
                <a:gd name="T8" fmla="*/ 0 w 116"/>
                <a:gd name="T9" fmla="*/ 0 h 136"/>
                <a:gd name="T10" fmla="*/ 0 w 116"/>
                <a:gd name="T11" fmla="*/ 0 h 136"/>
                <a:gd name="T12" fmla="*/ 0 w 116"/>
                <a:gd name="T13" fmla="*/ 0 h 136"/>
                <a:gd name="T14" fmla="*/ 0 w 116"/>
                <a:gd name="T15" fmla="*/ 0 h 136"/>
                <a:gd name="T16" fmla="*/ 0 w 116"/>
                <a:gd name="T17" fmla="*/ 0 h 136"/>
                <a:gd name="T18" fmla="*/ 0 w 116"/>
                <a:gd name="T19" fmla="*/ 0 h 136"/>
                <a:gd name="T20" fmla="*/ 0 w 116"/>
                <a:gd name="T21" fmla="*/ 0 h 136"/>
                <a:gd name="T22" fmla="*/ 0 w 116"/>
                <a:gd name="T23" fmla="*/ 0 h 136"/>
                <a:gd name="T24" fmla="*/ 0 w 116"/>
                <a:gd name="T25" fmla="*/ 0 h 136"/>
                <a:gd name="T26" fmla="*/ 0 w 116"/>
                <a:gd name="T27" fmla="*/ 0 h 136"/>
                <a:gd name="T28" fmla="*/ 0 w 116"/>
                <a:gd name="T29" fmla="*/ 0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36"/>
                <a:gd name="T47" fmla="*/ 116 w 116"/>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36">
                  <a:moveTo>
                    <a:pt x="93" y="4"/>
                  </a:moveTo>
                  <a:lnTo>
                    <a:pt x="115" y="26"/>
                  </a:lnTo>
                  <a:lnTo>
                    <a:pt x="93" y="4"/>
                  </a:lnTo>
                  <a:lnTo>
                    <a:pt x="77" y="0"/>
                  </a:lnTo>
                  <a:lnTo>
                    <a:pt x="46" y="0"/>
                  </a:lnTo>
                  <a:lnTo>
                    <a:pt x="27" y="4"/>
                  </a:lnTo>
                  <a:lnTo>
                    <a:pt x="7" y="26"/>
                  </a:lnTo>
                  <a:lnTo>
                    <a:pt x="0" y="54"/>
                  </a:lnTo>
                  <a:lnTo>
                    <a:pt x="0" y="77"/>
                  </a:lnTo>
                  <a:lnTo>
                    <a:pt x="7" y="104"/>
                  </a:lnTo>
                  <a:lnTo>
                    <a:pt x="27" y="123"/>
                  </a:lnTo>
                  <a:lnTo>
                    <a:pt x="46" y="135"/>
                  </a:lnTo>
                  <a:lnTo>
                    <a:pt x="77" y="135"/>
                  </a:lnTo>
                  <a:lnTo>
                    <a:pt x="93" y="123"/>
                  </a:lnTo>
                  <a:lnTo>
                    <a:pt x="115" y="104"/>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43" name="Line 766"/>
            <p:cNvSpPr>
              <a:spLocks noChangeShapeType="1"/>
            </p:cNvSpPr>
            <p:nvPr/>
          </p:nvSpPr>
          <p:spPr bwMode="auto">
            <a:xfrm flipV="1">
              <a:off x="3947" y="2967"/>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4" name="Line 767"/>
            <p:cNvSpPr>
              <a:spLocks noChangeShapeType="1"/>
            </p:cNvSpPr>
            <p:nvPr/>
          </p:nvSpPr>
          <p:spPr bwMode="auto">
            <a:xfrm flipH="1">
              <a:off x="3947" y="2985"/>
              <a:ext cx="8" cy="7"/>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5" name="Freeform 768"/>
            <p:cNvSpPr>
              <a:spLocks noChangeArrowheads="1"/>
            </p:cNvSpPr>
            <p:nvPr/>
          </p:nvSpPr>
          <p:spPr bwMode="auto">
            <a:xfrm>
              <a:off x="3954" y="2984"/>
              <a:ext cx="19" cy="31"/>
            </a:xfrm>
            <a:custGeom>
              <a:avLst/>
              <a:gdLst>
                <a:gd name="T0" fmla="*/ 0 w 82"/>
                <a:gd name="T1" fmla="*/ 0 h 136"/>
                <a:gd name="T2" fmla="*/ 0 w 82"/>
                <a:gd name="T3" fmla="*/ 0 h 136"/>
                <a:gd name="T4" fmla="*/ 0 w 82"/>
                <a:gd name="T5" fmla="*/ 0 h 136"/>
                <a:gd name="T6" fmla="*/ 0 w 82"/>
                <a:gd name="T7" fmla="*/ 0 h 136"/>
                <a:gd name="T8" fmla="*/ 0 w 82"/>
                <a:gd name="T9" fmla="*/ 0 h 136"/>
                <a:gd name="T10" fmla="*/ 0 w 82"/>
                <a:gd name="T11" fmla="*/ 0 h 136"/>
                <a:gd name="T12" fmla="*/ 0 60000 65536"/>
                <a:gd name="T13" fmla="*/ 0 60000 65536"/>
                <a:gd name="T14" fmla="*/ 0 60000 65536"/>
                <a:gd name="T15" fmla="*/ 0 60000 65536"/>
                <a:gd name="T16" fmla="*/ 0 60000 65536"/>
                <a:gd name="T17" fmla="*/ 0 60000 65536"/>
                <a:gd name="T18" fmla="*/ 0 w 82"/>
                <a:gd name="T19" fmla="*/ 0 h 136"/>
                <a:gd name="T20" fmla="*/ 82 w 8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82" h="136">
                  <a:moveTo>
                    <a:pt x="0" y="4"/>
                  </a:moveTo>
                  <a:lnTo>
                    <a:pt x="22" y="0"/>
                  </a:lnTo>
                  <a:lnTo>
                    <a:pt x="50" y="0"/>
                  </a:lnTo>
                  <a:lnTo>
                    <a:pt x="74" y="4"/>
                  </a:lnTo>
                  <a:lnTo>
                    <a:pt x="81" y="35"/>
                  </a:lnTo>
                  <a:lnTo>
                    <a:pt x="81"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46" name="Freeform 769"/>
            <p:cNvSpPr>
              <a:spLocks noChangeArrowheads="1"/>
            </p:cNvSpPr>
            <p:nvPr/>
          </p:nvSpPr>
          <p:spPr bwMode="auto">
            <a:xfrm>
              <a:off x="3734" y="2879"/>
              <a:ext cx="35" cy="47"/>
            </a:xfrm>
            <a:custGeom>
              <a:avLst/>
              <a:gdLst>
                <a:gd name="T0" fmla="*/ 0 w 156"/>
                <a:gd name="T1" fmla="*/ 0 h 209"/>
                <a:gd name="T2" fmla="*/ 0 w 156"/>
                <a:gd name="T3" fmla="*/ 0 h 209"/>
                <a:gd name="T4" fmla="*/ 0 w 156"/>
                <a:gd name="T5" fmla="*/ 0 h 209"/>
                <a:gd name="T6" fmla="*/ 0 60000 65536"/>
                <a:gd name="T7" fmla="*/ 0 60000 65536"/>
                <a:gd name="T8" fmla="*/ 0 60000 65536"/>
                <a:gd name="T9" fmla="*/ 0 w 156"/>
                <a:gd name="T10" fmla="*/ 0 h 209"/>
                <a:gd name="T11" fmla="*/ 156 w 156"/>
                <a:gd name="T12" fmla="*/ 209 h 209"/>
              </a:gdLst>
              <a:ahLst/>
              <a:cxnLst>
                <a:cxn ang="T6">
                  <a:pos x="T0" y="T1"/>
                </a:cxn>
                <a:cxn ang="T7">
                  <a:pos x="T2" y="T3"/>
                </a:cxn>
                <a:cxn ang="T8">
                  <a:pos x="T4" y="T5"/>
                </a:cxn>
              </a:cxnLst>
              <a:rect l="T9" t="T10" r="T11" b="T12"/>
              <a:pathLst>
                <a:path w="156" h="209">
                  <a:moveTo>
                    <a:pt x="0" y="208"/>
                  </a:moveTo>
                  <a:lnTo>
                    <a:pt x="77" y="0"/>
                  </a:lnTo>
                  <a:lnTo>
                    <a:pt x="155" y="208"/>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47" name="Line 770"/>
            <p:cNvSpPr>
              <a:spLocks noChangeShapeType="1"/>
            </p:cNvSpPr>
            <p:nvPr/>
          </p:nvSpPr>
          <p:spPr bwMode="auto">
            <a:xfrm flipH="1">
              <a:off x="3738" y="2911"/>
              <a:ext cx="24"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8" name="Line 771"/>
            <p:cNvSpPr>
              <a:spLocks noChangeShapeType="1"/>
            </p:cNvSpPr>
            <p:nvPr/>
          </p:nvSpPr>
          <p:spPr bwMode="auto">
            <a:xfrm>
              <a:off x="3781" y="289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49" name="Freeform 772"/>
            <p:cNvSpPr>
              <a:spLocks noChangeArrowheads="1"/>
            </p:cNvSpPr>
            <p:nvPr/>
          </p:nvSpPr>
          <p:spPr bwMode="auto">
            <a:xfrm>
              <a:off x="3781" y="2896"/>
              <a:ext cx="25" cy="31"/>
            </a:xfrm>
            <a:custGeom>
              <a:avLst/>
              <a:gdLst>
                <a:gd name="T0" fmla="*/ 0 w 109"/>
                <a:gd name="T1" fmla="*/ 0 h 136"/>
                <a:gd name="T2" fmla="*/ 0 w 109"/>
                <a:gd name="T3" fmla="*/ 0 h 136"/>
                <a:gd name="T4" fmla="*/ 0 w 109"/>
                <a:gd name="T5" fmla="*/ 0 h 136"/>
                <a:gd name="T6" fmla="*/ 0 w 109"/>
                <a:gd name="T7" fmla="*/ 0 h 136"/>
                <a:gd name="T8" fmla="*/ 0 w 109"/>
                <a:gd name="T9" fmla="*/ 0 h 136"/>
                <a:gd name="T10" fmla="*/ 0 w 109"/>
                <a:gd name="T11" fmla="*/ 0 h 136"/>
                <a:gd name="T12" fmla="*/ 0 w 109"/>
                <a:gd name="T13" fmla="*/ 0 h 136"/>
                <a:gd name="T14" fmla="*/ 0 60000 65536"/>
                <a:gd name="T15" fmla="*/ 0 60000 65536"/>
                <a:gd name="T16" fmla="*/ 0 60000 65536"/>
                <a:gd name="T17" fmla="*/ 0 60000 65536"/>
                <a:gd name="T18" fmla="*/ 0 60000 65536"/>
                <a:gd name="T19" fmla="*/ 0 60000 65536"/>
                <a:gd name="T20" fmla="*/ 0 60000 65536"/>
                <a:gd name="T21" fmla="*/ 0 w 109"/>
                <a:gd name="T22" fmla="*/ 0 h 136"/>
                <a:gd name="T23" fmla="*/ 109 w 109"/>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136">
                  <a:moveTo>
                    <a:pt x="0" y="39"/>
                  </a:moveTo>
                  <a:lnTo>
                    <a:pt x="27" y="7"/>
                  </a:lnTo>
                  <a:lnTo>
                    <a:pt x="50" y="0"/>
                  </a:lnTo>
                  <a:lnTo>
                    <a:pt x="77" y="0"/>
                  </a:lnTo>
                  <a:lnTo>
                    <a:pt x="101" y="7"/>
                  </a:lnTo>
                  <a:lnTo>
                    <a:pt x="108" y="39"/>
                  </a:lnTo>
                  <a:lnTo>
                    <a:pt x="108"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0" name="Line 773"/>
            <p:cNvSpPr>
              <a:spLocks noChangeShapeType="1"/>
            </p:cNvSpPr>
            <p:nvPr/>
          </p:nvSpPr>
          <p:spPr bwMode="auto">
            <a:xfrm flipV="1">
              <a:off x="3830" y="2879"/>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51" name="Freeform 774"/>
            <p:cNvSpPr>
              <a:spLocks noChangeArrowheads="1"/>
            </p:cNvSpPr>
            <p:nvPr/>
          </p:nvSpPr>
          <p:spPr bwMode="auto">
            <a:xfrm>
              <a:off x="3830" y="2917"/>
              <a:ext cx="14" cy="14"/>
            </a:xfrm>
            <a:custGeom>
              <a:avLst/>
              <a:gdLst>
                <a:gd name="T0" fmla="*/ 0 w 62"/>
                <a:gd name="T1" fmla="*/ 0 h 63"/>
                <a:gd name="T2" fmla="*/ 0 w 62"/>
                <a:gd name="T3" fmla="*/ 0 h 63"/>
                <a:gd name="T4" fmla="*/ 0 w 62"/>
                <a:gd name="T5" fmla="*/ 0 h 63"/>
                <a:gd name="T6" fmla="*/ 0 w 62"/>
                <a:gd name="T7" fmla="*/ 0 h 63"/>
                <a:gd name="T8" fmla="*/ 0 60000 65536"/>
                <a:gd name="T9" fmla="*/ 0 60000 65536"/>
                <a:gd name="T10" fmla="*/ 0 60000 65536"/>
                <a:gd name="T11" fmla="*/ 0 60000 65536"/>
                <a:gd name="T12" fmla="*/ 0 w 62"/>
                <a:gd name="T13" fmla="*/ 0 h 63"/>
                <a:gd name="T14" fmla="*/ 62 w 62"/>
                <a:gd name="T15" fmla="*/ 63 h 63"/>
              </a:gdLst>
              <a:ahLst/>
              <a:cxnLst>
                <a:cxn ang="T8">
                  <a:pos x="T0" y="T1"/>
                </a:cxn>
                <a:cxn ang="T9">
                  <a:pos x="T2" y="T3"/>
                </a:cxn>
                <a:cxn ang="T10">
                  <a:pos x="T4" y="T5"/>
                </a:cxn>
                <a:cxn ang="T11">
                  <a:pos x="T6" y="T7"/>
                </a:cxn>
              </a:cxnLst>
              <a:rect l="T12" t="T13" r="T14" b="T15"/>
              <a:pathLst>
                <a:path w="62" h="63">
                  <a:moveTo>
                    <a:pt x="0" y="0"/>
                  </a:moveTo>
                  <a:lnTo>
                    <a:pt x="7" y="43"/>
                  </a:lnTo>
                  <a:lnTo>
                    <a:pt x="35" y="62"/>
                  </a:lnTo>
                  <a:lnTo>
                    <a:pt x="61" y="6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2" name="Line 775"/>
            <p:cNvSpPr>
              <a:spLocks noChangeShapeType="1"/>
            </p:cNvSpPr>
            <p:nvPr/>
          </p:nvSpPr>
          <p:spPr bwMode="auto">
            <a:xfrm flipH="1">
              <a:off x="3822" y="2896"/>
              <a:ext cx="1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53" name="Freeform 776"/>
            <p:cNvSpPr>
              <a:spLocks noChangeArrowheads="1"/>
            </p:cNvSpPr>
            <p:nvPr/>
          </p:nvSpPr>
          <p:spPr bwMode="auto">
            <a:xfrm>
              <a:off x="3855" y="2896"/>
              <a:ext cx="26" cy="31"/>
            </a:xfrm>
            <a:custGeom>
              <a:avLst/>
              <a:gdLst>
                <a:gd name="T0" fmla="*/ 0 w 116"/>
                <a:gd name="T1" fmla="*/ 0 h 136"/>
                <a:gd name="T2" fmla="*/ 0 w 116"/>
                <a:gd name="T3" fmla="*/ 0 h 136"/>
                <a:gd name="T4" fmla="*/ 0 w 116"/>
                <a:gd name="T5" fmla="*/ 0 h 136"/>
                <a:gd name="T6" fmla="*/ 0 w 116"/>
                <a:gd name="T7" fmla="*/ 0 h 136"/>
                <a:gd name="T8" fmla="*/ 0 w 116"/>
                <a:gd name="T9" fmla="*/ 0 h 136"/>
                <a:gd name="T10" fmla="*/ 0 w 116"/>
                <a:gd name="T11" fmla="*/ 0 h 136"/>
                <a:gd name="T12" fmla="*/ 0 w 116"/>
                <a:gd name="T13" fmla="*/ 0 h 136"/>
                <a:gd name="T14" fmla="*/ 0 w 116"/>
                <a:gd name="T15" fmla="*/ 0 h 136"/>
                <a:gd name="T16" fmla="*/ 0 w 116"/>
                <a:gd name="T17" fmla="*/ 0 h 136"/>
                <a:gd name="T18" fmla="*/ 0 w 116"/>
                <a:gd name="T19" fmla="*/ 0 h 136"/>
                <a:gd name="T20" fmla="*/ 0 w 116"/>
                <a:gd name="T21" fmla="*/ 0 h 136"/>
                <a:gd name="T22" fmla="*/ 0 w 116"/>
                <a:gd name="T23" fmla="*/ 0 h 136"/>
                <a:gd name="T24" fmla="*/ 0 w 116"/>
                <a:gd name="T25" fmla="*/ 0 h 136"/>
                <a:gd name="T26" fmla="*/ 0 w 116"/>
                <a:gd name="T27" fmla="*/ 0 h 136"/>
                <a:gd name="T28" fmla="*/ 0 w 116"/>
                <a:gd name="T29" fmla="*/ 0 h 136"/>
                <a:gd name="T30" fmla="*/ 0 w 116"/>
                <a:gd name="T31" fmla="*/ 0 h 136"/>
                <a:gd name="T32" fmla="*/ 0 w 116"/>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36"/>
                <a:gd name="T53" fmla="*/ 116 w 116"/>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36">
                  <a:moveTo>
                    <a:pt x="0" y="58"/>
                  </a:moveTo>
                  <a:lnTo>
                    <a:pt x="115" y="58"/>
                  </a:lnTo>
                  <a:lnTo>
                    <a:pt x="115" y="39"/>
                  </a:lnTo>
                  <a:lnTo>
                    <a:pt x="104" y="19"/>
                  </a:lnTo>
                  <a:lnTo>
                    <a:pt x="96" y="7"/>
                  </a:lnTo>
                  <a:lnTo>
                    <a:pt x="77" y="0"/>
                  </a:lnTo>
                  <a:lnTo>
                    <a:pt x="50" y="0"/>
                  </a:lnTo>
                  <a:lnTo>
                    <a:pt x="27" y="7"/>
                  </a:lnTo>
                  <a:lnTo>
                    <a:pt x="7" y="26"/>
                  </a:lnTo>
                  <a:lnTo>
                    <a:pt x="0" y="58"/>
                  </a:lnTo>
                  <a:lnTo>
                    <a:pt x="0" y="77"/>
                  </a:lnTo>
                  <a:lnTo>
                    <a:pt x="7" y="107"/>
                  </a:lnTo>
                  <a:lnTo>
                    <a:pt x="27" y="123"/>
                  </a:lnTo>
                  <a:lnTo>
                    <a:pt x="50" y="135"/>
                  </a:lnTo>
                  <a:lnTo>
                    <a:pt x="77" y="135"/>
                  </a:lnTo>
                  <a:lnTo>
                    <a:pt x="96" y="123"/>
                  </a:lnTo>
                  <a:lnTo>
                    <a:pt x="115" y="10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4" name="Freeform 777"/>
            <p:cNvSpPr>
              <a:spLocks noChangeArrowheads="1"/>
            </p:cNvSpPr>
            <p:nvPr/>
          </p:nvSpPr>
          <p:spPr bwMode="auto">
            <a:xfrm>
              <a:off x="3895" y="2896"/>
              <a:ext cx="14" cy="31"/>
            </a:xfrm>
            <a:custGeom>
              <a:avLst/>
              <a:gdLst>
                <a:gd name="T0" fmla="*/ 0 w 62"/>
                <a:gd name="T1" fmla="*/ 0 h 136"/>
                <a:gd name="T2" fmla="*/ 0 w 62"/>
                <a:gd name="T3" fmla="*/ 0 h 136"/>
                <a:gd name="T4" fmla="*/ 0 w 62"/>
                <a:gd name="T5" fmla="*/ 0 h 136"/>
                <a:gd name="T6" fmla="*/ 0 w 62"/>
                <a:gd name="T7" fmla="*/ 0 h 136"/>
                <a:gd name="T8" fmla="*/ 0 60000 65536"/>
                <a:gd name="T9" fmla="*/ 0 60000 65536"/>
                <a:gd name="T10" fmla="*/ 0 60000 65536"/>
                <a:gd name="T11" fmla="*/ 0 60000 65536"/>
                <a:gd name="T12" fmla="*/ 0 w 62"/>
                <a:gd name="T13" fmla="*/ 0 h 136"/>
                <a:gd name="T14" fmla="*/ 62 w 62"/>
                <a:gd name="T15" fmla="*/ 136 h 136"/>
              </a:gdLst>
              <a:ahLst/>
              <a:cxnLst>
                <a:cxn ang="T8">
                  <a:pos x="T0" y="T1"/>
                </a:cxn>
                <a:cxn ang="T9">
                  <a:pos x="T2" y="T3"/>
                </a:cxn>
                <a:cxn ang="T10">
                  <a:pos x="T4" y="T5"/>
                </a:cxn>
                <a:cxn ang="T11">
                  <a:pos x="T6" y="T7"/>
                </a:cxn>
              </a:cxnLst>
              <a:rect l="T12" t="T13" r="T14" b="T15"/>
              <a:pathLst>
                <a:path w="62" h="136">
                  <a:moveTo>
                    <a:pt x="0" y="135"/>
                  </a:moveTo>
                  <a:lnTo>
                    <a:pt x="0" y="0"/>
                  </a:lnTo>
                  <a:lnTo>
                    <a:pt x="61" y="7"/>
                  </a:lnTo>
                  <a:lnTo>
                    <a:pt x="0" y="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5" name="Freeform 778"/>
            <p:cNvSpPr>
              <a:spLocks noChangeArrowheads="1"/>
            </p:cNvSpPr>
            <p:nvPr/>
          </p:nvSpPr>
          <p:spPr bwMode="auto">
            <a:xfrm>
              <a:off x="3901" y="2896"/>
              <a:ext cx="18" cy="31"/>
            </a:xfrm>
            <a:custGeom>
              <a:avLst/>
              <a:gdLst>
                <a:gd name="T0" fmla="*/ 0 w 78"/>
                <a:gd name="T1" fmla="*/ 0 h 136"/>
                <a:gd name="T2" fmla="*/ 0 w 78"/>
                <a:gd name="T3" fmla="*/ 0 h 136"/>
                <a:gd name="T4" fmla="*/ 0 w 78"/>
                <a:gd name="T5" fmla="*/ 0 h 136"/>
                <a:gd name="T6" fmla="*/ 0 w 78"/>
                <a:gd name="T7" fmla="*/ 0 h 136"/>
                <a:gd name="T8" fmla="*/ 0 w 78"/>
                <a:gd name="T9" fmla="*/ 0 h 136"/>
                <a:gd name="T10" fmla="*/ 0 w 78"/>
                <a:gd name="T11" fmla="*/ 0 h 136"/>
                <a:gd name="T12" fmla="*/ 0 60000 65536"/>
                <a:gd name="T13" fmla="*/ 0 60000 65536"/>
                <a:gd name="T14" fmla="*/ 0 60000 65536"/>
                <a:gd name="T15" fmla="*/ 0 60000 65536"/>
                <a:gd name="T16" fmla="*/ 0 60000 65536"/>
                <a:gd name="T17" fmla="*/ 0 60000 65536"/>
                <a:gd name="T18" fmla="*/ 0 w 78"/>
                <a:gd name="T19" fmla="*/ 0 h 136"/>
                <a:gd name="T20" fmla="*/ 78 w 78"/>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78" h="136">
                  <a:moveTo>
                    <a:pt x="0" y="7"/>
                  </a:moveTo>
                  <a:lnTo>
                    <a:pt x="15" y="0"/>
                  </a:lnTo>
                  <a:lnTo>
                    <a:pt x="46" y="0"/>
                  </a:lnTo>
                  <a:lnTo>
                    <a:pt x="66" y="7"/>
                  </a:lnTo>
                  <a:lnTo>
                    <a:pt x="77" y="39"/>
                  </a:lnTo>
                  <a:lnTo>
                    <a:pt x="77"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6" name="Freeform 779"/>
            <p:cNvSpPr>
              <a:spLocks noChangeArrowheads="1"/>
            </p:cNvSpPr>
            <p:nvPr/>
          </p:nvSpPr>
          <p:spPr bwMode="auto">
            <a:xfrm>
              <a:off x="3936" y="2896"/>
              <a:ext cx="14" cy="31"/>
            </a:xfrm>
            <a:custGeom>
              <a:avLst/>
              <a:gdLst>
                <a:gd name="T0" fmla="*/ 0 w 62"/>
                <a:gd name="T1" fmla="*/ 0 h 136"/>
                <a:gd name="T2" fmla="*/ 0 w 62"/>
                <a:gd name="T3" fmla="*/ 0 h 136"/>
                <a:gd name="T4" fmla="*/ 0 w 62"/>
                <a:gd name="T5" fmla="*/ 0 h 136"/>
                <a:gd name="T6" fmla="*/ 0 w 62"/>
                <a:gd name="T7" fmla="*/ 0 h 136"/>
                <a:gd name="T8" fmla="*/ 0 60000 65536"/>
                <a:gd name="T9" fmla="*/ 0 60000 65536"/>
                <a:gd name="T10" fmla="*/ 0 60000 65536"/>
                <a:gd name="T11" fmla="*/ 0 60000 65536"/>
                <a:gd name="T12" fmla="*/ 0 w 62"/>
                <a:gd name="T13" fmla="*/ 0 h 136"/>
                <a:gd name="T14" fmla="*/ 62 w 62"/>
                <a:gd name="T15" fmla="*/ 136 h 136"/>
              </a:gdLst>
              <a:ahLst/>
              <a:cxnLst>
                <a:cxn ang="T8">
                  <a:pos x="T0" y="T1"/>
                </a:cxn>
                <a:cxn ang="T9">
                  <a:pos x="T2" y="T3"/>
                </a:cxn>
                <a:cxn ang="T10">
                  <a:pos x="T4" y="T5"/>
                </a:cxn>
                <a:cxn ang="T11">
                  <a:pos x="T6" y="T7"/>
                </a:cxn>
              </a:cxnLst>
              <a:rect l="T12" t="T13" r="T14" b="T15"/>
              <a:pathLst>
                <a:path w="62" h="136">
                  <a:moveTo>
                    <a:pt x="0" y="135"/>
                  </a:moveTo>
                  <a:lnTo>
                    <a:pt x="0" y="0"/>
                  </a:lnTo>
                  <a:lnTo>
                    <a:pt x="61" y="7"/>
                  </a:lnTo>
                  <a:lnTo>
                    <a:pt x="0" y="3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7" name="Freeform 780"/>
            <p:cNvSpPr>
              <a:spLocks noChangeArrowheads="1"/>
            </p:cNvSpPr>
            <p:nvPr/>
          </p:nvSpPr>
          <p:spPr bwMode="auto">
            <a:xfrm>
              <a:off x="3943" y="2896"/>
              <a:ext cx="18" cy="31"/>
            </a:xfrm>
            <a:custGeom>
              <a:avLst/>
              <a:gdLst>
                <a:gd name="T0" fmla="*/ 0 w 79"/>
                <a:gd name="T1" fmla="*/ 0 h 136"/>
                <a:gd name="T2" fmla="*/ 0 w 79"/>
                <a:gd name="T3" fmla="*/ 0 h 136"/>
                <a:gd name="T4" fmla="*/ 0 w 79"/>
                <a:gd name="T5" fmla="*/ 0 h 136"/>
                <a:gd name="T6" fmla="*/ 0 w 79"/>
                <a:gd name="T7" fmla="*/ 0 h 136"/>
                <a:gd name="T8" fmla="*/ 0 w 79"/>
                <a:gd name="T9" fmla="*/ 0 h 136"/>
                <a:gd name="T10" fmla="*/ 0 w 79"/>
                <a:gd name="T11" fmla="*/ 0 h 136"/>
                <a:gd name="T12" fmla="*/ 0 60000 65536"/>
                <a:gd name="T13" fmla="*/ 0 60000 65536"/>
                <a:gd name="T14" fmla="*/ 0 60000 65536"/>
                <a:gd name="T15" fmla="*/ 0 60000 65536"/>
                <a:gd name="T16" fmla="*/ 0 60000 65536"/>
                <a:gd name="T17" fmla="*/ 0 60000 65536"/>
                <a:gd name="T18" fmla="*/ 0 w 79"/>
                <a:gd name="T19" fmla="*/ 0 h 136"/>
                <a:gd name="T20" fmla="*/ 79 w 79"/>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79" h="136">
                  <a:moveTo>
                    <a:pt x="0" y="7"/>
                  </a:moveTo>
                  <a:lnTo>
                    <a:pt x="19" y="0"/>
                  </a:lnTo>
                  <a:lnTo>
                    <a:pt x="46" y="0"/>
                  </a:lnTo>
                  <a:lnTo>
                    <a:pt x="69" y="7"/>
                  </a:lnTo>
                  <a:lnTo>
                    <a:pt x="78" y="39"/>
                  </a:lnTo>
                  <a:lnTo>
                    <a:pt x="78" y="1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8" name="Freeform 781"/>
            <p:cNvSpPr>
              <a:spLocks noChangeArrowheads="1"/>
            </p:cNvSpPr>
            <p:nvPr/>
          </p:nvSpPr>
          <p:spPr bwMode="auto">
            <a:xfrm>
              <a:off x="3978" y="2896"/>
              <a:ext cx="28" cy="31"/>
            </a:xfrm>
            <a:custGeom>
              <a:avLst/>
              <a:gdLst>
                <a:gd name="T0" fmla="*/ 0 w 122"/>
                <a:gd name="T1" fmla="*/ 0 h 136"/>
                <a:gd name="T2" fmla="*/ 0 w 122"/>
                <a:gd name="T3" fmla="*/ 0 h 136"/>
                <a:gd name="T4" fmla="*/ 0 w 122"/>
                <a:gd name="T5" fmla="*/ 0 h 136"/>
                <a:gd name="T6" fmla="*/ 0 w 122"/>
                <a:gd name="T7" fmla="*/ 0 h 136"/>
                <a:gd name="T8" fmla="*/ 0 w 122"/>
                <a:gd name="T9" fmla="*/ 0 h 136"/>
                <a:gd name="T10" fmla="*/ 0 w 122"/>
                <a:gd name="T11" fmla="*/ 0 h 136"/>
                <a:gd name="T12" fmla="*/ 0 w 122"/>
                <a:gd name="T13" fmla="*/ 0 h 136"/>
                <a:gd name="T14" fmla="*/ 0 w 122"/>
                <a:gd name="T15" fmla="*/ 0 h 136"/>
                <a:gd name="T16" fmla="*/ 0 w 122"/>
                <a:gd name="T17" fmla="*/ 0 h 136"/>
                <a:gd name="T18" fmla="*/ 0 w 122"/>
                <a:gd name="T19" fmla="*/ 0 h 136"/>
                <a:gd name="T20" fmla="*/ 0 w 122"/>
                <a:gd name="T21" fmla="*/ 0 h 136"/>
                <a:gd name="T22" fmla="*/ 0 w 122"/>
                <a:gd name="T23" fmla="*/ 0 h 136"/>
                <a:gd name="T24" fmla="*/ 0 w 122"/>
                <a:gd name="T25" fmla="*/ 0 h 136"/>
                <a:gd name="T26" fmla="*/ 0 w 122"/>
                <a:gd name="T27" fmla="*/ 0 h 136"/>
                <a:gd name="T28" fmla="*/ 0 w 122"/>
                <a:gd name="T29" fmla="*/ 0 h 136"/>
                <a:gd name="T30" fmla="*/ 0 w 122"/>
                <a:gd name="T31" fmla="*/ 0 h 1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2"/>
                <a:gd name="T49" fmla="*/ 0 h 136"/>
                <a:gd name="T50" fmla="*/ 122 w 122"/>
                <a:gd name="T51" fmla="*/ 136 h 1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2" h="136">
                  <a:moveTo>
                    <a:pt x="121" y="135"/>
                  </a:moveTo>
                  <a:lnTo>
                    <a:pt x="121" y="0"/>
                  </a:lnTo>
                  <a:lnTo>
                    <a:pt x="121" y="26"/>
                  </a:lnTo>
                  <a:lnTo>
                    <a:pt x="102" y="7"/>
                  </a:lnTo>
                  <a:lnTo>
                    <a:pt x="82" y="0"/>
                  </a:lnTo>
                  <a:lnTo>
                    <a:pt x="51" y="0"/>
                  </a:lnTo>
                  <a:lnTo>
                    <a:pt x="31" y="7"/>
                  </a:lnTo>
                  <a:lnTo>
                    <a:pt x="11" y="26"/>
                  </a:lnTo>
                  <a:lnTo>
                    <a:pt x="0" y="58"/>
                  </a:lnTo>
                  <a:lnTo>
                    <a:pt x="0" y="77"/>
                  </a:lnTo>
                  <a:lnTo>
                    <a:pt x="11" y="107"/>
                  </a:lnTo>
                  <a:lnTo>
                    <a:pt x="31" y="123"/>
                  </a:lnTo>
                  <a:lnTo>
                    <a:pt x="51" y="135"/>
                  </a:lnTo>
                  <a:lnTo>
                    <a:pt x="82" y="135"/>
                  </a:lnTo>
                  <a:lnTo>
                    <a:pt x="102" y="123"/>
                  </a:lnTo>
                  <a:lnTo>
                    <a:pt x="121" y="107"/>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59" name="Line 782"/>
            <p:cNvSpPr>
              <a:spLocks noChangeShapeType="1"/>
            </p:cNvSpPr>
            <p:nvPr/>
          </p:nvSpPr>
          <p:spPr bwMode="auto">
            <a:xfrm flipH="1">
              <a:off x="3671" y="2820"/>
              <a:ext cx="395"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0" name="Line 783"/>
            <p:cNvSpPr>
              <a:spLocks noChangeShapeType="1"/>
            </p:cNvSpPr>
            <p:nvPr/>
          </p:nvSpPr>
          <p:spPr bwMode="auto">
            <a:xfrm flipH="1">
              <a:off x="3187" y="2832"/>
              <a:ext cx="37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1" name="Freeform 784"/>
            <p:cNvSpPr>
              <a:spLocks noChangeArrowheads="1"/>
            </p:cNvSpPr>
            <p:nvPr/>
          </p:nvSpPr>
          <p:spPr bwMode="auto">
            <a:xfrm>
              <a:off x="3175" y="2820"/>
              <a:ext cx="394" cy="268"/>
            </a:xfrm>
            <a:custGeom>
              <a:avLst/>
              <a:gdLst>
                <a:gd name="T0" fmla="*/ 0 w 1739"/>
                <a:gd name="T1" fmla="*/ 0 h 1184"/>
                <a:gd name="T2" fmla="*/ 0 w 1739"/>
                <a:gd name="T3" fmla="*/ 0 h 1184"/>
                <a:gd name="T4" fmla="*/ 0 w 1739"/>
                <a:gd name="T5" fmla="*/ 0 h 1184"/>
                <a:gd name="T6" fmla="*/ 0 w 1739"/>
                <a:gd name="T7" fmla="*/ 0 h 1184"/>
                <a:gd name="T8" fmla="*/ 0 w 1739"/>
                <a:gd name="T9" fmla="*/ 0 h 1184"/>
                <a:gd name="T10" fmla="*/ 0 w 1739"/>
                <a:gd name="T11" fmla="*/ 0 h 1184"/>
                <a:gd name="T12" fmla="*/ 0 w 1739"/>
                <a:gd name="T13" fmla="*/ 0 h 1184"/>
                <a:gd name="T14" fmla="*/ 0 w 1739"/>
                <a:gd name="T15" fmla="*/ 0 h 1184"/>
                <a:gd name="T16" fmla="*/ 0 w 1739"/>
                <a:gd name="T17" fmla="*/ 0 h 1184"/>
                <a:gd name="T18" fmla="*/ 0 w 1739"/>
                <a:gd name="T19" fmla="*/ 0 h 1184"/>
                <a:gd name="T20" fmla="*/ 0 w 1739"/>
                <a:gd name="T21" fmla="*/ 0 h 1184"/>
                <a:gd name="T22" fmla="*/ 0 w 1739"/>
                <a:gd name="T23" fmla="*/ 0 h 1184"/>
                <a:gd name="T24" fmla="*/ 0 w 1739"/>
                <a:gd name="T25" fmla="*/ 0 h 1184"/>
                <a:gd name="T26" fmla="*/ 0 w 1739"/>
                <a:gd name="T27" fmla="*/ 0 h 1184"/>
                <a:gd name="T28" fmla="*/ 0 w 1739"/>
                <a:gd name="T29" fmla="*/ 0 h 1184"/>
                <a:gd name="T30" fmla="*/ 0 w 1739"/>
                <a:gd name="T31" fmla="*/ 0 h 1184"/>
                <a:gd name="T32" fmla="*/ 0 w 1739"/>
                <a:gd name="T33" fmla="*/ 0 h 1184"/>
                <a:gd name="T34" fmla="*/ 0 w 1739"/>
                <a:gd name="T35" fmla="*/ 0 h 1184"/>
                <a:gd name="T36" fmla="*/ 0 w 1739"/>
                <a:gd name="T37" fmla="*/ 0 h 1184"/>
                <a:gd name="T38" fmla="*/ 0 w 1739"/>
                <a:gd name="T39" fmla="*/ 0 h 1184"/>
                <a:gd name="T40" fmla="*/ 0 w 1739"/>
                <a:gd name="T41" fmla="*/ 0 h 1184"/>
                <a:gd name="T42" fmla="*/ 0 w 1739"/>
                <a:gd name="T43" fmla="*/ 0 h 1184"/>
                <a:gd name="T44" fmla="*/ 0 w 1739"/>
                <a:gd name="T45" fmla="*/ 0 h 1184"/>
                <a:gd name="T46" fmla="*/ 0 w 1739"/>
                <a:gd name="T47" fmla="*/ 0 h 1184"/>
                <a:gd name="T48" fmla="*/ 0 w 1739"/>
                <a:gd name="T49" fmla="*/ 0 h 11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9"/>
                <a:gd name="T76" fmla="*/ 0 h 1184"/>
                <a:gd name="T77" fmla="*/ 1739 w 1739"/>
                <a:gd name="T78" fmla="*/ 1184 h 11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9" h="1184">
                  <a:moveTo>
                    <a:pt x="1680" y="53"/>
                  </a:moveTo>
                  <a:lnTo>
                    <a:pt x="1680" y="1125"/>
                  </a:lnTo>
                  <a:lnTo>
                    <a:pt x="58" y="1125"/>
                  </a:lnTo>
                  <a:lnTo>
                    <a:pt x="58" y="53"/>
                  </a:lnTo>
                  <a:lnTo>
                    <a:pt x="42" y="42"/>
                  </a:lnTo>
                  <a:lnTo>
                    <a:pt x="1696" y="42"/>
                  </a:lnTo>
                  <a:lnTo>
                    <a:pt x="1696" y="1141"/>
                  </a:lnTo>
                  <a:lnTo>
                    <a:pt x="42" y="1141"/>
                  </a:lnTo>
                  <a:lnTo>
                    <a:pt x="42" y="42"/>
                  </a:lnTo>
                  <a:lnTo>
                    <a:pt x="31" y="26"/>
                  </a:lnTo>
                  <a:lnTo>
                    <a:pt x="1708" y="26"/>
                  </a:lnTo>
                  <a:lnTo>
                    <a:pt x="1708" y="1153"/>
                  </a:lnTo>
                  <a:lnTo>
                    <a:pt x="31" y="1153"/>
                  </a:lnTo>
                  <a:lnTo>
                    <a:pt x="31" y="26"/>
                  </a:lnTo>
                  <a:lnTo>
                    <a:pt x="15" y="11"/>
                  </a:lnTo>
                  <a:lnTo>
                    <a:pt x="1722" y="11"/>
                  </a:lnTo>
                  <a:lnTo>
                    <a:pt x="1722" y="1167"/>
                  </a:lnTo>
                  <a:lnTo>
                    <a:pt x="15" y="1167"/>
                  </a:lnTo>
                  <a:lnTo>
                    <a:pt x="15" y="11"/>
                  </a:lnTo>
                  <a:lnTo>
                    <a:pt x="0" y="0"/>
                  </a:lnTo>
                  <a:lnTo>
                    <a:pt x="1738" y="0"/>
                  </a:lnTo>
                  <a:lnTo>
                    <a:pt x="1738" y="1183"/>
                  </a:lnTo>
                  <a:lnTo>
                    <a:pt x="0" y="1183"/>
                  </a:lnTo>
                  <a:lnTo>
                    <a:pt x="0" y="0"/>
                  </a:lnTo>
                  <a:lnTo>
                    <a:pt x="1680" y="53"/>
                  </a:lnTo>
                </a:path>
              </a:pathLst>
            </a:custGeom>
            <a:solidFill>
              <a:srgbClr val="FF9900"/>
            </a:solidFill>
            <a:ln w="12600">
              <a:solidFill>
                <a:srgbClr val="333333"/>
              </a:solidFill>
              <a:round/>
              <a:headEnd/>
              <a:tailEnd/>
            </a:ln>
          </p:spPr>
          <p:txBody>
            <a:bodyPr wrap="none" anchor="ctr"/>
            <a:lstStyle/>
            <a:p>
              <a:endParaRPr lang="en-US"/>
            </a:p>
          </p:txBody>
        </p:sp>
        <p:sp>
          <p:nvSpPr>
            <p:cNvPr id="50962" name="Line 785"/>
            <p:cNvSpPr>
              <a:spLocks noChangeShapeType="1"/>
            </p:cNvSpPr>
            <p:nvPr/>
          </p:nvSpPr>
          <p:spPr bwMode="auto">
            <a:xfrm>
              <a:off x="3283" y="2923"/>
              <a:ext cx="1" cy="4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3" name="Line 786"/>
            <p:cNvSpPr>
              <a:spLocks noChangeShapeType="1"/>
            </p:cNvSpPr>
            <p:nvPr/>
          </p:nvSpPr>
          <p:spPr bwMode="auto">
            <a:xfrm flipV="1">
              <a:off x="3283" y="2921"/>
              <a:ext cx="32"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4" name="Line 787"/>
            <p:cNvSpPr>
              <a:spLocks noChangeShapeType="1"/>
            </p:cNvSpPr>
            <p:nvPr/>
          </p:nvSpPr>
          <p:spPr bwMode="auto">
            <a:xfrm>
              <a:off x="3293" y="2943"/>
              <a:ext cx="21" cy="2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5" name="Freeform 788"/>
            <p:cNvSpPr>
              <a:spLocks noChangeArrowheads="1"/>
            </p:cNvSpPr>
            <p:nvPr/>
          </p:nvSpPr>
          <p:spPr bwMode="auto">
            <a:xfrm>
              <a:off x="3329" y="2938"/>
              <a:ext cx="27" cy="32"/>
            </a:xfrm>
            <a:custGeom>
              <a:avLst/>
              <a:gdLst>
                <a:gd name="T0" fmla="*/ 0 w 120"/>
                <a:gd name="T1" fmla="*/ 0 h 140"/>
                <a:gd name="T2" fmla="*/ 0 w 120"/>
                <a:gd name="T3" fmla="*/ 0 h 140"/>
                <a:gd name="T4" fmla="*/ 0 w 120"/>
                <a:gd name="T5" fmla="*/ 0 h 140"/>
                <a:gd name="T6" fmla="*/ 0 w 120"/>
                <a:gd name="T7" fmla="*/ 0 h 140"/>
                <a:gd name="T8" fmla="*/ 0 w 120"/>
                <a:gd name="T9" fmla="*/ 0 h 140"/>
                <a:gd name="T10" fmla="*/ 0 w 120"/>
                <a:gd name="T11" fmla="*/ 0 h 140"/>
                <a:gd name="T12" fmla="*/ 0 w 120"/>
                <a:gd name="T13" fmla="*/ 0 h 140"/>
                <a:gd name="T14" fmla="*/ 0 w 120"/>
                <a:gd name="T15" fmla="*/ 0 h 140"/>
                <a:gd name="T16" fmla="*/ 0 w 120"/>
                <a:gd name="T17" fmla="*/ 0 h 140"/>
                <a:gd name="T18" fmla="*/ 0 w 120"/>
                <a:gd name="T19" fmla="*/ 0 h 140"/>
                <a:gd name="T20" fmla="*/ 0 w 120"/>
                <a:gd name="T21" fmla="*/ 0 h 140"/>
                <a:gd name="T22" fmla="*/ 0 w 120"/>
                <a:gd name="T23" fmla="*/ 0 h 140"/>
                <a:gd name="T24" fmla="*/ 0 w 120"/>
                <a:gd name="T25" fmla="*/ 0 h 140"/>
                <a:gd name="T26" fmla="*/ 0 w 120"/>
                <a:gd name="T27" fmla="*/ 0 h 140"/>
                <a:gd name="T28" fmla="*/ 0 w 120"/>
                <a:gd name="T29" fmla="*/ 0 h 140"/>
                <a:gd name="T30" fmla="*/ 0 w 120"/>
                <a:gd name="T31" fmla="*/ 0 h 140"/>
                <a:gd name="T32" fmla="*/ 0 w 120"/>
                <a:gd name="T33" fmla="*/ 0 h 1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40"/>
                <a:gd name="T53" fmla="*/ 120 w 120"/>
                <a:gd name="T54" fmla="*/ 140 h 1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40">
                  <a:moveTo>
                    <a:pt x="0" y="61"/>
                  </a:moveTo>
                  <a:lnTo>
                    <a:pt x="119" y="61"/>
                  </a:lnTo>
                  <a:lnTo>
                    <a:pt x="119" y="42"/>
                  </a:lnTo>
                  <a:lnTo>
                    <a:pt x="103" y="23"/>
                  </a:lnTo>
                  <a:lnTo>
                    <a:pt x="96" y="15"/>
                  </a:lnTo>
                  <a:lnTo>
                    <a:pt x="77" y="0"/>
                  </a:lnTo>
                  <a:lnTo>
                    <a:pt x="49" y="0"/>
                  </a:lnTo>
                  <a:lnTo>
                    <a:pt x="26" y="15"/>
                  </a:lnTo>
                  <a:lnTo>
                    <a:pt x="11" y="31"/>
                  </a:lnTo>
                  <a:lnTo>
                    <a:pt x="0" y="61"/>
                  </a:lnTo>
                  <a:lnTo>
                    <a:pt x="0" y="81"/>
                  </a:lnTo>
                  <a:lnTo>
                    <a:pt x="11" y="112"/>
                  </a:lnTo>
                  <a:lnTo>
                    <a:pt x="26" y="131"/>
                  </a:lnTo>
                  <a:lnTo>
                    <a:pt x="49" y="139"/>
                  </a:lnTo>
                  <a:lnTo>
                    <a:pt x="77" y="139"/>
                  </a:lnTo>
                  <a:lnTo>
                    <a:pt x="96" y="131"/>
                  </a:lnTo>
                  <a:lnTo>
                    <a:pt x="119" y="11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66" name="Line 789"/>
            <p:cNvSpPr>
              <a:spLocks noChangeShapeType="1"/>
            </p:cNvSpPr>
            <p:nvPr/>
          </p:nvSpPr>
          <p:spPr bwMode="auto">
            <a:xfrm flipH="1" flipV="1">
              <a:off x="3370" y="2936"/>
              <a:ext cx="15" cy="34"/>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67" name="Freeform 790"/>
            <p:cNvSpPr>
              <a:spLocks noChangeArrowheads="1"/>
            </p:cNvSpPr>
            <p:nvPr/>
          </p:nvSpPr>
          <p:spPr bwMode="auto">
            <a:xfrm>
              <a:off x="3369" y="2938"/>
              <a:ext cx="28" cy="48"/>
            </a:xfrm>
            <a:custGeom>
              <a:avLst/>
              <a:gdLst>
                <a:gd name="T0" fmla="*/ 0 w 125"/>
                <a:gd name="T1" fmla="*/ 0 h 210"/>
                <a:gd name="T2" fmla="*/ 0 w 125"/>
                <a:gd name="T3" fmla="*/ 0 h 210"/>
                <a:gd name="T4" fmla="*/ 0 w 125"/>
                <a:gd name="T5" fmla="*/ 0 h 210"/>
                <a:gd name="T6" fmla="*/ 0 w 125"/>
                <a:gd name="T7" fmla="*/ 0 h 210"/>
                <a:gd name="T8" fmla="*/ 0 w 125"/>
                <a:gd name="T9" fmla="*/ 0 h 210"/>
                <a:gd name="T10" fmla="*/ 0 w 125"/>
                <a:gd name="T11" fmla="*/ 0 h 210"/>
                <a:gd name="T12" fmla="*/ 0 60000 65536"/>
                <a:gd name="T13" fmla="*/ 0 60000 65536"/>
                <a:gd name="T14" fmla="*/ 0 60000 65536"/>
                <a:gd name="T15" fmla="*/ 0 60000 65536"/>
                <a:gd name="T16" fmla="*/ 0 60000 65536"/>
                <a:gd name="T17" fmla="*/ 0 60000 65536"/>
                <a:gd name="T18" fmla="*/ 0 w 125"/>
                <a:gd name="T19" fmla="*/ 0 h 210"/>
                <a:gd name="T20" fmla="*/ 125 w 125"/>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125" h="210">
                  <a:moveTo>
                    <a:pt x="124" y="0"/>
                  </a:moveTo>
                  <a:lnTo>
                    <a:pt x="66" y="139"/>
                  </a:lnTo>
                  <a:lnTo>
                    <a:pt x="47" y="182"/>
                  </a:lnTo>
                  <a:lnTo>
                    <a:pt x="27" y="198"/>
                  </a:lnTo>
                  <a:lnTo>
                    <a:pt x="8" y="209"/>
                  </a:lnTo>
                  <a:lnTo>
                    <a:pt x="0" y="209"/>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68" name="Freeform 791"/>
            <p:cNvSpPr>
              <a:spLocks noChangeArrowheads="1"/>
            </p:cNvSpPr>
            <p:nvPr/>
          </p:nvSpPr>
          <p:spPr bwMode="auto">
            <a:xfrm>
              <a:off x="3404" y="2938"/>
              <a:ext cx="27" cy="32"/>
            </a:xfrm>
            <a:custGeom>
              <a:avLst/>
              <a:gdLst>
                <a:gd name="T0" fmla="*/ 0 w 117"/>
                <a:gd name="T1" fmla="*/ 0 h 140"/>
                <a:gd name="T2" fmla="*/ 0 w 117"/>
                <a:gd name="T3" fmla="*/ 0 h 140"/>
                <a:gd name="T4" fmla="*/ 0 w 117"/>
                <a:gd name="T5" fmla="*/ 0 h 140"/>
                <a:gd name="T6" fmla="*/ 0 w 117"/>
                <a:gd name="T7" fmla="*/ 0 h 140"/>
                <a:gd name="T8" fmla="*/ 0 w 117"/>
                <a:gd name="T9" fmla="*/ 0 h 140"/>
                <a:gd name="T10" fmla="*/ 0 w 117"/>
                <a:gd name="T11" fmla="*/ 0 h 140"/>
                <a:gd name="T12" fmla="*/ 0 w 117"/>
                <a:gd name="T13" fmla="*/ 0 h 140"/>
                <a:gd name="T14" fmla="*/ 0 w 117"/>
                <a:gd name="T15" fmla="*/ 0 h 140"/>
                <a:gd name="T16" fmla="*/ 0 w 117"/>
                <a:gd name="T17" fmla="*/ 0 h 140"/>
                <a:gd name="T18" fmla="*/ 0 w 117"/>
                <a:gd name="T19" fmla="*/ 0 h 140"/>
                <a:gd name="T20" fmla="*/ 0 w 117"/>
                <a:gd name="T21" fmla="*/ 0 h 140"/>
                <a:gd name="T22" fmla="*/ 0 w 117"/>
                <a:gd name="T23" fmla="*/ 0 h 140"/>
                <a:gd name="T24" fmla="*/ 0 w 117"/>
                <a:gd name="T25" fmla="*/ 0 h 140"/>
                <a:gd name="T26" fmla="*/ 0 w 117"/>
                <a:gd name="T27" fmla="*/ 0 h 140"/>
                <a:gd name="T28" fmla="*/ 0 w 117"/>
                <a:gd name="T29" fmla="*/ 0 h 140"/>
                <a:gd name="T30" fmla="*/ 0 w 117"/>
                <a:gd name="T31" fmla="*/ 0 h 140"/>
                <a:gd name="T32" fmla="*/ 0 w 117"/>
                <a:gd name="T33" fmla="*/ 0 h 1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140"/>
                <a:gd name="T53" fmla="*/ 117 w 117"/>
                <a:gd name="T54" fmla="*/ 140 h 1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140">
                  <a:moveTo>
                    <a:pt x="0" y="61"/>
                  </a:moveTo>
                  <a:lnTo>
                    <a:pt x="116" y="61"/>
                  </a:lnTo>
                  <a:lnTo>
                    <a:pt x="116" y="42"/>
                  </a:lnTo>
                  <a:lnTo>
                    <a:pt x="108" y="23"/>
                  </a:lnTo>
                  <a:lnTo>
                    <a:pt x="97" y="15"/>
                  </a:lnTo>
                  <a:lnTo>
                    <a:pt x="78" y="0"/>
                  </a:lnTo>
                  <a:lnTo>
                    <a:pt x="46" y="0"/>
                  </a:lnTo>
                  <a:lnTo>
                    <a:pt x="30" y="15"/>
                  </a:lnTo>
                  <a:lnTo>
                    <a:pt x="11" y="31"/>
                  </a:lnTo>
                  <a:lnTo>
                    <a:pt x="0" y="61"/>
                  </a:lnTo>
                  <a:lnTo>
                    <a:pt x="0" y="81"/>
                  </a:lnTo>
                  <a:lnTo>
                    <a:pt x="11" y="112"/>
                  </a:lnTo>
                  <a:lnTo>
                    <a:pt x="30" y="131"/>
                  </a:lnTo>
                  <a:lnTo>
                    <a:pt x="46" y="139"/>
                  </a:lnTo>
                  <a:lnTo>
                    <a:pt x="78" y="139"/>
                  </a:lnTo>
                  <a:lnTo>
                    <a:pt x="97" y="131"/>
                  </a:lnTo>
                  <a:lnTo>
                    <a:pt x="116" y="112"/>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69" name="Freeform 792"/>
            <p:cNvSpPr>
              <a:spLocks noChangeArrowheads="1"/>
            </p:cNvSpPr>
            <p:nvPr/>
          </p:nvSpPr>
          <p:spPr bwMode="auto">
            <a:xfrm>
              <a:off x="3444" y="2938"/>
              <a:ext cx="18" cy="32"/>
            </a:xfrm>
            <a:custGeom>
              <a:avLst/>
              <a:gdLst>
                <a:gd name="T0" fmla="*/ 0 w 79"/>
                <a:gd name="T1" fmla="*/ 0 h 140"/>
                <a:gd name="T2" fmla="*/ 0 w 79"/>
                <a:gd name="T3" fmla="*/ 0 h 140"/>
                <a:gd name="T4" fmla="*/ 0 w 79"/>
                <a:gd name="T5" fmla="*/ 0 h 140"/>
                <a:gd name="T6" fmla="*/ 0 w 79"/>
                <a:gd name="T7" fmla="*/ 0 h 140"/>
                <a:gd name="T8" fmla="*/ 0 w 79"/>
                <a:gd name="T9" fmla="*/ 0 h 140"/>
                <a:gd name="T10" fmla="*/ 0 w 79"/>
                <a:gd name="T11" fmla="*/ 0 h 140"/>
                <a:gd name="T12" fmla="*/ 0 w 79"/>
                <a:gd name="T13" fmla="*/ 0 h 140"/>
                <a:gd name="T14" fmla="*/ 0 w 79"/>
                <a:gd name="T15" fmla="*/ 0 h 140"/>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140"/>
                <a:gd name="T26" fmla="*/ 79 w 79"/>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140">
                  <a:moveTo>
                    <a:pt x="0" y="139"/>
                  </a:moveTo>
                  <a:lnTo>
                    <a:pt x="0" y="0"/>
                  </a:lnTo>
                  <a:lnTo>
                    <a:pt x="4" y="31"/>
                  </a:lnTo>
                  <a:lnTo>
                    <a:pt x="0" y="61"/>
                  </a:lnTo>
                  <a:lnTo>
                    <a:pt x="4" y="31"/>
                  </a:lnTo>
                  <a:lnTo>
                    <a:pt x="28" y="15"/>
                  </a:lnTo>
                  <a:lnTo>
                    <a:pt x="52" y="0"/>
                  </a:lnTo>
                  <a:lnTo>
                    <a:pt x="78"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0" name="Line 793"/>
            <p:cNvSpPr>
              <a:spLocks noChangeShapeType="1"/>
            </p:cNvSpPr>
            <p:nvPr/>
          </p:nvSpPr>
          <p:spPr bwMode="auto">
            <a:xfrm>
              <a:off x="2622" y="2931"/>
              <a:ext cx="1" cy="4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71" name="Line 794"/>
            <p:cNvSpPr>
              <a:spLocks noChangeShapeType="1"/>
            </p:cNvSpPr>
            <p:nvPr/>
          </p:nvSpPr>
          <p:spPr bwMode="auto">
            <a:xfrm>
              <a:off x="2606" y="2931"/>
              <a:ext cx="32"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72" name="Line 795"/>
            <p:cNvSpPr>
              <a:spLocks noChangeShapeType="1"/>
            </p:cNvSpPr>
            <p:nvPr/>
          </p:nvSpPr>
          <p:spPr bwMode="auto">
            <a:xfrm>
              <a:off x="2646" y="294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73" name="Freeform 796"/>
            <p:cNvSpPr>
              <a:spLocks noChangeArrowheads="1"/>
            </p:cNvSpPr>
            <p:nvPr/>
          </p:nvSpPr>
          <p:spPr bwMode="auto">
            <a:xfrm>
              <a:off x="2646" y="2946"/>
              <a:ext cx="17" cy="15"/>
            </a:xfrm>
            <a:custGeom>
              <a:avLst/>
              <a:gdLst>
                <a:gd name="T0" fmla="*/ 0 w 77"/>
                <a:gd name="T1" fmla="*/ 0 h 64"/>
                <a:gd name="T2" fmla="*/ 0 w 77"/>
                <a:gd name="T3" fmla="*/ 0 h 64"/>
                <a:gd name="T4" fmla="*/ 0 w 77"/>
                <a:gd name="T5" fmla="*/ 0 h 64"/>
                <a:gd name="T6" fmla="*/ 0 w 77"/>
                <a:gd name="T7" fmla="*/ 0 h 64"/>
                <a:gd name="T8" fmla="*/ 0 w 77"/>
                <a:gd name="T9" fmla="*/ 0 h 64"/>
                <a:gd name="T10" fmla="*/ 0 60000 65536"/>
                <a:gd name="T11" fmla="*/ 0 60000 65536"/>
                <a:gd name="T12" fmla="*/ 0 60000 65536"/>
                <a:gd name="T13" fmla="*/ 0 60000 65536"/>
                <a:gd name="T14" fmla="*/ 0 60000 65536"/>
                <a:gd name="T15" fmla="*/ 0 w 77"/>
                <a:gd name="T16" fmla="*/ 0 h 64"/>
                <a:gd name="T17" fmla="*/ 77 w 77"/>
                <a:gd name="T18" fmla="*/ 64 h 64"/>
              </a:gdLst>
              <a:ahLst/>
              <a:cxnLst>
                <a:cxn ang="T10">
                  <a:pos x="T0" y="T1"/>
                </a:cxn>
                <a:cxn ang="T11">
                  <a:pos x="T2" y="T3"/>
                </a:cxn>
                <a:cxn ang="T12">
                  <a:pos x="T4" y="T5"/>
                </a:cxn>
                <a:cxn ang="T13">
                  <a:pos x="T6" y="T7"/>
                </a:cxn>
                <a:cxn ang="T14">
                  <a:pos x="T8" y="T9"/>
                </a:cxn>
              </a:cxnLst>
              <a:rect l="T15" t="T16" r="T17" b="T18"/>
              <a:pathLst>
                <a:path w="77" h="64">
                  <a:moveTo>
                    <a:pt x="0" y="63"/>
                  </a:moveTo>
                  <a:lnTo>
                    <a:pt x="7" y="32"/>
                  </a:lnTo>
                  <a:lnTo>
                    <a:pt x="27" y="8"/>
                  </a:lnTo>
                  <a:lnTo>
                    <a:pt x="49" y="0"/>
                  </a:lnTo>
                  <a:lnTo>
                    <a:pt x="76"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4" name="Line 797"/>
            <p:cNvSpPr>
              <a:spLocks noChangeShapeType="1"/>
            </p:cNvSpPr>
            <p:nvPr/>
          </p:nvSpPr>
          <p:spPr bwMode="auto">
            <a:xfrm>
              <a:off x="2701" y="294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75" name="Freeform 798"/>
            <p:cNvSpPr>
              <a:spLocks noChangeArrowheads="1"/>
            </p:cNvSpPr>
            <p:nvPr/>
          </p:nvSpPr>
          <p:spPr bwMode="auto">
            <a:xfrm>
              <a:off x="2675" y="2946"/>
              <a:ext cx="27" cy="31"/>
            </a:xfrm>
            <a:custGeom>
              <a:avLst/>
              <a:gdLst>
                <a:gd name="T0" fmla="*/ 0 w 117"/>
                <a:gd name="T1" fmla="*/ 0 h 137"/>
                <a:gd name="T2" fmla="*/ 0 w 117"/>
                <a:gd name="T3" fmla="*/ 0 h 137"/>
                <a:gd name="T4" fmla="*/ 0 w 117"/>
                <a:gd name="T5" fmla="*/ 0 h 137"/>
                <a:gd name="T6" fmla="*/ 0 w 117"/>
                <a:gd name="T7" fmla="*/ 0 h 137"/>
                <a:gd name="T8" fmla="*/ 0 w 117"/>
                <a:gd name="T9" fmla="*/ 0 h 137"/>
                <a:gd name="T10" fmla="*/ 0 w 117"/>
                <a:gd name="T11" fmla="*/ 0 h 137"/>
                <a:gd name="T12" fmla="*/ 0 w 117"/>
                <a:gd name="T13" fmla="*/ 0 h 137"/>
                <a:gd name="T14" fmla="*/ 0 w 117"/>
                <a:gd name="T15" fmla="*/ 0 h 137"/>
                <a:gd name="T16" fmla="*/ 0 w 117"/>
                <a:gd name="T17" fmla="*/ 0 h 137"/>
                <a:gd name="T18" fmla="*/ 0 w 117"/>
                <a:gd name="T19" fmla="*/ 0 h 137"/>
                <a:gd name="T20" fmla="*/ 0 w 117"/>
                <a:gd name="T21" fmla="*/ 0 h 137"/>
                <a:gd name="T22" fmla="*/ 0 w 117"/>
                <a:gd name="T23" fmla="*/ 0 h 137"/>
                <a:gd name="T24" fmla="*/ 0 w 117"/>
                <a:gd name="T25" fmla="*/ 0 h 137"/>
                <a:gd name="T26" fmla="*/ 0 w 117"/>
                <a:gd name="T27" fmla="*/ 0 h 1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7"/>
                <a:gd name="T43" fmla="*/ 0 h 137"/>
                <a:gd name="T44" fmla="*/ 117 w 117"/>
                <a:gd name="T45" fmla="*/ 137 h 1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7" h="137">
                  <a:moveTo>
                    <a:pt x="116" y="28"/>
                  </a:moveTo>
                  <a:lnTo>
                    <a:pt x="97" y="8"/>
                  </a:lnTo>
                  <a:lnTo>
                    <a:pt x="78" y="0"/>
                  </a:lnTo>
                  <a:lnTo>
                    <a:pt x="46" y="0"/>
                  </a:lnTo>
                  <a:lnTo>
                    <a:pt x="31" y="8"/>
                  </a:lnTo>
                  <a:lnTo>
                    <a:pt x="7" y="28"/>
                  </a:lnTo>
                  <a:lnTo>
                    <a:pt x="0" y="54"/>
                  </a:lnTo>
                  <a:lnTo>
                    <a:pt x="0" y="77"/>
                  </a:lnTo>
                  <a:lnTo>
                    <a:pt x="7" y="106"/>
                  </a:lnTo>
                  <a:lnTo>
                    <a:pt x="31" y="128"/>
                  </a:lnTo>
                  <a:lnTo>
                    <a:pt x="46" y="136"/>
                  </a:lnTo>
                  <a:lnTo>
                    <a:pt x="78" y="136"/>
                  </a:lnTo>
                  <a:lnTo>
                    <a:pt x="97" y="128"/>
                  </a:lnTo>
                  <a:lnTo>
                    <a:pt x="116"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6" name="Freeform 799"/>
            <p:cNvSpPr>
              <a:spLocks noChangeArrowheads="1"/>
            </p:cNvSpPr>
            <p:nvPr/>
          </p:nvSpPr>
          <p:spPr bwMode="auto">
            <a:xfrm>
              <a:off x="2717" y="2946"/>
              <a:ext cx="24" cy="31"/>
            </a:xfrm>
            <a:custGeom>
              <a:avLst/>
              <a:gdLst>
                <a:gd name="T0" fmla="*/ 0 w 106"/>
                <a:gd name="T1" fmla="*/ 0 h 137"/>
                <a:gd name="T2" fmla="*/ 0 w 106"/>
                <a:gd name="T3" fmla="*/ 0 h 137"/>
                <a:gd name="T4" fmla="*/ 0 w 106"/>
                <a:gd name="T5" fmla="*/ 0 h 137"/>
                <a:gd name="T6" fmla="*/ 0 w 106"/>
                <a:gd name="T7" fmla="*/ 0 h 137"/>
                <a:gd name="T8" fmla="*/ 0 w 106"/>
                <a:gd name="T9" fmla="*/ 0 h 137"/>
                <a:gd name="T10" fmla="*/ 0 w 106"/>
                <a:gd name="T11" fmla="*/ 0 h 137"/>
                <a:gd name="T12" fmla="*/ 0 w 106"/>
                <a:gd name="T13" fmla="*/ 0 h 137"/>
                <a:gd name="T14" fmla="*/ 0 w 106"/>
                <a:gd name="T15" fmla="*/ 0 h 137"/>
                <a:gd name="T16" fmla="*/ 0 w 106"/>
                <a:gd name="T17" fmla="*/ 0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7"/>
                <a:gd name="T29" fmla="*/ 106 w 10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7">
                  <a:moveTo>
                    <a:pt x="0" y="136"/>
                  </a:moveTo>
                  <a:lnTo>
                    <a:pt x="0" y="0"/>
                  </a:lnTo>
                  <a:lnTo>
                    <a:pt x="0" y="35"/>
                  </a:lnTo>
                  <a:lnTo>
                    <a:pt x="31" y="8"/>
                  </a:lnTo>
                  <a:lnTo>
                    <a:pt x="47" y="0"/>
                  </a:lnTo>
                  <a:lnTo>
                    <a:pt x="77" y="0"/>
                  </a:lnTo>
                  <a:lnTo>
                    <a:pt x="96" y="8"/>
                  </a:lnTo>
                  <a:lnTo>
                    <a:pt x="105" y="35"/>
                  </a:lnTo>
                  <a:lnTo>
                    <a:pt x="105"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7" name="Freeform 800"/>
            <p:cNvSpPr>
              <a:spLocks noChangeArrowheads="1"/>
            </p:cNvSpPr>
            <p:nvPr/>
          </p:nvSpPr>
          <p:spPr bwMode="auto">
            <a:xfrm>
              <a:off x="2758" y="2946"/>
              <a:ext cx="24" cy="31"/>
            </a:xfrm>
            <a:custGeom>
              <a:avLst/>
              <a:gdLst>
                <a:gd name="T0" fmla="*/ 0 w 106"/>
                <a:gd name="T1" fmla="*/ 0 h 137"/>
                <a:gd name="T2" fmla="*/ 0 w 106"/>
                <a:gd name="T3" fmla="*/ 0 h 137"/>
                <a:gd name="T4" fmla="*/ 0 w 106"/>
                <a:gd name="T5" fmla="*/ 0 h 137"/>
                <a:gd name="T6" fmla="*/ 0 w 106"/>
                <a:gd name="T7" fmla="*/ 0 h 137"/>
                <a:gd name="T8" fmla="*/ 0 w 106"/>
                <a:gd name="T9" fmla="*/ 0 h 137"/>
                <a:gd name="T10" fmla="*/ 0 w 106"/>
                <a:gd name="T11" fmla="*/ 0 h 137"/>
                <a:gd name="T12" fmla="*/ 0 w 106"/>
                <a:gd name="T13" fmla="*/ 0 h 137"/>
                <a:gd name="T14" fmla="*/ 0 w 106"/>
                <a:gd name="T15" fmla="*/ 0 h 137"/>
                <a:gd name="T16" fmla="*/ 0 w 106"/>
                <a:gd name="T17" fmla="*/ 0 h 137"/>
                <a:gd name="T18" fmla="*/ 0 w 106"/>
                <a:gd name="T19" fmla="*/ 0 h 137"/>
                <a:gd name="T20" fmla="*/ 0 w 106"/>
                <a:gd name="T21" fmla="*/ 0 h 137"/>
                <a:gd name="T22" fmla="*/ 0 w 106"/>
                <a:gd name="T23" fmla="*/ 0 h 137"/>
                <a:gd name="T24" fmla="*/ 0 w 106"/>
                <a:gd name="T25" fmla="*/ 0 h 137"/>
                <a:gd name="T26" fmla="*/ 0 w 106"/>
                <a:gd name="T27" fmla="*/ 0 h 137"/>
                <a:gd name="T28" fmla="*/ 0 w 106"/>
                <a:gd name="T29" fmla="*/ 0 h 137"/>
                <a:gd name="T30" fmla="*/ 0 w 106"/>
                <a:gd name="T31" fmla="*/ 0 h 137"/>
                <a:gd name="T32" fmla="*/ 0 w 106"/>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6"/>
                <a:gd name="T52" fmla="*/ 0 h 137"/>
                <a:gd name="T53" fmla="*/ 106 w 106"/>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6" h="137">
                  <a:moveTo>
                    <a:pt x="105" y="28"/>
                  </a:moveTo>
                  <a:lnTo>
                    <a:pt x="97" y="8"/>
                  </a:lnTo>
                  <a:lnTo>
                    <a:pt x="71" y="0"/>
                  </a:lnTo>
                  <a:lnTo>
                    <a:pt x="39" y="0"/>
                  </a:lnTo>
                  <a:lnTo>
                    <a:pt x="8" y="8"/>
                  </a:lnTo>
                  <a:lnTo>
                    <a:pt x="0" y="28"/>
                  </a:lnTo>
                  <a:lnTo>
                    <a:pt x="8" y="51"/>
                  </a:lnTo>
                  <a:lnTo>
                    <a:pt x="28" y="54"/>
                  </a:lnTo>
                  <a:lnTo>
                    <a:pt x="78" y="66"/>
                  </a:lnTo>
                  <a:lnTo>
                    <a:pt x="97" y="77"/>
                  </a:lnTo>
                  <a:lnTo>
                    <a:pt x="105" y="97"/>
                  </a:lnTo>
                  <a:lnTo>
                    <a:pt x="105" y="106"/>
                  </a:lnTo>
                  <a:lnTo>
                    <a:pt x="97" y="128"/>
                  </a:lnTo>
                  <a:lnTo>
                    <a:pt x="71" y="136"/>
                  </a:lnTo>
                  <a:lnTo>
                    <a:pt x="39" y="136"/>
                  </a:lnTo>
                  <a:lnTo>
                    <a:pt x="8" y="128"/>
                  </a:lnTo>
                  <a:lnTo>
                    <a:pt x="0"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8" name="Freeform 801"/>
            <p:cNvSpPr>
              <a:spLocks noChangeArrowheads="1"/>
            </p:cNvSpPr>
            <p:nvPr/>
          </p:nvSpPr>
          <p:spPr bwMode="auto">
            <a:xfrm>
              <a:off x="2796" y="2946"/>
              <a:ext cx="14" cy="31"/>
            </a:xfrm>
            <a:custGeom>
              <a:avLst/>
              <a:gdLst>
                <a:gd name="T0" fmla="*/ 0 w 63"/>
                <a:gd name="T1" fmla="*/ 0 h 137"/>
                <a:gd name="T2" fmla="*/ 0 w 63"/>
                <a:gd name="T3" fmla="*/ 0 h 137"/>
                <a:gd name="T4" fmla="*/ 0 w 63"/>
                <a:gd name="T5" fmla="*/ 0 h 137"/>
                <a:gd name="T6" fmla="*/ 0 w 63"/>
                <a:gd name="T7" fmla="*/ 0 h 137"/>
                <a:gd name="T8" fmla="*/ 0 60000 65536"/>
                <a:gd name="T9" fmla="*/ 0 60000 65536"/>
                <a:gd name="T10" fmla="*/ 0 60000 65536"/>
                <a:gd name="T11" fmla="*/ 0 60000 65536"/>
                <a:gd name="T12" fmla="*/ 0 w 63"/>
                <a:gd name="T13" fmla="*/ 0 h 137"/>
                <a:gd name="T14" fmla="*/ 63 w 63"/>
                <a:gd name="T15" fmla="*/ 137 h 137"/>
              </a:gdLst>
              <a:ahLst/>
              <a:cxnLst>
                <a:cxn ang="T8">
                  <a:pos x="T0" y="T1"/>
                </a:cxn>
                <a:cxn ang="T9">
                  <a:pos x="T2" y="T3"/>
                </a:cxn>
                <a:cxn ang="T10">
                  <a:pos x="T4" y="T5"/>
                </a:cxn>
                <a:cxn ang="T11">
                  <a:pos x="T6" y="T7"/>
                </a:cxn>
              </a:cxnLst>
              <a:rect l="T12" t="T13" r="T14" b="T15"/>
              <a:pathLst>
                <a:path w="63" h="137">
                  <a:moveTo>
                    <a:pt x="0" y="136"/>
                  </a:moveTo>
                  <a:lnTo>
                    <a:pt x="0" y="0"/>
                  </a:lnTo>
                  <a:lnTo>
                    <a:pt x="62" y="8"/>
                  </a:lnTo>
                  <a:lnTo>
                    <a:pt x="0" y="35"/>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79" name="Freeform 802"/>
            <p:cNvSpPr>
              <a:spLocks noChangeArrowheads="1"/>
            </p:cNvSpPr>
            <p:nvPr/>
          </p:nvSpPr>
          <p:spPr bwMode="auto">
            <a:xfrm>
              <a:off x="2803" y="2946"/>
              <a:ext cx="17" cy="31"/>
            </a:xfrm>
            <a:custGeom>
              <a:avLst/>
              <a:gdLst>
                <a:gd name="T0" fmla="*/ 0 w 75"/>
                <a:gd name="T1" fmla="*/ 0 h 137"/>
                <a:gd name="T2" fmla="*/ 0 w 75"/>
                <a:gd name="T3" fmla="*/ 0 h 137"/>
                <a:gd name="T4" fmla="*/ 0 w 75"/>
                <a:gd name="T5" fmla="*/ 0 h 137"/>
                <a:gd name="T6" fmla="*/ 0 w 75"/>
                <a:gd name="T7" fmla="*/ 0 h 137"/>
                <a:gd name="T8" fmla="*/ 0 w 75"/>
                <a:gd name="T9" fmla="*/ 0 h 137"/>
                <a:gd name="T10" fmla="*/ 0 w 75"/>
                <a:gd name="T11" fmla="*/ 0 h 137"/>
                <a:gd name="T12" fmla="*/ 0 60000 65536"/>
                <a:gd name="T13" fmla="*/ 0 60000 65536"/>
                <a:gd name="T14" fmla="*/ 0 60000 65536"/>
                <a:gd name="T15" fmla="*/ 0 60000 65536"/>
                <a:gd name="T16" fmla="*/ 0 60000 65536"/>
                <a:gd name="T17" fmla="*/ 0 60000 65536"/>
                <a:gd name="T18" fmla="*/ 0 w 75"/>
                <a:gd name="T19" fmla="*/ 0 h 137"/>
                <a:gd name="T20" fmla="*/ 75 w 75"/>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75" h="137">
                  <a:moveTo>
                    <a:pt x="0" y="8"/>
                  </a:moveTo>
                  <a:lnTo>
                    <a:pt x="15" y="0"/>
                  </a:lnTo>
                  <a:lnTo>
                    <a:pt x="43" y="0"/>
                  </a:lnTo>
                  <a:lnTo>
                    <a:pt x="67" y="8"/>
                  </a:lnTo>
                  <a:lnTo>
                    <a:pt x="74" y="35"/>
                  </a:lnTo>
                  <a:lnTo>
                    <a:pt x="74"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0" name="Freeform 803"/>
            <p:cNvSpPr>
              <a:spLocks noChangeArrowheads="1"/>
            </p:cNvSpPr>
            <p:nvPr/>
          </p:nvSpPr>
          <p:spPr bwMode="auto">
            <a:xfrm>
              <a:off x="2820" y="2946"/>
              <a:ext cx="25" cy="31"/>
            </a:xfrm>
            <a:custGeom>
              <a:avLst/>
              <a:gdLst>
                <a:gd name="T0" fmla="*/ 0 w 109"/>
                <a:gd name="T1" fmla="*/ 0 h 137"/>
                <a:gd name="T2" fmla="*/ 0 w 109"/>
                <a:gd name="T3" fmla="*/ 0 h 137"/>
                <a:gd name="T4" fmla="*/ 0 w 109"/>
                <a:gd name="T5" fmla="*/ 0 h 137"/>
                <a:gd name="T6" fmla="*/ 0 w 109"/>
                <a:gd name="T7" fmla="*/ 0 h 137"/>
                <a:gd name="T8" fmla="*/ 0 w 109"/>
                <a:gd name="T9" fmla="*/ 0 h 137"/>
                <a:gd name="T10" fmla="*/ 0 w 109"/>
                <a:gd name="T11" fmla="*/ 0 h 137"/>
                <a:gd name="T12" fmla="*/ 0 w 109"/>
                <a:gd name="T13" fmla="*/ 0 h 137"/>
                <a:gd name="T14" fmla="*/ 0 60000 65536"/>
                <a:gd name="T15" fmla="*/ 0 60000 65536"/>
                <a:gd name="T16" fmla="*/ 0 60000 65536"/>
                <a:gd name="T17" fmla="*/ 0 60000 65536"/>
                <a:gd name="T18" fmla="*/ 0 60000 65536"/>
                <a:gd name="T19" fmla="*/ 0 60000 65536"/>
                <a:gd name="T20" fmla="*/ 0 60000 65536"/>
                <a:gd name="T21" fmla="*/ 0 w 109"/>
                <a:gd name="T22" fmla="*/ 0 h 137"/>
                <a:gd name="T23" fmla="*/ 109 w 109"/>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137">
                  <a:moveTo>
                    <a:pt x="0" y="35"/>
                  </a:moveTo>
                  <a:lnTo>
                    <a:pt x="30" y="8"/>
                  </a:lnTo>
                  <a:lnTo>
                    <a:pt x="49" y="0"/>
                  </a:lnTo>
                  <a:lnTo>
                    <a:pt x="80" y="0"/>
                  </a:lnTo>
                  <a:lnTo>
                    <a:pt x="100" y="8"/>
                  </a:lnTo>
                  <a:lnTo>
                    <a:pt x="108" y="35"/>
                  </a:lnTo>
                  <a:lnTo>
                    <a:pt x="108"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1" name="Freeform 804"/>
            <p:cNvSpPr>
              <a:spLocks noChangeArrowheads="1"/>
            </p:cNvSpPr>
            <p:nvPr/>
          </p:nvSpPr>
          <p:spPr bwMode="auto">
            <a:xfrm>
              <a:off x="2862" y="2946"/>
              <a:ext cx="27" cy="31"/>
            </a:xfrm>
            <a:custGeom>
              <a:avLst/>
              <a:gdLst>
                <a:gd name="T0" fmla="*/ 0 w 120"/>
                <a:gd name="T1" fmla="*/ 0 h 137"/>
                <a:gd name="T2" fmla="*/ 0 w 120"/>
                <a:gd name="T3" fmla="*/ 0 h 137"/>
                <a:gd name="T4" fmla="*/ 0 w 120"/>
                <a:gd name="T5" fmla="*/ 0 h 137"/>
                <a:gd name="T6" fmla="*/ 0 w 120"/>
                <a:gd name="T7" fmla="*/ 0 h 137"/>
                <a:gd name="T8" fmla="*/ 0 w 120"/>
                <a:gd name="T9" fmla="*/ 0 h 137"/>
                <a:gd name="T10" fmla="*/ 0 w 120"/>
                <a:gd name="T11" fmla="*/ 0 h 137"/>
                <a:gd name="T12" fmla="*/ 0 w 120"/>
                <a:gd name="T13" fmla="*/ 0 h 137"/>
                <a:gd name="T14" fmla="*/ 0 w 120"/>
                <a:gd name="T15" fmla="*/ 0 h 137"/>
                <a:gd name="T16" fmla="*/ 0 w 120"/>
                <a:gd name="T17" fmla="*/ 0 h 137"/>
                <a:gd name="T18" fmla="*/ 0 w 120"/>
                <a:gd name="T19" fmla="*/ 0 h 137"/>
                <a:gd name="T20" fmla="*/ 0 w 120"/>
                <a:gd name="T21" fmla="*/ 0 h 137"/>
                <a:gd name="T22" fmla="*/ 0 w 120"/>
                <a:gd name="T23" fmla="*/ 0 h 137"/>
                <a:gd name="T24" fmla="*/ 0 w 120"/>
                <a:gd name="T25" fmla="*/ 0 h 137"/>
                <a:gd name="T26" fmla="*/ 0 w 120"/>
                <a:gd name="T27" fmla="*/ 0 h 137"/>
                <a:gd name="T28" fmla="*/ 0 w 120"/>
                <a:gd name="T29" fmla="*/ 0 h 137"/>
                <a:gd name="T30" fmla="*/ 0 w 120"/>
                <a:gd name="T31" fmla="*/ 0 h 137"/>
                <a:gd name="T32" fmla="*/ 0 w 120"/>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37"/>
                <a:gd name="T53" fmla="*/ 120 w 12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37">
                  <a:moveTo>
                    <a:pt x="119" y="136"/>
                  </a:moveTo>
                  <a:lnTo>
                    <a:pt x="119" y="0"/>
                  </a:lnTo>
                  <a:lnTo>
                    <a:pt x="100" y="8"/>
                  </a:lnTo>
                  <a:lnTo>
                    <a:pt x="119" y="28"/>
                  </a:lnTo>
                  <a:lnTo>
                    <a:pt x="100" y="8"/>
                  </a:lnTo>
                  <a:lnTo>
                    <a:pt x="81" y="0"/>
                  </a:lnTo>
                  <a:lnTo>
                    <a:pt x="49" y="0"/>
                  </a:lnTo>
                  <a:lnTo>
                    <a:pt x="30" y="8"/>
                  </a:lnTo>
                  <a:lnTo>
                    <a:pt x="14" y="28"/>
                  </a:lnTo>
                  <a:lnTo>
                    <a:pt x="0" y="54"/>
                  </a:lnTo>
                  <a:lnTo>
                    <a:pt x="0" y="77"/>
                  </a:lnTo>
                  <a:lnTo>
                    <a:pt x="14" y="106"/>
                  </a:lnTo>
                  <a:lnTo>
                    <a:pt x="30" y="128"/>
                  </a:lnTo>
                  <a:lnTo>
                    <a:pt x="49" y="136"/>
                  </a:lnTo>
                  <a:lnTo>
                    <a:pt x="81" y="136"/>
                  </a:lnTo>
                  <a:lnTo>
                    <a:pt x="100" y="128"/>
                  </a:lnTo>
                  <a:lnTo>
                    <a:pt x="119"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2" name="Line 805"/>
            <p:cNvSpPr>
              <a:spLocks noChangeShapeType="1"/>
            </p:cNvSpPr>
            <p:nvPr/>
          </p:nvSpPr>
          <p:spPr bwMode="auto">
            <a:xfrm flipV="1">
              <a:off x="2911" y="2930"/>
              <a:ext cx="1" cy="39"/>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83" name="Freeform 806"/>
            <p:cNvSpPr>
              <a:spLocks noChangeArrowheads="1"/>
            </p:cNvSpPr>
            <p:nvPr/>
          </p:nvSpPr>
          <p:spPr bwMode="auto">
            <a:xfrm>
              <a:off x="2911" y="2968"/>
              <a:ext cx="15" cy="15"/>
            </a:xfrm>
            <a:custGeom>
              <a:avLst/>
              <a:gdLst>
                <a:gd name="T0" fmla="*/ 0 w 64"/>
                <a:gd name="T1" fmla="*/ 0 h 64"/>
                <a:gd name="T2" fmla="*/ 0 w 64"/>
                <a:gd name="T3" fmla="*/ 0 h 64"/>
                <a:gd name="T4" fmla="*/ 0 w 64"/>
                <a:gd name="T5" fmla="*/ 0 h 64"/>
                <a:gd name="T6" fmla="*/ 0 w 64"/>
                <a:gd name="T7" fmla="*/ 0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0"/>
                  </a:moveTo>
                  <a:lnTo>
                    <a:pt x="11" y="47"/>
                  </a:lnTo>
                  <a:lnTo>
                    <a:pt x="35" y="63"/>
                  </a:lnTo>
                  <a:lnTo>
                    <a:pt x="63" y="6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4" name="Line 807"/>
            <p:cNvSpPr>
              <a:spLocks noChangeShapeType="1"/>
            </p:cNvSpPr>
            <p:nvPr/>
          </p:nvSpPr>
          <p:spPr bwMode="auto">
            <a:xfrm flipH="1">
              <a:off x="2902" y="2946"/>
              <a:ext cx="18"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85" name="Freeform 808"/>
            <p:cNvSpPr>
              <a:spLocks noChangeArrowheads="1"/>
            </p:cNvSpPr>
            <p:nvPr/>
          </p:nvSpPr>
          <p:spPr bwMode="auto">
            <a:xfrm>
              <a:off x="2935" y="2946"/>
              <a:ext cx="27" cy="31"/>
            </a:xfrm>
            <a:custGeom>
              <a:avLst/>
              <a:gdLst>
                <a:gd name="T0" fmla="*/ 0 w 121"/>
                <a:gd name="T1" fmla="*/ 0 h 137"/>
                <a:gd name="T2" fmla="*/ 0 w 121"/>
                <a:gd name="T3" fmla="*/ 0 h 137"/>
                <a:gd name="T4" fmla="*/ 0 w 121"/>
                <a:gd name="T5" fmla="*/ 0 h 137"/>
                <a:gd name="T6" fmla="*/ 0 w 121"/>
                <a:gd name="T7" fmla="*/ 0 h 137"/>
                <a:gd name="T8" fmla="*/ 0 w 121"/>
                <a:gd name="T9" fmla="*/ 0 h 137"/>
                <a:gd name="T10" fmla="*/ 0 w 121"/>
                <a:gd name="T11" fmla="*/ 0 h 137"/>
                <a:gd name="T12" fmla="*/ 0 w 121"/>
                <a:gd name="T13" fmla="*/ 0 h 137"/>
                <a:gd name="T14" fmla="*/ 0 w 121"/>
                <a:gd name="T15" fmla="*/ 0 h 137"/>
                <a:gd name="T16" fmla="*/ 0 w 121"/>
                <a:gd name="T17" fmla="*/ 0 h 137"/>
                <a:gd name="T18" fmla="*/ 0 w 121"/>
                <a:gd name="T19" fmla="*/ 0 h 137"/>
                <a:gd name="T20" fmla="*/ 0 w 121"/>
                <a:gd name="T21" fmla="*/ 0 h 137"/>
                <a:gd name="T22" fmla="*/ 0 w 121"/>
                <a:gd name="T23" fmla="*/ 0 h 137"/>
                <a:gd name="T24" fmla="*/ 0 w 121"/>
                <a:gd name="T25" fmla="*/ 0 h 137"/>
                <a:gd name="T26" fmla="*/ 0 w 121"/>
                <a:gd name="T27" fmla="*/ 0 h 137"/>
                <a:gd name="T28" fmla="*/ 0 w 121"/>
                <a:gd name="T29" fmla="*/ 0 h 1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137"/>
                <a:gd name="T47" fmla="*/ 121 w 121"/>
                <a:gd name="T48" fmla="*/ 137 h 1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137">
                  <a:moveTo>
                    <a:pt x="96" y="8"/>
                  </a:moveTo>
                  <a:lnTo>
                    <a:pt x="120" y="28"/>
                  </a:lnTo>
                  <a:lnTo>
                    <a:pt x="96" y="8"/>
                  </a:lnTo>
                  <a:lnTo>
                    <a:pt x="77" y="0"/>
                  </a:lnTo>
                  <a:lnTo>
                    <a:pt x="51" y="0"/>
                  </a:lnTo>
                  <a:lnTo>
                    <a:pt x="28" y="8"/>
                  </a:lnTo>
                  <a:lnTo>
                    <a:pt x="12" y="28"/>
                  </a:lnTo>
                  <a:lnTo>
                    <a:pt x="0" y="54"/>
                  </a:lnTo>
                  <a:lnTo>
                    <a:pt x="0" y="77"/>
                  </a:lnTo>
                  <a:lnTo>
                    <a:pt x="12" y="106"/>
                  </a:lnTo>
                  <a:lnTo>
                    <a:pt x="28" y="128"/>
                  </a:lnTo>
                  <a:lnTo>
                    <a:pt x="51" y="136"/>
                  </a:lnTo>
                  <a:lnTo>
                    <a:pt x="77" y="136"/>
                  </a:lnTo>
                  <a:lnTo>
                    <a:pt x="96" y="128"/>
                  </a:lnTo>
                  <a:lnTo>
                    <a:pt x="120"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6" name="Line 809"/>
            <p:cNvSpPr>
              <a:spLocks noChangeShapeType="1"/>
            </p:cNvSpPr>
            <p:nvPr/>
          </p:nvSpPr>
          <p:spPr bwMode="auto">
            <a:xfrm flipV="1">
              <a:off x="2975" y="2930"/>
              <a:ext cx="1" cy="48"/>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87" name="Freeform 810"/>
            <p:cNvSpPr>
              <a:spLocks noChangeArrowheads="1"/>
            </p:cNvSpPr>
            <p:nvPr/>
          </p:nvSpPr>
          <p:spPr bwMode="auto">
            <a:xfrm>
              <a:off x="2975" y="2946"/>
              <a:ext cx="25" cy="31"/>
            </a:xfrm>
            <a:custGeom>
              <a:avLst/>
              <a:gdLst>
                <a:gd name="T0" fmla="*/ 0 w 110"/>
                <a:gd name="T1" fmla="*/ 0 h 137"/>
                <a:gd name="T2" fmla="*/ 0 w 110"/>
                <a:gd name="T3" fmla="*/ 0 h 137"/>
                <a:gd name="T4" fmla="*/ 0 w 110"/>
                <a:gd name="T5" fmla="*/ 0 h 137"/>
                <a:gd name="T6" fmla="*/ 0 w 110"/>
                <a:gd name="T7" fmla="*/ 0 h 137"/>
                <a:gd name="T8" fmla="*/ 0 w 110"/>
                <a:gd name="T9" fmla="*/ 0 h 137"/>
                <a:gd name="T10" fmla="*/ 0 w 110"/>
                <a:gd name="T11" fmla="*/ 0 h 137"/>
                <a:gd name="T12" fmla="*/ 0 w 110"/>
                <a:gd name="T13" fmla="*/ 0 h 137"/>
                <a:gd name="T14" fmla="*/ 0 60000 65536"/>
                <a:gd name="T15" fmla="*/ 0 60000 65536"/>
                <a:gd name="T16" fmla="*/ 0 60000 65536"/>
                <a:gd name="T17" fmla="*/ 0 60000 65536"/>
                <a:gd name="T18" fmla="*/ 0 60000 65536"/>
                <a:gd name="T19" fmla="*/ 0 60000 65536"/>
                <a:gd name="T20" fmla="*/ 0 60000 65536"/>
                <a:gd name="T21" fmla="*/ 0 w 110"/>
                <a:gd name="T22" fmla="*/ 0 h 137"/>
                <a:gd name="T23" fmla="*/ 110 w 11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37">
                  <a:moveTo>
                    <a:pt x="0" y="35"/>
                  </a:moveTo>
                  <a:lnTo>
                    <a:pt x="27" y="8"/>
                  </a:lnTo>
                  <a:lnTo>
                    <a:pt x="47" y="0"/>
                  </a:lnTo>
                  <a:lnTo>
                    <a:pt x="77" y="0"/>
                  </a:lnTo>
                  <a:lnTo>
                    <a:pt x="92" y="8"/>
                  </a:lnTo>
                  <a:lnTo>
                    <a:pt x="109" y="35"/>
                  </a:lnTo>
                  <a:lnTo>
                    <a:pt x="109"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88" name="Line 811"/>
            <p:cNvSpPr>
              <a:spLocks noChangeShapeType="1"/>
            </p:cNvSpPr>
            <p:nvPr/>
          </p:nvSpPr>
          <p:spPr bwMode="auto">
            <a:xfrm flipH="1">
              <a:off x="2532" y="2820"/>
              <a:ext cx="541"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89" name="Line 812"/>
            <p:cNvSpPr>
              <a:spLocks noChangeShapeType="1"/>
            </p:cNvSpPr>
            <p:nvPr/>
          </p:nvSpPr>
          <p:spPr bwMode="auto">
            <a:xfrm flipH="1">
              <a:off x="1903" y="2832"/>
              <a:ext cx="514"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90" name="Freeform 813"/>
            <p:cNvSpPr>
              <a:spLocks noChangeArrowheads="1"/>
            </p:cNvSpPr>
            <p:nvPr/>
          </p:nvSpPr>
          <p:spPr bwMode="auto">
            <a:xfrm>
              <a:off x="1892" y="2820"/>
              <a:ext cx="538" cy="268"/>
            </a:xfrm>
            <a:custGeom>
              <a:avLst/>
              <a:gdLst>
                <a:gd name="T0" fmla="*/ 0 w 2373"/>
                <a:gd name="T1" fmla="*/ 0 h 1184"/>
                <a:gd name="T2" fmla="*/ 0 w 2373"/>
                <a:gd name="T3" fmla="*/ 0 h 1184"/>
                <a:gd name="T4" fmla="*/ 0 w 2373"/>
                <a:gd name="T5" fmla="*/ 0 h 1184"/>
                <a:gd name="T6" fmla="*/ 0 w 2373"/>
                <a:gd name="T7" fmla="*/ 0 h 1184"/>
                <a:gd name="T8" fmla="*/ 0 w 2373"/>
                <a:gd name="T9" fmla="*/ 0 h 1184"/>
                <a:gd name="T10" fmla="*/ 0 w 2373"/>
                <a:gd name="T11" fmla="*/ 0 h 1184"/>
                <a:gd name="T12" fmla="*/ 0 w 2373"/>
                <a:gd name="T13" fmla="*/ 0 h 1184"/>
                <a:gd name="T14" fmla="*/ 0 w 2373"/>
                <a:gd name="T15" fmla="*/ 0 h 1184"/>
                <a:gd name="T16" fmla="*/ 0 w 2373"/>
                <a:gd name="T17" fmla="*/ 0 h 1184"/>
                <a:gd name="T18" fmla="*/ 0 w 2373"/>
                <a:gd name="T19" fmla="*/ 0 h 1184"/>
                <a:gd name="T20" fmla="*/ 0 w 2373"/>
                <a:gd name="T21" fmla="*/ 0 h 1184"/>
                <a:gd name="T22" fmla="*/ 0 w 2373"/>
                <a:gd name="T23" fmla="*/ 0 h 1184"/>
                <a:gd name="T24" fmla="*/ 0 w 2373"/>
                <a:gd name="T25" fmla="*/ 0 h 1184"/>
                <a:gd name="T26" fmla="*/ 0 w 2373"/>
                <a:gd name="T27" fmla="*/ 0 h 1184"/>
                <a:gd name="T28" fmla="*/ 0 w 2373"/>
                <a:gd name="T29" fmla="*/ 0 h 1184"/>
                <a:gd name="T30" fmla="*/ 0 w 2373"/>
                <a:gd name="T31" fmla="*/ 0 h 1184"/>
                <a:gd name="T32" fmla="*/ 0 w 2373"/>
                <a:gd name="T33" fmla="*/ 0 h 1184"/>
                <a:gd name="T34" fmla="*/ 0 w 2373"/>
                <a:gd name="T35" fmla="*/ 0 h 1184"/>
                <a:gd name="T36" fmla="*/ 0 w 2373"/>
                <a:gd name="T37" fmla="*/ 0 h 1184"/>
                <a:gd name="T38" fmla="*/ 0 w 2373"/>
                <a:gd name="T39" fmla="*/ 0 h 1184"/>
                <a:gd name="T40" fmla="*/ 0 w 2373"/>
                <a:gd name="T41" fmla="*/ 0 h 1184"/>
                <a:gd name="T42" fmla="*/ 0 w 2373"/>
                <a:gd name="T43" fmla="*/ 0 h 1184"/>
                <a:gd name="T44" fmla="*/ 0 w 2373"/>
                <a:gd name="T45" fmla="*/ 0 h 1184"/>
                <a:gd name="T46" fmla="*/ 0 w 2373"/>
                <a:gd name="T47" fmla="*/ 0 h 1184"/>
                <a:gd name="T48" fmla="*/ 0 w 2373"/>
                <a:gd name="T49" fmla="*/ 0 h 11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3"/>
                <a:gd name="T76" fmla="*/ 0 h 1184"/>
                <a:gd name="T77" fmla="*/ 2373 w 2373"/>
                <a:gd name="T78" fmla="*/ 1184 h 11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3" h="1184">
                  <a:moveTo>
                    <a:pt x="2314" y="53"/>
                  </a:moveTo>
                  <a:lnTo>
                    <a:pt x="2314" y="1125"/>
                  </a:lnTo>
                  <a:lnTo>
                    <a:pt x="57" y="1125"/>
                  </a:lnTo>
                  <a:lnTo>
                    <a:pt x="57" y="53"/>
                  </a:lnTo>
                  <a:lnTo>
                    <a:pt x="42" y="42"/>
                  </a:lnTo>
                  <a:lnTo>
                    <a:pt x="2330" y="42"/>
                  </a:lnTo>
                  <a:lnTo>
                    <a:pt x="2330" y="1141"/>
                  </a:lnTo>
                  <a:lnTo>
                    <a:pt x="42" y="1141"/>
                  </a:lnTo>
                  <a:lnTo>
                    <a:pt x="42" y="42"/>
                  </a:lnTo>
                  <a:lnTo>
                    <a:pt x="25" y="26"/>
                  </a:lnTo>
                  <a:lnTo>
                    <a:pt x="2345" y="26"/>
                  </a:lnTo>
                  <a:lnTo>
                    <a:pt x="2345" y="1153"/>
                  </a:lnTo>
                  <a:lnTo>
                    <a:pt x="25" y="1153"/>
                  </a:lnTo>
                  <a:lnTo>
                    <a:pt x="25" y="26"/>
                  </a:lnTo>
                  <a:lnTo>
                    <a:pt x="14" y="11"/>
                  </a:lnTo>
                  <a:lnTo>
                    <a:pt x="2356" y="11"/>
                  </a:lnTo>
                  <a:lnTo>
                    <a:pt x="2356" y="1167"/>
                  </a:lnTo>
                  <a:lnTo>
                    <a:pt x="14" y="1167"/>
                  </a:lnTo>
                  <a:lnTo>
                    <a:pt x="14" y="11"/>
                  </a:lnTo>
                  <a:lnTo>
                    <a:pt x="0" y="0"/>
                  </a:lnTo>
                  <a:lnTo>
                    <a:pt x="2372" y="0"/>
                  </a:lnTo>
                  <a:lnTo>
                    <a:pt x="2372" y="1183"/>
                  </a:lnTo>
                  <a:lnTo>
                    <a:pt x="0" y="1183"/>
                  </a:lnTo>
                  <a:lnTo>
                    <a:pt x="0" y="0"/>
                  </a:lnTo>
                  <a:lnTo>
                    <a:pt x="2314" y="53"/>
                  </a:lnTo>
                </a:path>
              </a:pathLst>
            </a:custGeom>
            <a:solidFill>
              <a:srgbClr val="FF9900"/>
            </a:solidFill>
            <a:ln w="12600">
              <a:solidFill>
                <a:srgbClr val="333333"/>
              </a:solidFill>
              <a:round/>
              <a:headEnd/>
              <a:tailEnd/>
            </a:ln>
          </p:spPr>
          <p:txBody>
            <a:bodyPr wrap="none" anchor="ctr"/>
            <a:lstStyle/>
            <a:p>
              <a:endParaRPr lang="en-US"/>
            </a:p>
          </p:txBody>
        </p:sp>
        <p:sp>
          <p:nvSpPr>
            <p:cNvPr id="50991" name="Line 814"/>
            <p:cNvSpPr>
              <a:spLocks noChangeShapeType="1"/>
            </p:cNvSpPr>
            <p:nvPr/>
          </p:nvSpPr>
          <p:spPr bwMode="auto">
            <a:xfrm>
              <a:off x="1987" y="2931"/>
              <a:ext cx="1" cy="46"/>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92" name="Line 815"/>
            <p:cNvSpPr>
              <a:spLocks noChangeShapeType="1"/>
            </p:cNvSpPr>
            <p:nvPr/>
          </p:nvSpPr>
          <p:spPr bwMode="auto">
            <a:xfrm>
              <a:off x="1971" y="2931"/>
              <a:ext cx="30" cy="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93" name="Line 816"/>
            <p:cNvSpPr>
              <a:spLocks noChangeShapeType="1"/>
            </p:cNvSpPr>
            <p:nvPr/>
          </p:nvSpPr>
          <p:spPr bwMode="auto">
            <a:xfrm>
              <a:off x="2010" y="294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94" name="Freeform 817"/>
            <p:cNvSpPr>
              <a:spLocks noChangeArrowheads="1"/>
            </p:cNvSpPr>
            <p:nvPr/>
          </p:nvSpPr>
          <p:spPr bwMode="auto">
            <a:xfrm>
              <a:off x="2010" y="2946"/>
              <a:ext cx="19" cy="15"/>
            </a:xfrm>
            <a:custGeom>
              <a:avLst/>
              <a:gdLst>
                <a:gd name="T0" fmla="*/ 0 w 82"/>
                <a:gd name="T1" fmla="*/ 0 h 64"/>
                <a:gd name="T2" fmla="*/ 0 w 82"/>
                <a:gd name="T3" fmla="*/ 0 h 64"/>
                <a:gd name="T4" fmla="*/ 0 w 82"/>
                <a:gd name="T5" fmla="*/ 0 h 64"/>
                <a:gd name="T6" fmla="*/ 0 w 82"/>
                <a:gd name="T7" fmla="*/ 0 h 64"/>
                <a:gd name="T8" fmla="*/ 0 w 82"/>
                <a:gd name="T9" fmla="*/ 0 h 64"/>
                <a:gd name="T10" fmla="*/ 0 60000 65536"/>
                <a:gd name="T11" fmla="*/ 0 60000 65536"/>
                <a:gd name="T12" fmla="*/ 0 60000 65536"/>
                <a:gd name="T13" fmla="*/ 0 60000 65536"/>
                <a:gd name="T14" fmla="*/ 0 60000 65536"/>
                <a:gd name="T15" fmla="*/ 0 w 82"/>
                <a:gd name="T16" fmla="*/ 0 h 64"/>
                <a:gd name="T17" fmla="*/ 82 w 82"/>
                <a:gd name="T18" fmla="*/ 64 h 64"/>
              </a:gdLst>
              <a:ahLst/>
              <a:cxnLst>
                <a:cxn ang="T10">
                  <a:pos x="T0" y="T1"/>
                </a:cxn>
                <a:cxn ang="T11">
                  <a:pos x="T2" y="T3"/>
                </a:cxn>
                <a:cxn ang="T12">
                  <a:pos x="T4" y="T5"/>
                </a:cxn>
                <a:cxn ang="T13">
                  <a:pos x="T6" y="T7"/>
                </a:cxn>
                <a:cxn ang="T14">
                  <a:pos x="T8" y="T9"/>
                </a:cxn>
              </a:cxnLst>
              <a:rect l="T15" t="T16" r="T17" b="T18"/>
              <a:pathLst>
                <a:path w="82" h="64">
                  <a:moveTo>
                    <a:pt x="0" y="63"/>
                  </a:moveTo>
                  <a:lnTo>
                    <a:pt x="11" y="32"/>
                  </a:lnTo>
                  <a:lnTo>
                    <a:pt x="30" y="8"/>
                  </a:lnTo>
                  <a:lnTo>
                    <a:pt x="49" y="0"/>
                  </a:lnTo>
                  <a:lnTo>
                    <a:pt x="81"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95" name="Line 818"/>
            <p:cNvSpPr>
              <a:spLocks noChangeShapeType="1"/>
            </p:cNvSpPr>
            <p:nvPr/>
          </p:nvSpPr>
          <p:spPr bwMode="auto">
            <a:xfrm>
              <a:off x="2066" y="294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96" name="Freeform 819"/>
            <p:cNvSpPr>
              <a:spLocks noChangeArrowheads="1"/>
            </p:cNvSpPr>
            <p:nvPr/>
          </p:nvSpPr>
          <p:spPr bwMode="auto">
            <a:xfrm>
              <a:off x="2039" y="2946"/>
              <a:ext cx="27" cy="31"/>
            </a:xfrm>
            <a:custGeom>
              <a:avLst/>
              <a:gdLst>
                <a:gd name="T0" fmla="*/ 0 w 121"/>
                <a:gd name="T1" fmla="*/ 0 h 137"/>
                <a:gd name="T2" fmla="*/ 0 w 121"/>
                <a:gd name="T3" fmla="*/ 0 h 137"/>
                <a:gd name="T4" fmla="*/ 0 w 121"/>
                <a:gd name="T5" fmla="*/ 0 h 137"/>
                <a:gd name="T6" fmla="*/ 0 w 121"/>
                <a:gd name="T7" fmla="*/ 0 h 137"/>
                <a:gd name="T8" fmla="*/ 0 w 121"/>
                <a:gd name="T9" fmla="*/ 0 h 137"/>
                <a:gd name="T10" fmla="*/ 0 w 121"/>
                <a:gd name="T11" fmla="*/ 0 h 137"/>
                <a:gd name="T12" fmla="*/ 0 w 121"/>
                <a:gd name="T13" fmla="*/ 0 h 137"/>
                <a:gd name="T14" fmla="*/ 0 w 121"/>
                <a:gd name="T15" fmla="*/ 0 h 137"/>
                <a:gd name="T16" fmla="*/ 0 w 121"/>
                <a:gd name="T17" fmla="*/ 0 h 137"/>
                <a:gd name="T18" fmla="*/ 0 w 121"/>
                <a:gd name="T19" fmla="*/ 0 h 137"/>
                <a:gd name="T20" fmla="*/ 0 w 121"/>
                <a:gd name="T21" fmla="*/ 0 h 137"/>
                <a:gd name="T22" fmla="*/ 0 w 121"/>
                <a:gd name="T23" fmla="*/ 0 h 137"/>
                <a:gd name="T24" fmla="*/ 0 w 121"/>
                <a:gd name="T25" fmla="*/ 0 h 137"/>
                <a:gd name="T26" fmla="*/ 0 w 121"/>
                <a:gd name="T27" fmla="*/ 0 h 1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137"/>
                <a:gd name="T44" fmla="*/ 121 w 121"/>
                <a:gd name="T45" fmla="*/ 137 h 1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137">
                  <a:moveTo>
                    <a:pt x="120" y="28"/>
                  </a:moveTo>
                  <a:lnTo>
                    <a:pt x="101" y="8"/>
                  </a:lnTo>
                  <a:lnTo>
                    <a:pt x="77" y="0"/>
                  </a:lnTo>
                  <a:lnTo>
                    <a:pt x="50" y="0"/>
                  </a:lnTo>
                  <a:lnTo>
                    <a:pt x="31" y="8"/>
                  </a:lnTo>
                  <a:lnTo>
                    <a:pt x="12" y="28"/>
                  </a:lnTo>
                  <a:lnTo>
                    <a:pt x="0" y="54"/>
                  </a:lnTo>
                  <a:lnTo>
                    <a:pt x="0" y="77"/>
                  </a:lnTo>
                  <a:lnTo>
                    <a:pt x="12" y="106"/>
                  </a:lnTo>
                  <a:lnTo>
                    <a:pt x="31" y="128"/>
                  </a:lnTo>
                  <a:lnTo>
                    <a:pt x="50" y="136"/>
                  </a:lnTo>
                  <a:lnTo>
                    <a:pt x="77" y="136"/>
                  </a:lnTo>
                  <a:lnTo>
                    <a:pt x="101" y="128"/>
                  </a:lnTo>
                  <a:lnTo>
                    <a:pt x="120"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97" name="Freeform 820"/>
            <p:cNvSpPr>
              <a:spLocks noChangeArrowheads="1"/>
            </p:cNvSpPr>
            <p:nvPr/>
          </p:nvSpPr>
          <p:spPr bwMode="auto">
            <a:xfrm>
              <a:off x="2081" y="2946"/>
              <a:ext cx="24" cy="31"/>
            </a:xfrm>
            <a:custGeom>
              <a:avLst/>
              <a:gdLst>
                <a:gd name="T0" fmla="*/ 0 w 108"/>
                <a:gd name="T1" fmla="*/ 0 h 137"/>
                <a:gd name="T2" fmla="*/ 0 w 108"/>
                <a:gd name="T3" fmla="*/ 0 h 137"/>
                <a:gd name="T4" fmla="*/ 0 w 108"/>
                <a:gd name="T5" fmla="*/ 0 h 137"/>
                <a:gd name="T6" fmla="*/ 0 w 108"/>
                <a:gd name="T7" fmla="*/ 0 h 137"/>
                <a:gd name="T8" fmla="*/ 0 w 108"/>
                <a:gd name="T9" fmla="*/ 0 h 137"/>
                <a:gd name="T10" fmla="*/ 0 w 108"/>
                <a:gd name="T11" fmla="*/ 0 h 137"/>
                <a:gd name="T12" fmla="*/ 0 w 108"/>
                <a:gd name="T13" fmla="*/ 0 h 137"/>
                <a:gd name="T14" fmla="*/ 0 w 108"/>
                <a:gd name="T15" fmla="*/ 0 h 137"/>
                <a:gd name="T16" fmla="*/ 0 w 108"/>
                <a:gd name="T17" fmla="*/ 0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37"/>
                <a:gd name="T29" fmla="*/ 108 w 108"/>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37">
                  <a:moveTo>
                    <a:pt x="0" y="136"/>
                  </a:moveTo>
                  <a:lnTo>
                    <a:pt x="0" y="0"/>
                  </a:lnTo>
                  <a:lnTo>
                    <a:pt x="0" y="35"/>
                  </a:lnTo>
                  <a:lnTo>
                    <a:pt x="30" y="8"/>
                  </a:lnTo>
                  <a:lnTo>
                    <a:pt x="49" y="0"/>
                  </a:lnTo>
                  <a:lnTo>
                    <a:pt x="76" y="0"/>
                  </a:lnTo>
                  <a:lnTo>
                    <a:pt x="98" y="8"/>
                  </a:lnTo>
                  <a:lnTo>
                    <a:pt x="107" y="35"/>
                  </a:lnTo>
                  <a:lnTo>
                    <a:pt x="107" y="13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98" name="Freeform 821"/>
            <p:cNvSpPr>
              <a:spLocks noChangeArrowheads="1"/>
            </p:cNvSpPr>
            <p:nvPr/>
          </p:nvSpPr>
          <p:spPr bwMode="auto">
            <a:xfrm>
              <a:off x="2123" y="2946"/>
              <a:ext cx="25" cy="31"/>
            </a:xfrm>
            <a:custGeom>
              <a:avLst/>
              <a:gdLst>
                <a:gd name="T0" fmla="*/ 0 w 110"/>
                <a:gd name="T1" fmla="*/ 0 h 137"/>
                <a:gd name="T2" fmla="*/ 0 w 110"/>
                <a:gd name="T3" fmla="*/ 0 h 137"/>
                <a:gd name="T4" fmla="*/ 0 w 110"/>
                <a:gd name="T5" fmla="*/ 0 h 137"/>
                <a:gd name="T6" fmla="*/ 0 w 110"/>
                <a:gd name="T7" fmla="*/ 0 h 137"/>
                <a:gd name="T8" fmla="*/ 0 w 110"/>
                <a:gd name="T9" fmla="*/ 0 h 137"/>
                <a:gd name="T10" fmla="*/ 0 w 110"/>
                <a:gd name="T11" fmla="*/ 0 h 137"/>
                <a:gd name="T12" fmla="*/ 0 w 110"/>
                <a:gd name="T13" fmla="*/ 0 h 137"/>
                <a:gd name="T14" fmla="*/ 0 w 110"/>
                <a:gd name="T15" fmla="*/ 0 h 137"/>
                <a:gd name="T16" fmla="*/ 0 w 110"/>
                <a:gd name="T17" fmla="*/ 0 h 137"/>
                <a:gd name="T18" fmla="*/ 0 w 110"/>
                <a:gd name="T19" fmla="*/ 0 h 137"/>
                <a:gd name="T20" fmla="*/ 0 w 110"/>
                <a:gd name="T21" fmla="*/ 0 h 137"/>
                <a:gd name="T22" fmla="*/ 0 w 110"/>
                <a:gd name="T23" fmla="*/ 0 h 137"/>
                <a:gd name="T24" fmla="*/ 0 w 110"/>
                <a:gd name="T25" fmla="*/ 0 h 137"/>
                <a:gd name="T26" fmla="*/ 0 w 110"/>
                <a:gd name="T27" fmla="*/ 0 h 137"/>
                <a:gd name="T28" fmla="*/ 0 w 110"/>
                <a:gd name="T29" fmla="*/ 0 h 137"/>
                <a:gd name="T30" fmla="*/ 0 w 110"/>
                <a:gd name="T31" fmla="*/ 0 h 137"/>
                <a:gd name="T32" fmla="*/ 0 w 110"/>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37"/>
                <a:gd name="T53" fmla="*/ 110 w 11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37">
                  <a:moveTo>
                    <a:pt x="109" y="28"/>
                  </a:moveTo>
                  <a:lnTo>
                    <a:pt x="101" y="8"/>
                  </a:lnTo>
                  <a:lnTo>
                    <a:pt x="70" y="0"/>
                  </a:lnTo>
                  <a:lnTo>
                    <a:pt x="42" y="0"/>
                  </a:lnTo>
                  <a:lnTo>
                    <a:pt x="12" y="8"/>
                  </a:lnTo>
                  <a:lnTo>
                    <a:pt x="0" y="28"/>
                  </a:lnTo>
                  <a:lnTo>
                    <a:pt x="12" y="51"/>
                  </a:lnTo>
                  <a:lnTo>
                    <a:pt x="32" y="54"/>
                  </a:lnTo>
                  <a:lnTo>
                    <a:pt x="82" y="66"/>
                  </a:lnTo>
                  <a:lnTo>
                    <a:pt x="101" y="77"/>
                  </a:lnTo>
                  <a:lnTo>
                    <a:pt x="109" y="97"/>
                  </a:lnTo>
                  <a:lnTo>
                    <a:pt x="109" y="106"/>
                  </a:lnTo>
                  <a:lnTo>
                    <a:pt x="101" y="128"/>
                  </a:lnTo>
                  <a:lnTo>
                    <a:pt x="70" y="136"/>
                  </a:lnTo>
                  <a:lnTo>
                    <a:pt x="42" y="136"/>
                  </a:lnTo>
                  <a:lnTo>
                    <a:pt x="12" y="128"/>
                  </a:lnTo>
                  <a:lnTo>
                    <a:pt x="0"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999" name="Freeform 822"/>
            <p:cNvSpPr>
              <a:spLocks noChangeArrowheads="1"/>
            </p:cNvSpPr>
            <p:nvPr/>
          </p:nvSpPr>
          <p:spPr bwMode="auto">
            <a:xfrm>
              <a:off x="2160" y="2946"/>
              <a:ext cx="27" cy="31"/>
            </a:xfrm>
            <a:custGeom>
              <a:avLst/>
              <a:gdLst>
                <a:gd name="T0" fmla="*/ 0 w 120"/>
                <a:gd name="T1" fmla="*/ 0 h 137"/>
                <a:gd name="T2" fmla="*/ 0 w 120"/>
                <a:gd name="T3" fmla="*/ 0 h 137"/>
                <a:gd name="T4" fmla="*/ 0 w 120"/>
                <a:gd name="T5" fmla="*/ 0 h 137"/>
                <a:gd name="T6" fmla="*/ 0 w 120"/>
                <a:gd name="T7" fmla="*/ 0 h 137"/>
                <a:gd name="T8" fmla="*/ 0 w 120"/>
                <a:gd name="T9" fmla="*/ 0 h 137"/>
                <a:gd name="T10" fmla="*/ 0 w 120"/>
                <a:gd name="T11" fmla="*/ 0 h 137"/>
                <a:gd name="T12" fmla="*/ 0 w 120"/>
                <a:gd name="T13" fmla="*/ 0 h 137"/>
                <a:gd name="T14" fmla="*/ 0 w 120"/>
                <a:gd name="T15" fmla="*/ 0 h 137"/>
                <a:gd name="T16" fmla="*/ 0 w 120"/>
                <a:gd name="T17" fmla="*/ 0 h 137"/>
                <a:gd name="T18" fmla="*/ 0 w 120"/>
                <a:gd name="T19" fmla="*/ 0 h 137"/>
                <a:gd name="T20" fmla="*/ 0 w 120"/>
                <a:gd name="T21" fmla="*/ 0 h 137"/>
                <a:gd name="T22" fmla="*/ 0 w 120"/>
                <a:gd name="T23" fmla="*/ 0 h 137"/>
                <a:gd name="T24" fmla="*/ 0 w 120"/>
                <a:gd name="T25" fmla="*/ 0 h 137"/>
                <a:gd name="T26" fmla="*/ 0 w 120"/>
                <a:gd name="T27" fmla="*/ 0 h 1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137"/>
                <a:gd name="T44" fmla="*/ 120 w 120"/>
                <a:gd name="T45" fmla="*/ 137 h 1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137">
                  <a:moveTo>
                    <a:pt x="119" y="28"/>
                  </a:moveTo>
                  <a:lnTo>
                    <a:pt x="100" y="8"/>
                  </a:lnTo>
                  <a:lnTo>
                    <a:pt x="77" y="0"/>
                  </a:lnTo>
                  <a:lnTo>
                    <a:pt x="49" y="0"/>
                  </a:lnTo>
                  <a:lnTo>
                    <a:pt x="30" y="8"/>
                  </a:lnTo>
                  <a:lnTo>
                    <a:pt x="11" y="28"/>
                  </a:lnTo>
                  <a:lnTo>
                    <a:pt x="0" y="54"/>
                  </a:lnTo>
                  <a:lnTo>
                    <a:pt x="0" y="77"/>
                  </a:lnTo>
                  <a:lnTo>
                    <a:pt x="11" y="106"/>
                  </a:lnTo>
                  <a:lnTo>
                    <a:pt x="30" y="128"/>
                  </a:lnTo>
                  <a:lnTo>
                    <a:pt x="49" y="136"/>
                  </a:lnTo>
                  <a:lnTo>
                    <a:pt x="77" y="136"/>
                  </a:lnTo>
                  <a:lnTo>
                    <a:pt x="100" y="128"/>
                  </a:lnTo>
                  <a:lnTo>
                    <a:pt x="119"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000" name="Freeform 823"/>
            <p:cNvSpPr>
              <a:spLocks noChangeArrowheads="1"/>
            </p:cNvSpPr>
            <p:nvPr/>
          </p:nvSpPr>
          <p:spPr bwMode="auto">
            <a:xfrm>
              <a:off x="2200" y="2946"/>
              <a:ext cx="27" cy="31"/>
            </a:xfrm>
            <a:custGeom>
              <a:avLst/>
              <a:gdLst>
                <a:gd name="T0" fmla="*/ 0 w 117"/>
                <a:gd name="T1" fmla="*/ 0 h 137"/>
                <a:gd name="T2" fmla="*/ 0 w 117"/>
                <a:gd name="T3" fmla="*/ 0 h 137"/>
                <a:gd name="T4" fmla="*/ 0 w 117"/>
                <a:gd name="T5" fmla="*/ 0 h 137"/>
                <a:gd name="T6" fmla="*/ 0 w 117"/>
                <a:gd name="T7" fmla="*/ 0 h 137"/>
                <a:gd name="T8" fmla="*/ 0 w 117"/>
                <a:gd name="T9" fmla="*/ 0 h 137"/>
                <a:gd name="T10" fmla="*/ 0 w 117"/>
                <a:gd name="T11" fmla="*/ 0 h 137"/>
                <a:gd name="T12" fmla="*/ 0 w 117"/>
                <a:gd name="T13" fmla="*/ 0 h 137"/>
                <a:gd name="T14" fmla="*/ 0 w 117"/>
                <a:gd name="T15" fmla="*/ 0 h 137"/>
                <a:gd name="T16" fmla="*/ 0 w 117"/>
                <a:gd name="T17" fmla="*/ 0 h 137"/>
                <a:gd name="T18" fmla="*/ 0 w 117"/>
                <a:gd name="T19" fmla="*/ 0 h 137"/>
                <a:gd name="T20" fmla="*/ 0 w 117"/>
                <a:gd name="T21" fmla="*/ 0 h 137"/>
                <a:gd name="T22" fmla="*/ 0 w 117"/>
                <a:gd name="T23" fmla="*/ 0 h 137"/>
                <a:gd name="T24" fmla="*/ 0 w 117"/>
                <a:gd name="T25" fmla="*/ 0 h 137"/>
                <a:gd name="T26" fmla="*/ 0 w 117"/>
                <a:gd name="T27" fmla="*/ 0 h 137"/>
                <a:gd name="T28" fmla="*/ 0 w 117"/>
                <a:gd name="T29" fmla="*/ 0 h 137"/>
                <a:gd name="T30" fmla="*/ 0 w 117"/>
                <a:gd name="T31" fmla="*/ 0 h 137"/>
                <a:gd name="T32" fmla="*/ 0 w 117"/>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137"/>
                <a:gd name="T53" fmla="*/ 117 w 117"/>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137">
                  <a:moveTo>
                    <a:pt x="0" y="54"/>
                  </a:moveTo>
                  <a:lnTo>
                    <a:pt x="116" y="54"/>
                  </a:lnTo>
                  <a:lnTo>
                    <a:pt x="116" y="35"/>
                  </a:lnTo>
                  <a:lnTo>
                    <a:pt x="108" y="20"/>
                  </a:lnTo>
                  <a:lnTo>
                    <a:pt x="96" y="8"/>
                  </a:lnTo>
                  <a:lnTo>
                    <a:pt x="81" y="0"/>
                  </a:lnTo>
                  <a:lnTo>
                    <a:pt x="51" y="0"/>
                  </a:lnTo>
                  <a:lnTo>
                    <a:pt x="31" y="8"/>
                  </a:lnTo>
                  <a:lnTo>
                    <a:pt x="8" y="28"/>
                  </a:lnTo>
                  <a:lnTo>
                    <a:pt x="0" y="54"/>
                  </a:lnTo>
                  <a:lnTo>
                    <a:pt x="0" y="77"/>
                  </a:lnTo>
                  <a:lnTo>
                    <a:pt x="8" y="106"/>
                  </a:lnTo>
                  <a:lnTo>
                    <a:pt x="31" y="128"/>
                  </a:lnTo>
                  <a:lnTo>
                    <a:pt x="51" y="136"/>
                  </a:lnTo>
                  <a:lnTo>
                    <a:pt x="81" y="136"/>
                  </a:lnTo>
                  <a:lnTo>
                    <a:pt x="96" y="128"/>
                  </a:lnTo>
                  <a:lnTo>
                    <a:pt x="116"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001" name="Freeform 824"/>
            <p:cNvSpPr>
              <a:spLocks noChangeArrowheads="1"/>
            </p:cNvSpPr>
            <p:nvPr/>
          </p:nvSpPr>
          <p:spPr bwMode="auto">
            <a:xfrm>
              <a:off x="2240" y="2931"/>
              <a:ext cx="14" cy="14"/>
            </a:xfrm>
            <a:custGeom>
              <a:avLst/>
              <a:gdLst>
                <a:gd name="T0" fmla="*/ 0 w 63"/>
                <a:gd name="T1" fmla="*/ 0 h 63"/>
                <a:gd name="T2" fmla="*/ 0 w 63"/>
                <a:gd name="T3" fmla="*/ 0 h 63"/>
                <a:gd name="T4" fmla="*/ 0 w 63"/>
                <a:gd name="T5" fmla="*/ 0 h 63"/>
                <a:gd name="T6" fmla="*/ 0 w 63"/>
                <a:gd name="T7" fmla="*/ 0 h 63"/>
                <a:gd name="T8" fmla="*/ 0 w 63"/>
                <a:gd name="T9" fmla="*/ 0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0" y="23"/>
                  </a:moveTo>
                  <a:lnTo>
                    <a:pt x="31" y="62"/>
                  </a:lnTo>
                  <a:lnTo>
                    <a:pt x="62" y="23"/>
                  </a:lnTo>
                  <a:lnTo>
                    <a:pt x="31" y="0"/>
                  </a:lnTo>
                  <a:lnTo>
                    <a:pt x="0" y="23"/>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002" name="Line 825"/>
            <p:cNvSpPr>
              <a:spLocks noChangeShapeType="1"/>
            </p:cNvSpPr>
            <p:nvPr/>
          </p:nvSpPr>
          <p:spPr bwMode="auto">
            <a:xfrm>
              <a:off x="2243" y="2946"/>
              <a:ext cx="1"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03" name="Line 826"/>
            <p:cNvSpPr>
              <a:spLocks noChangeShapeType="1"/>
            </p:cNvSpPr>
            <p:nvPr/>
          </p:nvSpPr>
          <p:spPr bwMode="auto">
            <a:xfrm flipH="1" flipV="1">
              <a:off x="2256" y="2945"/>
              <a:ext cx="16" cy="33"/>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04" name="Line 827"/>
            <p:cNvSpPr>
              <a:spLocks noChangeShapeType="1"/>
            </p:cNvSpPr>
            <p:nvPr/>
          </p:nvSpPr>
          <p:spPr bwMode="auto">
            <a:xfrm flipH="1">
              <a:off x="2270" y="2946"/>
              <a:ext cx="15" cy="31"/>
            </a:xfrm>
            <a:prstGeom prst="line">
              <a:avLst/>
            </a:prstGeom>
            <a:noFill/>
            <a:ln w="12600">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05" name="Freeform 828"/>
            <p:cNvSpPr>
              <a:spLocks noChangeArrowheads="1"/>
            </p:cNvSpPr>
            <p:nvPr/>
          </p:nvSpPr>
          <p:spPr bwMode="auto">
            <a:xfrm>
              <a:off x="2333" y="2946"/>
              <a:ext cx="18" cy="31"/>
            </a:xfrm>
            <a:custGeom>
              <a:avLst/>
              <a:gdLst>
                <a:gd name="T0" fmla="*/ 0 w 78"/>
                <a:gd name="T1" fmla="*/ 0 h 137"/>
                <a:gd name="T2" fmla="*/ 0 w 78"/>
                <a:gd name="T3" fmla="*/ 0 h 137"/>
                <a:gd name="T4" fmla="*/ 0 w 78"/>
                <a:gd name="T5" fmla="*/ 0 h 137"/>
                <a:gd name="T6" fmla="*/ 0 w 78"/>
                <a:gd name="T7" fmla="*/ 0 h 137"/>
                <a:gd name="T8" fmla="*/ 0 w 78"/>
                <a:gd name="T9" fmla="*/ 0 h 137"/>
                <a:gd name="T10" fmla="*/ 0 w 78"/>
                <a:gd name="T11" fmla="*/ 0 h 137"/>
                <a:gd name="T12" fmla="*/ 0 w 78"/>
                <a:gd name="T13" fmla="*/ 0 h 137"/>
                <a:gd name="T14" fmla="*/ 0 w 78"/>
                <a:gd name="T15" fmla="*/ 0 h 137"/>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137"/>
                <a:gd name="T26" fmla="*/ 78 w 78"/>
                <a:gd name="T27" fmla="*/ 137 h 1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137">
                  <a:moveTo>
                    <a:pt x="0" y="136"/>
                  </a:moveTo>
                  <a:lnTo>
                    <a:pt x="0" y="0"/>
                  </a:lnTo>
                  <a:lnTo>
                    <a:pt x="7" y="28"/>
                  </a:lnTo>
                  <a:lnTo>
                    <a:pt x="0" y="54"/>
                  </a:lnTo>
                  <a:lnTo>
                    <a:pt x="7" y="28"/>
                  </a:lnTo>
                  <a:lnTo>
                    <a:pt x="31" y="8"/>
                  </a:lnTo>
                  <a:lnTo>
                    <a:pt x="46" y="0"/>
                  </a:lnTo>
                  <a:lnTo>
                    <a:pt x="77" y="0"/>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006" name="Freeform 829"/>
            <p:cNvSpPr>
              <a:spLocks noChangeArrowheads="1"/>
            </p:cNvSpPr>
            <p:nvPr/>
          </p:nvSpPr>
          <p:spPr bwMode="auto">
            <a:xfrm>
              <a:off x="2293" y="2946"/>
              <a:ext cx="27" cy="31"/>
            </a:xfrm>
            <a:custGeom>
              <a:avLst/>
              <a:gdLst>
                <a:gd name="T0" fmla="*/ 0 w 117"/>
                <a:gd name="T1" fmla="*/ 0 h 137"/>
                <a:gd name="T2" fmla="*/ 0 w 117"/>
                <a:gd name="T3" fmla="*/ 0 h 137"/>
                <a:gd name="T4" fmla="*/ 0 w 117"/>
                <a:gd name="T5" fmla="*/ 0 h 137"/>
                <a:gd name="T6" fmla="*/ 0 w 117"/>
                <a:gd name="T7" fmla="*/ 0 h 137"/>
                <a:gd name="T8" fmla="*/ 0 w 117"/>
                <a:gd name="T9" fmla="*/ 0 h 137"/>
                <a:gd name="T10" fmla="*/ 0 w 117"/>
                <a:gd name="T11" fmla="*/ 0 h 137"/>
                <a:gd name="T12" fmla="*/ 0 w 117"/>
                <a:gd name="T13" fmla="*/ 0 h 137"/>
                <a:gd name="T14" fmla="*/ 0 w 117"/>
                <a:gd name="T15" fmla="*/ 0 h 137"/>
                <a:gd name="T16" fmla="*/ 0 w 117"/>
                <a:gd name="T17" fmla="*/ 0 h 137"/>
                <a:gd name="T18" fmla="*/ 0 w 117"/>
                <a:gd name="T19" fmla="*/ 0 h 137"/>
                <a:gd name="T20" fmla="*/ 0 w 117"/>
                <a:gd name="T21" fmla="*/ 0 h 137"/>
                <a:gd name="T22" fmla="*/ 0 w 117"/>
                <a:gd name="T23" fmla="*/ 0 h 137"/>
                <a:gd name="T24" fmla="*/ 0 w 117"/>
                <a:gd name="T25" fmla="*/ 0 h 137"/>
                <a:gd name="T26" fmla="*/ 0 w 117"/>
                <a:gd name="T27" fmla="*/ 0 h 137"/>
                <a:gd name="T28" fmla="*/ 0 w 117"/>
                <a:gd name="T29" fmla="*/ 0 h 137"/>
                <a:gd name="T30" fmla="*/ 0 w 117"/>
                <a:gd name="T31" fmla="*/ 0 h 137"/>
                <a:gd name="T32" fmla="*/ 0 w 117"/>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137"/>
                <a:gd name="T53" fmla="*/ 117 w 117"/>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137">
                  <a:moveTo>
                    <a:pt x="0" y="54"/>
                  </a:moveTo>
                  <a:lnTo>
                    <a:pt x="116" y="54"/>
                  </a:lnTo>
                  <a:lnTo>
                    <a:pt x="116" y="35"/>
                  </a:lnTo>
                  <a:lnTo>
                    <a:pt x="109" y="20"/>
                  </a:lnTo>
                  <a:lnTo>
                    <a:pt x="101" y="8"/>
                  </a:lnTo>
                  <a:lnTo>
                    <a:pt x="78" y="0"/>
                  </a:lnTo>
                  <a:lnTo>
                    <a:pt x="50" y="0"/>
                  </a:lnTo>
                  <a:lnTo>
                    <a:pt x="28" y="8"/>
                  </a:lnTo>
                  <a:lnTo>
                    <a:pt x="7" y="28"/>
                  </a:lnTo>
                  <a:lnTo>
                    <a:pt x="0" y="54"/>
                  </a:lnTo>
                  <a:lnTo>
                    <a:pt x="0" y="77"/>
                  </a:lnTo>
                  <a:lnTo>
                    <a:pt x="7" y="106"/>
                  </a:lnTo>
                  <a:lnTo>
                    <a:pt x="28" y="128"/>
                  </a:lnTo>
                  <a:lnTo>
                    <a:pt x="50" y="136"/>
                  </a:lnTo>
                  <a:lnTo>
                    <a:pt x="78" y="136"/>
                  </a:lnTo>
                  <a:lnTo>
                    <a:pt x="101" y="128"/>
                  </a:lnTo>
                  <a:lnTo>
                    <a:pt x="116" y="106"/>
                  </a:lnTo>
                </a:path>
              </a:pathLst>
            </a:custGeom>
            <a:noFill/>
            <a:ln w="126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007" name="AutoShape 830"/>
            <p:cNvSpPr>
              <a:spLocks noChangeArrowheads="1"/>
            </p:cNvSpPr>
            <p:nvPr/>
          </p:nvSpPr>
          <p:spPr bwMode="auto">
            <a:xfrm>
              <a:off x="1337" y="2304"/>
              <a:ext cx="51" cy="70"/>
            </a:xfrm>
            <a:prstGeom prst="roundRect">
              <a:avLst>
                <a:gd name="adj" fmla="val 2000"/>
              </a:avLst>
            </a:prstGeom>
            <a:solidFill>
              <a:srgbClr val="996633"/>
            </a:solidFill>
            <a:ln w="12600">
              <a:solidFill>
                <a:srgbClr val="333333"/>
              </a:solidFill>
              <a:round/>
              <a:headEnd/>
              <a:tailEnd/>
            </a:ln>
            <a:effectLst>
              <a:outerShdw dist="107933" dir="2700000" algn="ctr" rotWithShape="0">
                <a:srgbClr val="000000">
                  <a:alpha val="50000"/>
                </a:srgbClr>
              </a:outerShdw>
            </a:effectLst>
          </p:spPr>
          <p:txBody>
            <a:bodyPr wrap="none" anchor="ctr"/>
            <a:lstStyle/>
            <a:p>
              <a:endParaRPr lang="en-US"/>
            </a:p>
          </p:txBody>
        </p:sp>
      </p:grpSp>
      <p:sp>
        <p:nvSpPr>
          <p:cNvPr id="1376063" name="Text Box 831"/>
          <p:cNvSpPr txBox="1">
            <a:spLocks noChangeArrowheads="1"/>
          </p:cNvSpPr>
          <p:nvPr/>
        </p:nvSpPr>
        <p:spPr bwMode="auto">
          <a:xfrm>
            <a:off x="1828800" y="5410200"/>
            <a:ext cx="6629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charset="0"/>
              </a:defRPr>
            </a:lvl9pPr>
          </a:lstStyle>
          <a:p>
            <a:pPr algn="ctr" eaLnBrk="1" hangingPunct="1">
              <a:lnSpc>
                <a:spcPct val="101000"/>
              </a:lnSpc>
              <a:spcBef>
                <a:spcPts val="725"/>
              </a:spcBef>
              <a:buClr>
                <a:srgbClr val="FFFFCC"/>
              </a:buClr>
              <a:buSzPct val="100000"/>
              <a:buFont typeface="Times New Roman" pitchFamily="18" charset="0"/>
              <a:buNone/>
            </a:pPr>
            <a:r>
              <a:rPr lang="en-GB" sz="2000">
                <a:solidFill>
                  <a:srgbClr val="FF3300"/>
                </a:solidFill>
              </a:rPr>
              <a:t>For best protection from electrical shock all equipment should be connected to a common ground.</a:t>
            </a:r>
          </a:p>
        </p:txBody>
      </p:sp>
      <p:sp>
        <p:nvSpPr>
          <p:cNvPr id="50180" name="Rectangle 833"/>
          <p:cNvSpPr>
            <a:spLocks noGrp="1" noChangeArrowheads="1"/>
          </p:cNvSpPr>
          <p:nvPr>
            <p:ph type="title"/>
          </p:nvPr>
        </p:nvSpPr>
        <p:spPr/>
        <p:txBody>
          <a:bodyPr/>
          <a:lstStyle/>
          <a:p>
            <a:r>
              <a:rPr lang="en-GB" b="1" dirty="0" smtClean="0">
                <a:solidFill>
                  <a:srgbClr val="0070C0"/>
                </a:solidFill>
              </a:rPr>
              <a:t>Ground Everything</a:t>
            </a:r>
            <a:endParaRPr lang="en-US" b="1" dirty="0" smtClean="0">
              <a:solidFill>
                <a:srgbClr val="0070C0"/>
              </a:solidFill>
            </a:endParaRPr>
          </a:p>
        </p:txBody>
      </p:sp>
    </p:spTree>
    <p:extLst>
      <p:ext uri="{BB962C8B-B14F-4D97-AF65-F5344CB8AC3E}">
        <p14:creationId xmlns:p14="http://schemas.microsoft.com/office/powerpoint/2010/main" val="6464013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6063"/>
                                        </p:tgtEl>
                                        <p:attrNameLst>
                                          <p:attrName>style.visibility</p:attrName>
                                        </p:attrNameLst>
                                      </p:cBhvr>
                                      <p:to>
                                        <p:strVal val="visible"/>
                                      </p:to>
                                    </p:set>
                                    <p:anim calcmode="lin" valueType="num">
                                      <p:cBhvr additive="base">
                                        <p:cTn id="11" dur="500" fill="hold"/>
                                        <p:tgtEl>
                                          <p:spTgt spid="1376063"/>
                                        </p:tgtEl>
                                        <p:attrNameLst>
                                          <p:attrName>ppt_x</p:attrName>
                                        </p:attrNameLst>
                                      </p:cBhvr>
                                      <p:tavLst>
                                        <p:tav tm="0">
                                          <p:val>
                                            <p:strVal val="#ppt_x"/>
                                          </p:val>
                                        </p:tav>
                                        <p:tav tm="100000">
                                          <p:val>
                                            <p:strVal val="#ppt_x"/>
                                          </p:val>
                                        </p:tav>
                                      </p:tavLst>
                                    </p:anim>
                                    <p:anim calcmode="lin" valueType="num">
                                      <p:cBhvr additive="base">
                                        <p:cTn id="12" dur="500" fill="hold"/>
                                        <p:tgtEl>
                                          <p:spTgt spid="1376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0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24000" y="1066800"/>
            <a:ext cx="6858000" cy="5124450"/>
            <a:chOff x="768" y="720"/>
            <a:chExt cx="4320" cy="3228"/>
          </a:xfrm>
        </p:grpSpPr>
        <p:pic>
          <p:nvPicPr>
            <p:cNvPr id="512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720"/>
              <a:ext cx="4320" cy="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04" name="Rectangle 3"/>
            <p:cNvSpPr>
              <a:spLocks noChangeArrowheads="1"/>
            </p:cNvSpPr>
            <p:nvPr/>
          </p:nvSpPr>
          <p:spPr bwMode="auto">
            <a:xfrm>
              <a:off x="2256" y="3552"/>
              <a:ext cx="1673" cy="161"/>
            </a:xfrm>
            <a:prstGeom prst="rect">
              <a:avLst/>
            </a:pr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extLst>
      <p:ext uri="{BB962C8B-B14F-4D97-AF65-F5344CB8AC3E}">
        <p14:creationId xmlns:p14="http://schemas.microsoft.com/office/powerpoint/2010/main" val="30857078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830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10200" y="1981200"/>
            <a:ext cx="3197225" cy="2270125"/>
          </a:xfrm>
          <a:prstGeom prst="rect">
            <a:avLst/>
          </a:prstGeom>
          <a:noFill/>
          <a:ln>
            <a:noFill/>
          </a:ln>
          <a:effectLst>
            <a:outerShdw dist="107933"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9"/>
          <p:cNvSpPr>
            <a:spLocks noGrp="1" noChangeArrowheads="1"/>
          </p:cNvSpPr>
          <p:nvPr>
            <p:ph type="title"/>
          </p:nvPr>
        </p:nvSpPr>
        <p:spPr/>
        <p:txBody>
          <a:bodyPr/>
          <a:lstStyle/>
          <a:p>
            <a:r>
              <a:rPr lang="en-US" b="1" dirty="0" smtClean="0">
                <a:solidFill>
                  <a:srgbClr val="0070C0"/>
                </a:solidFill>
              </a:rPr>
              <a:t>The Fuse</a:t>
            </a:r>
          </a:p>
        </p:txBody>
      </p:sp>
      <p:sp>
        <p:nvSpPr>
          <p:cNvPr id="52228" name="Rectangle 10"/>
          <p:cNvSpPr>
            <a:spLocks noGrp="1" noChangeArrowheads="1"/>
          </p:cNvSpPr>
          <p:nvPr>
            <p:ph type="body" sz="half" idx="1"/>
          </p:nvPr>
        </p:nvSpPr>
        <p:spPr>
          <a:xfrm>
            <a:off x="609600" y="1600200"/>
            <a:ext cx="4495800" cy="4114800"/>
          </a:xfrm>
        </p:spPr>
        <p:txBody>
          <a:bodyPr/>
          <a:lstStyle/>
          <a:p>
            <a:pPr>
              <a:lnSpc>
                <a:spcPct val="80000"/>
              </a:lnSpc>
            </a:pPr>
            <a:r>
              <a:rPr lang="en-GB" sz="2000" smtClean="0"/>
              <a:t>A fuse or circuit breaker should always be added in series with home built equipment that is powered from 110 volt AC lines.</a:t>
            </a:r>
          </a:p>
          <a:p>
            <a:pPr>
              <a:lnSpc>
                <a:spcPct val="80000"/>
              </a:lnSpc>
            </a:pPr>
            <a:endParaRPr lang="en-GB" sz="2000" smtClean="0"/>
          </a:p>
          <a:p>
            <a:pPr>
              <a:lnSpc>
                <a:spcPct val="80000"/>
              </a:lnSpc>
            </a:pPr>
            <a:r>
              <a:rPr lang="en-GB" sz="2000" smtClean="0"/>
              <a:t>In a 12 volt DC system fuses should be located at the voltage source.</a:t>
            </a:r>
          </a:p>
          <a:p>
            <a:pPr>
              <a:lnSpc>
                <a:spcPct val="80000"/>
              </a:lnSpc>
            </a:pPr>
            <a:endParaRPr lang="en-GB" sz="2000" smtClean="0"/>
          </a:p>
          <a:p>
            <a:pPr>
              <a:lnSpc>
                <a:spcPct val="80000"/>
              </a:lnSpc>
            </a:pPr>
            <a:r>
              <a:rPr lang="en-GB" sz="2000" smtClean="0"/>
              <a:t>When a fuse blows an open circuit is created.</a:t>
            </a:r>
          </a:p>
          <a:p>
            <a:pPr>
              <a:lnSpc>
                <a:spcPct val="80000"/>
              </a:lnSpc>
            </a:pPr>
            <a:endParaRPr lang="en-GB" sz="2000" smtClean="0"/>
          </a:p>
          <a:p>
            <a:pPr>
              <a:lnSpc>
                <a:spcPct val="80000"/>
              </a:lnSpc>
            </a:pPr>
            <a:r>
              <a:rPr lang="en-GB" sz="2000" smtClean="0"/>
              <a:t>Never replace a blown fuse with a higher amperage rated fuse.</a:t>
            </a:r>
            <a:endParaRPr lang="en-US" sz="2000" smtClean="0"/>
          </a:p>
        </p:txBody>
      </p:sp>
    </p:spTree>
    <p:extLst>
      <p:ext uri="{BB962C8B-B14F-4D97-AF65-F5344CB8AC3E}">
        <p14:creationId xmlns:p14="http://schemas.microsoft.com/office/powerpoint/2010/main" val="20542510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378307"/>
                                        </p:tgtEl>
                                        <p:attrNameLst>
                                          <p:attrName>style.visibility</p:attrName>
                                        </p:attrNameLst>
                                      </p:cBhvr>
                                      <p:to>
                                        <p:strVal val="visible"/>
                                      </p:to>
                                    </p:set>
                                    <p:animEffect transition="in" filter="strips(downLeft)">
                                      <p:cBhvr>
                                        <p:cTn id="7" dur="500"/>
                                        <p:tgtEl>
                                          <p:spTgt spid="137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b="1" dirty="0" smtClean="0">
                <a:solidFill>
                  <a:srgbClr val="0070C0"/>
                </a:solidFill>
              </a:rPr>
              <a:t>Electrical and RF Safety                                                                   </a:t>
            </a:r>
          </a:p>
        </p:txBody>
      </p:sp>
      <p:sp>
        <p:nvSpPr>
          <p:cNvPr id="53251" name="Rectangle 5"/>
          <p:cNvSpPr>
            <a:spLocks noGrp="1" noChangeArrowheads="1"/>
          </p:cNvSpPr>
          <p:nvPr>
            <p:ph type="body" idx="1"/>
          </p:nvPr>
        </p:nvSpPr>
        <p:spPr/>
        <p:txBody>
          <a:bodyPr/>
          <a:lstStyle/>
          <a:p>
            <a:r>
              <a:rPr lang="en-US" sz="2200" smtClean="0"/>
              <a:t>Fuses and circuit breakers</a:t>
            </a:r>
          </a:p>
          <a:p>
            <a:pPr lvl="1"/>
            <a:r>
              <a:rPr lang="en-US" sz="2200" smtClean="0"/>
              <a:t>The purpose of a fuse in an electrical circuit is to interrupt power in case of overload.</a:t>
            </a:r>
          </a:p>
          <a:p>
            <a:pPr lvl="1"/>
            <a:r>
              <a:rPr lang="en-US" sz="2200" smtClean="0"/>
              <a:t>If you install a 20-ampere fuse in your transceiver in the place of a 5-ampere fuse excessive current could cause a fire. (Note: If it didn’t cause a fire, it still could result in damage to the equipment.)</a:t>
            </a:r>
          </a:p>
          <a:p>
            <a:pPr lvl="1"/>
            <a:endParaRPr lang="en-US" sz="2200" smtClean="0"/>
          </a:p>
          <a:p>
            <a:r>
              <a:rPr lang="en-US" sz="2200" smtClean="0"/>
              <a:t>Grounding</a:t>
            </a:r>
          </a:p>
          <a:p>
            <a:pPr lvl="1"/>
            <a:r>
              <a:rPr lang="en-US" sz="2200" smtClean="0"/>
              <a:t>Ground is connected to the green wire in a three-wire electrical plug.</a:t>
            </a:r>
          </a:p>
        </p:txBody>
      </p:sp>
    </p:spTree>
    <p:extLst>
      <p:ext uri="{BB962C8B-B14F-4D97-AF65-F5344CB8AC3E}">
        <p14:creationId xmlns:p14="http://schemas.microsoft.com/office/powerpoint/2010/main" val="2373382259"/>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b="1" dirty="0" smtClean="0">
                <a:solidFill>
                  <a:srgbClr val="0070C0"/>
                </a:solidFill>
              </a:rPr>
              <a:t>Phone Net Frequencies </a:t>
            </a:r>
          </a:p>
        </p:txBody>
      </p:sp>
      <p:sp>
        <p:nvSpPr>
          <p:cNvPr id="4099" name="Rectangle 5"/>
          <p:cNvSpPr>
            <a:spLocks noGrp="1" noChangeArrowheads="1"/>
          </p:cNvSpPr>
          <p:nvPr>
            <p:ph type="body" sz="half" idx="1"/>
          </p:nvPr>
        </p:nvSpPr>
        <p:spPr/>
        <p:txBody>
          <a:bodyPr/>
          <a:lstStyle/>
          <a:p>
            <a:pPr>
              <a:lnSpc>
                <a:spcPct val="90000"/>
              </a:lnSpc>
            </a:pPr>
            <a:r>
              <a:rPr lang="en-US" sz="2000" smtClean="0"/>
              <a:t>Amateurs have a vast amount of radio spectrum</a:t>
            </a:r>
          </a:p>
          <a:p>
            <a:pPr>
              <a:lnSpc>
                <a:spcPct val="90000"/>
              </a:lnSpc>
            </a:pPr>
            <a:endParaRPr lang="en-US" sz="2000" smtClean="0"/>
          </a:p>
          <a:p>
            <a:pPr>
              <a:lnSpc>
                <a:spcPct val="90000"/>
              </a:lnSpc>
            </a:pPr>
            <a:r>
              <a:rPr lang="en-US" sz="2000" smtClean="0"/>
              <a:t>Most local and regional emcomm communication takes place on: </a:t>
            </a:r>
          </a:p>
          <a:p>
            <a:pPr lvl="1">
              <a:lnSpc>
                <a:spcPct val="90000"/>
              </a:lnSpc>
            </a:pPr>
            <a:r>
              <a:rPr lang="en-US" sz="2000" smtClean="0"/>
              <a:t>2 meter or 70 centimeter FM </a:t>
            </a:r>
          </a:p>
          <a:p>
            <a:pPr lvl="1">
              <a:lnSpc>
                <a:spcPct val="90000"/>
              </a:lnSpc>
            </a:pPr>
            <a:r>
              <a:rPr lang="en-US" sz="2000" smtClean="0"/>
              <a:t>40, 60, or 80 meter SSB/CW </a:t>
            </a:r>
          </a:p>
        </p:txBody>
      </p:sp>
      <p:pic>
        <p:nvPicPr>
          <p:cNvPr id="4100"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24400" y="2895600"/>
            <a:ext cx="4194175"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866421"/>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title"/>
          </p:nvPr>
        </p:nvSpPr>
        <p:spPr/>
        <p:txBody>
          <a:bodyPr/>
          <a:lstStyle/>
          <a:p>
            <a:r>
              <a:rPr lang="en-US" b="1" dirty="0" smtClean="0">
                <a:solidFill>
                  <a:srgbClr val="0070C0"/>
                </a:solidFill>
              </a:rPr>
              <a:t>Electrical and RF Safety</a:t>
            </a:r>
          </a:p>
        </p:txBody>
      </p:sp>
      <p:sp>
        <p:nvSpPr>
          <p:cNvPr id="54275" name="Rectangle 10"/>
          <p:cNvSpPr>
            <a:spLocks noGrp="1" noChangeArrowheads="1"/>
          </p:cNvSpPr>
          <p:nvPr>
            <p:ph type="body" idx="1"/>
          </p:nvPr>
        </p:nvSpPr>
        <p:spPr>
          <a:xfrm>
            <a:off x="533400" y="1447800"/>
            <a:ext cx="6781800" cy="4114800"/>
          </a:xfrm>
        </p:spPr>
        <p:txBody>
          <a:bodyPr/>
          <a:lstStyle/>
          <a:p>
            <a:pPr>
              <a:lnSpc>
                <a:spcPct val="90000"/>
              </a:lnSpc>
            </a:pPr>
            <a:r>
              <a:rPr lang="en-US" sz="2000" smtClean="0"/>
              <a:t>Lightning protection</a:t>
            </a:r>
          </a:p>
          <a:p>
            <a:pPr lvl="1">
              <a:lnSpc>
                <a:spcPct val="90000"/>
              </a:lnSpc>
            </a:pPr>
            <a:r>
              <a:rPr lang="en-US" sz="2000" smtClean="0"/>
              <a:t>The precautions that should be taken when a lightning storm is expected are:</a:t>
            </a:r>
          </a:p>
          <a:p>
            <a:pPr lvl="2">
              <a:lnSpc>
                <a:spcPct val="90000"/>
              </a:lnSpc>
            </a:pPr>
            <a:r>
              <a:rPr lang="en-US" sz="2000" smtClean="0"/>
              <a:t>Disconnect the antenna cables from your station and move them away from your radio equipment</a:t>
            </a:r>
          </a:p>
          <a:p>
            <a:pPr lvl="2">
              <a:lnSpc>
                <a:spcPct val="90000"/>
              </a:lnSpc>
            </a:pPr>
            <a:r>
              <a:rPr lang="en-US" sz="2000" smtClean="0"/>
              <a:t>Unplug all power cords from AC outlets</a:t>
            </a:r>
          </a:p>
          <a:p>
            <a:pPr lvl="2">
              <a:lnSpc>
                <a:spcPct val="90000"/>
              </a:lnSpc>
            </a:pPr>
            <a:r>
              <a:rPr lang="en-US" sz="2000" smtClean="0"/>
              <a:t>Stop using your radio equipment and move to another room until the storm passes</a:t>
            </a:r>
          </a:p>
          <a:p>
            <a:pPr lvl="2">
              <a:lnSpc>
                <a:spcPct val="90000"/>
              </a:lnSpc>
            </a:pPr>
            <a:r>
              <a:rPr lang="en-US" sz="2000" smtClean="0"/>
              <a:t>All of these answers are correct</a:t>
            </a:r>
          </a:p>
          <a:p>
            <a:pPr lvl="1">
              <a:lnSpc>
                <a:spcPct val="90000"/>
              </a:lnSpc>
            </a:pPr>
            <a:endParaRPr lang="en-US" sz="2000" smtClean="0"/>
          </a:p>
          <a:p>
            <a:pPr lvl="1">
              <a:lnSpc>
                <a:spcPct val="90000"/>
              </a:lnSpc>
            </a:pPr>
            <a:r>
              <a:rPr lang="en-US" sz="2000" smtClean="0"/>
              <a:t>Fire prevention is the most important reason to have a lightning protection system for your amateur radio station.</a:t>
            </a:r>
          </a:p>
        </p:txBody>
      </p:sp>
      <p:pic>
        <p:nvPicPr>
          <p:cNvPr id="138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1524000"/>
            <a:ext cx="1301750" cy="3803650"/>
          </a:xfrm>
          <a:prstGeom prst="rect">
            <a:avLst/>
          </a:prstGeom>
          <a:noFill/>
          <a:ln>
            <a:noFill/>
          </a:ln>
          <a:effectLst>
            <a:outerShdw dist="107933"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0360" name="Text Box 8"/>
          <p:cNvSpPr txBox="1">
            <a:spLocks noChangeArrowheads="1"/>
          </p:cNvSpPr>
          <p:nvPr/>
        </p:nvSpPr>
        <p:spPr bwMode="auto">
          <a:xfrm>
            <a:off x="1676400" y="5638800"/>
            <a:ext cx="624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spcBef>
                <a:spcPct val="50000"/>
              </a:spcBef>
            </a:pPr>
            <a:r>
              <a:rPr lang="en-GB" sz="2000">
                <a:solidFill>
                  <a:srgbClr val="FF3300"/>
                </a:solidFill>
              </a:rPr>
              <a:t>GET OFF THE AIR DURING SEVERE STORMS!!</a:t>
            </a:r>
            <a:endParaRPr lang="en-US" sz="2000">
              <a:solidFill>
                <a:srgbClr val="FF3300"/>
              </a:solidFill>
            </a:endParaRPr>
          </a:p>
        </p:txBody>
      </p:sp>
    </p:spTree>
    <p:extLst>
      <p:ext uri="{BB962C8B-B14F-4D97-AF65-F5344CB8AC3E}">
        <p14:creationId xmlns:p14="http://schemas.microsoft.com/office/powerpoint/2010/main" val="12129566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380356"/>
                                        </p:tgtEl>
                                        <p:attrNameLst>
                                          <p:attrName>style.visibility</p:attrName>
                                        </p:attrNameLst>
                                      </p:cBhvr>
                                      <p:to>
                                        <p:strVal val="visible"/>
                                      </p:to>
                                    </p:set>
                                    <p:animEffect transition="in" filter="wipe(up)">
                                      <p:cBhvr>
                                        <p:cTn id="7" dur="500"/>
                                        <p:tgtEl>
                                          <p:spTgt spid="1380356"/>
                                        </p:tgtEl>
                                      </p:cBhvr>
                                    </p:animEffect>
                                  </p:childTnLst>
                                </p:cTn>
                              </p:par>
                            </p:childTnLst>
                          </p:cTn>
                        </p:par>
                        <p:par>
                          <p:cTn id="8" fill="hold" nodeType="afterGroup">
                            <p:stCondLst>
                              <p:cond delay="500"/>
                            </p:stCondLst>
                            <p:childTnLst>
                              <p:par>
                                <p:cTn id="9" presetID="2" presetClass="entr" presetSubtype="12" fill="hold" grpId="0" nodeType="afterEffect">
                                  <p:stCondLst>
                                    <p:cond delay="1000"/>
                                  </p:stCondLst>
                                  <p:childTnLst>
                                    <p:set>
                                      <p:cBhvr>
                                        <p:cTn id="10" dur="1" fill="hold">
                                          <p:stCondLst>
                                            <p:cond delay="0"/>
                                          </p:stCondLst>
                                        </p:cTn>
                                        <p:tgtEl>
                                          <p:spTgt spid="1380360"/>
                                        </p:tgtEl>
                                        <p:attrNameLst>
                                          <p:attrName>style.visibility</p:attrName>
                                        </p:attrNameLst>
                                      </p:cBhvr>
                                      <p:to>
                                        <p:strVal val="visible"/>
                                      </p:to>
                                    </p:set>
                                    <p:anim calcmode="lin" valueType="num">
                                      <p:cBhvr additive="base">
                                        <p:cTn id="11" dur="500" fill="hold"/>
                                        <p:tgtEl>
                                          <p:spTgt spid="1380360"/>
                                        </p:tgtEl>
                                        <p:attrNameLst>
                                          <p:attrName>ppt_x</p:attrName>
                                        </p:attrNameLst>
                                      </p:cBhvr>
                                      <p:tavLst>
                                        <p:tav tm="0">
                                          <p:val>
                                            <p:strVal val="0-#ppt_w/2"/>
                                          </p:val>
                                        </p:tav>
                                        <p:tav tm="100000">
                                          <p:val>
                                            <p:strVal val="#ppt_x"/>
                                          </p:val>
                                        </p:tav>
                                      </p:tavLst>
                                    </p:anim>
                                    <p:anim calcmode="lin" valueType="num">
                                      <p:cBhvr additive="base">
                                        <p:cTn id="12" dur="500" fill="hold"/>
                                        <p:tgtEl>
                                          <p:spTgt spid="13803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title"/>
          </p:nvPr>
        </p:nvSpPr>
        <p:spPr/>
        <p:txBody>
          <a:bodyPr/>
          <a:lstStyle/>
          <a:p>
            <a:r>
              <a:rPr lang="en-US" b="1" dirty="0" smtClean="0">
                <a:solidFill>
                  <a:srgbClr val="0070C0"/>
                </a:solidFill>
              </a:rPr>
              <a:t>RF Safety</a:t>
            </a:r>
          </a:p>
        </p:txBody>
      </p:sp>
      <p:sp>
        <p:nvSpPr>
          <p:cNvPr id="55299" name="Rectangle 6"/>
          <p:cNvSpPr>
            <a:spLocks noGrp="1" noChangeArrowheads="1"/>
          </p:cNvSpPr>
          <p:nvPr>
            <p:ph type="body" sz="half" idx="1"/>
          </p:nvPr>
        </p:nvSpPr>
        <p:spPr/>
        <p:txBody>
          <a:bodyPr/>
          <a:lstStyle/>
          <a:p>
            <a:pPr>
              <a:lnSpc>
                <a:spcPct val="80000"/>
              </a:lnSpc>
            </a:pPr>
            <a:r>
              <a:rPr lang="en-US" sz="1800" smtClean="0"/>
              <a:t>Ensure that all stations comply with the FCC requirements for maximum permissible exposure to RF radiation.</a:t>
            </a:r>
          </a:p>
          <a:p>
            <a:pPr>
              <a:lnSpc>
                <a:spcPct val="80000"/>
              </a:lnSpc>
            </a:pPr>
            <a:endParaRPr lang="en-US" sz="1800" smtClean="0"/>
          </a:p>
          <a:p>
            <a:pPr>
              <a:lnSpc>
                <a:spcPct val="80000"/>
              </a:lnSpc>
            </a:pPr>
            <a:r>
              <a:rPr lang="en-US" sz="1800" smtClean="0"/>
              <a:t>No person should be near any transmitting antenna while it is in use.</a:t>
            </a:r>
          </a:p>
          <a:p>
            <a:pPr>
              <a:lnSpc>
                <a:spcPct val="80000"/>
              </a:lnSpc>
            </a:pPr>
            <a:endParaRPr lang="en-US" sz="1800" smtClean="0"/>
          </a:p>
          <a:p>
            <a:pPr>
              <a:lnSpc>
                <a:spcPct val="80000"/>
              </a:lnSpc>
            </a:pPr>
            <a:r>
              <a:rPr lang="en-US" sz="1800" smtClean="0"/>
              <a:t>Make certain that the RF radiation is confined to the antennas' radiating elements.</a:t>
            </a:r>
          </a:p>
          <a:p>
            <a:pPr>
              <a:lnSpc>
                <a:spcPct val="80000"/>
              </a:lnSpc>
            </a:pPr>
            <a:endParaRPr lang="en-US" sz="1800" smtClean="0"/>
          </a:p>
          <a:p>
            <a:pPr>
              <a:lnSpc>
                <a:spcPct val="80000"/>
              </a:lnSpc>
            </a:pPr>
            <a:r>
              <a:rPr lang="en-US" sz="1800" smtClean="0"/>
              <a:t>Don't operate high-power amplifiers with the covers removed.</a:t>
            </a:r>
          </a:p>
        </p:txBody>
      </p:sp>
      <p:sp>
        <p:nvSpPr>
          <p:cNvPr id="55300" name="Rectangle 7"/>
          <p:cNvSpPr>
            <a:spLocks noGrp="1" noChangeArrowheads="1"/>
          </p:cNvSpPr>
          <p:nvPr>
            <p:ph type="body" sz="half" idx="2"/>
          </p:nvPr>
        </p:nvSpPr>
        <p:spPr/>
        <p:txBody>
          <a:bodyPr/>
          <a:lstStyle/>
          <a:p>
            <a:pPr>
              <a:lnSpc>
                <a:spcPct val="80000"/>
              </a:lnSpc>
            </a:pPr>
            <a:r>
              <a:rPr lang="en-US" sz="1800" smtClean="0"/>
              <a:t>With hand-held transceivers, keep the antenna away from your head and use the lowest power possible.</a:t>
            </a:r>
          </a:p>
          <a:p>
            <a:pPr>
              <a:lnSpc>
                <a:spcPct val="80000"/>
              </a:lnSpc>
            </a:pPr>
            <a:endParaRPr lang="en-US" sz="1800" smtClean="0"/>
          </a:p>
          <a:p>
            <a:pPr>
              <a:lnSpc>
                <a:spcPct val="80000"/>
              </a:lnSpc>
            </a:pPr>
            <a:r>
              <a:rPr lang="en-US" sz="1800" smtClean="0"/>
              <a:t>Don't work on antennas that have RF power applied.</a:t>
            </a:r>
          </a:p>
          <a:p>
            <a:pPr>
              <a:lnSpc>
                <a:spcPct val="80000"/>
              </a:lnSpc>
            </a:pPr>
            <a:endParaRPr lang="en-US" sz="1800" smtClean="0"/>
          </a:p>
          <a:p>
            <a:pPr>
              <a:lnSpc>
                <a:spcPct val="80000"/>
              </a:lnSpc>
            </a:pPr>
            <a:r>
              <a:rPr lang="en-US" sz="1800" smtClean="0"/>
              <a:t>Don't stand or sit close to a power supply when the ac power is on.</a:t>
            </a:r>
          </a:p>
          <a:p>
            <a:pPr>
              <a:lnSpc>
                <a:spcPct val="80000"/>
              </a:lnSpc>
            </a:pPr>
            <a:endParaRPr lang="en-US" sz="1800" smtClean="0"/>
          </a:p>
          <a:p>
            <a:pPr>
              <a:lnSpc>
                <a:spcPct val="80000"/>
              </a:lnSpc>
            </a:pPr>
            <a:r>
              <a:rPr lang="en-US" sz="1800" smtClean="0"/>
              <a:t>Never look into a waveguide or directive UHF/SHF antenna when power may be applied.</a:t>
            </a:r>
          </a:p>
        </p:txBody>
      </p:sp>
    </p:spTree>
    <p:extLst>
      <p:ext uri="{BB962C8B-B14F-4D97-AF65-F5344CB8AC3E}">
        <p14:creationId xmlns:p14="http://schemas.microsoft.com/office/powerpoint/2010/main" val="3774627024"/>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b="1" dirty="0" smtClean="0">
                <a:solidFill>
                  <a:srgbClr val="0070C0"/>
                </a:solidFill>
              </a:rPr>
              <a:t>RF Safety</a:t>
            </a:r>
          </a:p>
        </p:txBody>
      </p:sp>
      <p:sp>
        <p:nvSpPr>
          <p:cNvPr id="56323" name="Rectangle 3"/>
          <p:cNvSpPr>
            <a:spLocks noGrp="1" noChangeArrowheads="1"/>
          </p:cNvSpPr>
          <p:nvPr>
            <p:ph type="body" idx="1"/>
          </p:nvPr>
        </p:nvSpPr>
        <p:spPr/>
        <p:txBody>
          <a:bodyPr/>
          <a:lstStyle/>
          <a:p>
            <a:pPr>
              <a:buSzPct val="82000"/>
              <a:buFont typeface="Wingdings" pitchFamily="2" charset="2"/>
              <a:buBlip>
                <a:blip r:embed="rId2"/>
              </a:buBlip>
            </a:pPr>
            <a:r>
              <a:rPr lang="en-GB" sz="2200" smtClean="0"/>
              <a:t>Even though hand-held radios are exempt from RF exposure limits, minimum power should be used with a hand-held to minimize RF exposure to the operator's head (eyes)</a:t>
            </a:r>
          </a:p>
          <a:p>
            <a:pPr>
              <a:buSzPct val="82000"/>
              <a:buFont typeface="Wingdings" pitchFamily="2" charset="2"/>
              <a:buNone/>
            </a:pPr>
            <a:endParaRPr lang="en-GB" sz="2200" smtClean="0"/>
          </a:p>
          <a:p>
            <a:pPr>
              <a:buSzPct val="82000"/>
              <a:buFont typeface="Wingdings" pitchFamily="2" charset="2"/>
              <a:buBlip>
                <a:blip r:embed="rId2"/>
              </a:buBlip>
            </a:pPr>
            <a:r>
              <a:rPr lang="en-GB" sz="2200" smtClean="0"/>
              <a:t>A mobile transceiver with roof mounted antenna would have better shielding for the vehicle occupants than using a hand-held transceiver in a vehicle</a:t>
            </a:r>
          </a:p>
          <a:p>
            <a:endParaRPr lang="en-US" smtClean="0"/>
          </a:p>
        </p:txBody>
      </p:sp>
    </p:spTree>
    <p:extLst>
      <p:ext uri="{BB962C8B-B14F-4D97-AF65-F5344CB8AC3E}">
        <p14:creationId xmlns:p14="http://schemas.microsoft.com/office/powerpoint/2010/main" val="2022112589"/>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normAutofit fontScale="90000"/>
          </a:bodyPr>
          <a:lstStyle/>
          <a:p>
            <a:r>
              <a:rPr lang="en-US" b="1" dirty="0" smtClean="0">
                <a:solidFill>
                  <a:srgbClr val="0070C0"/>
                </a:solidFill>
              </a:rPr>
              <a:t>Equipment -- Leaving Yours Behind? </a:t>
            </a:r>
          </a:p>
        </p:txBody>
      </p:sp>
      <p:sp>
        <p:nvSpPr>
          <p:cNvPr id="57347" name="Rectangle 5"/>
          <p:cNvSpPr>
            <a:spLocks noGrp="1" noChangeArrowheads="1"/>
          </p:cNvSpPr>
          <p:nvPr>
            <p:ph type="body" idx="1"/>
          </p:nvPr>
        </p:nvSpPr>
        <p:spPr/>
        <p:txBody>
          <a:bodyPr>
            <a:normAutofit fontScale="92500" lnSpcReduction="10000"/>
          </a:bodyPr>
          <a:lstStyle/>
          <a:p>
            <a:r>
              <a:rPr lang="en-US" smtClean="0"/>
              <a:t>You are exhausted, and ready to head for home, but the emcomm operation is far from over.</a:t>
            </a:r>
          </a:p>
          <a:p>
            <a:endParaRPr lang="en-US" smtClean="0"/>
          </a:p>
          <a:p>
            <a:r>
              <a:rPr lang="en-US" smtClean="0"/>
              <a:t>You brought along a complete station, and when you leave, the next operator is not nearly as well equipped.</a:t>
            </a:r>
          </a:p>
          <a:p>
            <a:endParaRPr lang="en-US" smtClean="0"/>
          </a:p>
          <a:p>
            <a:r>
              <a:rPr lang="en-US" smtClean="0"/>
              <a:t>Should you leave your equipment behind for the next operator? </a:t>
            </a:r>
          </a:p>
        </p:txBody>
      </p:sp>
    </p:spTree>
    <p:extLst>
      <p:ext uri="{BB962C8B-B14F-4D97-AF65-F5344CB8AC3E}">
        <p14:creationId xmlns:p14="http://schemas.microsoft.com/office/powerpoint/2010/main" val="2369498901"/>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normAutofit fontScale="90000"/>
          </a:bodyPr>
          <a:lstStyle/>
          <a:p>
            <a:r>
              <a:rPr lang="en-US" b="1" dirty="0" smtClean="0">
                <a:solidFill>
                  <a:srgbClr val="0070C0"/>
                </a:solidFill>
              </a:rPr>
              <a:t>Equipment -- Leaving Yours Behind?</a:t>
            </a:r>
          </a:p>
        </p:txBody>
      </p:sp>
      <p:sp>
        <p:nvSpPr>
          <p:cNvPr id="58371" name="Rectangle 6"/>
          <p:cNvSpPr>
            <a:spLocks noGrp="1" noChangeArrowheads="1"/>
          </p:cNvSpPr>
          <p:nvPr>
            <p:ph type="body" idx="1"/>
          </p:nvPr>
        </p:nvSpPr>
        <p:spPr>
          <a:xfrm>
            <a:off x="609600" y="1295400"/>
            <a:ext cx="7848600" cy="4114800"/>
          </a:xfrm>
        </p:spPr>
        <p:txBody>
          <a:bodyPr>
            <a:normAutofit fontScale="92500" lnSpcReduction="10000"/>
          </a:bodyPr>
          <a:lstStyle/>
          <a:p>
            <a:pPr>
              <a:lnSpc>
                <a:spcPct val="90000"/>
              </a:lnSpc>
            </a:pPr>
            <a:r>
              <a:rPr lang="en-US" smtClean="0"/>
              <a:t>No one can, or should, tell you to leave your equipment behind </a:t>
            </a:r>
          </a:p>
          <a:p>
            <a:pPr>
              <a:lnSpc>
                <a:spcPct val="90000"/>
              </a:lnSpc>
            </a:pPr>
            <a:endParaRPr lang="en-US" smtClean="0"/>
          </a:p>
          <a:p>
            <a:pPr>
              <a:lnSpc>
                <a:spcPct val="90000"/>
              </a:lnSpc>
            </a:pPr>
            <a:r>
              <a:rPr lang="en-US" smtClean="0"/>
              <a:t>If you feel comfortable that someone you know and trust will look after your gear, you may choose to leave some or all of it behind</a:t>
            </a:r>
          </a:p>
          <a:p>
            <a:pPr lvl="1">
              <a:lnSpc>
                <a:spcPct val="90000"/>
              </a:lnSpc>
            </a:pPr>
            <a:r>
              <a:rPr lang="en-US" smtClean="0"/>
              <a:t>Be sure every piece is marked with at least your name and call sign </a:t>
            </a:r>
          </a:p>
          <a:p>
            <a:pPr lvl="1">
              <a:lnSpc>
                <a:spcPct val="90000"/>
              </a:lnSpc>
            </a:pPr>
            <a:r>
              <a:rPr lang="en-US" smtClean="0"/>
              <a:t>Do not leave behind anything the next operator does not truly need </a:t>
            </a:r>
          </a:p>
        </p:txBody>
      </p:sp>
      <p:sp>
        <p:nvSpPr>
          <p:cNvPr id="1057796" name="Text Box 4"/>
          <p:cNvSpPr txBox="1">
            <a:spLocks noChangeArrowheads="1"/>
          </p:cNvSpPr>
          <p:nvPr/>
        </p:nvSpPr>
        <p:spPr bwMode="auto">
          <a:xfrm>
            <a:off x="2044700" y="5461000"/>
            <a:ext cx="5100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a:solidFill>
                  <a:srgbClr val="FF3300"/>
                </a:solidFill>
              </a:rPr>
              <a:t>You still have the ultimate responsibility </a:t>
            </a:r>
          </a:p>
          <a:p>
            <a:pPr algn="ctr"/>
            <a:r>
              <a:rPr lang="en-US" sz="2000">
                <a:solidFill>
                  <a:srgbClr val="FF3300"/>
                </a:solidFill>
              </a:rPr>
              <a:t>for its operation and safety </a:t>
            </a:r>
          </a:p>
        </p:txBody>
      </p:sp>
    </p:spTree>
    <p:extLst>
      <p:ext uri="{BB962C8B-B14F-4D97-AF65-F5344CB8AC3E}">
        <p14:creationId xmlns:p14="http://schemas.microsoft.com/office/powerpoint/2010/main" val="27899205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057796"/>
                                        </p:tgtEl>
                                        <p:attrNameLst>
                                          <p:attrName>style.visibility</p:attrName>
                                        </p:attrNameLst>
                                      </p:cBhvr>
                                      <p:to>
                                        <p:strVal val="visible"/>
                                      </p:to>
                                    </p:set>
                                    <p:animEffect transition="in" filter="box(out)">
                                      <p:cBhvr>
                                        <p:cTn id="7" dur="500"/>
                                        <p:tgtEl>
                                          <p:spTgt spid="105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normAutofit fontScale="90000"/>
          </a:bodyPr>
          <a:lstStyle/>
          <a:p>
            <a:r>
              <a:rPr lang="en-US" b="1" dirty="0" smtClean="0">
                <a:solidFill>
                  <a:srgbClr val="0070C0"/>
                </a:solidFill>
              </a:rPr>
              <a:t>Equipment -- Leaving Yours Behind?</a:t>
            </a:r>
          </a:p>
        </p:txBody>
      </p:sp>
      <p:sp>
        <p:nvSpPr>
          <p:cNvPr id="59395" name="Rectangle 5"/>
          <p:cNvSpPr>
            <a:spLocks noGrp="1" noChangeArrowheads="1"/>
          </p:cNvSpPr>
          <p:nvPr>
            <p:ph type="body" idx="1"/>
          </p:nvPr>
        </p:nvSpPr>
        <p:spPr/>
        <p:txBody>
          <a:bodyPr>
            <a:normAutofit fontScale="92500" lnSpcReduction="20000"/>
          </a:bodyPr>
          <a:lstStyle/>
          <a:p>
            <a:pPr>
              <a:lnSpc>
                <a:spcPct val="90000"/>
              </a:lnSpc>
            </a:pPr>
            <a:r>
              <a:rPr lang="en-US" smtClean="0"/>
              <a:t>Emergency stations are difficult places to control and monitor. </a:t>
            </a:r>
          </a:p>
          <a:p>
            <a:pPr>
              <a:lnSpc>
                <a:spcPct val="90000"/>
              </a:lnSpc>
            </a:pPr>
            <a:endParaRPr lang="en-US" smtClean="0"/>
          </a:p>
          <a:p>
            <a:pPr>
              <a:lnSpc>
                <a:spcPct val="90000"/>
              </a:lnSpc>
            </a:pPr>
            <a:r>
              <a:rPr lang="en-US" smtClean="0"/>
              <a:t>If your equipment is stolen, lost, or damaged, you should not hold anyone responsible but yourself.</a:t>
            </a:r>
          </a:p>
          <a:p>
            <a:pPr>
              <a:lnSpc>
                <a:spcPct val="90000"/>
              </a:lnSpc>
            </a:pPr>
            <a:endParaRPr lang="en-US" smtClean="0"/>
          </a:p>
          <a:p>
            <a:pPr>
              <a:lnSpc>
                <a:spcPct val="90000"/>
              </a:lnSpc>
            </a:pPr>
            <a:r>
              <a:rPr lang="en-US" smtClean="0"/>
              <a:t>Conversely, if someone leaves their equipment in your care, treat and protect it better than you would your own, and be sure it is returned safely to its owner. </a:t>
            </a:r>
          </a:p>
        </p:txBody>
      </p:sp>
    </p:spTree>
    <p:extLst>
      <p:ext uri="{BB962C8B-B14F-4D97-AF65-F5344CB8AC3E}">
        <p14:creationId xmlns:p14="http://schemas.microsoft.com/office/powerpoint/2010/main" val="1214187512"/>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normAutofit fontScale="90000"/>
          </a:bodyPr>
          <a:lstStyle/>
          <a:p>
            <a:r>
              <a:rPr lang="en-US" b="1" dirty="0" smtClean="0">
                <a:solidFill>
                  <a:srgbClr val="0070C0"/>
                </a:solidFill>
              </a:rPr>
              <a:t>Accepting Specialized Assignments </a:t>
            </a:r>
          </a:p>
        </p:txBody>
      </p:sp>
      <p:sp>
        <p:nvSpPr>
          <p:cNvPr id="60419" name="Rectangle 5"/>
          <p:cNvSpPr>
            <a:spLocks noGrp="1" noChangeArrowheads="1"/>
          </p:cNvSpPr>
          <p:nvPr>
            <p:ph type="body" idx="1"/>
          </p:nvPr>
        </p:nvSpPr>
        <p:spPr/>
        <p:txBody>
          <a:bodyPr/>
          <a:lstStyle/>
          <a:p>
            <a:pPr>
              <a:lnSpc>
                <a:spcPct val="80000"/>
              </a:lnSpc>
            </a:pPr>
            <a:r>
              <a:rPr lang="en-US" sz="2200" smtClean="0"/>
              <a:t>You may be asked to handle other assignments for the served agency that may or may not include communicating </a:t>
            </a:r>
          </a:p>
          <a:p>
            <a:pPr>
              <a:lnSpc>
                <a:spcPct val="80000"/>
              </a:lnSpc>
            </a:pPr>
            <a:endParaRPr lang="en-US" sz="2200" smtClean="0"/>
          </a:p>
          <a:p>
            <a:pPr>
              <a:lnSpc>
                <a:spcPct val="80000"/>
              </a:lnSpc>
            </a:pPr>
            <a:r>
              <a:rPr lang="en-US" sz="2200" smtClean="0"/>
              <a:t>At one time, most emcomm groups had strict policies against doing other tasks</a:t>
            </a:r>
          </a:p>
          <a:p>
            <a:pPr lvl="1">
              <a:lnSpc>
                <a:spcPct val="80000"/>
              </a:lnSpc>
            </a:pPr>
            <a:r>
              <a:rPr lang="en-US" sz="2200" smtClean="0"/>
              <a:t>This is still true of some </a:t>
            </a:r>
          </a:p>
          <a:p>
            <a:pPr>
              <a:lnSpc>
                <a:spcPct val="80000"/>
              </a:lnSpc>
            </a:pPr>
            <a:endParaRPr lang="en-US" sz="2200" smtClean="0"/>
          </a:p>
          <a:p>
            <a:pPr>
              <a:lnSpc>
                <a:spcPct val="80000"/>
              </a:lnSpc>
            </a:pPr>
            <a:r>
              <a:rPr lang="en-US" sz="2200" smtClean="0"/>
              <a:t>Today, most emcomm groups will permit their members to be cross-trained for, and perform, a variety of served-agency skills that also include communicating </a:t>
            </a:r>
          </a:p>
        </p:txBody>
      </p:sp>
    </p:spTree>
    <p:extLst>
      <p:ext uri="{BB962C8B-B14F-4D97-AF65-F5344CB8AC3E}">
        <p14:creationId xmlns:p14="http://schemas.microsoft.com/office/powerpoint/2010/main" val="4248295046"/>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Grp="1" noChangeArrowheads="1"/>
          </p:cNvSpPr>
          <p:nvPr>
            <p:ph type="title"/>
          </p:nvPr>
        </p:nvSpPr>
        <p:spPr/>
        <p:txBody>
          <a:bodyPr/>
          <a:lstStyle/>
          <a:p>
            <a:r>
              <a:rPr lang="en-US" b="1" dirty="0" smtClean="0">
                <a:solidFill>
                  <a:srgbClr val="0070C0"/>
                </a:solidFill>
              </a:rPr>
              <a:t>Choosing Phone Net Frequencies</a:t>
            </a:r>
          </a:p>
        </p:txBody>
      </p:sp>
      <p:sp>
        <p:nvSpPr>
          <p:cNvPr id="5123" name="Rectangle 13"/>
          <p:cNvSpPr>
            <a:spLocks noGrp="1" noChangeArrowheads="1"/>
          </p:cNvSpPr>
          <p:nvPr>
            <p:ph type="body" idx="1"/>
          </p:nvPr>
        </p:nvSpPr>
        <p:spPr/>
        <p:txBody>
          <a:bodyPr/>
          <a:lstStyle/>
          <a:p>
            <a:pPr>
              <a:lnSpc>
                <a:spcPct val="90000"/>
              </a:lnSpc>
            </a:pPr>
            <a:r>
              <a:rPr lang="en-US" sz="2000" smtClean="0"/>
              <a:t>The choice made is based on the locations to be covered, the availability of repeaters, distance, terrain, and band conditions</a:t>
            </a:r>
          </a:p>
          <a:p>
            <a:pPr>
              <a:lnSpc>
                <a:spcPct val="90000"/>
              </a:lnSpc>
            </a:pPr>
            <a:endParaRPr lang="en-US" sz="2000" smtClean="0"/>
          </a:p>
          <a:p>
            <a:pPr>
              <a:lnSpc>
                <a:spcPct val="90000"/>
              </a:lnSpc>
            </a:pPr>
            <a:r>
              <a:rPr lang="en-US" sz="2000" smtClean="0"/>
              <a:t>VHF and UHF FM</a:t>
            </a:r>
          </a:p>
          <a:p>
            <a:pPr lvl="1">
              <a:lnSpc>
                <a:spcPct val="90000"/>
              </a:lnSpc>
            </a:pPr>
            <a:r>
              <a:rPr lang="en-US" sz="2000" smtClean="0"/>
              <a:t>Preferred for most local operations </a:t>
            </a:r>
          </a:p>
          <a:p>
            <a:pPr lvl="2">
              <a:lnSpc>
                <a:spcPct val="90000"/>
              </a:lnSpc>
            </a:pPr>
            <a:r>
              <a:rPr lang="en-US" sz="2000" smtClean="0"/>
              <a:t>Equipment is common</a:t>
            </a:r>
          </a:p>
          <a:p>
            <a:pPr lvl="2">
              <a:lnSpc>
                <a:spcPct val="90000"/>
              </a:lnSpc>
            </a:pPr>
            <a:r>
              <a:rPr lang="en-US" sz="2000" smtClean="0"/>
              <a:t>Portable</a:t>
            </a:r>
          </a:p>
          <a:p>
            <a:pPr lvl="2">
              <a:lnSpc>
                <a:spcPct val="90000"/>
              </a:lnSpc>
            </a:pPr>
            <a:r>
              <a:rPr lang="en-US" sz="2000" smtClean="0"/>
              <a:t>Clear voice quality</a:t>
            </a:r>
          </a:p>
          <a:p>
            <a:pPr lvl="2">
              <a:lnSpc>
                <a:spcPct val="90000"/>
              </a:lnSpc>
            </a:pPr>
            <a:r>
              <a:rPr lang="en-US" sz="2000" smtClean="0"/>
              <a:t>Coverage is extended by repeater stations </a:t>
            </a:r>
          </a:p>
          <a:p>
            <a:pPr lvl="2">
              <a:lnSpc>
                <a:spcPct val="90000"/>
              </a:lnSpc>
            </a:pPr>
            <a:endParaRPr lang="en-US" sz="2000" smtClean="0"/>
          </a:p>
          <a:p>
            <a:pPr>
              <a:lnSpc>
                <a:spcPct val="90000"/>
              </a:lnSpc>
            </a:pPr>
            <a:r>
              <a:rPr lang="en-US" sz="2000" smtClean="0"/>
              <a:t>Larger areas or in areas without repeaters, </a:t>
            </a:r>
          </a:p>
          <a:p>
            <a:pPr lvl="1">
              <a:lnSpc>
                <a:spcPct val="90000"/>
              </a:lnSpc>
            </a:pPr>
            <a:r>
              <a:rPr lang="en-US" sz="2000" smtClean="0"/>
              <a:t>HF SSB may be needed  </a:t>
            </a:r>
          </a:p>
        </p:txBody>
      </p:sp>
      <p:pic>
        <p:nvPicPr>
          <p:cNvPr id="1003525" name="Picture 5" descr="ft-8800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86000"/>
            <a:ext cx="15240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27" name="Picture 7" descr="ICOM-272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352800"/>
            <a:ext cx="1371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29" name="Picture 9" descr="tmd700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352800"/>
            <a:ext cx="14478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31" name="Picture 11" descr="ic-706mkii">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5257800"/>
            <a:ext cx="16764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337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03525"/>
                                        </p:tgtEl>
                                        <p:attrNameLst>
                                          <p:attrName>style.visibility</p:attrName>
                                        </p:attrNameLst>
                                      </p:cBhvr>
                                      <p:to>
                                        <p:strVal val="visible"/>
                                      </p:to>
                                    </p:set>
                                    <p:animEffect transition="in" filter="dissolve">
                                      <p:cBhvr>
                                        <p:cTn id="7" dur="500"/>
                                        <p:tgtEl>
                                          <p:spTgt spid="100352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03527"/>
                                        </p:tgtEl>
                                        <p:attrNameLst>
                                          <p:attrName>style.visibility</p:attrName>
                                        </p:attrNameLst>
                                      </p:cBhvr>
                                      <p:to>
                                        <p:strVal val="visible"/>
                                      </p:to>
                                    </p:set>
                                    <p:animEffect transition="in" filter="dissolve">
                                      <p:cBhvr>
                                        <p:cTn id="11" dur="500"/>
                                        <p:tgtEl>
                                          <p:spTgt spid="1003527"/>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03529"/>
                                        </p:tgtEl>
                                        <p:attrNameLst>
                                          <p:attrName>style.visibility</p:attrName>
                                        </p:attrNameLst>
                                      </p:cBhvr>
                                      <p:to>
                                        <p:strVal val="visible"/>
                                      </p:to>
                                    </p:set>
                                    <p:animEffect transition="in" filter="dissolve">
                                      <p:cBhvr>
                                        <p:cTn id="15" dur="500"/>
                                        <p:tgtEl>
                                          <p:spTgt spid="1003529"/>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003531"/>
                                        </p:tgtEl>
                                        <p:attrNameLst>
                                          <p:attrName>style.visibility</p:attrName>
                                        </p:attrNameLst>
                                      </p:cBhvr>
                                      <p:to>
                                        <p:strVal val="visible"/>
                                      </p:to>
                                    </p:set>
                                    <p:animEffect transition="in" filter="dissolve">
                                      <p:cBhvr>
                                        <p:cTn id="19" dur="500"/>
                                        <p:tgtEl>
                                          <p:spTgt spid="100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b="1" dirty="0" smtClean="0">
                <a:solidFill>
                  <a:srgbClr val="0070C0"/>
                </a:solidFill>
              </a:rPr>
              <a:t>HF</a:t>
            </a:r>
          </a:p>
        </p:txBody>
      </p:sp>
      <p:sp>
        <p:nvSpPr>
          <p:cNvPr id="7171" name="Rectangle 5"/>
          <p:cNvSpPr>
            <a:spLocks noGrp="1" noChangeArrowheads="1"/>
          </p:cNvSpPr>
          <p:nvPr>
            <p:ph type="body" idx="1"/>
          </p:nvPr>
        </p:nvSpPr>
        <p:spPr/>
        <p:txBody>
          <a:bodyPr/>
          <a:lstStyle/>
          <a:p>
            <a:r>
              <a:rPr lang="en-US" smtClean="0"/>
              <a:t>Most local emcomm operation</a:t>
            </a:r>
          </a:p>
          <a:p>
            <a:pPr lvl="1"/>
            <a:r>
              <a:rPr lang="en-US" smtClean="0"/>
              <a:t>40 or 80-meter bands</a:t>
            </a:r>
          </a:p>
          <a:p>
            <a:pPr lvl="1"/>
            <a:r>
              <a:rPr lang="en-US" smtClean="0"/>
              <a:t>Near Vertical Incidence Skywave (NVIS)</a:t>
            </a:r>
          </a:p>
          <a:p>
            <a:pPr lvl="1"/>
            <a:endParaRPr lang="en-US" smtClean="0"/>
          </a:p>
          <a:p>
            <a:r>
              <a:rPr lang="en-US" smtClean="0"/>
              <a:t>Long-haul communication &amp; international</a:t>
            </a:r>
          </a:p>
          <a:p>
            <a:pPr lvl="1"/>
            <a:r>
              <a:rPr lang="en-US" smtClean="0"/>
              <a:t>15 or 20-meter nets</a:t>
            </a:r>
          </a:p>
        </p:txBody>
      </p:sp>
    </p:spTree>
    <p:extLst>
      <p:ext uri="{BB962C8B-B14F-4D97-AF65-F5344CB8AC3E}">
        <p14:creationId xmlns:p14="http://schemas.microsoft.com/office/powerpoint/2010/main" val="2775366142"/>
      </p:ext>
    </p:ext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Topic 21 Question</a:t>
            </a:r>
          </a:p>
        </p:txBody>
      </p:sp>
      <p:sp>
        <p:nvSpPr>
          <p:cNvPr id="861187"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Which of the following will NOT limit VHF simplex range?</a:t>
            </a:r>
          </a:p>
          <a:p>
            <a:pPr marL="952500" lvl="1" indent="-495300">
              <a:buFont typeface="Wingdings" pitchFamily="2" charset="2"/>
              <a:buAutoNum type="alphaUcPeriod"/>
            </a:pPr>
            <a:r>
              <a:rPr lang="en-US" dirty="0" smtClean="0"/>
              <a:t>Terrain</a:t>
            </a:r>
          </a:p>
          <a:p>
            <a:pPr marL="952500" lvl="1" indent="-495300">
              <a:buFont typeface="Wingdings" pitchFamily="2" charset="2"/>
              <a:buAutoNum type="alphaUcPeriod"/>
            </a:pPr>
            <a:r>
              <a:rPr lang="en-US" dirty="0" smtClean="0"/>
              <a:t>Output Power</a:t>
            </a:r>
          </a:p>
          <a:p>
            <a:pPr marL="952500" lvl="1" indent="-495300">
              <a:buFont typeface="Wingdings" pitchFamily="2" charset="2"/>
              <a:buAutoNum type="alphaUcPeriod"/>
            </a:pPr>
            <a:r>
              <a:rPr lang="en-US" dirty="0" smtClean="0"/>
              <a:t>Antenna Gain</a:t>
            </a:r>
          </a:p>
          <a:p>
            <a:pPr marL="952500" lvl="1" indent="-495300">
              <a:buFont typeface="Wingdings" pitchFamily="2" charset="2"/>
              <a:buAutoNum type="alphaUcPeriod"/>
            </a:pPr>
            <a:r>
              <a:rPr lang="en-US" dirty="0" err="1" smtClean="0"/>
              <a:t>Digipeaters</a:t>
            </a:r>
            <a:endParaRPr lang="en-US" dirty="0" smtClean="0"/>
          </a:p>
          <a:p>
            <a:pPr marL="495300" indent="-495300"/>
            <a:endParaRPr lang="en-US" dirty="0" smtClean="0"/>
          </a:p>
        </p:txBody>
      </p:sp>
    </p:spTree>
    <p:extLst>
      <p:ext uri="{BB962C8B-B14F-4D97-AF65-F5344CB8AC3E}">
        <p14:creationId xmlns:p14="http://schemas.microsoft.com/office/powerpoint/2010/main" val="26228201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118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118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Topic 21 Question</a:t>
            </a:r>
          </a:p>
        </p:txBody>
      </p:sp>
      <p:sp>
        <p:nvSpPr>
          <p:cNvPr id="862211" name="Rectangle 3"/>
          <p:cNvSpPr>
            <a:spLocks noGrp="1" noChangeArrowheads="1"/>
          </p:cNvSpPr>
          <p:nvPr>
            <p:ph type="body" idx="1"/>
          </p:nvPr>
        </p:nvSpPr>
        <p:spPr/>
        <p:txBody>
          <a:bodyPr/>
          <a:lstStyle/>
          <a:p>
            <a:pPr marL="495300" indent="-495300">
              <a:buFont typeface="Wingdings" pitchFamily="2" charset="2"/>
              <a:buAutoNum type="arabicPeriod" startAt="2"/>
            </a:pPr>
            <a:r>
              <a:rPr lang="en-US" b="1" dirty="0" smtClean="0"/>
              <a:t>Which of the following actions will NOT improve simplex reception?</a:t>
            </a:r>
          </a:p>
          <a:p>
            <a:pPr marL="952500" lvl="1" indent="-495300">
              <a:buFont typeface="Wingdings" pitchFamily="2" charset="2"/>
              <a:buAutoNum type="alphaUcPeriod"/>
            </a:pPr>
            <a:r>
              <a:rPr lang="en-US" dirty="0" smtClean="0"/>
              <a:t>Increase the antenna height</a:t>
            </a:r>
          </a:p>
          <a:p>
            <a:pPr marL="952500" lvl="1" indent="-495300">
              <a:buFont typeface="Wingdings" pitchFamily="2" charset="2"/>
              <a:buAutoNum type="alphaUcPeriod"/>
            </a:pPr>
            <a:r>
              <a:rPr lang="en-US" dirty="0" smtClean="0"/>
              <a:t>Switch to a (lower-gain) non-directional antenna</a:t>
            </a:r>
          </a:p>
          <a:p>
            <a:pPr marL="952500" lvl="1" indent="-495300">
              <a:buFont typeface="Wingdings" pitchFamily="2" charset="2"/>
              <a:buAutoNum type="alphaUcPeriod"/>
            </a:pPr>
            <a:r>
              <a:rPr lang="en-US" dirty="0" smtClean="0"/>
              <a:t>Increase transmitter output power at both stations</a:t>
            </a:r>
          </a:p>
          <a:p>
            <a:pPr marL="952500" lvl="1" indent="-495300">
              <a:buFont typeface="Wingdings" pitchFamily="2" charset="2"/>
              <a:buAutoNum type="alphaUcPeriod"/>
            </a:pPr>
            <a:r>
              <a:rPr lang="en-US" dirty="0" smtClean="0"/>
              <a:t>Move the antenna away from obstructions</a:t>
            </a:r>
            <a:endParaRPr lang="en-US" sz="2200" dirty="0" smtClean="0"/>
          </a:p>
        </p:txBody>
      </p:sp>
    </p:spTree>
    <p:extLst>
      <p:ext uri="{BB962C8B-B14F-4D97-AF65-F5344CB8AC3E}">
        <p14:creationId xmlns:p14="http://schemas.microsoft.com/office/powerpoint/2010/main" val="6140618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2211">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2211">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Topic 21 Question</a:t>
            </a:r>
          </a:p>
        </p:txBody>
      </p:sp>
      <p:sp>
        <p:nvSpPr>
          <p:cNvPr id="863235"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Which of the following is true about a simplex repeater?</a:t>
            </a:r>
          </a:p>
          <a:p>
            <a:pPr marL="952500" lvl="1" indent="-495300">
              <a:buFont typeface="Wingdings" pitchFamily="2" charset="2"/>
              <a:buAutoNum type="alphaUcPeriod"/>
            </a:pPr>
            <a:r>
              <a:rPr lang="en-US" dirty="0" smtClean="0"/>
              <a:t>The FCC rules do not permit unattended operation of simplex repeaters</a:t>
            </a:r>
          </a:p>
          <a:p>
            <a:pPr marL="952500" lvl="1" indent="-495300">
              <a:buFont typeface="Wingdings" pitchFamily="2" charset="2"/>
              <a:buAutoNum type="alphaUcPeriod"/>
            </a:pPr>
            <a:r>
              <a:rPr lang="en-US" dirty="0" smtClean="0"/>
              <a:t>They work best in the "cross band repeater" mode</a:t>
            </a:r>
          </a:p>
          <a:p>
            <a:pPr marL="952500" lvl="1" indent="-495300">
              <a:buFont typeface="Wingdings" pitchFamily="2" charset="2"/>
              <a:buAutoNum type="alphaUcPeriod"/>
            </a:pPr>
            <a:r>
              <a:rPr lang="en-US" dirty="0" smtClean="0"/>
              <a:t>They require the use of two radios</a:t>
            </a:r>
          </a:p>
          <a:p>
            <a:pPr marL="952500" lvl="1" indent="-495300">
              <a:buFont typeface="Wingdings" pitchFamily="2" charset="2"/>
              <a:buAutoNum type="alphaUcPeriod"/>
            </a:pPr>
            <a:r>
              <a:rPr lang="en-US" dirty="0" smtClean="0"/>
              <a:t>Is the same as a "human repeater"</a:t>
            </a:r>
          </a:p>
        </p:txBody>
      </p:sp>
    </p:spTree>
    <p:extLst>
      <p:ext uri="{BB962C8B-B14F-4D97-AF65-F5344CB8AC3E}">
        <p14:creationId xmlns:p14="http://schemas.microsoft.com/office/powerpoint/2010/main" val="27408067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323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323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Topic 21 Question</a:t>
            </a:r>
          </a:p>
        </p:txBody>
      </p:sp>
      <p:sp>
        <p:nvSpPr>
          <p:cNvPr id="865283" name="Rectangle 3"/>
          <p:cNvSpPr>
            <a:spLocks noGrp="1" noChangeArrowheads="1"/>
          </p:cNvSpPr>
          <p:nvPr>
            <p:ph type="body" idx="1"/>
          </p:nvPr>
        </p:nvSpPr>
        <p:spPr/>
        <p:txBody>
          <a:bodyPr>
            <a:normAutofit fontScale="92500" lnSpcReduction="10000"/>
          </a:bodyPr>
          <a:lstStyle/>
          <a:p>
            <a:pPr marL="514350" indent="-514350">
              <a:buFont typeface="+mj-lt"/>
              <a:buAutoNum type="arabicPeriod" startAt="4"/>
            </a:pPr>
            <a:r>
              <a:rPr lang="en-US" sz="3500" b="1" dirty="0" smtClean="0"/>
              <a:t>Which of the following is a good means of dealing with stress during an emcomm event?</a:t>
            </a:r>
          </a:p>
          <a:p>
            <a:pPr marL="952500" lvl="1" indent="-495300">
              <a:buFont typeface="Wingdings" pitchFamily="2" charset="2"/>
              <a:buAutoNum type="alphaUcPeriod"/>
            </a:pPr>
            <a:r>
              <a:rPr lang="en-US" dirty="0" smtClean="0"/>
              <a:t>Take every comment personally</a:t>
            </a:r>
          </a:p>
          <a:p>
            <a:pPr marL="952500" lvl="1" indent="-495300">
              <a:buFont typeface="Wingdings" pitchFamily="2" charset="2"/>
              <a:buAutoNum type="alphaUcPeriod"/>
            </a:pPr>
            <a:r>
              <a:rPr lang="en-US" dirty="0" smtClean="0"/>
              <a:t>Pay no attention to other team members; let them handle their own problems</a:t>
            </a:r>
          </a:p>
          <a:p>
            <a:pPr marL="952500" lvl="1" indent="-495300">
              <a:buFont typeface="Wingdings" pitchFamily="2" charset="2"/>
              <a:buAutoNum type="alphaUcPeriod"/>
            </a:pPr>
            <a:r>
              <a:rPr lang="en-US" dirty="0" smtClean="0"/>
              <a:t>To reduce personal stress, insist on working more than your own shift</a:t>
            </a:r>
          </a:p>
          <a:p>
            <a:pPr marL="952500" lvl="1" indent="-495300">
              <a:buFont typeface="Wingdings" pitchFamily="2" charset="2"/>
              <a:buAutoNum type="alphaUcPeriod"/>
            </a:pPr>
            <a:r>
              <a:rPr lang="en-US" dirty="0" smtClean="0"/>
              <a:t>Prioritize your actions - the most important and time sensitive ones come first</a:t>
            </a:r>
          </a:p>
        </p:txBody>
      </p:sp>
    </p:spTree>
    <p:extLst>
      <p:ext uri="{BB962C8B-B14F-4D97-AF65-F5344CB8AC3E}">
        <p14:creationId xmlns:p14="http://schemas.microsoft.com/office/powerpoint/2010/main" val="40400031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528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528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22?</a:t>
            </a:r>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b="1" dirty="0" smtClean="0">
                <a:solidFill>
                  <a:srgbClr val="0070C0"/>
                </a:solidFill>
              </a:rPr>
              <a:t>Know Your Resources </a:t>
            </a:r>
          </a:p>
        </p:txBody>
      </p:sp>
      <p:sp>
        <p:nvSpPr>
          <p:cNvPr id="8195" name="Rectangle 5"/>
          <p:cNvSpPr>
            <a:spLocks noGrp="1" noChangeArrowheads="1"/>
          </p:cNvSpPr>
          <p:nvPr>
            <p:ph type="body" idx="1"/>
          </p:nvPr>
        </p:nvSpPr>
        <p:spPr/>
        <p:txBody>
          <a:bodyPr>
            <a:normAutofit lnSpcReduction="10000"/>
          </a:bodyPr>
          <a:lstStyle/>
          <a:p>
            <a:pPr>
              <a:lnSpc>
                <a:spcPct val="90000"/>
              </a:lnSpc>
            </a:pPr>
            <a:r>
              <a:rPr lang="en-US" smtClean="0"/>
              <a:t>Many emcomm groups will have pre-selected a number of frequencies for specific purposes</a:t>
            </a:r>
          </a:p>
          <a:p>
            <a:pPr lvl="1">
              <a:lnSpc>
                <a:spcPct val="90000"/>
              </a:lnSpc>
            </a:pPr>
            <a:r>
              <a:rPr lang="en-US" smtClean="0"/>
              <a:t>Complete list of these frequencies should be in your jump kit </a:t>
            </a:r>
          </a:p>
          <a:p>
            <a:pPr lvl="1">
              <a:lnSpc>
                <a:spcPct val="90000"/>
              </a:lnSpc>
            </a:pPr>
            <a:endParaRPr lang="en-US" smtClean="0"/>
          </a:p>
          <a:p>
            <a:pPr>
              <a:lnSpc>
                <a:spcPct val="90000"/>
              </a:lnSpc>
            </a:pPr>
            <a:r>
              <a:rPr lang="en-US" smtClean="0"/>
              <a:t>Become familiar with the coverage and features of repeaters and digital message systems in your area</a:t>
            </a:r>
          </a:p>
          <a:p>
            <a:pPr lvl="1">
              <a:lnSpc>
                <a:spcPct val="90000"/>
              </a:lnSpc>
            </a:pPr>
            <a:r>
              <a:rPr lang="en-US" smtClean="0"/>
              <a:t>Pre-program your radios with the frequencies, offsets, and CTCSS tones  </a:t>
            </a:r>
          </a:p>
        </p:txBody>
      </p:sp>
    </p:spTree>
    <p:extLst>
      <p:ext uri="{BB962C8B-B14F-4D97-AF65-F5344CB8AC3E}">
        <p14:creationId xmlns:p14="http://schemas.microsoft.com/office/powerpoint/2010/main" val="38061415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normAutofit fontScale="90000"/>
          </a:bodyPr>
          <a:lstStyle/>
          <a:p>
            <a:r>
              <a:rPr lang="en-US" b="1" dirty="0" smtClean="0">
                <a:solidFill>
                  <a:srgbClr val="0070C0"/>
                </a:solidFill>
              </a:rPr>
              <a:t>Know Your Resources “In Advance” </a:t>
            </a:r>
          </a:p>
        </p:txBody>
      </p:sp>
      <p:sp>
        <p:nvSpPr>
          <p:cNvPr id="9219" name="Rectangle 5"/>
          <p:cNvSpPr>
            <a:spLocks noGrp="1" noChangeArrowheads="1"/>
          </p:cNvSpPr>
          <p:nvPr>
            <p:ph type="body" idx="1"/>
          </p:nvPr>
        </p:nvSpPr>
        <p:spPr>
          <a:xfrm>
            <a:off x="762000" y="1371600"/>
            <a:ext cx="8077200" cy="5109187"/>
          </a:xfrm>
        </p:spPr>
        <p:txBody>
          <a:bodyPr>
            <a:noAutofit/>
          </a:bodyPr>
          <a:lstStyle/>
          <a:p>
            <a:pPr>
              <a:lnSpc>
                <a:spcPct val="80000"/>
              </a:lnSpc>
            </a:pPr>
            <a:r>
              <a:rPr lang="en-US" sz="2400" dirty="0" smtClean="0"/>
              <a:t>Which repeaters are used for emergency communication in your area?</a:t>
            </a:r>
          </a:p>
          <a:p>
            <a:pPr>
              <a:lnSpc>
                <a:spcPct val="80000"/>
              </a:lnSpc>
            </a:pPr>
            <a:r>
              <a:rPr lang="en-US" sz="2400" dirty="0" smtClean="0"/>
              <a:t>Will they be available for exclusive emcomm use, or must they be shared with other users?  </a:t>
            </a:r>
          </a:p>
          <a:p>
            <a:pPr>
              <a:lnSpc>
                <a:spcPct val="80000"/>
              </a:lnSpc>
            </a:pPr>
            <a:r>
              <a:rPr lang="en-US" sz="2400" dirty="0" smtClean="0"/>
              <a:t>How does it identify itself? </a:t>
            </a:r>
          </a:p>
          <a:p>
            <a:pPr>
              <a:lnSpc>
                <a:spcPct val="80000"/>
              </a:lnSpc>
            </a:pPr>
            <a:r>
              <a:rPr lang="en-US" sz="2400" dirty="0" smtClean="0"/>
              <a:t>Are there any "dead spots" in critical areas? How much power is required to reach the repeater with a clear, quiet, signal from key locations? </a:t>
            </a:r>
          </a:p>
          <a:p>
            <a:pPr>
              <a:lnSpc>
                <a:spcPct val="80000"/>
              </a:lnSpc>
            </a:pPr>
            <a:r>
              <a:rPr lang="en-US" sz="2400" dirty="0" smtClean="0"/>
              <a:t>Does the repeater have a courtesy tone, and what does it sound like?  Do the tones change depending on the repeater's mode? </a:t>
            </a:r>
          </a:p>
          <a:p>
            <a:pPr>
              <a:lnSpc>
                <a:spcPct val="80000"/>
              </a:lnSpc>
            </a:pPr>
            <a:r>
              <a:rPr lang="en-US" sz="2400" dirty="0" smtClean="0"/>
              <a:t>How long is the "time-out timer"? </a:t>
            </a:r>
          </a:p>
          <a:p>
            <a:pPr>
              <a:lnSpc>
                <a:spcPct val="80000"/>
              </a:lnSpc>
            </a:pPr>
            <a:r>
              <a:rPr lang="en-US" sz="2400" dirty="0" smtClean="0"/>
              <a:t>Is it part of a linked system of repeaters? What features does it have, and which touch-tone commands or CTCSS tones activate them? </a:t>
            </a:r>
          </a:p>
        </p:txBody>
      </p:sp>
    </p:spTree>
    <p:extLst>
      <p:ext uri="{BB962C8B-B14F-4D97-AF65-F5344CB8AC3E}">
        <p14:creationId xmlns:p14="http://schemas.microsoft.com/office/powerpoint/2010/main" val="15296347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3893</Words>
  <Application>Microsoft Office PowerPoint</Application>
  <PresentationFormat>On-screen Show (4:3)</PresentationFormat>
  <Paragraphs>514</Paragraphs>
  <Slides>76</Slides>
  <Notes>6</Notes>
  <HiddenSlides>14</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Training</vt:lpstr>
      <vt:lpstr>Training Volunteers</vt:lpstr>
      <vt:lpstr>Reminder</vt:lpstr>
      <vt:lpstr>Session Five Topic</vt:lpstr>
      <vt:lpstr>Topic 21 – Operations &amp; Logistics </vt:lpstr>
      <vt:lpstr>Phone Net Frequencies </vt:lpstr>
      <vt:lpstr>Choosing Phone Net Frequencies</vt:lpstr>
      <vt:lpstr>HF</vt:lpstr>
      <vt:lpstr>Know Your Resources </vt:lpstr>
      <vt:lpstr>Know Your Resources “In Advance” </vt:lpstr>
      <vt:lpstr>Know Your Resources “In Advance” (cont)</vt:lpstr>
      <vt:lpstr>Network Coverage Concerns </vt:lpstr>
      <vt:lpstr>VHF and UHF Range </vt:lpstr>
      <vt:lpstr>Avoid Last Minute Surprises</vt:lpstr>
      <vt:lpstr>Improving Simplex Range </vt:lpstr>
      <vt:lpstr>Portable Duplex Repeater</vt:lpstr>
      <vt:lpstr>Cross Band Repeat</vt:lpstr>
      <vt:lpstr>Frequency and Net Resource Management </vt:lpstr>
      <vt:lpstr>Message Relays </vt:lpstr>
      <vt:lpstr>Radio Room Security </vt:lpstr>
      <vt:lpstr>Record Keeping </vt:lpstr>
      <vt:lpstr>Record Keeping</vt:lpstr>
      <vt:lpstr>Record Keeping</vt:lpstr>
      <vt:lpstr>Record Keeping</vt:lpstr>
      <vt:lpstr>Dealing With Stress</vt:lpstr>
      <vt:lpstr>Dealing With Stress</vt:lpstr>
      <vt:lpstr>Dealing With Stress</vt:lpstr>
      <vt:lpstr>Case Example 21-1</vt:lpstr>
      <vt:lpstr>Case Example 21-2</vt:lpstr>
      <vt:lpstr>Dealing with Big Egos</vt:lpstr>
      <vt:lpstr>Dealing with Big Egos</vt:lpstr>
      <vt:lpstr>Stress Management Tips</vt:lpstr>
      <vt:lpstr>Stress Management Tips</vt:lpstr>
      <vt:lpstr>Long Term Operations </vt:lpstr>
      <vt:lpstr>Battery Management </vt:lpstr>
      <vt:lpstr>Battery Management</vt:lpstr>
      <vt:lpstr>Generator and Power Safety </vt:lpstr>
      <vt:lpstr>Generator and Power Safety</vt:lpstr>
      <vt:lpstr>Generator Safety Policy</vt:lpstr>
      <vt:lpstr>Generator Safety Policy</vt:lpstr>
      <vt:lpstr>Generator Safety Policy</vt:lpstr>
      <vt:lpstr>Ground Fault Interrupters (GFIs) </vt:lpstr>
      <vt:lpstr>AC Extension Cords </vt:lpstr>
      <vt:lpstr>AC Extension Cords</vt:lpstr>
      <vt:lpstr>What About Using "Romex ™" </vt:lpstr>
      <vt:lpstr>Electrical Safety Guidelines</vt:lpstr>
      <vt:lpstr>Ground Everything</vt:lpstr>
      <vt:lpstr>PowerPoint Presentation</vt:lpstr>
      <vt:lpstr>The Fuse</vt:lpstr>
      <vt:lpstr>Electrical and RF Safety                                                                   </vt:lpstr>
      <vt:lpstr>Electrical and RF Safety</vt:lpstr>
      <vt:lpstr>RF Safety</vt:lpstr>
      <vt:lpstr>RF Safety</vt:lpstr>
      <vt:lpstr>Equipment -- Leaving Yours Behind? </vt:lpstr>
      <vt:lpstr>Equipment -- Leaving Yours Behind?</vt:lpstr>
      <vt:lpstr>Equipment -- Leaving Yours Behind?</vt:lpstr>
      <vt:lpstr>Accepting Specialized Assignments </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21 Question</vt:lpstr>
      <vt:lpstr>Topic 21 Question</vt:lpstr>
      <vt:lpstr>Topic 21 Question</vt:lpstr>
      <vt:lpstr>Topic 21 Question</vt:lpstr>
      <vt:lpstr>Any Questions Before Starting Topic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2012-03-04T20:23:15Z</dcterms:modified>
</cp:coreProperties>
</file>